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0"/>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302" r:id="rId21"/>
    <p:sldId id="303" r:id="rId22"/>
    <p:sldId id="304" r:id="rId23"/>
    <p:sldId id="276" r:id="rId24"/>
    <p:sldId id="277" r:id="rId25"/>
    <p:sldId id="278" r:id="rId26"/>
    <p:sldId id="279" r:id="rId27"/>
    <p:sldId id="305" r:id="rId28"/>
    <p:sldId id="306" r:id="rId29"/>
    <p:sldId id="307" r:id="rId30"/>
    <p:sldId id="308" r:id="rId31"/>
    <p:sldId id="309" r:id="rId32"/>
    <p:sldId id="310" r:id="rId33"/>
    <p:sldId id="311" r:id="rId34"/>
    <p:sldId id="312" r:id="rId35"/>
    <p:sldId id="313" r:id="rId36"/>
    <p:sldId id="314" r:id="rId37"/>
    <p:sldId id="315" r:id="rId38"/>
    <p:sldId id="316" r:id="rId39"/>
    <p:sldId id="317" r:id="rId40"/>
    <p:sldId id="318" r:id="rId41"/>
    <p:sldId id="319" r:id="rId42"/>
    <p:sldId id="320" r:id="rId43"/>
    <p:sldId id="321" r:id="rId44"/>
    <p:sldId id="322" r:id="rId45"/>
    <p:sldId id="323" r:id="rId46"/>
    <p:sldId id="324" r:id="rId47"/>
    <p:sldId id="325" r:id="rId48"/>
    <p:sldId id="326" r:id="rId49"/>
    <p:sldId id="327" r:id="rId50"/>
    <p:sldId id="328" r:id="rId51"/>
    <p:sldId id="329" r:id="rId52"/>
    <p:sldId id="330" r:id="rId53"/>
    <p:sldId id="331" r:id="rId54"/>
    <p:sldId id="332" r:id="rId55"/>
    <p:sldId id="333" r:id="rId56"/>
    <p:sldId id="334" r:id="rId57"/>
    <p:sldId id="335" r:id="rId58"/>
    <p:sldId id="336" r:id="rId59"/>
    <p:sldId id="337" r:id="rId60"/>
    <p:sldId id="363" r:id="rId61"/>
    <p:sldId id="338" r:id="rId62"/>
    <p:sldId id="364" r:id="rId63"/>
    <p:sldId id="339" r:id="rId64"/>
    <p:sldId id="365" r:id="rId65"/>
    <p:sldId id="340" r:id="rId66"/>
    <p:sldId id="341" r:id="rId67"/>
    <p:sldId id="366" r:id="rId68"/>
    <p:sldId id="367" r:id="rId69"/>
    <p:sldId id="368" r:id="rId70"/>
    <p:sldId id="369" r:id="rId71"/>
    <p:sldId id="373" r:id="rId72"/>
    <p:sldId id="374" r:id="rId73"/>
    <p:sldId id="375" r:id="rId74"/>
    <p:sldId id="370" r:id="rId75"/>
    <p:sldId id="376" r:id="rId76"/>
    <p:sldId id="371" r:id="rId77"/>
    <p:sldId id="377" r:id="rId78"/>
    <p:sldId id="372" r:id="rId79"/>
    <p:sldId id="378" r:id="rId80"/>
    <p:sldId id="379" r:id="rId81"/>
    <p:sldId id="381" r:id="rId82"/>
    <p:sldId id="385" r:id="rId83"/>
    <p:sldId id="382" r:id="rId84"/>
    <p:sldId id="386" r:id="rId85"/>
    <p:sldId id="383" r:id="rId86"/>
    <p:sldId id="387" r:id="rId87"/>
    <p:sldId id="384" r:id="rId88"/>
    <p:sldId id="388" r:id="rId89"/>
    <p:sldId id="389" r:id="rId90"/>
    <p:sldId id="390" r:id="rId91"/>
    <p:sldId id="391" r:id="rId92"/>
    <p:sldId id="392" r:id="rId93"/>
    <p:sldId id="393" r:id="rId94"/>
    <p:sldId id="394" r:id="rId95"/>
    <p:sldId id="395" r:id="rId96"/>
    <p:sldId id="396" r:id="rId97"/>
    <p:sldId id="397" r:id="rId98"/>
    <p:sldId id="398" r:id="rId99"/>
    <p:sldId id="399" r:id="rId100"/>
    <p:sldId id="400" r:id="rId101"/>
    <p:sldId id="401" r:id="rId102"/>
    <p:sldId id="402" r:id="rId103"/>
    <p:sldId id="403" r:id="rId104"/>
    <p:sldId id="404" r:id="rId105"/>
    <p:sldId id="405" r:id="rId106"/>
    <p:sldId id="406" r:id="rId107"/>
    <p:sldId id="407" r:id="rId108"/>
    <p:sldId id="408" r:id="rId10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926" autoAdjust="0"/>
    <p:restoredTop sz="94660"/>
  </p:normalViewPr>
  <p:slideViewPr>
    <p:cSldViewPr snapToGrid="0">
      <p:cViewPr varScale="1">
        <p:scale>
          <a:sx n="66" d="100"/>
          <a:sy n="66" d="100"/>
        </p:scale>
        <p:origin x="3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1DAC5E-1DF7-4468-B436-4D4BA2148477}" type="datetimeFigureOut">
              <a:rPr lang="zh-CN" altLang="en-US" smtClean="0"/>
              <a:t>2021/11/19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D6D1FF-4BE0-44DB-8276-B3EA059B51DE}" type="slidenum">
              <a:rPr lang="zh-CN" altLang="en-US" smtClean="0"/>
              <a:t>‹#›</a:t>
            </a:fld>
            <a:endParaRPr lang="zh-CN" altLang="en-US"/>
          </a:p>
        </p:txBody>
      </p:sp>
    </p:spTree>
    <p:extLst>
      <p:ext uri="{BB962C8B-B14F-4D97-AF65-F5344CB8AC3E}">
        <p14:creationId xmlns:p14="http://schemas.microsoft.com/office/powerpoint/2010/main" val="3843997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E76B1A-6EBB-4400-B788-7208D15D385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C1D27F9-C0EF-44D1-8E7C-5B35FC317A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A438EEF-2717-413C-B6D5-130E5E3F84AD}"/>
              </a:ext>
            </a:extLst>
          </p:cNvPr>
          <p:cNvSpPr>
            <a:spLocks noGrp="1"/>
          </p:cNvSpPr>
          <p:nvPr>
            <p:ph type="dt" sz="half" idx="10"/>
          </p:nvPr>
        </p:nvSpPr>
        <p:spPr/>
        <p:txBody>
          <a:bodyPr/>
          <a:lstStyle/>
          <a:p>
            <a:fld id="{3F3D8587-87A1-42D2-9B3D-3BF1025A7F24}" type="datetimeFigureOut">
              <a:rPr lang="zh-CN" altLang="en-US" smtClean="0"/>
              <a:t>2021/11/19</a:t>
            </a:fld>
            <a:endParaRPr lang="zh-CN" altLang="en-US"/>
          </a:p>
        </p:txBody>
      </p:sp>
      <p:sp>
        <p:nvSpPr>
          <p:cNvPr id="5" name="页脚占位符 4">
            <a:extLst>
              <a:ext uri="{FF2B5EF4-FFF2-40B4-BE49-F238E27FC236}">
                <a16:creationId xmlns:a16="http://schemas.microsoft.com/office/drawing/2014/main" id="{DAEA5DC8-1112-421D-96BC-8314350DE8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B77BB6-4DD9-48F2-A933-F79A9666E8C5}"/>
              </a:ext>
            </a:extLst>
          </p:cNvPr>
          <p:cNvSpPr>
            <a:spLocks noGrp="1"/>
          </p:cNvSpPr>
          <p:nvPr>
            <p:ph type="sldNum" sz="quarter" idx="12"/>
          </p:nvPr>
        </p:nvSpPr>
        <p:spPr/>
        <p:txBody>
          <a:bodyPr/>
          <a:lstStyle/>
          <a:p>
            <a:fld id="{160373F4-948E-4B4F-9955-DBAF47050C3E}" type="slidenum">
              <a:rPr lang="zh-CN" altLang="en-US" smtClean="0"/>
              <a:t>‹#›</a:t>
            </a:fld>
            <a:endParaRPr lang="zh-CN" altLang="en-US"/>
          </a:p>
        </p:txBody>
      </p:sp>
    </p:spTree>
    <p:extLst>
      <p:ext uri="{BB962C8B-B14F-4D97-AF65-F5344CB8AC3E}">
        <p14:creationId xmlns:p14="http://schemas.microsoft.com/office/powerpoint/2010/main" val="3020532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B99848-4D85-4DB3-B650-3EFCD46DAFB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7014DA2-2FD3-493E-A24E-1DC08A82A7A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A075463-2480-4A85-BFB9-F2EE9ADADDE5}"/>
              </a:ext>
            </a:extLst>
          </p:cNvPr>
          <p:cNvSpPr>
            <a:spLocks noGrp="1"/>
          </p:cNvSpPr>
          <p:nvPr>
            <p:ph type="dt" sz="half" idx="10"/>
          </p:nvPr>
        </p:nvSpPr>
        <p:spPr/>
        <p:txBody>
          <a:bodyPr/>
          <a:lstStyle/>
          <a:p>
            <a:fld id="{3F3D8587-87A1-42D2-9B3D-3BF1025A7F24}" type="datetimeFigureOut">
              <a:rPr lang="zh-CN" altLang="en-US" smtClean="0"/>
              <a:t>2021/11/19</a:t>
            </a:fld>
            <a:endParaRPr lang="zh-CN" altLang="en-US"/>
          </a:p>
        </p:txBody>
      </p:sp>
      <p:sp>
        <p:nvSpPr>
          <p:cNvPr id="5" name="页脚占位符 4">
            <a:extLst>
              <a:ext uri="{FF2B5EF4-FFF2-40B4-BE49-F238E27FC236}">
                <a16:creationId xmlns:a16="http://schemas.microsoft.com/office/drawing/2014/main" id="{06BF6D2A-2A0F-4B82-9FFD-12C9CF241E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0B1BDB-A7B2-4F1F-8C17-C5D6EC4C8BCA}"/>
              </a:ext>
            </a:extLst>
          </p:cNvPr>
          <p:cNvSpPr>
            <a:spLocks noGrp="1"/>
          </p:cNvSpPr>
          <p:nvPr>
            <p:ph type="sldNum" sz="quarter" idx="12"/>
          </p:nvPr>
        </p:nvSpPr>
        <p:spPr/>
        <p:txBody>
          <a:bodyPr/>
          <a:lstStyle/>
          <a:p>
            <a:fld id="{160373F4-948E-4B4F-9955-DBAF47050C3E}" type="slidenum">
              <a:rPr lang="zh-CN" altLang="en-US" smtClean="0"/>
              <a:t>‹#›</a:t>
            </a:fld>
            <a:endParaRPr lang="zh-CN" altLang="en-US"/>
          </a:p>
        </p:txBody>
      </p:sp>
    </p:spTree>
    <p:extLst>
      <p:ext uri="{BB962C8B-B14F-4D97-AF65-F5344CB8AC3E}">
        <p14:creationId xmlns:p14="http://schemas.microsoft.com/office/powerpoint/2010/main" val="2006959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680A961-473B-4B8D-A977-1A2A87C8252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B2B9474-DB47-4609-B8CC-8F471A51191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CC9F7F7-ACD5-405E-AD2B-BA081F36EDA0}"/>
              </a:ext>
            </a:extLst>
          </p:cNvPr>
          <p:cNvSpPr>
            <a:spLocks noGrp="1"/>
          </p:cNvSpPr>
          <p:nvPr>
            <p:ph type="dt" sz="half" idx="10"/>
          </p:nvPr>
        </p:nvSpPr>
        <p:spPr/>
        <p:txBody>
          <a:bodyPr/>
          <a:lstStyle/>
          <a:p>
            <a:fld id="{3F3D8587-87A1-42D2-9B3D-3BF1025A7F24}" type="datetimeFigureOut">
              <a:rPr lang="zh-CN" altLang="en-US" smtClean="0"/>
              <a:t>2021/11/19</a:t>
            </a:fld>
            <a:endParaRPr lang="zh-CN" altLang="en-US"/>
          </a:p>
        </p:txBody>
      </p:sp>
      <p:sp>
        <p:nvSpPr>
          <p:cNvPr id="5" name="页脚占位符 4">
            <a:extLst>
              <a:ext uri="{FF2B5EF4-FFF2-40B4-BE49-F238E27FC236}">
                <a16:creationId xmlns:a16="http://schemas.microsoft.com/office/drawing/2014/main" id="{2950F911-D7DA-4584-A0BD-FBD22BBF8E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B51947-AB3C-416E-9DCF-B88CE546087D}"/>
              </a:ext>
            </a:extLst>
          </p:cNvPr>
          <p:cNvSpPr>
            <a:spLocks noGrp="1"/>
          </p:cNvSpPr>
          <p:nvPr>
            <p:ph type="sldNum" sz="quarter" idx="12"/>
          </p:nvPr>
        </p:nvSpPr>
        <p:spPr/>
        <p:txBody>
          <a:bodyPr/>
          <a:lstStyle/>
          <a:p>
            <a:fld id="{160373F4-948E-4B4F-9955-DBAF47050C3E}" type="slidenum">
              <a:rPr lang="zh-CN" altLang="en-US" smtClean="0"/>
              <a:t>‹#›</a:t>
            </a:fld>
            <a:endParaRPr lang="zh-CN" altLang="en-US"/>
          </a:p>
        </p:txBody>
      </p:sp>
    </p:spTree>
    <p:extLst>
      <p:ext uri="{BB962C8B-B14F-4D97-AF65-F5344CB8AC3E}">
        <p14:creationId xmlns:p14="http://schemas.microsoft.com/office/powerpoint/2010/main" val="2685254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054F225-8CB6-489F-AF4C-9E2D8838B879}"/>
              </a:ext>
            </a:extLst>
          </p:cNvPr>
          <p:cNvSpPr>
            <a:spLocks noGrp="1"/>
          </p:cNvSpPr>
          <p:nvPr>
            <p:ph type="dt" sz="half" idx="10"/>
          </p:nvPr>
        </p:nvSpPr>
        <p:spPr/>
        <p:txBody>
          <a:bodyPr/>
          <a:lstStyle/>
          <a:p>
            <a:fld id="{3F3D8587-87A1-42D2-9B3D-3BF1025A7F24}" type="datetimeFigureOut">
              <a:rPr lang="zh-CN" altLang="en-US" smtClean="0"/>
              <a:t>2021/11/19</a:t>
            </a:fld>
            <a:endParaRPr lang="zh-CN" altLang="en-US"/>
          </a:p>
        </p:txBody>
      </p:sp>
      <p:sp>
        <p:nvSpPr>
          <p:cNvPr id="5" name="页脚占位符 4">
            <a:extLst>
              <a:ext uri="{FF2B5EF4-FFF2-40B4-BE49-F238E27FC236}">
                <a16:creationId xmlns:a16="http://schemas.microsoft.com/office/drawing/2014/main" id="{F8F651CA-432A-465E-9289-AFC711B8F344}"/>
              </a:ext>
            </a:extLst>
          </p:cNvPr>
          <p:cNvSpPr>
            <a:spLocks noGrp="1"/>
          </p:cNvSpPr>
          <p:nvPr>
            <p:ph type="ftr" sz="quarter" idx="11"/>
          </p:nvPr>
        </p:nvSpPr>
        <p:spPr/>
        <p:txBody>
          <a:bodyPr/>
          <a:lstStyle/>
          <a:p>
            <a:endParaRPr lang="zh-CN" altLang="en-US" dirty="0"/>
          </a:p>
        </p:txBody>
      </p:sp>
      <p:sp>
        <p:nvSpPr>
          <p:cNvPr id="6" name="灯片编号占位符 5">
            <a:extLst>
              <a:ext uri="{FF2B5EF4-FFF2-40B4-BE49-F238E27FC236}">
                <a16:creationId xmlns:a16="http://schemas.microsoft.com/office/drawing/2014/main" id="{163D39A6-6147-4867-8A59-71915CCDE1B9}"/>
              </a:ext>
            </a:extLst>
          </p:cNvPr>
          <p:cNvSpPr>
            <a:spLocks noGrp="1"/>
          </p:cNvSpPr>
          <p:nvPr>
            <p:ph type="sldNum" sz="quarter" idx="12"/>
          </p:nvPr>
        </p:nvSpPr>
        <p:spPr/>
        <p:txBody>
          <a:bodyPr/>
          <a:lstStyle/>
          <a:p>
            <a:fld id="{160373F4-948E-4B4F-9955-DBAF47050C3E}" type="slidenum">
              <a:rPr lang="zh-CN" altLang="en-US" smtClean="0"/>
              <a:t>‹#›</a:t>
            </a:fld>
            <a:endParaRPr lang="zh-CN" altLang="en-US"/>
          </a:p>
        </p:txBody>
      </p:sp>
      <p:pic>
        <p:nvPicPr>
          <p:cNvPr id="7" name="图片 6">
            <a:extLst>
              <a:ext uri="{FF2B5EF4-FFF2-40B4-BE49-F238E27FC236}">
                <a16:creationId xmlns:a16="http://schemas.microsoft.com/office/drawing/2014/main" id="{84020616-6BA9-4C41-BBC6-91AAE5AC29D0}"/>
              </a:ext>
            </a:extLst>
          </p:cNvPr>
          <p:cNvPicPr>
            <a:picLocks noChangeAspect="1"/>
          </p:cNvPicPr>
          <p:nvPr userDrawn="1"/>
        </p:nvPicPr>
        <p:blipFill>
          <a:blip r:embed="rId2"/>
          <a:stretch>
            <a:fillRect/>
          </a:stretch>
        </p:blipFill>
        <p:spPr>
          <a:xfrm>
            <a:off x="8434497" y="6295140"/>
            <a:ext cx="2919303" cy="488211"/>
          </a:xfrm>
          <a:prstGeom prst="rect">
            <a:avLst/>
          </a:prstGeom>
        </p:spPr>
      </p:pic>
    </p:spTree>
    <p:extLst>
      <p:ext uri="{BB962C8B-B14F-4D97-AF65-F5344CB8AC3E}">
        <p14:creationId xmlns:p14="http://schemas.microsoft.com/office/powerpoint/2010/main" val="221694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7B91C-60BD-40CF-B9A5-F07DFE3E13F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4360B22-E4AD-4886-9158-F6619E6085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A7CCB47-EC95-46F1-8765-C96F3AFF9D6D}"/>
              </a:ext>
            </a:extLst>
          </p:cNvPr>
          <p:cNvSpPr>
            <a:spLocks noGrp="1"/>
          </p:cNvSpPr>
          <p:nvPr>
            <p:ph type="dt" sz="half" idx="10"/>
          </p:nvPr>
        </p:nvSpPr>
        <p:spPr/>
        <p:txBody>
          <a:bodyPr/>
          <a:lstStyle/>
          <a:p>
            <a:fld id="{3F3D8587-87A1-42D2-9B3D-3BF1025A7F24}" type="datetimeFigureOut">
              <a:rPr lang="zh-CN" altLang="en-US" smtClean="0"/>
              <a:t>2021/11/19</a:t>
            </a:fld>
            <a:endParaRPr lang="zh-CN" altLang="en-US"/>
          </a:p>
        </p:txBody>
      </p:sp>
      <p:sp>
        <p:nvSpPr>
          <p:cNvPr id="5" name="页脚占位符 4">
            <a:extLst>
              <a:ext uri="{FF2B5EF4-FFF2-40B4-BE49-F238E27FC236}">
                <a16:creationId xmlns:a16="http://schemas.microsoft.com/office/drawing/2014/main" id="{39F38E9C-59FB-42FC-9B59-AE6E427455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92AA7A-4021-4197-9154-9DFED67BC8A4}"/>
              </a:ext>
            </a:extLst>
          </p:cNvPr>
          <p:cNvSpPr>
            <a:spLocks noGrp="1"/>
          </p:cNvSpPr>
          <p:nvPr>
            <p:ph type="sldNum" sz="quarter" idx="12"/>
          </p:nvPr>
        </p:nvSpPr>
        <p:spPr/>
        <p:txBody>
          <a:bodyPr/>
          <a:lstStyle/>
          <a:p>
            <a:fld id="{160373F4-948E-4B4F-9955-DBAF47050C3E}" type="slidenum">
              <a:rPr lang="zh-CN" altLang="en-US" smtClean="0"/>
              <a:t>‹#›</a:t>
            </a:fld>
            <a:endParaRPr lang="zh-CN" altLang="en-US"/>
          </a:p>
        </p:txBody>
      </p:sp>
    </p:spTree>
    <p:extLst>
      <p:ext uri="{BB962C8B-B14F-4D97-AF65-F5344CB8AC3E}">
        <p14:creationId xmlns:p14="http://schemas.microsoft.com/office/powerpoint/2010/main" val="1990339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99CA0A-CC5D-4072-92ED-636D826B1E9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B1C59E-A7DF-4132-B0F5-F499D049A33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E6E5968-9998-44FD-80CF-F747FDB061B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CD075D5-E776-4706-AD3E-2CA0594879B6}"/>
              </a:ext>
            </a:extLst>
          </p:cNvPr>
          <p:cNvSpPr>
            <a:spLocks noGrp="1"/>
          </p:cNvSpPr>
          <p:nvPr>
            <p:ph type="dt" sz="half" idx="10"/>
          </p:nvPr>
        </p:nvSpPr>
        <p:spPr/>
        <p:txBody>
          <a:bodyPr/>
          <a:lstStyle/>
          <a:p>
            <a:fld id="{3F3D8587-87A1-42D2-9B3D-3BF1025A7F24}" type="datetimeFigureOut">
              <a:rPr lang="zh-CN" altLang="en-US" smtClean="0"/>
              <a:t>2021/11/19</a:t>
            </a:fld>
            <a:endParaRPr lang="zh-CN" altLang="en-US"/>
          </a:p>
        </p:txBody>
      </p:sp>
      <p:sp>
        <p:nvSpPr>
          <p:cNvPr id="6" name="页脚占位符 5">
            <a:extLst>
              <a:ext uri="{FF2B5EF4-FFF2-40B4-BE49-F238E27FC236}">
                <a16:creationId xmlns:a16="http://schemas.microsoft.com/office/drawing/2014/main" id="{A9993141-BF2E-4FFF-BEFB-648EA2C1D3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8CE261-5DB6-4E67-BC51-BBB97BD0D424}"/>
              </a:ext>
            </a:extLst>
          </p:cNvPr>
          <p:cNvSpPr>
            <a:spLocks noGrp="1"/>
          </p:cNvSpPr>
          <p:nvPr>
            <p:ph type="sldNum" sz="quarter" idx="12"/>
          </p:nvPr>
        </p:nvSpPr>
        <p:spPr/>
        <p:txBody>
          <a:bodyPr/>
          <a:lstStyle/>
          <a:p>
            <a:fld id="{160373F4-948E-4B4F-9955-DBAF47050C3E}" type="slidenum">
              <a:rPr lang="zh-CN" altLang="en-US" smtClean="0"/>
              <a:t>‹#›</a:t>
            </a:fld>
            <a:endParaRPr lang="zh-CN" altLang="en-US"/>
          </a:p>
        </p:txBody>
      </p:sp>
    </p:spTree>
    <p:extLst>
      <p:ext uri="{BB962C8B-B14F-4D97-AF65-F5344CB8AC3E}">
        <p14:creationId xmlns:p14="http://schemas.microsoft.com/office/powerpoint/2010/main" val="3531373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7AF54A-DE2E-402C-A2DB-30CE091BEF5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7F69D6F-E3ED-4AF5-AD1D-08520BB88E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120CD9B-DA86-433D-8FF7-50A41095D9D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2532EC1-D8B7-4E7B-ADD7-4974DF5834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FE9C199-DECA-45ED-829D-1177658F47D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FDD3FBC-5CA8-4151-8C0A-ED3C9683C0E5}"/>
              </a:ext>
            </a:extLst>
          </p:cNvPr>
          <p:cNvSpPr>
            <a:spLocks noGrp="1"/>
          </p:cNvSpPr>
          <p:nvPr>
            <p:ph type="dt" sz="half" idx="10"/>
          </p:nvPr>
        </p:nvSpPr>
        <p:spPr/>
        <p:txBody>
          <a:bodyPr/>
          <a:lstStyle/>
          <a:p>
            <a:fld id="{3F3D8587-87A1-42D2-9B3D-3BF1025A7F24}" type="datetimeFigureOut">
              <a:rPr lang="zh-CN" altLang="en-US" smtClean="0"/>
              <a:t>2021/11/19</a:t>
            </a:fld>
            <a:endParaRPr lang="zh-CN" altLang="en-US"/>
          </a:p>
        </p:txBody>
      </p:sp>
      <p:sp>
        <p:nvSpPr>
          <p:cNvPr id="8" name="页脚占位符 7">
            <a:extLst>
              <a:ext uri="{FF2B5EF4-FFF2-40B4-BE49-F238E27FC236}">
                <a16:creationId xmlns:a16="http://schemas.microsoft.com/office/drawing/2014/main" id="{58079049-B977-4B97-AEC5-EE660F1B49C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4F2686C-3B38-4FF4-A724-9CAC3324E8BE}"/>
              </a:ext>
            </a:extLst>
          </p:cNvPr>
          <p:cNvSpPr>
            <a:spLocks noGrp="1"/>
          </p:cNvSpPr>
          <p:nvPr>
            <p:ph type="sldNum" sz="quarter" idx="12"/>
          </p:nvPr>
        </p:nvSpPr>
        <p:spPr/>
        <p:txBody>
          <a:bodyPr/>
          <a:lstStyle/>
          <a:p>
            <a:fld id="{160373F4-948E-4B4F-9955-DBAF47050C3E}" type="slidenum">
              <a:rPr lang="zh-CN" altLang="en-US" smtClean="0"/>
              <a:t>‹#›</a:t>
            </a:fld>
            <a:endParaRPr lang="zh-CN" altLang="en-US"/>
          </a:p>
        </p:txBody>
      </p:sp>
    </p:spTree>
    <p:extLst>
      <p:ext uri="{BB962C8B-B14F-4D97-AF65-F5344CB8AC3E}">
        <p14:creationId xmlns:p14="http://schemas.microsoft.com/office/powerpoint/2010/main" val="429090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4E426-22D2-4AE2-8474-C6F39CE4A2E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442DF48-7474-4855-9A60-266650F37C5A}"/>
              </a:ext>
            </a:extLst>
          </p:cNvPr>
          <p:cNvSpPr>
            <a:spLocks noGrp="1"/>
          </p:cNvSpPr>
          <p:nvPr>
            <p:ph type="dt" sz="half" idx="10"/>
          </p:nvPr>
        </p:nvSpPr>
        <p:spPr/>
        <p:txBody>
          <a:bodyPr/>
          <a:lstStyle/>
          <a:p>
            <a:fld id="{3F3D8587-87A1-42D2-9B3D-3BF1025A7F24}" type="datetimeFigureOut">
              <a:rPr lang="zh-CN" altLang="en-US" smtClean="0"/>
              <a:t>2021/11/19</a:t>
            </a:fld>
            <a:endParaRPr lang="zh-CN" altLang="en-US"/>
          </a:p>
        </p:txBody>
      </p:sp>
      <p:sp>
        <p:nvSpPr>
          <p:cNvPr id="4" name="页脚占位符 3">
            <a:extLst>
              <a:ext uri="{FF2B5EF4-FFF2-40B4-BE49-F238E27FC236}">
                <a16:creationId xmlns:a16="http://schemas.microsoft.com/office/drawing/2014/main" id="{19CA3F64-6220-4DC8-99C6-1C9A2D63735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CA42947-C752-424E-86D8-BB1BC4186EDC}"/>
              </a:ext>
            </a:extLst>
          </p:cNvPr>
          <p:cNvSpPr>
            <a:spLocks noGrp="1"/>
          </p:cNvSpPr>
          <p:nvPr>
            <p:ph type="sldNum" sz="quarter" idx="12"/>
          </p:nvPr>
        </p:nvSpPr>
        <p:spPr/>
        <p:txBody>
          <a:bodyPr/>
          <a:lstStyle/>
          <a:p>
            <a:fld id="{160373F4-948E-4B4F-9955-DBAF47050C3E}" type="slidenum">
              <a:rPr lang="zh-CN" altLang="en-US" smtClean="0"/>
              <a:t>‹#›</a:t>
            </a:fld>
            <a:endParaRPr lang="zh-CN" altLang="en-US"/>
          </a:p>
        </p:txBody>
      </p:sp>
    </p:spTree>
    <p:extLst>
      <p:ext uri="{BB962C8B-B14F-4D97-AF65-F5344CB8AC3E}">
        <p14:creationId xmlns:p14="http://schemas.microsoft.com/office/powerpoint/2010/main" val="3634104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410CE2D-8648-4308-BD2F-C057B30AEE44}"/>
              </a:ext>
            </a:extLst>
          </p:cNvPr>
          <p:cNvSpPr>
            <a:spLocks noGrp="1"/>
          </p:cNvSpPr>
          <p:nvPr>
            <p:ph type="dt" sz="half" idx="10"/>
          </p:nvPr>
        </p:nvSpPr>
        <p:spPr/>
        <p:txBody>
          <a:bodyPr/>
          <a:lstStyle/>
          <a:p>
            <a:fld id="{3F3D8587-87A1-42D2-9B3D-3BF1025A7F24}" type="datetimeFigureOut">
              <a:rPr lang="zh-CN" altLang="en-US" smtClean="0"/>
              <a:t>2021/11/19</a:t>
            </a:fld>
            <a:endParaRPr lang="zh-CN" altLang="en-US"/>
          </a:p>
        </p:txBody>
      </p:sp>
      <p:sp>
        <p:nvSpPr>
          <p:cNvPr id="3" name="页脚占位符 2">
            <a:extLst>
              <a:ext uri="{FF2B5EF4-FFF2-40B4-BE49-F238E27FC236}">
                <a16:creationId xmlns:a16="http://schemas.microsoft.com/office/drawing/2014/main" id="{251239B1-2320-462B-9D7A-11B0C5F7893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488E94F-329B-4508-A2DB-8036009258B9}"/>
              </a:ext>
            </a:extLst>
          </p:cNvPr>
          <p:cNvSpPr>
            <a:spLocks noGrp="1"/>
          </p:cNvSpPr>
          <p:nvPr>
            <p:ph type="sldNum" sz="quarter" idx="12"/>
          </p:nvPr>
        </p:nvSpPr>
        <p:spPr/>
        <p:txBody>
          <a:bodyPr/>
          <a:lstStyle/>
          <a:p>
            <a:fld id="{160373F4-948E-4B4F-9955-DBAF47050C3E}" type="slidenum">
              <a:rPr lang="zh-CN" altLang="en-US" smtClean="0"/>
              <a:t>‹#›</a:t>
            </a:fld>
            <a:endParaRPr lang="zh-CN" altLang="en-US"/>
          </a:p>
        </p:txBody>
      </p:sp>
    </p:spTree>
    <p:extLst>
      <p:ext uri="{BB962C8B-B14F-4D97-AF65-F5344CB8AC3E}">
        <p14:creationId xmlns:p14="http://schemas.microsoft.com/office/powerpoint/2010/main" val="1158880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828A6E-2F0D-4BF5-9587-16A1D07F56C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EF238FB-138E-49A6-ABA3-A30CD32167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0799F4D-0D8A-42C1-8E20-45C1B5A7C8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00B114-A599-45C5-B41E-4F2CC6173374}"/>
              </a:ext>
            </a:extLst>
          </p:cNvPr>
          <p:cNvSpPr>
            <a:spLocks noGrp="1"/>
          </p:cNvSpPr>
          <p:nvPr>
            <p:ph type="dt" sz="half" idx="10"/>
          </p:nvPr>
        </p:nvSpPr>
        <p:spPr/>
        <p:txBody>
          <a:bodyPr/>
          <a:lstStyle/>
          <a:p>
            <a:fld id="{3F3D8587-87A1-42D2-9B3D-3BF1025A7F24}" type="datetimeFigureOut">
              <a:rPr lang="zh-CN" altLang="en-US" smtClean="0"/>
              <a:t>2021/11/19</a:t>
            </a:fld>
            <a:endParaRPr lang="zh-CN" altLang="en-US"/>
          </a:p>
        </p:txBody>
      </p:sp>
      <p:sp>
        <p:nvSpPr>
          <p:cNvPr id="6" name="页脚占位符 5">
            <a:extLst>
              <a:ext uri="{FF2B5EF4-FFF2-40B4-BE49-F238E27FC236}">
                <a16:creationId xmlns:a16="http://schemas.microsoft.com/office/drawing/2014/main" id="{A47E5127-42C9-40A5-8E94-62F14486A2E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A581A4B-FCE5-4752-8AC5-E8FFA2B0A86D}"/>
              </a:ext>
            </a:extLst>
          </p:cNvPr>
          <p:cNvSpPr>
            <a:spLocks noGrp="1"/>
          </p:cNvSpPr>
          <p:nvPr>
            <p:ph type="sldNum" sz="quarter" idx="12"/>
          </p:nvPr>
        </p:nvSpPr>
        <p:spPr/>
        <p:txBody>
          <a:bodyPr/>
          <a:lstStyle/>
          <a:p>
            <a:fld id="{160373F4-948E-4B4F-9955-DBAF47050C3E}" type="slidenum">
              <a:rPr lang="zh-CN" altLang="en-US" smtClean="0"/>
              <a:t>‹#›</a:t>
            </a:fld>
            <a:endParaRPr lang="zh-CN" altLang="en-US"/>
          </a:p>
        </p:txBody>
      </p:sp>
    </p:spTree>
    <p:extLst>
      <p:ext uri="{BB962C8B-B14F-4D97-AF65-F5344CB8AC3E}">
        <p14:creationId xmlns:p14="http://schemas.microsoft.com/office/powerpoint/2010/main" val="3749343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0B5F77-F2E1-4745-91A5-D305A40A547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3FED5BA-7E8D-473A-A075-8484449F24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6CF0668-4597-41F5-86C4-0AF1AA11BB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C3F066C-1EF5-4C13-AF75-F31DFEC2ECCE}"/>
              </a:ext>
            </a:extLst>
          </p:cNvPr>
          <p:cNvSpPr>
            <a:spLocks noGrp="1"/>
          </p:cNvSpPr>
          <p:nvPr>
            <p:ph type="dt" sz="half" idx="10"/>
          </p:nvPr>
        </p:nvSpPr>
        <p:spPr/>
        <p:txBody>
          <a:bodyPr/>
          <a:lstStyle/>
          <a:p>
            <a:fld id="{3F3D8587-87A1-42D2-9B3D-3BF1025A7F24}" type="datetimeFigureOut">
              <a:rPr lang="zh-CN" altLang="en-US" smtClean="0"/>
              <a:t>2021/11/19</a:t>
            </a:fld>
            <a:endParaRPr lang="zh-CN" altLang="en-US"/>
          </a:p>
        </p:txBody>
      </p:sp>
      <p:sp>
        <p:nvSpPr>
          <p:cNvPr id="6" name="页脚占位符 5">
            <a:extLst>
              <a:ext uri="{FF2B5EF4-FFF2-40B4-BE49-F238E27FC236}">
                <a16:creationId xmlns:a16="http://schemas.microsoft.com/office/drawing/2014/main" id="{7D2DDE4B-7D5A-4521-A840-B62BE41E3C7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3C36DA2-9811-49BC-AD60-36D7AEA3C89E}"/>
              </a:ext>
            </a:extLst>
          </p:cNvPr>
          <p:cNvSpPr>
            <a:spLocks noGrp="1"/>
          </p:cNvSpPr>
          <p:nvPr>
            <p:ph type="sldNum" sz="quarter" idx="12"/>
          </p:nvPr>
        </p:nvSpPr>
        <p:spPr/>
        <p:txBody>
          <a:bodyPr/>
          <a:lstStyle/>
          <a:p>
            <a:fld id="{160373F4-948E-4B4F-9955-DBAF47050C3E}" type="slidenum">
              <a:rPr lang="zh-CN" altLang="en-US" smtClean="0"/>
              <a:t>‹#›</a:t>
            </a:fld>
            <a:endParaRPr lang="zh-CN" altLang="en-US"/>
          </a:p>
        </p:txBody>
      </p:sp>
    </p:spTree>
    <p:extLst>
      <p:ext uri="{BB962C8B-B14F-4D97-AF65-F5344CB8AC3E}">
        <p14:creationId xmlns:p14="http://schemas.microsoft.com/office/powerpoint/2010/main" val="72169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FE0E6C1-89F9-40DA-B041-6DE036CF13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D82580D-B293-44EB-9EA4-BD610CC55B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C1008F-87D9-4E1E-AA43-97938D28BD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3D8587-87A1-42D2-9B3D-3BF1025A7F24}" type="datetimeFigureOut">
              <a:rPr lang="zh-CN" altLang="en-US" smtClean="0"/>
              <a:t>2021/11/19</a:t>
            </a:fld>
            <a:endParaRPr lang="zh-CN" altLang="en-US"/>
          </a:p>
        </p:txBody>
      </p:sp>
      <p:sp>
        <p:nvSpPr>
          <p:cNvPr id="5" name="页脚占位符 4">
            <a:extLst>
              <a:ext uri="{FF2B5EF4-FFF2-40B4-BE49-F238E27FC236}">
                <a16:creationId xmlns:a16="http://schemas.microsoft.com/office/drawing/2014/main" id="{5E9FF94D-03C1-4AA5-AC12-2BE6361EF1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87245EA-A79C-4013-B2DF-C2AC213693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0373F4-948E-4B4F-9955-DBAF47050C3E}" type="slidenum">
              <a:rPr lang="zh-CN" altLang="en-US" smtClean="0"/>
              <a:t>‹#›</a:t>
            </a:fld>
            <a:endParaRPr lang="zh-CN" altLang="en-US"/>
          </a:p>
        </p:txBody>
      </p:sp>
    </p:spTree>
    <p:extLst>
      <p:ext uri="{BB962C8B-B14F-4D97-AF65-F5344CB8AC3E}">
        <p14:creationId xmlns:p14="http://schemas.microsoft.com/office/powerpoint/2010/main" val="302132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repo.spring.io/webapp/#/artifacts/browse/tree/General/libs-release-local/org/springframework/spr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5.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6.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AA45B4-A8E6-4B86-A749-287E4318B8C6}"/>
              </a:ext>
            </a:extLst>
          </p:cNvPr>
          <p:cNvSpPr>
            <a:spLocks noGrp="1"/>
          </p:cNvSpPr>
          <p:nvPr>
            <p:ph type="ctrTitle"/>
          </p:nvPr>
        </p:nvSpPr>
        <p:spPr>
          <a:xfrm>
            <a:off x="1523999" y="4312611"/>
            <a:ext cx="9144000" cy="2387600"/>
          </a:xfrm>
        </p:spPr>
        <p:txBody>
          <a:bodyPr/>
          <a:lstStyle/>
          <a:p>
            <a:r>
              <a:rPr lang="en-US" altLang="zh-CN" b="1" dirty="0">
                <a:solidFill>
                  <a:schemeClr val="accent1">
                    <a:lumMod val="75000"/>
                  </a:schemeClr>
                </a:solidFill>
              </a:rPr>
              <a:t>《 Web</a:t>
            </a:r>
            <a:r>
              <a:rPr lang="zh-CN" altLang="en-US" b="1" dirty="0">
                <a:solidFill>
                  <a:schemeClr val="accent1">
                    <a:lumMod val="75000"/>
                  </a:schemeClr>
                </a:solidFill>
              </a:rPr>
              <a:t>程序设计（</a:t>
            </a:r>
            <a:r>
              <a:rPr lang="en-US" altLang="zh-CN" b="1" dirty="0">
                <a:solidFill>
                  <a:schemeClr val="accent1">
                    <a:lumMod val="75000"/>
                  </a:schemeClr>
                </a:solidFill>
              </a:rPr>
              <a:t>Java</a:t>
            </a:r>
            <a:r>
              <a:rPr lang="zh-CN" altLang="en-US" b="1" dirty="0">
                <a:solidFill>
                  <a:schemeClr val="accent1">
                    <a:lumMod val="75000"/>
                  </a:schemeClr>
                </a:solidFill>
              </a:rPr>
              <a:t>）</a:t>
            </a:r>
            <a:r>
              <a:rPr lang="en-US" altLang="zh-CN" b="1" dirty="0">
                <a:solidFill>
                  <a:schemeClr val="accent1">
                    <a:lumMod val="75000"/>
                  </a:schemeClr>
                </a:solidFill>
              </a:rPr>
              <a:t>》</a:t>
            </a:r>
            <a:br>
              <a:rPr lang="en-US" altLang="zh-CN" b="1" dirty="0">
                <a:solidFill>
                  <a:schemeClr val="accent1">
                    <a:lumMod val="75000"/>
                  </a:schemeClr>
                </a:solidFill>
              </a:rPr>
            </a:br>
            <a:r>
              <a:rPr lang="zh-CN" altLang="en-US" b="1" dirty="0">
                <a:solidFill>
                  <a:schemeClr val="accent1">
                    <a:lumMod val="75000"/>
                  </a:schemeClr>
                </a:solidFill>
              </a:rPr>
              <a:t>主讲教师 王超</a:t>
            </a:r>
          </a:p>
        </p:txBody>
      </p:sp>
      <p:pic>
        <p:nvPicPr>
          <p:cNvPr id="1026" name="Picture 2">
            <a:extLst>
              <a:ext uri="{FF2B5EF4-FFF2-40B4-BE49-F238E27FC236}">
                <a16:creationId xmlns:a16="http://schemas.microsoft.com/office/drawing/2014/main" id="{EFAF6502-2465-423C-B7D1-3C06A4C2E8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97" y="157789"/>
            <a:ext cx="11823405" cy="4613201"/>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445894BA-B7DE-497D-9166-2D3078E7513D}"/>
              </a:ext>
            </a:extLst>
          </p:cNvPr>
          <p:cNvPicPr>
            <a:picLocks noChangeAspect="1"/>
          </p:cNvPicPr>
          <p:nvPr/>
        </p:nvPicPr>
        <p:blipFill>
          <a:blip r:embed="rId3"/>
          <a:stretch>
            <a:fillRect/>
          </a:stretch>
        </p:blipFill>
        <p:spPr>
          <a:xfrm>
            <a:off x="9088398" y="6212000"/>
            <a:ext cx="2919303" cy="488211"/>
          </a:xfrm>
          <a:prstGeom prst="rect">
            <a:avLst/>
          </a:prstGeom>
        </p:spPr>
      </p:pic>
    </p:spTree>
    <p:extLst>
      <p:ext uri="{BB962C8B-B14F-4D97-AF65-F5344CB8AC3E}">
        <p14:creationId xmlns:p14="http://schemas.microsoft.com/office/powerpoint/2010/main" val="2321231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56627D1-8EA7-4E2A-9575-6DD8921DE348}"/>
              </a:ext>
            </a:extLst>
          </p:cNvPr>
          <p:cNvSpPr txBox="1"/>
          <p:nvPr/>
        </p:nvSpPr>
        <p:spPr>
          <a:xfrm>
            <a:off x="1775619" y="197803"/>
            <a:ext cx="8640762" cy="1668462"/>
          </a:xfrm>
          <a:prstGeom prst="rect">
            <a:avLst/>
          </a:prstGeom>
          <a:noFill/>
        </p:spPr>
        <p:txBody>
          <a:bodyPr>
            <a:spAutoFit/>
          </a:bodyPr>
          <a:lstStyle/>
          <a:p>
            <a:pPr>
              <a:lnSpc>
                <a:spcPct val="150000"/>
              </a:lnSpc>
              <a:defRPr/>
            </a:pPr>
            <a:r>
              <a:rPr lang="de-DE" altLang="zh-CN" sz="2400" b="1" kern="100" dirty="0">
                <a:solidFill>
                  <a:srgbClr val="000000"/>
                </a:solidFill>
                <a:latin typeface="黑体" panose="02010609060101010101" pitchFamily="49" charset="-122"/>
                <a:ea typeface="黑体" panose="02010609060101010101" pitchFamily="49" charset="-122"/>
              </a:rPr>
              <a:t>   Tomcat</a:t>
            </a:r>
            <a:r>
              <a:rPr lang="zh-CN" altLang="zh-CN" sz="2400" b="1" kern="1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服务器启动后，在浏览器的地址栏中输入：</a:t>
            </a:r>
            <a:r>
              <a:rPr lang="de-DE" altLang="zh-CN" sz="2400" b="1" kern="100" dirty="0">
                <a:solidFill>
                  <a:srgbClr val="FF0000"/>
                </a:solidFill>
                <a:latin typeface="黑体" panose="02010609060101010101" pitchFamily="49" charset="-122"/>
                <a:ea typeface="黑体" panose="02010609060101010101" pitchFamily="49" charset="-122"/>
              </a:rPr>
              <a:t>http://localhost:8080</a:t>
            </a:r>
            <a:r>
              <a:rPr lang="zh-CN" altLang="zh-CN" sz="2400" b="1" kern="1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，将出现如图</a:t>
            </a:r>
            <a:r>
              <a:rPr lang="de-DE" altLang="zh-CN" sz="2400" b="1" kern="100" dirty="0">
                <a:solidFill>
                  <a:srgbClr val="000000"/>
                </a:solidFill>
                <a:latin typeface="黑体" panose="02010609060101010101" pitchFamily="49" charset="-122"/>
                <a:ea typeface="黑体" panose="02010609060101010101" pitchFamily="49" charset="-122"/>
              </a:rPr>
              <a:t>1.6</a:t>
            </a:r>
            <a:r>
              <a:rPr lang="zh-CN" altLang="zh-CN" sz="2400" b="1" kern="1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所示的</a:t>
            </a:r>
            <a:r>
              <a:rPr lang="de-DE" altLang="zh-CN" sz="2400" b="1" kern="100" dirty="0">
                <a:solidFill>
                  <a:srgbClr val="000000"/>
                </a:solidFill>
                <a:latin typeface="黑体" panose="02010609060101010101" pitchFamily="49" charset="-122"/>
                <a:ea typeface="黑体" panose="02010609060101010101" pitchFamily="49" charset="-122"/>
              </a:rPr>
              <a:t>Tomcat</a:t>
            </a:r>
            <a:r>
              <a:rPr lang="zh-CN" altLang="zh-CN" sz="2400" b="1" kern="1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测试页面。</a:t>
            </a:r>
            <a:endParaRPr lang="zh-CN" altLang="en-US" sz="2400" b="1" dirty="0">
              <a:latin typeface="黑体" panose="02010609060101010101" pitchFamily="49" charset="-122"/>
              <a:ea typeface="黑体" panose="02010609060101010101" pitchFamily="49" charset="-122"/>
            </a:endParaRPr>
          </a:p>
        </p:txBody>
      </p:sp>
      <p:pic>
        <p:nvPicPr>
          <p:cNvPr id="3" name="Picture 2">
            <a:extLst>
              <a:ext uri="{FF2B5EF4-FFF2-40B4-BE49-F238E27FC236}">
                <a16:creationId xmlns:a16="http://schemas.microsoft.com/office/drawing/2014/main" id="{96E83809-99E7-4572-ABCF-D1A893106A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1225" y="2547143"/>
            <a:ext cx="5289550" cy="176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801301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5C0B8B-E998-4099-B110-A9AEB5DB2DFF}"/>
              </a:ext>
            </a:extLst>
          </p:cNvPr>
          <p:cNvSpPr txBox="1">
            <a:spLocks/>
          </p:cNvSpPr>
          <p:nvPr/>
        </p:nvSpPr>
        <p:spPr>
          <a:xfrm>
            <a:off x="2635134" y="0"/>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黑体" panose="02010609060101010101" pitchFamily="49" charset="-122"/>
                <a:ea typeface="黑体" panose="02010609060101010101" pitchFamily="49" charset="-122"/>
              </a:rPr>
              <a:t>public int update(String sql,Object args[])</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F28D82D7-5FE4-4D0C-B534-94CF9CF6467A}"/>
              </a:ext>
            </a:extLst>
          </p:cNvPr>
          <p:cNvSpPr txBox="1">
            <a:spLocks noChangeArrowheads="1"/>
          </p:cNvSpPr>
          <p:nvPr/>
        </p:nvSpPr>
        <p:spPr bwMode="auto">
          <a:xfrm>
            <a:off x="2222384" y="1811424"/>
            <a:ext cx="864235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t>    </a:t>
            </a:r>
            <a:r>
              <a:rPr lang="zh-CN" altLang="zh-CN" dirty="0"/>
              <a:t>该方法可以对数据表进行增加、修改、删除等操作。使用</a:t>
            </a:r>
            <a:r>
              <a:rPr lang="en-US" altLang="zh-CN" dirty="0" err="1"/>
              <a:t>args</a:t>
            </a:r>
            <a:r>
              <a:rPr lang="en-US" altLang="zh-CN" dirty="0"/>
              <a:t>[]</a:t>
            </a:r>
            <a:r>
              <a:rPr lang="zh-CN" altLang="zh-CN" dirty="0"/>
              <a:t>设置</a:t>
            </a:r>
            <a:r>
              <a:rPr lang="en-US" altLang="zh-CN" dirty="0"/>
              <a:t>SQL</a:t>
            </a:r>
            <a:r>
              <a:rPr lang="zh-CN" altLang="zh-CN" dirty="0"/>
              <a:t>语句中的参数，并返回更新的行数。示例代码如下：</a:t>
            </a:r>
          </a:p>
          <a:p>
            <a:pPr>
              <a:spcBef>
                <a:spcPct val="0"/>
              </a:spcBef>
              <a:buFontTx/>
              <a:buNone/>
            </a:pPr>
            <a:r>
              <a:rPr lang="en-US" altLang="zh-CN" dirty="0">
                <a:solidFill>
                  <a:srgbClr val="0F06BA"/>
                </a:solidFill>
              </a:rPr>
              <a:t>String </a:t>
            </a:r>
            <a:r>
              <a:rPr lang="en-US" altLang="zh-CN" dirty="0" err="1">
                <a:solidFill>
                  <a:srgbClr val="0F06BA"/>
                </a:solidFill>
              </a:rPr>
              <a:t>insertSql</a:t>
            </a:r>
            <a:r>
              <a:rPr lang="en-US" altLang="zh-CN" dirty="0">
                <a:solidFill>
                  <a:srgbClr val="0F06BA"/>
                </a:solidFill>
              </a:rPr>
              <a:t> = "insert into user values(null,?,?)";</a:t>
            </a:r>
            <a:endParaRPr lang="zh-CN" altLang="zh-CN" dirty="0">
              <a:solidFill>
                <a:srgbClr val="0F06BA"/>
              </a:solidFill>
            </a:endParaRPr>
          </a:p>
          <a:p>
            <a:pPr>
              <a:spcBef>
                <a:spcPct val="0"/>
              </a:spcBef>
              <a:buFontTx/>
              <a:buNone/>
            </a:pPr>
            <a:r>
              <a:rPr lang="en-US" altLang="zh-CN" dirty="0">
                <a:solidFill>
                  <a:srgbClr val="0F06BA"/>
                </a:solidFill>
              </a:rPr>
              <a:t>Object param1[] = {"chenheng1", "</a:t>
            </a:r>
            <a:r>
              <a:rPr lang="zh-CN" altLang="zh-CN" dirty="0">
                <a:solidFill>
                  <a:srgbClr val="0F06BA"/>
                </a:solidFill>
              </a:rPr>
              <a:t>男</a:t>
            </a:r>
            <a:r>
              <a:rPr lang="en-US" altLang="zh-CN" dirty="0">
                <a:solidFill>
                  <a:srgbClr val="0F06BA"/>
                </a:solidFill>
              </a:rPr>
              <a:t>"};</a:t>
            </a:r>
            <a:endParaRPr lang="zh-CN" altLang="zh-CN" dirty="0">
              <a:solidFill>
                <a:srgbClr val="0F06BA"/>
              </a:solidFill>
            </a:endParaRPr>
          </a:p>
          <a:p>
            <a:pPr>
              <a:spcBef>
                <a:spcPct val="0"/>
              </a:spcBef>
              <a:buFontTx/>
              <a:buNone/>
            </a:pPr>
            <a:r>
              <a:rPr lang="en-US" altLang="zh-CN" dirty="0" err="1">
                <a:solidFill>
                  <a:srgbClr val="0F06BA"/>
                </a:solidFill>
              </a:rPr>
              <a:t>jdbcTemplate.update</a:t>
            </a:r>
            <a:r>
              <a:rPr lang="en-US" altLang="zh-CN" dirty="0">
                <a:solidFill>
                  <a:srgbClr val="0F06BA"/>
                </a:solidFill>
              </a:rPr>
              <a:t>(</a:t>
            </a:r>
            <a:r>
              <a:rPr lang="en-US" altLang="zh-CN" dirty="0" err="1">
                <a:solidFill>
                  <a:srgbClr val="0F06BA"/>
                </a:solidFill>
              </a:rPr>
              <a:t>sql</a:t>
            </a:r>
            <a:r>
              <a:rPr lang="en-US" altLang="zh-CN" dirty="0">
                <a:solidFill>
                  <a:srgbClr val="0F06BA"/>
                </a:solidFill>
              </a:rPr>
              <a:t>, param1);</a:t>
            </a:r>
            <a:endParaRPr lang="zh-CN" altLang="en-US" dirty="0">
              <a:solidFill>
                <a:srgbClr val="0F06BA"/>
              </a:solidFill>
            </a:endParaRPr>
          </a:p>
        </p:txBody>
      </p:sp>
    </p:spTree>
    <p:extLst>
      <p:ext uri="{BB962C8B-B14F-4D97-AF65-F5344CB8AC3E}">
        <p14:creationId xmlns:p14="http://schemas.microsoft.com/office/powerpoint/2010/main" val="360270368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829C97-28C3-4FC7-87F1-055AC4D84165}"/>
              </a:ext>
            </a:extLst>
          </p:cNvPr>
          <p:cNvSpPr txBox="1">
            <a:spLocks/>
          </p:cNvSpPr>
          <p:nvPr/>
        </p:nvSpPr>
        <p:spPr>
          <a:xfrm>
            <a:off x="1981200" y="0"/>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黑体" panose="02010609060101010101" pitchFamily="49" charset="-122"/>
                <a:ea typeface="黑体" panose="02010609060101010101" pitchFamily="49" charset="-122"/>
              </a:rPr>
              <a:t>public List&lt;T&gt; query (String </a:t>
            </a:r>
            <a:r>
              <a:rPr lang="en-US" altLang="zh-CN" dirty="0" err="1">
                <a:latin typeface="黑体" panose="02010609060101010101" pitchFamily="49" charset="-122"/>
                <a:ea typeface="黑体" panose="02010609060101010101" pitchFamily="49" charset="-122"/>
              </a:rPr>
              <a:t>sql</a:t>
            </a:r>
            <a:r>
              <a:rPr lang="en-US" altLang="zh-CN" dirty="0">
                <a:latin typeface="黑体" panose="02010609060101010101" pitchFamily="49" charset="-122"/>
                <a:ea typeface="黑体" panose="02010609060101010101" pitchFamily="49" charset="-122"/>
              </a:rPr>
              <a:t>, </a:t>
            </a:r>
            <a:r>
              <a:rPr lang="en-US" altLang="zh-CN" dirty="0" err="1">
                <a:latin typeface="黑体" panose="02010609060101010101" pitchFamily="49" charset="-122"/>
                <a:ea typeface="黑体" panose="02010609060101010101" pitchFamily="49" charset="-122"/>
              </a:rPr>
              <a:t>RowMapper</a:t>
            </a:r>
            <a:r>
              <a:rPr lang="en-US" altLang="zh-CN" dirty="0">
                <a:latin typeface="黑体" panose="02010609060101010101" pitchFamily="49" charset="-122"/>
                <a:ea typeface="黑体" panose="02010609060101010101" pitchFamily="49" charset="-122"/>
              </a:rPr>
              <a:t>&lt;T&gt; </a:t>
            </a:r>
            <a:r>
              <a:rPr lang="en-US" altLang="zh-CN" dirty="0" err="1">
                <a:latin typeface="黑体" panose="02010609060101010101" pitchFamily="49" charset="-122"/>
                <a:ea typeface="黑体" panose="02010609060101010101" pitchFamily="49" charset="-122"/>
              </a:rPr>
              <a:t>rowMapper</a:t>
            </a:r>
            <a:r>
              <a:rPr lang="en-US" altLang="zh-CN" dirty="0">
                <a:latin typeface="黑体" panose="02010609060101010101" pitchFamily="49" charset="-122"/>
                <a:ea typeface="黑体" panose="02010609060101010101" pitchFamily="49" charset="-122"/>
              </a:rPr>
              <a:t>, Object </a:t>
            </a:r>
            <a:r>
              <a:rPr lang="en-US" altLang="zh-CN" dirty="0" err="1">
                <a:latin typeface="黑体" panose="02010609060101010101" pitchFamily="49" charset="-122"/>
                <a:ea typeface="黑体" panose="02010609060101010101" pitchFamily="49" charset="-122"/>
              </a:rPr>
              <a:t>args</a:t>
            </a:r>
            <a:r>
              <a:rPr lang="en-US" altLang="zh-CN" dirty="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DE21D4F1-F021-4640-ABDF-D59FC4B90125}"/>
              </a:ext>
            </a:extLst>
          </p:cNvPr>
          <p:cNvSpPr txBox="1">
            <a:spLocks noChangeArrowheads="1"/>
          </p:cNvSpPr>
          <p:nvPr/>
        </p:nvSpPr>
        <p:spPr bwMode="auto">
          <a:xfrm>
            <a:off x="2186247" y="2399088"/>
            <a:ext cx="8435975"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t>    </a:t>
            </a:r>
            <a:r>
              <a:rPr lang="zh-CN" altLang="zh-CN" dirty="0"/>
              <a:t>该方法可以对数据表进行查询操作。</a:t>
            </a:r>
            <a:r>
              <a:rPr lang="en-US" altLang="zh-CN" dirty="0" err="1"/>
              <a:t>rowMapper</a:t>
            </a:r>
            <a:r>
              <a:rPr lang="zh-CN" altLang="zh-CN" dirty="0"/>
              <a:t>将结果集映射到用户自定义的类中（前提是自定义类中的属性要与数据表的字段对应）。示例代码如下：</a:t>
            </a:r>
          </a:p>
          <a:p>
            <a:pPr>
              <a:spcBef>
                <a:spcPct val="0"/>
              </a:spcBef>
              <a:buFontTx/>
              <a:buNone/>
            </a:pPr>
            <a:r>
              <a:rPr lang="en-US" altLang="zh-CN" dirty="0">
                <a:solidFill>
                  <a:srgbClr val="0F06BA"/>
                </a:solidFill>
              </a:rPr>
              <a:t>String </a:t>
            </a:r>
            <a:r>
              <a:rPr lang="en-US" altLang="zh-CN" dirty="0" err="1">
                <a:solidFill>
                  <a:srgbClr val="0F06BA"/>
                </a:solidFill>
              </a:rPr>
              <a:t>selectSql</a:t>
            </a:r>
            <a:r>
              <a:rPr lang="en-US" altLang="zh-CN" dirty="0">
                <a:solidFill>
                  <a:srgbClr val="0F06BA"/>
                </a:solidFill>
              </a:rPr>
              <a:t> ="select * from user";</a:t>
            </a:r>
            <a:endParaRPr lang="zh-CN" altLang="zh-CN" dirty="0">
              <a:solidFill>
                <a:srgbClr val="0F06BA"/>
              </a:solidFill>
            </a:endParaRPr>
          </a:p>
          <a:p>
            <a:pPr>
              <a:spcBef>
                <a:spcPct val="0"/>
              </a:spcBef>
              <a:buFontTx/>
              <a:buNone/>
            </a:pPr>
            <a:r>
              <a:rPr lang="en-US" altLang="zh-CN" dirty="0">
                <a:solidFill>
                  <a:srgbClr val="0F06BA"/>
                </a:solidFill>
              </a:rPr>
              <a:t>	</a:t>
            </a:r>
            <a:r>
              <a:rPr lang="en-US" altLang="zh-CN" dirty="0" err="1">
                <a:solidFill>
                  <a:srgbClr val="0F06BA"/>
                </a:solidFill>
              </a:rPr>
              <a:t>RowMapper</a:t>
            </a:r>
            <a:r>
              <a:rPr lang="en-US" altLang="zh-CN" dirty="0">
                <a:solidFill>
                  <a:srgbClr val="0F06BA"/>
                </a:solidFill>
              </a:rPr>
              <a:t>&lt;</a:t>
            </a:r>
            <a:r>
              <a:rPr lang="en-US" altLang="zh-CN" dirty="0" err="1">
                <a:solidFill>
                  <a:srgbClr val="0F06BA"/>
                </a:solidFill>
              </a:rPr>
              <a:t>MyUser</a:t>
            </a:r>
            <a:r>
              <a:rPr lang="en-US" altLang="zh-CN" dirty="0">
                <a:solidFill>
                  <a:srgbClr val="0F06BA"/>
                </a:solidFill>
              </a:rPr>
              <a:t>&gt; </a:t>
            </a:r>
            <a:r>
              <a:rPr lang="en-US" altLang="zh-CN" dirty="0" err="1">
                <a:solidFill>
                  <a:srgbClr val="0F06BA"/>
                </a:solidFill>
              </a:rPr>
              <a:t>rowMapper</a:t>
            </a:r>
            <a:r>
              <a:rPr lang="en-US" altLang="zh-CN" dirty="0">
                <a:solidFill>
                  <a:srgbClr val="0F06BA"/>
                </a:solidFill>
              </a:rPr>
              <a:t> = new </a:t>
            </a:r>
            <a:r>
              <a:rPr lang="en-US" altLang="zh-CN" dirty="0" err="1">
                <a:solidFill>
                  <a:srgbClr val="0F06BA"/>
                </a:solidFill>
              </a:rPr>
              <a:t>BeanPropertyRowMapper</a:t>
            </a:r>
            <a:r>
              <a:rPr lang="en-US" altLang="zh-CN" dirty="0">
                <a:solidFill>
                  <a:srgbClr val="0F06BA"/>
                </a:solidFill>
              </a:rPr>
              <a:t>&lt;</a:t>
            </a:r>
            <a:r>
              <a:rPr lang="en-US" altLang="zh-CN" dirty="0" err="1">
                <a:solidFill>
                  <a:srgbClr val="0F06BA"/>
                </a:solidFill>
              </a:rPr>
              <a:t>MyUser</a:t>
            </a:r>
            <a:r>
              <a:rPr lang="en-US" altLang="zh-CN" dirty="0">
                <a:solidFill>
                  <a:srgbClr val="0F06BA"/>
                </a:solidFill>
              </a:rPr>
              <a:t>&gt;(</a:t>
            </a:r>
            <a:r>
              <a:rPr lang="en-US" altLang="zh-CN" dirty="0" err="1">
                <a:solidFill>
                  <a:srgbClr val="0F06BA"/>
                </a:solidFill>
              </a:rPr>
              <a:t>MyUser.class</a:t>
            </a:r>
            <a:r>
              <a:rPr lang="en-US" altLang="zh-CN" dirty="0">
                <a:solidFill>
                  <a:srgbClr val="0F06BA"/>
                </a:solidFill>
              </a:rPr>
              <a:t>);</a:t>
            </a:r>
            <a:endParaRPr lang="zh-CN" altLang="zh-CN" dirty="0">
              <a:solidFill>
                <a:srgbClr val="0F06BA"/>
              </a:solidFill>
            </a:endParaRPr>
          </a:p>
          <a:p>
            <a:pPr>
              <a:spcBef>
                <a:spcPct val="0"/>
              </a:spcBef>
              <a:buFontTx/>
              <a:buNone/>
            </a:pPr>
            <a:r>
              <a:rPr lang="en-US" altLang="zh-CN" dirty="0">
                <a:solidFill>
                  <a:srgbClr val="0F06BA"/>
                </a:solidFill>
              </a:rPr>
              <a:t>	List&lt;</a:t>
            </a:r>
            <a:r>
              <a:rPr lang="en-US" altLang="zh-CN" dirty="0" err="1">
                <a:solidFill>
                  <a:srgbClr val="0F06BA"/>
                </a:solidFill>
              </a:rPr>
              <a:t>MyUser</a:t>
            </a:r>
            <a:r>
              <a:rPr lang="en-US" altLang="zh-CN" dirty="0">
                <a:solidFill>
                  <a:srgbClr val="0F06BA"/>
                </a:solidFill>
              </a:rPr>
              <a:t>&gt; list = </a:t>
            </a:r>
            <a:r>
              <a:rPr lang="en-US" altLang="zh-CN" dirty="0" err="1">
                <a:solidFill>
                  <a:srgbClr val="0F06BA"/>
                </a:solidFill>
              </a:rPr>
              <a:t>jdbcTemplate.query</a:t>
            </a:r>
            <a:r>
              <a:rPr lang="en-US" altLang="zh-CN" dirty="0">
                <a:solidFill>
                  <a:srgbClr val="0F06BA"/>
                </a:solidFill>
              </a:rPr>
              <a:t>(</a:t>
            </a:r>
            <a:r>
              <a:rPr lang="en-US" altLang="zh-CN" dirty="0" err="1">
                <a:solidFill>
                  <a:srgbClr val="0F06BA"/>
                </a:solidFill>
              </a:rPr>
              <a:t>sql</a:t>
            </a:r>
            <a:r>
              <a:rPr lang="en-US" altLang="zh-CN" dirty="0">
                <a:solidFill>
                  <a:srgbClr val="0F06BA"/>
                </a:solidFill>
              </a:rPr>
              <a:t>, </a:t>
            </a:r>
            <a:r>
              <a:rPr lang="en-US" altLang="zh-CN" dirty="0" err="1">
                <a:solidFill>
                  <a:srgbClr val="0F06BA"/>
                </a:solidFill>
              </a:rPr>
              <a:t>rowMapper</a:t>
            </a:r>
            <a:r>
              <a:rPr lang="en-US" altLang="zh-CN" dirty="0">
                <a:solidFill>
                  <a:srgbClr val="0F06BA"/>
                </a:solidFill>
              </a:rPr>
              <a:t>, null);</a:t>
            </a:r>
            <a:endParaRPr lang="zh-CN" altLang="en-US" dirty="0">
              <a:solidFill>
                <a:srgbClr val="0F06BA"/>
              </a:solidFill>
            </a:endParaRPr>
          </a:p>
        </p:txBody>
      </p:sp>
      <p:sp>
        <p:nvSpPr>
          <p:cNvPr id="4" name="文本框 4">
            <a:extLst>
              <a:ext uri="{FF2B5EF4-FFF2-40B4-BE49-F238E27FC236}">
                <a16:creationId xmlns:a16="http://schemas.microsoft.com/office/drawing/2014/main" id="{A78C11CD-D3A4-42B4-BC76-F05C22F4A5B3}"/>
              </a:ext>
            </a:extLst>
          </p:cNvPr>
          <p:cNvSpPr txBox="1">
            <a:spLocks noChangeArrowheads="1"/>
          </p:cNvSpPr>
          <p:nvPr/>
        </p:nvSpPr>
        <p:spPr bwMode="auto">
          <a:xfrm>
            <a:off x="191193" y="6093749"/>
            <a:ext cx="82915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zh-CN" altLang="zh-CN" dirty="0"/>
              <a:t>下面通过一个实例演示</a:t>
            </a:r>
            <a:r>
              <a:rPr lang="en-US" altLang="zh-CN" dirty="0"/>
              <a:t>Spring JDBC</a:t>
            </a:r>
            <a:r>
              <a:rPr lang="zh-CN" altLang="zh-CN" dirty="0"/>
              <a:t>的使用过程</a:t>
            </a:r>
            <a:endParaRPr lang="zh-CN" altLang="en-US" dirty="0"/>
          </a:p>
        </p:txBody>
      </p:sp>
    </p:spTree>
    <p:extLst>
      <p:ext uri="{BB962C8B-B14F-4D97-AF65-F5344CB8AC3E}">
        <p14:creationId xmlns:p14="http://schemas.microsoft.com/office/powerpoint/2010/main" val="272872355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7C9AA4-75E7-4019-85A3-EB4D8CBC51C7}"/>
              </a:ext>
            </a:extLst>
          </p:cNvPr>
          <p:cNvSpPr txBox="1">
            <a:spLocks/>
          </p:cNvSpPr>
          <p:nvPr/>
        </p:nvSpPr>
        <p:spPr>
          <a:xfrm>
            <a:off x="3782291" y="158260"/>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引入</a:t>
            </a:r>
            <a:r>
              <a:rPr lang="en-US" altLang="zh-CN" dirty="0">
                <a:latin typeface="黑体" panose="02010609060101010101" pitchFamily="49" charset="-122"/>
                <a:ea typeface="黑体" panose="02010609060101010101" pitchFamily="49" charset="-122"/>
              </a:rPr>
              <a:t>jar</a:t>
            </a:r>
            <a:r>
              <a:rPr lang="zh-CN" altLang="en-US" dirty="0">
                <a:latin typeface="黑体" panose="02010609060101010101" pitchFamily="49" charset="-122"/>
                <a:ea typeface="黑体" panose="02010609060101010101" pitchFamily="49" charset="-122"/>
              </a:rPr>
              <a:t>包</a:t>
            </a:r>
          </a:p>
        </p:txBody>
      </p:sp>
      <p:pic>
        <p:nvPicPr>
          <p:cNvPr id="4" name="图片 3">
            <a:extLst>
              <a:ext uri="{FF2B5EF4-FFF2-40B4-BE49-F238E27FC236}">
                <a16:creationId xmlns:a16="http://schemas.microsoft.com/office/drawing/2014/main" id="{91EE8339-C974-472C-9F30-AAAF6858FAC6}"/>
              </a:ext>
            </a:extLst>
          </p:cNvPr>
          <p:cNvPicPr>
            <a:picLocks noChangeAspect="1"/>
          </p:cNvPicPr>
          <p:nvPr/>
        </p:nvPicPr>
        <p:blipFill>
          <a:blip r:embed="rId2"/>
          <a:stretch>
            <a:fillRect/>
          </a:stretch>
        </p:blipFill>
        <p:spPr>
          <a:xfrm>
            <a:off x="2238807" y="1619683"/>
            <a:ext cx="8176991" cy="3618634"/>
          </a:xfrm>
          <a:prstGeom prst="rect">
            <a:avLst/>
          </a:prstGeom>
        </p:spPr>
      </p:pic>
    </p:spTree>
    <p:extLst>
      <p:ext uri="{BB962C8B-B14F-4D97-AF65-F5344CB8AC3E}">
        <p14:creationId xmlns:p14="http://schemas.microsoft.com/office/powerpoint/2010/main" val="86512156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C59D02-BF5E-4759-920A-6C647DF4EBF9}"/>
              </a:ext>
            </a:extLst>
          </p:cNvPr>
          <p:cNvSpPr txBox="1">
            <a:spLocks/>
          </p:cNvSpPr>
          <p:nvPr/>
        </p:nvSpPr>
        <p:spPr>
          <a:xfrm>
            <a:off x="2585258" y="208136"/>
            <a:ext cx="8229600" cy="6334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．创建属性文件与配置类</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955BEE16-CDCF-47F5-B4DA-E758EE6FD287}"/>
              </a:ext>
            </a:extLst>
          </p:cNvPr>
          <p:cNvSpPr txBox="1">
            <a:spLocks noChangeArrowheads="1"/>
          </p:cNvSpPr>
          <p:nvPr/>
        </p:nvSpPr>
        <p:spPr bwMode="auto">
          <a:xfrm>
            <a:off x="1958195" y="1218132"/>
            <a:ext cx="88566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t>    </a:t>
            </a:r>
            <a:r>
              <a:rPr lang="zh-CN" altLang="zh-CN" dirty="0"/>
              <a:t>在</a:t>
            </a:r>
            <a:r>
              <a:rPr lang="de-DE" altLang="zh-CN" dirty="0"/>
              <a:t>src</a:t>
            </a:r>
            <a:r>
              <a:rPr lang="zh-CN" altLang="zh-CN" dirty="0"/>
              <a:t>目录下，创建数据库配置的属性文件</a:t>
            </a:r>
            <a:r>
              <a:rPr lang="de-DE" altLang="zh-CN" dirty="0">
                <a:solidFill>
                  <a:srgbClr val="0F06BA"/>
                </a:solidFill>
              </a:rPr>
              <a:t>jdbc.properties</a:t>
            </a:r>
            <a:endParaRPr lang="zh-CN" altLang="en-US" dirty="0">
              <a:solidFill>
                <a:srgbClr val="0F06BA"/>
              </a:solidFill>
            </a:endParaRPr>
          </a:p>
        </p:txBody>
      </p:sp>
      <p:sp>
        <p:nvSpPr>
          <p:cNvPr id="4" name="文本框 4">
            <a:extLst>
              <a:ext uri="{FF2B5EF4-FFF2-40B4-BE49-F238E27FC236}">
                <a16:creationId xmlns:a16="http://schemas.microsoft.com/office/drawing/2014/main" id="{26136327-A274-4D6C-850A-2ED7C08B9989}"/>
              </a:ext>
            </a:extLst>
          </p:cNvPr>
          <p:cNvSpPr txBox="1">
            <a:spLocks noChangeArrowheads="1"/>
          </p:cNvSpPr>
          <p:nvPr/>
        </p:nvSpPr>
        <p:spPr bwMode="auto">
          <a:xfrm>
            <a:off x="1803747" y="2824884"/>
            <a:ext cx="80645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t>    </a:t>
            </a:r>
            <a:r>
              <a:rPr lang="zh-CN" altLang="zh-CN" dirty="0"/>
              <a:t>在</a:t>
            </a:r>
            <a:r>
              <a:rPr lang="de-DE" altLang="zh-CN" dirty="0"/>
              <a:t>src</a:t>
            </a:r>
            <a:r>
              <a:rPr lang="zh-CN" altLang="zh-CN" dirty="0"/>
              <a:t>目录下，创建</a:t>
            </a:r>
            <a:r>
              <a:rPr lang="de-DE" altLang="zh-CN" dirty="0"/>
              <a:t>config</a:t>
            </a:r>
            <a:r>
              <a:rPr lang="zh-CN" altLang="zh-CN" dirty="0"/>
              <a:t>包，并在该包中创建配置类</a:t>
            </a:r>
            <a:r>
              <a:rPr lang="de-DE" altLang="zh-CN" dirty="0"/>
              <a:t>SpringJDBCConfig</a:t>
            </a:r>
            <a:r>
              <a:rPr lang="zh-CN" altLang="zh-CN" dirty="0"/>
              <a:t>。在该配置类中使用</a:t>
            </a:r>
            <a:r>
              <a:rPr lang="de-DE" altLang="zh-CN" dirty="0">
                <a:solidFill>
                  <a:srgbClr val="0F06BA"/>
                </a:solidFill>
              </a:rPr>
              <a:t>@PropertySource</a:t>
            </a:r>
            <a:r>
              <a:rPr lang="zh-CN" altLang="zh-CN" dirty="0">
                <a:solidFill>
                  <a:srgbClr val="0F06BA"/>
                </a:solidFill>
              </a:rPr>
              <a:t>注解</a:t>
            </a:r>
            <a:r>
              <a:rPr lang="zh-CN" altLang="zh-CN" dirty="0"/>
              <a:t>读取属性文件</a:t>
            </a:r>
            <a:r>
              <a:rPr lang="de-DE" altLang="zh-CN" dirty="0">
                <a:solidFill>
                  <a:srgbClr val="0F06BA"/>
                </a:solidFill>
              </a:rPr>
              <a:t>jdbc.properties</a:t>
            </a:r>
            <a:r>
              <a:rPr lang="zh-CN" altLang="zh-CN" dirty="0"/>
              <a:t>，并配置数据源和</a:t>
            </a:r>
            <a:r>
              <a:rPr lang="de-DE" altLang="zh-CN" dirty="0"/>
              <a:t>JdbcTemplate</a:t>
            </a:r>
            <a:endParaRPr lang="zh-CN" altLang="en-US" dirty="0"/>
          </a:p>
        </p:txBody>
      </p:sp>
    </p:spTree>
    <p:extLst>
      <p:ext uri="{BB962C8B-B14F-4D97-AF65-F5344CB8AC3E}">
        <p14:creationId xmlns:p14="http://schemas.microsoft.com/office/powerpoint/2010/main" val="34688488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B26851-4B21-4881-AD04-90D80336E66F}"/>
              </a:ext>
            </a:extLst>
          </p:cNvPr>
          <p:cNvSpPr txBox="1">
            <a:spLocks/>
          </p:cNvSpPr>
          <p:nvPr/>
        </p:nvSpPr>
        <p:spPr>
          <a:xfrm>
            <a:off x="2867891" y="291264"/>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3</a:t>
            </a:r>
            <a:r>
              <a:rPr lang="zh-CN" altLang="zh-CN">
                <a:latin typeface="黑体" panose="02010609060101010101" pitchFamily="49" charset="-122"/>
                <a:ea typeface="黑体" panose="02010609060101010101" pitchFamily="49" charset="-122"/>
              </a:rPr>
              <a:t>．创建数据表与实体类</a:t>
            </a:r>
            <a:endParaRPr lang="zh-CN" altLang="en-US" dirty="0">
              <a:latin typeface="黑体" panose="02010609060101010101" pitchFamily="49" charset="-122"/>
              <a:ea typeface="黑体" panose="02010609060101010101" pitchFamily="49" charset="-122"/>
            </a:endParaRPr>
          </a:p>
        </p:txBody>
      </p:sp>
      <p:pic>
        <p:nvPicPr>
          <p:cNvPr id="3" name="Picture 2">
            <a:extLst>
              <a:ext uri="{FF2B5EF4-FFF2-40B4-BE49-F238E27FC236}">
                <a16:creationId xmlns:a16="http://schemas.microsoft.com/office/drawing/2014/main" id="{4313AD97-9CEB-4259-8111-70BFA81B13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7425" y="1301202"/>
            <a:ext cx="7830443" cy="1857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4C2E7BF2-6A92-489E-9E57-72D418125FF4}"/>
              </a:ext>
            </a:extLst>
          </p:cNvPr>
          <p:cNvSpPr txBox="1">
            <a:spLocks noChangeArrowheads="1"/>
          </p:cNvSpPr>
          <p:nvPr/>
        </p:nvSpPr>
        <p:spPr bwMode="auto">
          <a:xfrm>
            <a:off x="1941888" y="3786449"/>
            <a:ext cx="734377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sz="1800" b="0" dirty="0">
                <a:latin typeface="Arial" panose="020B0604020202020204" pitchFamily="34" charset="0"/>
                <a:ea typeface="宋体" panose="02010600030101010101" pitchFamily="2" charset="-122"/>
              </a:rPr>
              <a:t>public class </a:t>
            </a:r>
            <a:r>
              <a:rPr lang="en-US" altLang="zh-CN" sz="1800" b="0" dirty="0" err="1">
                <a:latin typeface="Arial" panose="020B0604020202020204" pitchFamily="34" charset="0"/>
                <a:ea typeface="宋体" panose="02010600030101010101" pitchFamily="2" charset="-122"/>
              </a:rPr>
              <a:t>MyUser</a:t>
            </a:r>
            <a:r>
              <a:rPr lang="en-US" altLang="zh-CN" sz="1800" b="0" dirty="0">
                <a:latin typeface="Arial" panose="020B0604020202020204" pitchFamily="34" charset="0"/>
                <a:ea typeface="宋体" panose="02010600030101010101" pitchFamily="2" charset="-122"/>
              </a:rPr>
              <a:t> {</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en-US" altLang="zh-CN" sz="1800" b="0" dirty="0">
                <a:latin typeface="Arial" panose="020B0604020202020204" pitchFamily="34" charset="0"/>
                <a:ea typeface="宋体" panose="02010600030101010101" pitchFamily="2" charset="-122"/>
              </a:rPr>
              <a:t>	private Integer </a:t>
            </a:r>
            <a:r>
              <a:rPr lang="en-US" altLang="zh-CN" sz="1800" b="0" dirty="0" err="1">
                <a:latin typeface="Arial" panose="020B0604020202020204" pitchFamily="34" charset="0"/>
                <a:ea typeface="宋体" panose="02010600030101010101" pitchFamily="2" charset="-122"/>
              </a:rPr>
              <a:t>uid</a:t>
            </a:r>
            <a:r>
              <a:rPr lang="en-US" altLang="zh-CN" sz="1800" b="0" dirty="0">
                <a:latin typeface="Arial" panose="020B0604020202020204" pitchFamily="34" charset="0"/>
                <a:ea typeface="宋体" panose="02010600030101010101" pitchFamily="2" charset="-122"/>
              </a:rPr>
              <a:t>;</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en-US" altLang="zh-CN" sz="1800" b="0" dirty="0">
                <a:latin typeface="Arial" panose="020B0604020202020204" pitchFamily="34" charset="0"/>
                <a:ea typeface="宋体" panose="02010600030101010101" pitchFamily="2" charset="-122"/>
              </a:rPr>
              <a:t>	private String </a:t>
            </a:r>
            <a:r>
              <a:rPr lang="en-US" altLang="zh-CN" sz="1800" b="0" dirty="0" err="1">
                <a:latin typeface="Arial" panose="020B0604020202020204" pitchFamily="34" charset="0"/>
                <a:ea typeface="宋体" panose="02010600030101010101" pitchFamily="2" charset="-122"/>
              </a:rPr>
              <a:t>uname</a:t>
            </a:r>
            <a:r>
              <a:rPr lang="en-US" altLang="zh-CN" sz="1800" b="0" dirty="0">
                <a:latin typeface="Arial" panose="020B0604020202020204" pitchFamily="34" charset="0"/>
                <a:ea typeface="宋体" panose="02010600030101010101" pitchFamily="2" charset="-122"/>
              </a:rPr>
              <a:t>;</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en-US" altLang="zh-CN" sz="1800" b="0" dirty="0">
                <a:latin typeface="Arial" panose="020B0604020202020204" pitchFamily="34" charset="0"/>
                <a:ea typeface="宋体" panose="02010600030101010101" pitchFamily="2" charset="-122"/>
              </a:rPr>
              <a:t>	private String </a:t>
            </a:r>
            <a:r>
              <a:rPr lang="en-US" altLang="zh-CN" sz="1800" b="0" dirty="0" err="1">
                <a:latin typeface="Arial" panose="020B0604020202020204" pitchFamily="34" charset="0"/>
                <a:ea typeface="宋体" panose="02010600030101010101" pitchFamily="2" charset="-122"/>
              </a:rPr>
              <a:t>usex</a:t>
            </a:r>
            <a:r>
              <a:rPr lang="en-US" altLang="zh-CN" sz="1800" b="0" dirty="0">
                <a:latin typeface="Arial" panose="020B0604020202020204" pitchFamily="34" charset="0"/>
                <a:ea typeface="宋体" panose="02010600030101010101" pitchFamily="2" charset="-122"/>
              </a:rPr>
              <a:t>;</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en-US" altLang="zh-CN" sz="1800" b="0" dirty="0">
                <a:latin typeface="Arial" panose="020B0604020202020204" pitchFamily="34" charset="0"/>
                <a:ea typeface="宋体" panose="02010600030101010101" pitchFamily="2" charset="-122"/>
              </a:rPr>
              <a:t>}</a:t>
            </a:r>
            <a:endParaRPr lang="zh-CN" altLang="en-US" sz="1800" b="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1417302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0EFF4-268C-4229-BA37-3FFE248A2889}"/>
              </a:ext>
            </a:extLst>
          </p:cNvPr>
          <p:cNvSpPr txBox="1">
            <a:spLocks/>
          </p:cNvSpPr>
          <p:nvPr/>
        </p:nvSpPr>
        <p:spPr>
          <a:xfrm>
            <a:off x="3117273" y="291264"/>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4</a:t>
            </a:r>
            <a:r>
              <a:rPr lang="zh-CN" altLang="zh-CN">
                <a:latin typeface="黑体" panose="02010609060101010101" pitchFamily="49" charset="-122"/>
                <a:ea typeface="黑体" panose="02010609060101010101" pitchFamily="49" charset="-122"/>
              </a:rPr>
              <a:t>．创建数据访问层</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212AFA6A-1A0A-47E0-BFA7-76D73BB07825}"/>
              </a:ext>
            </a:extLst>
          </p:cNvPr>
          <p:cNvSpPr txBox="1">
            <a:spLocks noChangeArrowheads="1"/>
          </p:cNvSpPr>
          <p:nvPr/>
        </p:nvSpPr>
        <p:spPr bwMode="auto">
          <a:xfrm>
            <a:off x="250825" y="1700213"/>
            <a:ext cx="856932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t>    </a:t>
            </a:r>
            <a:r>
              <a:rPr lang="zh-CN" altLang="zh-CN" dirty="0"/>
              <a:t>在应用的</a:t>
            </a:r>
            <a:r>
              <a:rPr lang="de-DE" altLang="zh-CN" dirty="0"/>
              <a:t>src</a:t>
            </a:r>
            <a:r>
              <a:rPr lang="zh-CN" altLang="zh-CN" dirty="0"/>
              <a:t>目录下，创建包</a:t>
            </a:r>
            <a:r>
              <a:rPr lang="en-US" altLang="zh-CN" dirty="0" err="1"/>
              <a:t>dao</a:t>
            </a:r>
            <a:r>
              <a:rPr lang="zh-CN" altLang="zh-CN" dirty="0"/>
              <a:t>，在该包中创建数据访问接口</a:t>
            </a:r>
            <a:r>
              <a:rPr lang="en-US" altLang="zh-CN" dirty="0" err="1"/>
              <a:t>TestDao</a:t>
            </a:r>
            <a:r>
              <a:rPr lang="zh-CN" altLang="zh-CN" dirty="0"/>
              <a:t>和接口实现类</a:t>
            </a:r>
            <a:r>
              <a:rPr lang="en-US" altLang="zh-CN" dirty="0" err="1"/>
              <a:t>TestDaoImpl</a:t>
            </a:r>
            <a:r>
              <a:rPr lang="zh-CN" altLang="zh-CN" dirty="0"/>
              <a:t>。在实现类</a:t>
            </a:r>
            <a:r>
              <a:rPr lang="en-US" altLang="zh-CN" dirty="0" err="1"/>
              <a:t>TestDaoImpl</a:t>
            </a:r>
            <a:r>
              <a:rPr lang="zh-CN" altLang="zh-CN" dirty="0"/>
              <a:t>中使用</a:t>
            </a:r>
            <a:r>
              <a:rPr lang="en-US" altLang="zh-CN" dirty="0">
                <a:solidFill>
                  <a:srgbClr val="0F06BA"/>
                </a:solidFill>
              </a:rPr>
              <a:t>@Repository</a:t>
            </a:r>
            <a:r>
              <a:rPr lang="zh-CN" altLang="zh-CN" dirty="0">
                <a:solidFill>
                  <a:srgbClr val="0F06BA"/>
                </a:solidFill>
              </a:rPr>
              <a:t>注解</a:t>
            </a:r>
            <a:r>
              <a:rPr lang="zh-CN" altLang="zh-CN" dirty="0"/>
              <a:t>标注此类为数据访问层，并使用</a:t>
            </a:r>
            <a:r>
              <a:rPr lang="en-US" altLang="zh-CN" dirty="0">
                <a:solidFill>
                  <a:srgbClr val="0F06BA"/>
                </a:solidFill>
              </a:rPr>
              <a:t>@Autowired</a:t>
            </a:r>
            <a:r>
              <a:rPr lang="zh-CN" altLang="zh-CN" dirty="0">
                <a:solidFill>
                  <a:srgbClr val="0F06BA"/>
                </a:solidFill>
              </a:rPr>
              <a:t>注解依赖注入</a:t>
            </a:r>
            <a:r>
              <a:rPr lang="en-US" altLang="zh-CN" dirty="0" err="1">
                <a:solidFill>
                  <a:srgbClr val="0F06BA"/>
                </a:solidFill>
              </a:rPr>
              <a:t>JdbcTemplate</a:t>
            </a:r>
            <a:r>
              <a:rPr lang="zh-CN" altLang="zh-CN" dirty="0"/>
              <a:t>。</a:t>
            </a:r>
            <a:endParaRPr lang="zh-CN" altLang="en-US" dirty="0"/>
          </a:p>
        </p:txBody>
      </p:sp>
    </p:spTree>
    <p:extLst>
      <p:ext uri="{BB962C8B-B14F-4D97-AF65-F5344CB8AC3E}">
        <p14:creationId xmlns:p14="http://schemas.microsoft.com/office/powerpoint/2010/main" val="163333246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305786-46AD-47C6-A862-B5E8692D1909}"/>
              </a:ext>
            </a:extLst>
          </p:cNvPr>
          <p:cNvSpPr txBox="1">
            <a:spLocks/>
          </p:cNvSpPr>
          <p:nvPr/>
        </p:nvSpPr>
        <p:spPr>
          <a:xfrm>
            <a:off x="3566160" y="158260"/>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5</a:t>
            </a:r>
            <a:r>
              <a:rPr lang="zh-CN" altLang="zh-CN">
                <a:latin typeface="黑体" panose="02010609060101010101" pitchFamily="49" charset="-122"/>
                <a:ea typeface="黑体" panose="02010609060101010101" pitchFamily="49" charset="-122"/>
              </a:rPr>
              <a:t>．创建业务逻辑层</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42C10A1D-A79D-4BAF-B731-BED6B0E484F3}"/>
              </a:ext>
            </a:extLst>
          </p:cNvPr>
          <p:cNvSpPr txBox="1">
            <a:spLocks noChangeArrowheads="1"/>
          </p:cNvSpPr>
          <p:nvPr/>
        </p:nvSpPr>
        <p:spPr bwMode="auto">
          <a:xfrm>
            <a:off x="1950244" y="2160790"/>
            <a:ext cx="829151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t>    </a:t>
            </a:r>
            <a:r>
              <a:rPr lang="zh-CN" altLang="zh-CN" dirty="0"/>
              <a:t>在应用的</a:t>
            </a:r>
            <a:r>
              <a:rPr lang="de-DE" altLang="zh-CN" dirty="0"/>
              <a:t>src</a:t>
            </a:r>
            <a:r>
              <a:rPr lang="zh-CN" altLang="zh-CN" dirty="0"/>
              <a:t>目录下，创建包</a:t>
            </a:r>
            <a:r>
              <a:rPr lang="de-DE" altLang="zh-CN" dirty="0"/>
              <a:t>service</a:t>
            </a:r>
            <a:r>
              <a:rPr lang="zh-CN" altLang="zh-CN" dirty="0"/>
              <a:t>，在该包中创建数据访问接口</a:t>
            </a:r>
            <a:r>
              <a:rPr lang="de-DE" altLang="zh-CN" dirty="0"/>
              <a:t>TestService</a:t>
            </a:r>
            <a:r>
              <a:rPr lang="zh-CN" altLang="zh-CN" dirty="0"/>
              <a:t>和接口实现类</a:t>
            </a:r>
            <a:r>
              <a:rPr lang="de-DE" altLang="zh-CN" dirty="0"/>
              <a:t>TestServiceImpl</a:t>
            </a:r>
            <a:r>
              <a:rPr lang="zh-CN" altLang="zh-CN" dirty="0"/>
              <a:t>。在实现类</a:t>
            </a:r>
            <a:r>
              <a:rPr lang="en-US" altLang="zh-CN" dirty="0" err="1"/>
              <a:t>TestServiceImpl</a:t>
            </a:r>
            <a:r>
              <a:rPr lang="zh-CN" altLang="zh-CN" dirty="0"/>
              <a:t>中使用</a:t>
            </a:r>
            <a:r>
              <a:rPr lang="en-US" altLang="zh-CN" dirty="0">
                <a:solidFill>
                  <a:srgbClr val="0F06BA"/>
                </a:solidFill>
              </a:rPr>
              <a:t>@Service</a:t>
            </a:r>
            <a:r>
              <a:rPr lang="zh-CN" altLang="zh-CN" dirty="0">
                <a:solidFill>
                  <a:srgbClr val="0F06BA"/>
                </a:solidFill>
              </a:rPr>
              <a:t>注解</a:t>
            </a:r>
            <a:r>
              <a:rPr lang="zh-CN" altLang="zh-CN" dirty="0"/>
              <a:t>标注此类为业务逻辑层，并使用</a:t>
            </a:r>
            <a:r>
              <a:rPr lang="en-US" altLang="zh-CN" dirty="0">
                <a:solidFill>
                  <a:srgbClr val="0F06BA"/>
                </a:solidFill>
              </a:rPr>
              <a:t>@Autowired</a:t>
            </a:r>
            <a:r>
              <a:rPr lang="zh-CN" altLang="zh-CN" dirty="0">
                <a:solidFill>
                  <a:srgbClr val="0F06BA"/>
                </a:solidFill>
              </a:rPr>
              <a:t>注解依赖注入</a:t>
            </a:r>
            <a:r>
              <a:rPr lang="en-US" altLang="zh-CN" dirty="0" err="1">
                <a:solidFill>
                  <a:srgbClr val="0F06BA"/>
                </a:solidFill>
              </a:rPr>
              <a:t>TestDao</a:t>
            </a:r>
            <a:r>
              <a:rPr lang="zh-CN" altLang="zh-CN" dirty="0"/>
              <a:t>。</a:t>
            </a:r>
            <a:endParaRPr lang="zh-CN" altLang="en-US" dirty="0"/>
          </a:p>
        </p:txBody>
      </p:sp>
    </p:spTree>
    <p:extLst>
      <p:ext uri="{BB962C8B-B14F-4D97-AF65-F5344CB8AC3E}">
        <p14:creationId xmlns:p14="http://schemas.microsoft.com/office/powerpoint/2010/main" val="310017961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2F117B-159B-4534-BBD3-F6778579C98B}"/>
              </a:ext>
            </a:extLst>
          </p:cNvPr>
          <p:cNvSpPr txBox="1">
            <a:spLocks/>
          </p:cNvSpPr>
          <p:nvPr/>
        </p:nvSpPr>
        <p:spPr>
          <a:xfrm>
            <a:off x="3962400" y="374391"/>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6</a:t>
            </a:r>
            <a:r>
              <a:rPr lang="zh-CN" altLang="zh-CN">
                <a:latin typeface="黑体" panose="02010609060101010101" pitchFamily="49" charset="-122"/>
                <a:ea typeface="黑体" panose="02010609060101010101" pitchFamily="49" charset="-122"/>
              </a:rPr>
              <a:t>．创建测试类</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64A86A97-F128-4933-9B08-1BDEE528A398}"/>
              </a:ext>
            </a:extLst>
          </p:cNvPr>
          <p:cNvSpPr txBox="1">
            <a:spLocks noChangeArrowheads="1"/>
          </p:cNvSpPr>
          <p:nvPr/>
        </p:nvSpPr>
        <p:spPr bwMode="auto">
          <a:xfrm>
            <a:off x="1936866" y="1806489"/>
            <a:ext cx="9083675"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de-DE" altLang="zh-CN" sz="2000" dirty="0">
                <a:latin typeface="Arial" panose="020B0604020202020204" pitchFamily="34" charset="0"/>
                <a:ea typeface="宋体" panose="02010600030101010101" pitchFamily="2" charset="-122"/>
              </a:rPr>
              <a:t>	//</a:t>
            </a:r>
            <a:r>
              <a:rPr lang="zh-CN" altLang="zh-CN" sz="2000" dirty="0">
                <a:latin typeface="Arial" panose="020B0604020202020204" pitchFamily="34" charset="0"/>
                <a:ea typeface="宋体" panose="02010600030101010101" pitchFamily="2" charset="-122"/>
              </a:rPr>
              <a:t>初始化</a:t>
            </a:r>
            <a:r>
              <a:rPr lang="de-DE" altLang="zh-CN" sz="2000" dirty="0">
                <a:latin typeface="Arial" panose="020B0604020202020204" pitchFamily="34" charset="0"/>
                <a:ea typeface="宋体" panose="02010600030101010101" pitchFamily="2" charset="-122"/>
              </a:rPr>
              <a:t>Spring</a:t>
            </a:r>
            <a:r>
              <a:rPr lang="zh-CN" altLang="zh-CN" sz="2000" dirty="0">
                <a:latin typeface="Arial" panose="020B0604020202020204" pitchFamily="34" charset="0"/>
                <a:ea typeface="宋体" panose="02010600030101010101" pitchFamily="2" charset="-122"/>
              </a:rPr>
              <a:t>容器</a:t>
            </a:r>
            <a:r>
              <a:rPr lang="de-DE" altLang="zh-CN" sz="2000" dirty="0">
                <a:latin typeface="Arial" panose="020B0604020202020204" pitchFamily="34" charset="0"/>
                <a:ea typeface="宋体" panose="02010600030101010101" pitchFamily="2" charset="-122"/>
              </a:rPr>
              <a:t>ApplicationContext</a:t>
            </a:r>
            <a:endParaRPr lang="zh-CN" altLang="zh-CN" sz="2000" dirty="0">
              <a:latin typeface="Arial" panose="020B0604020202020204" pitchFamily="34" charset="0"/>
              <a:ea typeface="宋体" panose="02010600030101010101" pitchFamily="2" charset="-122"/>
            </a:endParaRPr>
          </a:p>
          <a:p>
            <a:pPr>
              <a:spcBef>
                <a:spcPct val="0"/>
              </a:spcBef>
              <a:buFontTx/>
              <a:buNone/>
            </a:pPr>
            <a:r>
              <a:rPr lang="de-DE" altLang="zh-CN" sz="2000" dirty="0">
                <a:latin typeface="Arial" panose="020B0604020202020204" pitchFamily="34" charset="0"/>
                <a:ea typeface="宋体" panose="02010600030101010101" pitchFamily="2" charset="-122"/>
              </a:rPr>
              <a:t>		AnnotationConfigApplicationContext appCon = </a:t>
            </a:r>
            <a:endParaRPr lang="zh-CN" altLang="zh-CN" sz="2000" dirty="0">
              <a:latin typeface="Arial" panose="020B0604020202020204" pitchFamily="34" charset="0"/>
              <a:ea typeface="宋体" panose="02010600030101010101" pitchFamily="2" charset="-122"/>
            </a:endParaRPr>
          </a:p>
          <a:p>
            <a:pPr>
              <a:spcBef>
                <a:spcPct val="0"/>
              </a:spcBef>
              <a:buFontTx/>
              <a:buNone/>
            </a:pPr>
            <a:r>
              <a:rPr lang="de-DE" altLang="zh-CN" sz="2000" dirty="0">
                <a:latin typeface="Arial" panose="020B0604020202020204" pitchFamily="34" charset="0"/>
                <a:ea typeface="宋体" panose="02010600030101010101" pitchFamily="2" charset="-122"/>
              </a:rPr>
              <a:t>			new AnnotationConfigApplicationContext(SpringJDBCConfig.class);</a:t>
            </a:r>
            <a:endParaRPr lang="zh-CN" altLang="zh-CN" sz="2000" dirty="0">
              <a:latin typeface="Arial" panose="020B0604020202020204" pitchFamily="34" charset="0"/>
              <a:ea typeface="宋体" panose="02010600030101010101" pitchFamily="2" charset="-122"/>
            </a:endParaRPr>
          </a:p>
          <a:p>
            <a:pPr>
              <a:spcBef>
                <a:spcPct val="0"/>
              </a:spcBef>
              <a:buFontTx/>
              <a:buNone/>
            </a:pPr>
            <a:r>
              <a:rPr lang="de-DE" altLang="zh-CN" sz="2000" dirty="0">
                <a:latin typeface="Arial" panose="020B0604020202020204" pitchFamily="34" charset="0"/>
                <a:ea typeface="宋体" panose="02010600030101010101" pitchFamily="2" charset="-122"/>
              </a:rPr>
              <a:t>		TestService ts = appCon.getBean(TestService.class);</a:t>
            </a:r>
            <a:endParaRPr lang="zh-CN" altLang="zh-CN" sz="2000" dirty="0">
              <a:latin typeface="Arial" panose="020B0604020202020204" pitchFamily="34" charset="0"/>
              <a:ea typeface="宋体" panose="02010600030101010101" pitchFamily="2" charset="-122"/>
            </a:endParaRPr>
          </a:p>
          <a:p>
            <a:pPr>
              <a:spcBef>
                <a:spcPct val="0"/>
              </a:spcBef>
              <a:buFontTx/>
              <a:buNone/>
            </a:pPr>
            <a:r>
              <a:rPr lang="de-DE" altLang="zh-CN" sz="2000" dirty="0">
                <a:latin typeface="Arial" panose="020B0604020202020204" pitchFamily="34" charset="0"/>
                <a:ea typeface="宋体" panose="02010600030101010101" pitchFamily="2" charset="-122"/>
              </a:rPr>
              <a:t>		ts.testJDBC();</a:t>
            </a:r>
            <a:endParaRPr lang="zh-CN" altLang="zh-CN" sz="2000" dirty="0">
              <a:latin typeface="Arial" panose="020B0604020202020204" pitchFamily="34" charset="0"/>
              <a:ea typeface="宋体" panose="02010600030101010101" pitchFamily="2" charset="-122"/>
            </a:endParaRPr>
          </a:p>
          <a:p>
            <a:pPr>
              <a:spcBef>
                <a:spcPct val="0"/>
              </a:spcBef>
              <a:buFontTx/>
              <a:buNone/>
            </a:pPr>
            <a:r>
              <a:rPr lang="de-DE" altLang="zh-CN" sz="2000" dirty="0">
                <a:latin typeface="Arial" panose="020B0604020202020204" pitchFamily="34" charset="0"/>
                <a:ea typeface="宋体" panose="02010600030101010101" pitchFamily="2" charset="-122"/>
              </a:rPr>
              <a:t>		appCon.close();</a:t>
            </a:r>
            <a:endParaRPr lang="zh-CN" altLang="zh-CN" sz="2000" dirty="0">
              <a:latin typeface="Arial" panose="020B0604020202020204" pitchFamily="34" charset="0"/>
              <a:ea typeface="宋体" panose="02010600030101010101" pitchFamily="2" charset="-122"/>
            </a:endParaRPr>
          </a:p>
          <a:p>
            <a:pPr>
              <a:spcBef>
                <a:spcPct val="0"/>
              </a:spcBef>
              <a:buFontTx/>
              <a:buNone/>
            </a:pPr>
            <a:endParaRPr lang="zh-CN" altLang="en-US" sz="20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66095487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B8B1E5-E545-409A-A946-85D6E02A9454}"/>
              </a:ext>
            </a:extLst>
          </p:cNvPr>
          <p:cNvSpPr txBox="1">
            <a:spLocks/>
          </p:cNvSpPr>
          <p:nvPr/>
        </p:nvSpPr>
        <p:spPr>
          <a:xfrm>
            <a:off x="3765665" y="474144"/>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7</a:t>
            </a:r>
            <a:r>
              <a:rPr lang="zh-CN" altLang="zh-CN">
                <a:latin typeface="黑体" panose="02010609060101010101" pitchFamily="49" charset="-122"/>
                <a:ea typeface="黑体" panose="02010609060101010101" pitchFamily="49" charset="-122"/>
              </a:rPr>
              <a:t>．运行测试类</a:t>
            </a:r>
            <a:endParaRPr lang="zh-CN" altLang="en-US" dirty="0">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E11BCB7C-FFED-4E18-BE26-DACAA81846D5}"/>
              </a:ext>
            </a:extLst>
          </p:cNvPr>
          <p:cNvPicPr>
            <a:picLocks noChangeAspect="1"/>
          </p:cNvPicPr>
          <p:nvPr/>
        </p:nvPicPr>
        <p:blipFill>
          <a:blip r:embed="rId2"/>
          <a:stretch>
            <a:fillRect/>
          </a:stretch>
        </p:blipFill>
        <p:spPr>
          <a:xfrm>
            <a:off x="2764328" y="1952625"/>
            <a:ext cx="6896100" cy="1476375"/>
          </a:xfrm>
          <a:prstGeom prst="rect">
            <a:avLst/>
          </a:prstGeom>
        </p:spPr>
      </p:pic>
    </p:spTree>
    <p:extLst>
      <p:ext uri="{BB962C8B-B14F-4D97-AF65-F5344CB8AC3E}">
        <p14:creationId xmlns:p14="http://schemas.microsoft.com/office/powerpoint/2010/main" val="3039929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CE832A-1358-4B6D-8A06-59D45C3F760C}"/>
              </a:ext>
            </a:extLst>
          </p:cNvPr>
          <p:cNvSpPr txBox="1">
            <a:spLocks/>
          </p:cNvSpPr>
          <p:nvPr/>
        </p:nvSpPr>
        <p:spPr>
          <a:xfrm>
            <a:off x="3962400" y="29749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．安装</a:t>
            </a:r>
            <a:r>
              <a:rPr lang="de-DE" altLang="zh-CN" dirty="0">
                <a:latin typeface="黑体" panose="02010609060101010101" pitchFamily="49" charset="-122"/>
                <a:ea typeface="黑体" panose="02010609060101010101" pitchFamily="49" charset="-122"/>
              </a:rPr>
              <a:t>I</a:t>
            </a:r>
            <a:r>
              <a:rPr lang="en-US" altLang="zh-CN" dirty="0" err="1">
                <a:latin typeface="黑体" panose="02010609060101010101" pitchFamily="49" charset="-122"/>
                <a:ea typeface="黑体" panose="02010609060101010101" pitchFamily="49" charset="-122"/>
              </a:rPr>
              <a:t>dea</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9E0509DD-C471-43F3-949D-4C165CBBB0A4}"/>
              </a:ext>
            </a:extLst>
          </p:cNvPr>
          <p:cNvSpPr txBox="1">
            <a:spLocks noChangeArrowheads="1"/>
          </p:cNvSpPr>
          <p:nvPr/>
        </p:nvSpPr>
        <p:spPr bwMode="auto">
          <a:xfrm>
            <a:off x="1818640" y="1546860"/>
            <a:ext cx="88582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de-DE" altLang="zh-CN" dirty="0"/>
              <a:t>    I</a:t>
            </a:r>
            <a:r>
              <a:rPr lang="en-US" altLang="zh-CN" dirty="0" err="1"/>
              <a:t>dea</a:t>
            </a:r>
            <a:r>
              <a:rPr lang="zh-CN" altLang="zh-CN" dirty="0"/>
              <a:t>下载完成后，解压到自己设置的路径下，即可完成安装。</a:t>
            </a:r>
            <a:r>
              <a:rPr lang="en-US" altLang="zh-CN" dirty="0"/>
              <a:t>Idea</a:t>
            </a:r>
            <a:r>
              <a:rPr lang="zh-CN" altLang="zh-CN" dirty="0"/>
              <a:t>安装后，双击</a:t>
            </a:r>
            <a:r>
              <a:rPr lang="en-US" altLang="zh-CN" dirty="0"/>
              <a:t>Idea</a:t>
            </a:r>
            <a:r>
              <a:rPr lang="zh-CN" altLang="zh-CN" dirty="0"/>
              <a:t>安装目录下的</a:t>
            </a:r>
            <a:r>
              <a:rPr lang="en-US" altLang="zh-CN" dirty="0"/>
              <a:t>idea.exe</a:t>
            </a:r>
            <a:r>
              <a:rPr lang="zh-CN" altLang="zh-CN" dirty="0"/>
              <a:t>文件，启动</a:t>
            </a:r>
            <a:r>
              <a:rPr lang="en-US" altLang="zh-CN" dirty="0"/>
              <a:t>Idea</a:t>
            </a:r>
            <a:r>
              <a:rPr lang="zh-CN" altLang="zh-CN" dirty="0"/>
              <a:t>。</a:t>
            </a:r>
            <a:endParaRPr lang="zh-CN" altLang="en-US" dirty="0"/>
          </a:p>
        </p:txBody>
      </p:sp>
    </p:spTree>
    <p:extLst>
      <p:ext uri="{BB962C8B-B14F-4D97-AF65-F5344CB8AC3E}">
        <p14:creationId xmlns:p14="http://schemas.microsoft.com/office/powerpoint/2010/main" val="10812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7978F7-273E-468E-A6FC-D78758BB3504}"/>
              </a:ext>
            </a:extLst>
          </p:cNvPr>
          <p:cNvSpPr txBox="1">
            <a:spLocks/>
          </p:cNvSpPr>
          <p:nvPr/>
        </p:nvSpPr>
        <p:spPr>
          <a:xfrm>
            <a:off x="4080510" y="137795"/>
            <a:ext cx="8229600" cy="48101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4</a:t>
            </a:r>
            <a:r>
              <a:rPr lang="zh-CN" altLang="zh-CN">
                <a:latin typeface="黑体" panose="02010609060101010101" pitchFamily="49" charset="-122"/>
                <a:ea typeface="黑体" panose="02010609060101010101" pitchFamily="49" charset="-122"/>
              </a:rPr>
              <a:t>．集成</a:t>
            </a:r>
            <a:r>
              <a:rPr lang="de-DE" altLang="zh-CN">
                <a:latin typeface="黑体" panose="02010609060101010101" pitchFamily="49" charset="-122"/>
                <a:ea typeface="黑体" panose="02010609060101010101" pitchFamily="49" charset="-122"/>
              </a:rPr>
              <a:t>Tomcat</a:t>
            </a:r>
            <a:endParaRPr lang="zh-CN" altLang="en-US" dirty="0">
              <a:latin typeface="黑体" panose="02010609060101010101" pitchFamily="49" charset="-122"/>
              <a:ea typeface="黑体" panose="02010609060101010101" pitchFamily="49" charset="-122"/>
            </a:endParaRPr>
          </a:p>
        </p:txBody>
      </p:sp>
      <p:pic>
        <p:nvPicPr>
          <p:cNvPr id="1026" name="Picture 2">
            <a:extLst>
              <a:ext uri="{FF2B5EF4-FFF2-40B4-BE49-F238E27FC236}">
                <a16:creationId xmlns:a16="http://schemas.microsoft.com/office/drawing/2014/main" id="{2F2115CC-77A6-48BD-8898-C5CE5DC08D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1" y="1652588"/>
            <a:ext cx="10652760" cy="4976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147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0D13478-6E60-4945-8C5B-DD08E92A3A43}"/>
              </a:ext>
            </a:extLst>
          </p:cNvPr>
          <p:cNvPicPr>
            <a:picLocks noChangeAspect="1"/>
          </p:cNvPicPr>
          <p:nvPr/>
        </p:nvPicPr>
        <p:blipFill>
          <a:blip r:embed="rId2"/>
          <a:stretch>
            <a:fillRect/>
          </a:stretch>
        </p:blipFill>
        <p:spPr>
          <a:xfrm>
            <a:off x="1595437" y="738187"/>
            <a:ext cx="9001125" cy="5381625"/>
          </a:xfrm>
          <a:prstGeom prst="rect">
            <a:avLst/>
          </a:prstGeom>
        </p:spPr>
      </p:pic>
    </p:spTree>
    <p:extLst>
      <p:ext uri="{BB962C8B-B14F-4D97-AF65-F5344CB8AC3E}">
        <p14:creationId xmlns:p14="http://schemas.microsoft.com/office/powerpoint/2010/main" val="3637474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89DE3-7E69-43BE-B81F-EC5F91B46B39}"/>
              </a:ext>
            </a:extLst>
          </p:cNvPr>
          <p:cNvSpPr txBox="1">
            <a:spLocks/>
          </p:cNvSpPr>
          <p:nvPr/>
        </p:nvSpPr>
        <p:spPr>
          <a:xfrm>
            <a:off x="1314450" y="171768"/>
            <a:ext cx="885825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1.2.2  Spring</a:t>
            </a:r>
            <a:r>
              <a:rPr lang="zh-CN" altLang="zh-CN">
                <a:latin typeface="黑体" panose="02010609060101010101" pitchFamily="49" charset="-122"/>
                <a:ea typeface="黑体" panose="02010609060101010101" pitchFamily="49" charset="-122"/>
              </a:rPr>
              <a:t>的下载及目录结构</a:t>
            </a:r>
            <a:endParaRPr lang="zh-CN" altLang="en-US" dirty="0">
              <a:latin typeface="黑体" panose="02010609060101010101" pitchFamily="49" charset="-122"/>
              <a:ea typeface="黑体" panose="02010609060101010101" pitchFamily="49" charset="-122"/>
            </a:endParaRPr>
          </a:p>
        </p:txBody>
      </p:sp>
      <p:sp>
        <p:nvSpPr>
          <p:cNvPr id="3" name="文本框 5">
            <a:extLst>
              <a:ext uri="{FF2B5EF4-FFF2-40B4-BE49-F238E27FC236}">
                <a16:creationId xmlns:a16="http://schemas.microsoft.com/office/drawing/2014/main" id="{2A85BC82-481E-43DC-B2D5-5052C84EF058}"/>
              </a:ext>
            </a:extLst>
          </p:cNvPr>
          <p:cNvSpPr txBox="1">
            <a:spLocks noChangeArrowheads="1"/>
          </p:cNvSpPr>
          <p:nvPr/>
        </p:nvSpPr>
        <p:spPr bwMode="auto">
          <a:xfrm>
            <a:off x="1666875" y="1471613"/>
            <a:ext cx="850582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t>    </a:t>
            </a:r>
            <a:r>
              <a:rPr lang="zh-CN" altLang="zh-CN" dirty="0"/>
              <a:t>使用</a:t>
            </a:r>
            <a:r>
              <a:rPr lang="de-DE" altLang="zh-CN" dirty="0"/>
              <a:t>Spring</a:t>
            </a:r>
            <a:r>
              <a:rPr lang="zh-CN" altLang="zh-CN" dirty="0"/>
              <a:t>框架开发应用程序时，除了引用</a:t>
            </a:r>
            <a:r>
              <a:rPr lang="de-DE" altLang="zh-CN" dirty="0"/>
              <a:t>Spring</a:t>
            </a:r>
            <a:r>
              <a:rPr lang="zh-CN" altLang="zh-CN" dirty="0"/>
              <a:t>自身的</a:t>
            </a:r>
            <a:r>
              <a:rPr lang="de-DE" altLang="zh-CN" dirty="0"/>
              <a:t>JAR</a:t>
            </a:r>
            <a:r>
              <a:rPr lang="zh-CN" altLang="zh-CN" dirty="0"/>
              <a:t>包外，还需要引用</a:t>
            </a:r>
            <a:r>
              <a:rPr lang="de-DE" altLang="zh-CN" dirty="0"/>
              <a:t>commons.logging</a:t>
            </a:r>
            <a:r>
              <a:rPr lang="zh-CN" altLang="zh-CN" dirty="0"/>
              <a:t>的</a:t>
            </a:r>
            <a:r>
              <a:rPr lang="de-DE" altLang="zh-CN" dirty="0"/>
              <a:t>JAR</a:t>
            </a:r>
            <a:r>
              <a:rPr lang="zh-CN" altLang="zh-CN" dirty="0"/>
              <a:t>包。</a:t>
            </a:r>
          </a:p>
          <a:p>
            <a:pPr>
              <a:spcBef>
                <a:spcPct val="0"/>
              </a:spcBef>
              <a:buFontTx/>
              <a:buNone/>
            </a:pPr>
            <a:r>
              <a:rPr lang="de-DE" altLang="zh-CN" dirty="0"/>
              <a:t>    </a:t>
            </a:r>
          </a:p>
          <a:p>
            <a:pPr>
              <a:spcBef>
                <a:spcPct val="0"/>
              </a:spcBef>
              <a:buFontTx/>
              <a:buNone/>
            </a:pPr>
            <a:r>
              <a:rPr lang="de-DE" altLang="zh-CN" dirty="0"/>
              <a:t>    </a:t>
            </a:r>
            <a:r>
              <a:rPr lang="de-DE" altLang="zh-CN" dirty="0">
                <a:solidFill>
                  <a:srgbClr val="0F06BA"/>
                </a:solidFill>
              </a:rPr>
              <a:t>1</a:t>
            </a:r>
            <a:r>
              <a:rPr lang="zh-CN" altLang="zh-CN" dirty="0">
                <a:solidFill>
                  <a:srgbClr val="0F06BA"/>
                </a:solidFill>
              </a:rPr>
              <a:t>．</a:t>
            </a:r>
            <a:r>
              <a:rPr lang="de-DE" altLang="zh-CN" dirty="0">
                <a:solidFill>
                  <a:srgbClr val="0F06BA"/>
                </a:solidFill>
              </a:rPr>
              <a:t>Spring</a:t>
            </a:r>
            <a:r>
              <a:rPr lang="zh-CN" altLang="zh-CN" dirty="0">
                <a:solidFill>
                  <a:srgbClr val="0F06BA"/>
                </a:solidFill>
              </a:rPr>
              <a:t>的</a:t>
            </a:r>
            <a:r>
              <a:rPr lang="de-DE" altLang="zh-CN" dirty="0">
                <a:solidFill>
                  <a:srgbClr val="0F06BA"/>
                </a:solidFill>
              </a:rPr>
              <a:t>JAR</a:t>
            </a:r>
            <a:r>
              <a:rPr lang="zh-CN" altLang="zh-CN" dirty="0">
                <a:solidFill>
                  <a:srgbClr val="0F06BA"/>
                </a:solidFill>
              </a:rPr>
              <a:t>包</a:t>
            </a:r>
            <a:endParaRPr lang="en-US" altLang="zh-CN" dirty="0">
              <a:solidFill>
                <a:srgbClr val="0F06BA"/>
              </a:solidFill>
            </a:endParaRPr>
          </a:p>
          <a:p>
            <a:pPr>
              <a:spcBef>
                <a:spcPct val="0"/>
              </a:spcBef>
              <a:buFontTx/>
              <a:buNone/>
            </a:pPr>
            <a:endParaRPr lang="en-US" altLang="zh-CN" dirty="0">
              <a:solidFill>
                <a:srgbClr val="0F06BA"/>
              </a:solidFill>
            </a:endParaRPr>
          </a:p>
          <a:p>
            <a:pPr>
              <a:spcBef>
                <a:spcPct val="0"/>
              </a:spcBef>
              <a:buFontTx/>
              <a:buNone/>
            </a:pPr>
            <a:r>
              <a:rPr lang="en-US" altLang="zh-CN" dirty="0">
                <a:solidFill>
                  <a:srgbClr val="0F06BA"/>
                </a:solidFill>
              </a:rPr>
              <a:t>    </a:t>
            </a:r>
            <a:r>
              <a:rPr lang="de-DE" altLang="zh-CN" dirty="0">
                <a:solidFill>
                  <a:srgbClr val="0F06BA"/>
                </a:solidFill>
              </a:rPr>
              <a:t>2</a:t>
            </a:r>
            <a:r>
              <a:rPr lang="zh-CN" altLang="zh-CN" dirty="0">
                <a:solidFill>
                  <a:srgbClr val="0F06BA"/>
                </a:solidFill>
              </a:rPr>
              <a:t>．</a:t>
            </a:r>
            <a:r>
              <a:rPr lang="de-DE" altLang="zh-CN" dirty="0">
                <a:solidFill>
                  <a:srgbClr val="0F06BA"/>
                </a:solidFill>
              </a:rPr>
              <a:t>commons.logging</a:t>
            </a:r>
            <a:r>
              <a:rPr lang="zh-CN" altLang="zh-CN" dirty="0">
                <a:solidFill>
                  <a:srgbClr val="0F06BA"/>
                </a:solidFill>
              </a:rPr>
              <a:t>的</a:t>
            </a:r>
            <a:r>
              <a:rPr lang="de-DE" altLang="zh-CN" dirty="0">
                <a:solidFill>
                  <a:srgbClr val="0F06BA"/>
                </a:solidFill>
              </a:rPr>
              <a:t>JAR</a:t>
            </a:r>
            <a:r>
              <a:rPr lang="zh-CN" altLang="zh-CN" dirty="0">
                <a:solidFill>
                  <a:srgbClr val="0F06BA"/>
                </a:solidFill>
              </a:rPr>
              <a:t>包</a:t>
            </a:r>
          </a:p>
          <a:p>
            <a:pPr>
              <a:spcBef>
                <a:spcPct val="0"/>
              </a:spcBef>
              <a:buFontTx/>
              <a:buNone/>
            </a:pPr>
            <a:endParaRPr lang="zh-CN" altLang="en-US" dirty="0"/>
          </a:p>
        </p:txBody>
      </p:sp>
    </p:spTree>
    <p:extLst>
      <p:ext uri="{BB962C8B-B14F-4D97-AF65-F5344CB8AC3E}">
        <p14:creationId xmlns:p14="http://schemas.microsoft.com/office/powerpoint/2010/main" val="1158072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B7010-4040-426D-8BED-2F9A62C3BBAB}"/>
              </a:ext>
            </a:extLst>
          </p:cNvPr>
          <p:cNvSpPr txBox="1">
            <a:spLocks/>
          </p:cNvSpPr>
          <p:nvPr/>
        </p:nvSpPr>
        <p:spPr>
          <a:xfrm>
            <a:off x="3326130" y="264478"/>
            <a:ext cx="8229600" cy="77946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1</a:t>
            </a:r>
            <a:r>
              <a:rPr lang="zh-CN" altLang="zh-CN">
                <a:latin typeface="黑体" panose="02010609060101010101" pitchFamily="49" charset="-122"/>
                <a:ea typeface="黑体" panose="02010609060101010101" pitchFamily="49" charset="-122"/>
              </a:rPr>
              <a:t>．</a:t>
            </a:r>
            <a:r>
              <a:rPr lang="de-DE" altLang="zh-CN">
                <a:latin typeface="黑体" panose="02010609060101010101" pitchFamily="49" charset="-122"/>
                <a:ea typeface="黑体" panose="02010609060101010101" pitchFamily="49" charset="-122"/>
              </a:rPr>
              <a:t>Spring</a:t>
            </a:r>
            <a:r>
              <a:rPr lang="zh-CN" altLang="zh-CN">
                <a:latin typeface="黑体" panose="02010609060101010101" pitchFamily="49" charset="-122"/>
                <a:ea typeface="黑体" panose="02010609060101010101" pitchFamily="49" charset="-122"/>
              </a:rPr>
              <a:t>的</a:t>
            </a:r>
            <a:r>
              <a:rPr lang="de-DE" altLang="zh-CN">
                <a:latin typeface="黑体" panose="02010609060101010101" pitchFamily="49" charset="-122"/>
                <a:ea typeface="黑体" panose="02010609060101010101" pitchFamily="49" charset="-122"/>
              </a:rPr>
              <a:t>JAR</a:t>
            </a:r>
            <a:r>
              <a:rPr lang="zh-CN" altLang="zh-CN">
                <a:latin typeface="黑体" panose="02010609060101010101" pitchFamily="49" charset="-122"/>
                <a:ea typeface="黑体" panose="02010609060101010101" pitchFamily="49" charset="-122"/>
              </a:rPr>
              <a:t>包</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6B1A562A-F361-4E80-A250-19604E8C9804}"/>
              </a:ext>
            </a:extLst>
          </p:cNvPr>
          <p:cNvSpPr txBox="1">
            <a:spLocks noChangeArrowheads="1"/>
          </p:cNvSpPr>
          <p:nvPr/>
        </p:nvSpPr>
        <p:spPr bwMode="auto">
          <a:xfrm>
            <a:off x="1554480" y="1338719"/>
            <a:ext cx="9161144"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de-DE" altLang="zh-CN" dirty="0"/>
              <a:t>    Spring</a:t>
            </a:r>
            <a:r>
              <a:rPr lang="zh-CN" altLang="zh-CN" dirty="0"/>
              <a:t>官方网站升级后，建议通过</a:t>
            </a:r>
            <a:r>
              <a:rPr lang="de-DE" altLang="zh-CN" dirty="0"/>
              <a:t> Maven</a:t>
            </a:r>
            <a:r>
              <a:rPr lang="zh-CN" altLang="zh-CN" dirty="0"/>
              <a:t>和</a:t>
            </a:r>
            <a:r>
              <a:rPr lang="de-DE" altLang="zh-CN" dirty="0"/>
              <a:t>Gradle</a:t>
            </a:r>
            <a:r>
              <a:rPr lang="zh-CN" altLang="zh-CN" dirty="0"/>
              <a:t>下载。对于不使用</a:t>
            </a:r>
            <a:r>
              <a:rPr lang="de-DE" altLang="zh-CN" dirty="0"/>
              <a:t>Maven</a:t>
            </a:r>
            <a:r>
              <a:rPr lang="zh-CN" altLang="zh-CN" dirty="0"/>
              <a:t>和</a:t>
            </a:r>
            <a:r>
              <a:rPr lang="de-DE" altLang="zh-CN" dirty="0"/>
              <a:t>Gradle</a:t>
            </a:r>
            <a:r>
              <a:rPr lang="zh-CN" altLang="zh-CN" dirty="0"/>
              <a:t>下载的开发者，</a:t>
            </a:r>
            <a:r>
              <a:rPr lang="zh-CN" altLang="en-US" dirty="0"/>
              <a:t>本课程</a:t>
            </a:r>
            <a:r>
              <a:rPr lang="zh-CN" altLang="zh-CN" dirty="0"/>
              <a:t>给出一个</a:t>
            </a:r>
            <a:r>
              <a:rPr lang="en-US" altLang="zh-CN" dirty="0"/>
              <a:t>Spring Framework jar</a:t>
            </a:r>
            <a:r>
              <a:rPr lang="zh-CN" altLang="zh-CN" dirty="0"/>
              <a:t>官方直接下载路径：</a:t>
            </a:r>
            <a:r>
              <a:rPr lang="en-US" altLang="zh-CN" b="0" i="0" u="sng" dirty="0">
                <a:solidFill>
                  <a:srgbClr val="FF6600"/>
                </a:solidFill>
                <a:effectLst/>
                <a:latin typeface="PingFang SC"/>
                <a:hlinkClick r:id="rId2"/>
              </a:rPr>
              <a:t> </a:t>
            </a:r>
            <a:r>
              <a:rPr lang="en-US" altLang="zh-CN" dirty="0">
                <a:solidFill>
                  <a:srgbClr val="0F06BA"/>
                </a:solidFill>
                <a:hlinkClick r:id="rId2">
                  <a:extLst>
                    <a:ext uri="{A12FA001-AC4F-418D-AE19-62706E023703}">
                      <ahyp:hlinkClr xmlns:ahyp="http://schemas.microsoft.com/office/drawing/2018/hyperlinkcolor" val="tx"/>
                    </a:ext>
                  </a:extLst>
                </a:hlinkClick>
              </a:rPr>
              <a:t>https://repo.spring.io/webapp/#/artifacts/browse/tree/General/libs-release-local/org/springframework/spring </a:t>
            </a:r>
            <a:r>
              <a:rPr lang="zh-CN" altLang="zh-CN" dirty="0"/>
              <a:t>。本</a:t>
            </a:r>
            <a:r>
              <a:rPr lang="zh-CN" altLang="en-US" dirty="0"/>
              <a:t>课</a:t>
            </a:r>
            <a:r>
              <a:rPr lang="zh-CN" altLang="zh-CN" dirty="0"/>
              <a:t>采用的是</a:t>
            </a:r>
            <a:r>
              <a:rPr lang="en-US" altLang="zh-CN" dirty="0">
                <a:solidFill>
                  <a:srgbClr val="0F06BA"/>
                </a:solidFill>
              </a:rPr>
              <a:t>spring-framework-5.1.4.RELEASE-dist.zip</a:t>
            </a:r>
            <a:r>
              <a:rPr lang="zh-CN" altLang="zh-CN" dirty="0"/>
              <a:t>。将下载到的</a:t>
            </a:r>
            <a:r>
              <a:rPr lang="de-DE" altLang="zh-CN" dirty="0"/>
              <a:t>ZIP</a:t>
            </a:r>
            <a:r>
              <a:rPr lang="zh-CN" altLang="zh-CN" dirty="0"/>
              <a:t>文件解压缩，解压缩后的目录结构如</a:t>
            </a:r>
            <a:r>
              <a:rPr lang="zh-CN" altLang="en-US" dirty="0"/>
              <a:t>下图</a:t>
            </a:r>
            <a:r>
              <a:rPr lang="zh-CN" altLang="zh-CN" dirty="0"/>
              <a:t>所示。</a:t>
            </a:r>
            <a:endParaRPr lang="zh-CN" altLang="en-US" dirty="0"/>
          </a:p>
        </p:txBody>
      </p:sp>
      <p:pic>
        <p:nvPicPr>
          <p:cNvPr id="5" name="图片 4">
            <a:extLst>
              <a:ext uri="{FF2B5EF4-FFF2-40B4-BE49-F238E27FC236}">
                <a16:creationId xmlns:a16="http://schemas.microsoft.com/office/drawing/2014/main" id="{B98F5FFB-8B0A-4474-8114-E1251DA6EEA4}"/>
              </a:ext>
            </a:extLst>
          </p:cNvPr>
          <p:cNvPicPr>
            <a:picLocks noChangeAspect="1"/>
          </p:cNvPicPr>
          <p:nvPr/>
        </p:nvPicPr>
        <p:blipFill>
          <a:blip r:embed="rId3"/>
          <a:stretch>
            <a:fillRect/>
          </a:stretch>
        </p:blipFill>
        <p:spPr>
          <a:xfrm>
            <a:off x="3109912" y="4016375"/>
            <a:ext cx="6353175" cy="2110740"/>
          </a:xfrm>
          <a:prstGeom prst="rect">
            <a:avLst/>
          </a:prstGeom>
        </p:spPr>
      </p:pic>
    </p:spTree>
    <p:extLst>
      <p:ext uri="{BB962C8B-B14F-4D97-AF65-F5344CB8AC3E}">
        <p14:creationId xmlns:p14="http://schemas.microsoft.com/office/powerpoint/2010/main" val="1978819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a:extLst>
              <a:ext uri="{FF2B5EF4-FFF2-40B4-BE49-F238E27FC236}">
                <a16:creationId xmlns:a16="http://schemas.microsoft.com/office/drawing/2014/main" id="{73A3DF23-4390-40BE-BDA0-FC0BC53D7591}"/>
              </a:ext>
            </a:extLst>
          </p:cNvPr>
          <p:cNvSpPr txBox="1">
            <a:spLocks noChangeArrowheads="1"/>
          </p:cNvSpPr>
          <p:nvPr/>
        </p:nvSpPr>
        <p:spPr bwMode="auto">
          <a:xfrm>
            <a:off x="2159953" y="726440"/>
            <a:ext cx="8496300"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t>    </a:t>
            </a:r>
            <a:r>
              <a:rPr lang="zh-CN" altLang="en-US" dirty="0"/>
              <a:t>上页</a:t>
            </a:r>
            <a:r>
              <a:rPr lang="zh-CN" altLang="zh-CN" dirty="0"/>
              <a:t>图中，</a:t>
            </a:r>
            <a:r>
              <a:rPr lang="de-DE" altLang="zh-CN" dirty="0"/>
              <a:t>libs</a:t>
            </a:r>
            <a:r>
              <a:rPr lang="zh-CN" altLang="zh-CN" dirty="0"/>
              <a:t>目录包含开发</a:t>
            </a:r>
            <a:r>
              <a:rPr lang="de-DE" altLang="zh-CN" dirty="0"/>
              <a:t>Spring</a:t>
            </a:r>
            <a:r>
              <a:rPr lang="zh-CN" altLang="zh-CN" dirty="0"/>
              <a:t>应用所需要的</a:t>
            </a:r>
            <a:r>
              <a:rPr lang="de-DE" altLang="zh-CN" dirty="0"/>
              <a:t>JAR</a:t>
            </a:r>
            <a:r>
              <a:rPr lang="zh-CN" altLang="zh-CN" dirty="0"/>
              <a:t>包和源代码。该目录下有三类</a:t>
            </a:r>
            <a:r>
              <a:rPr lang="de-DE" altLang="zh-CN" dirty="0"/>
              <a:t>JAR</a:t>
            </a:r>
            <a:r>
              <a:rPr lang="zh-CN" altLang="zh-CN" dirty="0"/>
              <a:t>文件，其中，以</a:t>
            </a:r>
            <a:r>
              <a:rPr lang="de-DE" altLang="zh-CN" dirty="0"/>
              <a:t>RELEASE.jar</a:t>
            </a:r>
            <a:r>
              <a:rPr lang="zh-CN" altLang="zh-CN" dirty="0"/>
              <a:t>结尾的文件是</a:t>
            </a:r>
            <a:r>
              <a:rPr lang="de-DE" altLang="zh-CN" dirty="0"/>
              <a:t>Spring</a:t>
            </a:r>
            <a:r>
              <a:rPr lang="zh-CN" altLang="zh-CN" dirty="0"/>
              <a:t>框架</a:t>
            </a:r>
            <a:r>
              <a:rPr lang="de-DE" altLang="zh-CN" dirty="0"/>
              <a:t>class</a:t>
            </a:r>
            <a:r>
              <a:rPr lang="zh-CN" altLang="zh-CN" dirty="0"/>
              <a:t>的</a:t>
            </a:r>
            <a:r>
              <a:rPr lang="de-DE" altLang="zh-CN" dirty="0"/>
              <a:t>JAR</a:t>
            </a:r>
            <a:r>
              <a:rPr lang="zh-CN" altLang="zh-CN" dirty="0"/>
              <a:t>包，即开发</a:t>
            </a:r>
            <a:r>
              <a:rPr lang="de-DE" altLang="zh-CN" dirty="0"/>
              <a:t>Spring</a:t>
            </a:r>
            <a:r>
              <a:rPr lang="zh-CN" altLang="zh-CN" dirty="0"/>
              <a:t>应用所需要的</a:t>
            </a:r>
            <a:r>
              <a:rPr lang="de-DE" altLang="zh-CN" dirty="0"/>
              <a:t>JAR</a:t>
            </a:r>
            <a:r>
              <a:rPr lang="zh-CN" altLang="zh-CN" dirty="0"/>
              <a:t>包；以</a:t>
            </a:r>
            <a:r>
              <a:rPr lang="de-DE" altLang="zh-CN" dirty="0"/>
              <a:t>RELEASE-javadoc.jar</a:t>
            </a:r>
            <a:r>
              <a:rPr lang="zh-CN" altLang="zh-CN" dirty="0"/>
              <a:t>结尾的文件是</a:t>
            </a:r>
            <a:r>
              <a:rPr lang="de-DE" altLang="zh-CN" dirty="0"/>
              <a:t>Spring</a:t>
            </a:r>
            <a:r>
              <a:rPr lang="zh-CN" altLang="zh-CN" dirty="0"/>
              <a:t>框架</a:t>
            </a:r>
            <a:r>
              <a:rPr lang="de-DE" altLang="zh-CN" dirty="0"/>
              <a:t>API</a:t>
            </a:r>
            <a:r>
              <a:rPr lang="zh-CN" altLang="zh-CN" dirty="0"/>
              <a:t>文档的压缩包；</a:t>
            </a:r>
            <a:r>
              <a:rPr lang="de-DE" altLang="zh-CN" dirty="0"/>
              <a:t>RELEASE-sources.jar</a:t>
            </a:r>
            <a:r>
              <a:rPr lang="zh-CN" altLang="zh-CN" dirty="0"/>
              <a:t>结尾的文件是</a:t>
            </a:r>
            <a:r>
              <a:rPr lang="de-DE" altLang="zh-CN" dirty="0"/>
              <a:t>Spring</a:t>
            </a:r>
            <a:r>
              <a:rPr lang="zh-CN" altLang="zh-CN" dirty="0"/>
              <a:t>框架源文件的压缩包。在</a:t>
            </a:r>
            <a:r>
              <a:rPr lang="de-DE" altLang="zh-CN" dirty="0"/>
              <a:t>libs</a:t>
            </a:r>
            <a:r>
              <a:rPr lang="zh-CN" altLang="zh-CN" dirty="0"/>
              <a:t>目录中，有四个基础包：</a:t>
            </a:r>
            <a:r>
              <a:rPr lang="de-DE" altLang="zh-CN" dirty="0">
                <a:solidFill>
                  <a:srgbClr val="0F06BA"/>
                </a:solidFill>
              </a:rPr>
              <a:t>spring-core-5.1.4.RELEASE.jar</a:t>
            </a:r>
            <a:r>
              <a:rPr lang="zh-CN" altLang="zh-CN" dirty="0">
                <a:solidFill>
                  <a:srgbClr val="0F06BA"/>
                </a:solidFill>
              </a:rPr>
              <a:t>、</a:t>
            </a:r>
            <a:r>
              <a:rPr lang="de-DE" altLang="zh-CN" dirty="0">
                <a:solidFill>
                  <a:srgbClr val="0F06BA"/>
                </a:solidFill>
              </a:rPr>
              <a:t>spring-beans-5.1.4.RELEASE.jar</a:t>
            </a:r>
            <a:r>
              <a:rPr lang="zh-CN" altLang="zh-CN" dirty="0">
                <a:solidFill>
                  <a:srgbClr val="0F06BA"/>
                </a:solidFill>
              </a:rPr>
              <a:t>、</a:t>
            </a:r>
            <a:r>
              <a:rPr lang="de-DE" altLang="zh-CN" dirty="0">
                <a:solidFill>
                  <a:srgbClr val="0F06BA"/>
                </a:solidFill>
              </a:rPr>
              <a:t>spring-context-5.1.4.RELEASE.jar</a:t>
            </a:r>
            <a:r>
              <a:rPr lang="zh-CN" altLang="zh-CN" dirty="0"/>
              <a:t>和</a:t>
            </a:r>
            <a:r>
              <a:rPr lang="de-DE" altLang="zh-CN" dirty="0">
                <a:solidFill>
                  <a:srgbClr val="0F06BA"/>
                </a:solidFill>
              </a:rPr>
              <a:t>spring-expression-5.1.4.RELEASE.jar</a:t>
            </a:r>
            <a:r>
              <a:rPr lang="zh-CN" altLang="zh-CN" dirty="0"/>
              <a:t>，分别对应</a:t>
            </a:r>
            <a:r>
              <a:rPr lang="de-DE" altLang="zh-CN" dirty="0"/>
              <a:t>Spring</a:t>
            </a:r>
            <a:r>
              <a:rPr lang="zh-CN" altLang="zh-CN" dirty="0"/>
              <a:t>核心容器的四个模块：</a:t>
            </a:r>
            <a:r>
              <a:rPr lang="de-DE" altLang="zh-CN" dirty="0">
                <a:solidFill>
                  <a:srgbClr val="0F06BA"/>
                </a:solidFill>
              </a:rPr>
              <a:t>Spring-core</a:t>
            </a:r>
            <a:r>
              <a:rPr lang="zh-CN" altLang="zh-CN" dirty="0">
                <a:solidFill>
                  <a:srgbClr val="0F06BA"/>
                </a:solidFill>
              </a:rPr>
              <a:t>模块、</a:t>
            </a:r>
            <a:r>
              <a:rPr lang="de-DE" altLang="zh-CN" dirty="0">
                <a:solidFill>
                  <a:srgbClr val="0F06BA"/>
                </a:solidFill>
              </a:rPr>
              <a:t>Spring-beans</a:t>
            </a:r>
            <a:r>
              <a:rPr lang="zh-CN" altLang="zh-CN" dirty="0">
                <a:solidFill>
                  <a:srgbClr val="0F06BA"/>
                </a:solidFill>
              </a:rPr>
              <a:t>模块、</a:t>
            </a:r>
            <a:r>
              <a:rPr lang="de-DE" altLang="zh-CN" dirty="0">
                <a:solidFill>
                  <a:srgbClr val="0F06BA"/>
                </a:solidFill>
              </a:rPr>
              <a:t>Spring-context</a:t>
            </a:r>
            <a:r>
              <a:rPr lang="zh-CN" altLang="zh-CN" dirty="0">
                <a:solidFill>
                  <a:srgbClr val="0F06BA"/>
                </a:solidFill>
              </a:rPr>
              <a:t>模块</a:t>
            </a:r>
            <a:r>
              <a:rPr lang="zh-CN" altLang="zh-CN" dirty="0"/>
              <a:t>和</a:t>
            </a:r>
            <a:r>
              <a:rPr lang="de-DE" altLang="zh-CN" dirty="0">
                <a:solidFill>
                  <a:srgbClr val="0F06BA"/>
                </a:solidFill>
              </a:rPr>
              <a:t>Spring-expression</a:t>
            </a:r>
            <a:r>
              <a:rPr lang="zh-CN" altLang="zh-CN" dirty="0">
                <a:solidFill>
                  <a:srgbClr val="0F06BA"/>
                </a:solidFill>
              </a:rPr>
              <a:t>模块</a:t>
            </a:r>
            <a:r>
              <a:rPr lang="zh-CN" altLang="zh-CN" dirty="0"/>
              <a:t>。</a:t>
            </a:r>
            <a:endParaRPr lang="zh-CN" altLang="en-US" dirty="0"/>
          </a:p>
        </p:txBody>
      </p:sp>
    </p:spTree>
    <p:extLst>
      <p:ext uri="{BB962C8B-B14F-4D97-AF65-F5344CB8AC3E}">
        <p14:creationId xmlns:p14="http://schemas.microsoft.com/office/powerpoint/2010/main" val="79683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B2B01D-5A08-40BC-BDFE-A148BE505AEB}"/>
              </a:ext>
            </a:extLst>
          </p:cNvPr>
          <p:cNvSpPr txBox="1">
            <a:spLocks/>
          </p:cNvSpPr>
          <p:nvPr/>
        </p:nvSpPr>
        <p:spPr>
          <a:xfrm>
            <a:off x="2228850" y="29749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2</a:t>
            </a:r>
            <a:r>
              <a:rPr lang="zh-CN" altLang="zh-CN">
                <a:latin typeface="黑体" panose="02010609060101010101" pitchFamily="49" charset="-122"/>
                <a:ea typeface="黑体" panose="02010609060101010101" pitchFamily="49" charset="-122"/>
              </a:rPr>
              <a:t>．</a:t>
            </a:r>
            <a:r>
              <a:rPr lang="de-DE" altLang="zh-CN">
                <a:latin typeface="黑体" panose="02010609060101010101" pitchFamily="49" charset="-122"/>
                <a:ea typeface="黑体" panose="02010609060101010101" pitchFamily="49" charset="-122"/>
              </a:rPr>
              <a:t>commons.logging</a:t>
            </a:r>
            <a:r>
              <a:rPr lang="zh-CN" altLang="zh-CN">
                <a:latin typeface="黑体" panose="02010609060101010101" pitchFamily="49" charset="-122"/>
                <a:ea typeface="黑体" panose="02010609060101010101" pitchFamily="49" charset="-122"/>
              </a:rPr>
              <a:t>的</a:t>
            </a:r>
            <a:r>
              <a:rPr lang="de-DE" altLang="zh-CN">
                <a:latin typeface="黑体" panose="02010609060101010101" pitchFamily="49" charset="-122"/>
                <a:ea typeface="黑体" panose="02010609060101010101" pitchFamily="49" charset="-122"/>
              </a:rPr>
              <a:t>JAR</a:t>
            </a:r>
            <a:r>
              <a:rPr lang="zh-CN" altLang="zh-CN">
                <a:latin typeface="黑体" panose="02010609060101010101" pitchFamily="49" charset="-122"/>
                <a:ea typeface="黑体" panose="02010609060101010101" pitchFamily="49" charset="-122"/>
              </a:rPr>
              <a:t>包</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47A2409F-6CE8-4CC8-902B-62652F489E59}"/>
              </a:ext>
            </a:extLst>
          </p:cNvPr>
          <p:cNvSpPr txBox="1">
            <a:spLocks noChangeArrowheads="1"/>
          </p:cNvSpPr>
          <p:nvPr/>
        </p:nvSpPr>
        <p:spPr bwMode="auto">
          <a:xfrm>
            <a:off x="1457325" y="1440498"/>
            <a:ext cx="85058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de-DE" altLang="zh-CN" dirty="0"/>
              <a:t>    Spring</a:t>
            </a:r>
            <a:r>
              <a:rPr lang="zh-CN" altLang="zh-CN" dirty="0"/>
              <a:t>框架依赖于</a:t>
            </a:r>
            <a:r>
              <a:rPr lang="de-DE" altLang="zh-CN" dirty="0"/>
              <a:t>Apache Commons Logging</a:t>
            </a:r>
            <a:r>
              <a:rPr lang="zh-CN" altLang="zh-CN" dirty="0"/>
              <a:t>组件，该组件的</a:t>
            </a:r>
            <a:r>
              <a:rPr lang="de-DE" altLang="zh-CN" dirty="0"/>
              <a:t>JAR</a:t>
            </a:r>
            <a:r>
              <a:rPr lang="zh-CN" altLang="zh-CN" dirty="0"/>
              <a:t>包可以通过网址“</a:t>
            </a:r>
            <a:r>
              <a:rPr lang="de-DE" altLang="zh-CN" dirty="0">
                <a:solidFill>
                  <a:srgbClr val="0F06BA"/>
                </a:solidFill>
              </a:rPr>
              <a:t>http://commons.apache.org/proper/commons-logging/download_logging.cgi</a:t>
            </a:r>
            <a:r>
              <a:rPr lang="zh-CN" altLang="zh-CN" dirty="0"/>
              <a:t>”下载，本书下载的是“</a:t>
            </a:r>
            <a:r>
              <a:rPr lang="de-DE" altLang="zh-CN" dirty="0">
                <a:solidFill>
                  <a:srgbClr val="0F06BA"/>
                </a:solidFill>
              </a:rPr>
              <a:t>commons-logging-1.2-bin.zip</a:t>
            </a:r>
            <a:r>
              <a:rPr lang="zh-CN" altLang="zh-CN" dirty="0"/>
              <a:t>”，解压缩后，即可找到 “</a:t>
            </a:r>
            <a:r>
              <a:rPr lang="de-DE" altLang="zh-CN" dirty="0">
                <a:solidFill>
                  <a:srgbClr val="0F06BA"/>
                </a:solidFill>
              </a:rPr>
              <a:t>commons-logging-1.2.jar</a:t>
            </a:r>
            <a:r>
              <a:rPr lang="zh-CN" altLang="zh-CN" dirty="0"/>
              <a:t>”。</a:t>
            </a:r>
            <a:endParaRPr lang="zh-CN" altLang="en-US" dirty="0"/>
          </a:p>
        </p:txBody>
      </p:sp>
    </p:spTree>
    <p:extLst>
      <p:ext uri="{BB962C8B-B14F-4D97-AF65-F5344CB8AC3E}">
        <p14:creationId xmlns:p14="http://schemas.microsoft.com/office/powerpoint/2010/main" val="1786828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625DBD-76FF-4CD2-BEC3-DDAE715D3A78}"/>
              </a:ext>
            </a:extLst>
          </p:cNvPr>
          <p:cNvSpPr txBox="1">
            <a:spLocks/>
          </p:cNvSpPr>
          <p:nvPr/>
        </p:nvSpPr>
        <p:spPr>
          <a:xfrm>
            <a:off x="1623060" y="18319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1.2.3  </a:t>
            </a:r>
            <a:r>
              <a:rPr lang="zh-CN" altLang="zh-CN">
                <a:latin typeface="黑体" panose="02010609060101010101" pitchFamily="49" charset="-122"/>
                <a:ea typeface="黑体" panose="02010609060101010101" pitchFamily="49" charset="-122"/>
              </a:rPr>
              <a:t>第一个</a:t>
            </a:r>
            <a:r>
              <a:rPr lang="de-DE" altLang="zh-CN">
                <a:latin typeface="黑体" panose="02010609060101010101" pitchFamily="49" charset="-122"/>
                <a:ea typeface="黑体" panose="02010609060101010101" pitchFamily="49" charset="-122"/>
              </a:rPr>
              <a:t>Spring</a:t>
            </a:r>
            <a:r>
              <a:rPr lang="zh-CN" altLang="zh-CN">
                <a:latin typeface="黑体" panose="02010609060101010101" pitchFamily="49" charset="-122"/>
                <a:ea typeface="黑体" panose="02010609060101010101" pitchFamily="49" charset="-122"/>
              </a:rPr>
              <a:t>入门程序</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F902C2EA-9351-4ABA-899E-37B867833FBA}"/>
              </a:ext>
            </a:extLst>
          </p:cNvPr>
          <p:cNvSpPr txBox="1">
            <a:spLocks noChangeArrowheads="1"/>
          </p:cNvSpPr>
          <p:nvPr/>
        </p:nvSpPr>
        <p:spPr bwMode="auto">
          <a:xfrm>
            <a:off x="1623060" y="1720850"/>
            <a:ext cx="84074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de-DE" altLang="zh-CN" dirty="0">
                <a:solidFill>
                  <a:srgbClr val="0F06BA"/>
                </a:solidFill>
              </a:rPr>
              <a:t>1</a:t>
            </a:r>
            <a:r>
              <a:rPr lang="zh-CN" altLang="zh-CN" dirty="0">
                <a:solidFill>
                  <a:srgbClr val="0F06BA"/>
                </a:solidFill>
              </a:rPr>
              <a:t>．使用</a:t>
            </a:r>
            <a:r>
              <a:rPr lang="de-DE" altLang="zh-CN" dirty="0">
                <a:solidFill>
                  <a:srgbClr val="0F06BA"/>
                </a:solidFill>
              </a:rPr>
              <a:t>I</a:t>
            </a:r>
            <a:r>
              <a:rPr lang="en-US" altLang="zh-CN" dirty="0" err="1">
                <a:solidFill>
                  <a:srgbClr val="0F06BA"/>
                </a:solidFill>
              </a:rPr>
              <a:t>dea</a:t>
            </a:r>
            <a:r>
              <a:rPr lang="zh-CN" altLang="zh-CN" dirty="0">
                <a:solidFill>
                  <a:srgbClr val="0F06BA"/>
                </a:solidFill>
              </a:rPr>
              <a:t>创建</a:t>
            </a:r>
            <a:r>
              <a:rPr lang="de-DE" altLang="zh-CN" dirty="0">
                <a:solidFill>
                  <a:srgbClr val="0F06BA"/>
                </a:solidFill>
              </a:rPr>
              <a:t>S</a:t>
            </a:r>
            <a:r>
              <a:rPr lang="en-US" altLang="zh-CN" dirty="0" err="1">
                <a:solidFill>
                  <a:srgbClr val="0F06BA"/>
                </a:solidFill>
              </a:rPr>
              <a:t>pring</a:t>
            </a:r>
            <a:r>
              <a:rPr lang="zh-CN" altLang="zh-CN" dirty="0">
                <a:solidFill>
                  <a:srgbClr val="0F06BA"/>
                </a:solidFill>
              </a:rPr>
              <a:t>应用并导入</a:t>
            </a:r>
            <a:r>
              <a:rPr lang="de-DE" altLang="zh-CN" dirty="0">
                <a:solidFill>
                  <a:srgbClr val="0F06BA"/>
                </a:solidFill>
              </a:rPr>
              <a:t>JAR</a:t>
            </a:r>
            <a:r>
              <a:rPr lang="zh-CN" altLang="zh-CN" dirty="0">
                <a:solidFill>
                  <a:srgbClr val="0F06BA"/>
                </a:solidFill>
              </a:rPr>
              <a:t>包</a:t>
            </a:r>
            <a:endParaRPr lang="en-US" altLang="zh-CN" dirty="0">
              <a:solidFill>
                <a:srgbClr val="0F06BA"/>
              </a:solidFill>
            </a:endParaRPr>
          </a:p>
          <a:p>
            <a:pPr>
              <a:spcBef>
                <a:spcPct val="0"/>
              </a:spcBef>
              <a:buFontTx/>
              <a:buNone/>
            </a:pPr>
            <a:endParaRPr lang="en-US" altLang="zh-CN" dirty="0">
              <a:solidFill>
                <a:srgbClr val="0F06BA"/>
              </a:solidFill>
            </a:endParaRPr>
          </a:p>
          <a:p>
            <a:pPr>
              <a:spcBef>
                <a:spcPct val="0"/>
              </a:spcBef>
              <a:buFontTx/>
              <a:buNone/>
            </a:pPr>
            <a:r>
              <a:rPr lang="de-DE" altLang="zh-CN" dirty="0">
                <a:solidFill>
                  <a:srgbClr val="0F06BA"/>
                </a:solidFill>
              </a:rPr>
              <a:t>2</a:t>
            </a:r>
            <a:r>
              <a:rPr lang="zh-CN" altLang="zh-CN" dirty="0">
                <a:solidFill>
                  <a:srgbClr val="0F06BA"/>
                </a:solidFill>
              </a:rPr>
              <a:t>． 创建接口</a:t>
            </a:r>
            <a:r>
              <a:rPr lang="de-DE" altLang="zh-CN" dirty="0">
                <a:solidFill>
                  <a:srgbClr val="0F06BA"/>
                </a:solidFill>
              </a:rPr>
              <a:t>TestDao</a:t>
            </a:r>
          </a:p>
          <a:p>
            <a:pPr>
              <a:spcBef>
                <a:spcPct val="0"/>
              </a:spcBef>
              <a:buFontTx/>
              <a:buNone/>
            </a:pPr>
            <a:endParaRPr lang="de-DE" altLang="zh-CN" dirty="0">
              <a:solidFill>
                <a:srgbClr val="0F06BA"/>
              </a:solidFill>
            </a:endParaRPr>
          </a:p>
          <a:p>
            <a:pPr>
              <a:spcBef>
                <a:spcPct val="0"/>
              </a:spcBef>
              <a:buFontTx/>
              <a:buNone/>
            </a:pPr>
            <a:r>
              <a:rPr lang="de-DE" altLang="zh-CN" dirty="0">
                <a:solidFill>
                  <a:srgbClr val="0F06BA"/>
                </a:solidFill>
              </a:rPr>
              <a:t>3</a:t>
            </a:r>
            <a:r>
              <a:rPr lang="zh-CN" altLang="zh-CN" dirty="0">
                <a:solidFill>
                  <a:srgbClr val="0F06BA"/>
                </a:solidFill>
              </a:rPr>
              <a:t>．创建接口</a:t>
            </a:r>
            <a:r>
              <a:rPr lang="de-DE" altLang="zh-CN" dirty="0">
                <a:solidFill>
                  <a:srgbClr val="0F06BA"/>
                </a:solidFill>
              </a:rPr>
              <a:t>TestDao</a:t>
            </a:r>
            <a:r>
              <a:rPr lang="zh-CN" altLang="zh-CN" dirty="0">
                <a:solidFill>
                  <a:srgbClr val="0F06BA"/>
                </a:solidFill>
              </a:rPr>
              <a:t>的实现类</a:t>
            </a:r>
            <a:r>
              <a:rPr lang="de-DE" altLang="zh-CN" dirty="0">
                <a:solidFill>
                  <a:srgbClr val="0F06BA"/>
                </a:solidFill>
              </a:rPr>
              <a:t>TestDaoImpl</a:t>
            </a:r>
          </a:p>
          <a:p>
            <a:pPr>
              <a:spcBef>
                <a:spcPct val="0"/>
              </a:spcBef>
              <a:buFontTx/>
              <a:buNone/>
            </a:pPr>
            <a:endParaRPr lang="de-DE" altLang="zh-CN" dirty="0">
              <a:solidFill>
                <a:srgbClr val="0F06BA"/>
              </a:solidFill>
            </a:endParaRPr>
          </a:p>
          <a:p>
            <a:pPr>
              <a:spcBef>
                <a:spcPct val="0"/>
              </a:spcBef>
              <a:buFontTx/>
              <a:buNone/>
            </a:pPr>
            <a:r>
              <a:rPr lang="de-DE" altLang="zh-CN" dirty="0">
                <a:solidFill>
                  <a:srgbClr val="0F06BA"/>
                </a:solidFill>
              </a:rPr>
              <a:t>4</a:t>
            </a:r>
            <a:r>
              <a:rPr lang="zh-CN" altLang="zh-CN" dirty="0">
                <a:solidFill>
                  <a:srgbClr val="0F06BA"/>
                </a:solidFill>
              </a:rPr>
              <a:t>．创建配置文件</a:t>
            </a:r>
            <a:r>
              <a:rPr lang="de-DE" altLang="zh-CN" dirty="0">
                <a:solidFill>
                  <a:srgbClr val="0F06BA"/>
                </a:solidFill>
              </a:rPr>
              <a:t>applicationContext.xml</a:t>
            </a:r>
            <a:endParaRPr lang="zh-CN" altLang="zh-CN" dirty="0">
              <a:solidFill>
                <a:srgbClr val="0F06BA"/>
              </a:solidFill>
            </a:endParaRPr>
          </a:p>
          <a:p>
            <a:pPr>
              <a:spcBef>
                <a:spcPct val="0"/>
              </a:spcBef>
              <a:buFontTx/>
              <a:buNone/>
            </a:pPr>
            <a:endParaRPr lang="de-DE" altLang="zh-CN" dirty="0">
              <a:solidFill>
                <a:srgbClr val="0F06BA"/>
              </a:solidFill>
            </a:endParaRPr>
          </a:p>
          <a:p>
            <a:pPr>
              <a:spcBef>
                <a:spcPct val="0"/>
              </a:spcBef>
              <a:buFontTx/>
              <a:buNone/>
            </a:pPr>
            <a:r>
              <a:rPr lang="de-DE" altLang="zh-CN" dirty="0">
                <a:solidFill>
                  <a:srgbClr val="0F06BA"/>
                </a:solidFill>
              </a:rPr>
              <a:t>5</a:t>
            </a:r>
            <a:r>
              <a:rPr lang="zh-CN" altLang="zh-CN" dirty="0">
                <a:solidFill>
                  <a:srgbClr val="0F06BA"/>
                </a:solidFill>
              </a:rPr>
              <a:t>．创建测试类</a:t>
            </a:r>
            <a:endParaRPr lang="de-DE" altLang="zh-CN" dirty="0">
              <a:solidFill>
                <a:srgbClr val="0F06BA"/>
              </a:solidFill>
            </a:endParaRPr>
          </a:p>
        </p:txBody>
      </p:sp>
    </p:spTree>
    <p:extLst>
      <p:ext uri="{BB962C8B-B14F-4D97-AF65-F5344CB8AC3E}">
        <p14:creationId xmlns:p14="http://schemas.microsoft.com/office/powerpoint/2010/main" val="3411899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BF2FA4-0968-485D-8381-9FFA7D00F1A3}"/>
              </a:ext>
            </a:extLst>
          </p:cNvPr>
          <p:cNvSpPr txBox="1">
            <a:spLocks/>
          </p:cNvSpPr>
          <p:nvPr/>
        </p:nvSpPr>
        <p:spPr>
          <a:xfrm>
            <a:off x="1268730" y="206058"/>
            <a:ext cx="1038987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．使用</a:t>
            </a:r>
            <a:r>
              <a:rPr lang="de-DE" altLang="zh-CN" dirty="0">
                <a:latin typeface="黑体" panose="02010609060101010101" pitchFamily="49" charset="-122"/>
                <a:ea typeface="黑体" panose="02010609060101010101" pitchFamily="49" charset="-122"/>
              </a:rPr>
              <a:t>I</a:t>
            </a:r>
            <a:r>
              <a:rPr lang="en-US" altLang="zh-CN" dirty="0" err="1">
                <a:latin typeface="黑体" panose="02010609060101010101" pitchFamily="49" charset="-122"/>
                <a:ea typeface="黑体" panose="02010609060101010101" pitchFamily="49" charset="-122"/>
              </a:rPr>
              <a:t>dea</a:t>
            </a:r>
            <a:r>
              <a:rPr lang="zh-CN" altLang="zh-CN" dirty="0">
                <a:latin typeface="黑体" panose="02010609060101010101" pitchFamily="49" charset="-122"/>
                <a:ea typeface="黑体" panose="02010609060101010101" pitchFamily="49" charset="-122"/>
              </a:rPr>
              <a:t>创建</a:t>
            </a:r>
            <a:r>
              <a:rPr lang="de-DE" altLang="zh-CN" dirty="0">
                <a:latin typeface="黑体" panose="02010609060101010101" pitchFamily="49" charset="-122"/>
                <a:ea typeface="黑体" panose="02010609060101010101" pitchFamily="49" charset="-122"/>
              </a:rPr>
              <a:t>J</a:t>
            </a:r>
            <a:r>
              <a:rPr lang="en-US" altLang="zh-CN" dirty="0">
                <a:latin typeface="黑体" panose="02010609060101010101" pitchFamily="49" charset="-122"/>
                <a:ea typeface="黑体" panose="02010609060101010101" pitchFamily="49" charset="-122"/>
              </a:rPr>
              <a:t>ava</a:t>
            </a:r>
            <a:r>
              <a:rPr lang="zh-CN" altLang="zh-CN" dirty="0">
                <a:latin typeface="黑体" panose="02010609060101010101" pitchFamily="49" charset="-122"/>
                <a:ea typeface="黑体" panose="02010609060101010101" pitchFamily="49" charset="-122"/>
              </a:rPr>
              <a:t>应用并导入</a:t>
            </a:r>
            <a:r>
              <a:rPr lang="de-DE" altLang="zh-CN" dirty="0">
                <a:latin typeface="黑体" panose="02010609060101010101" pitchFamily="49" charset="-122"/>
                <a:ea typeface="黑体" panose="02010609060101010101" pitchFamily="49" charset="-122"/>
              </a:rPr>
              <a:t>JAR</a:t>
            </a:r>
            <a:r>
              <a:rPr lang="zh-CN" altLang="zh-CN" dirty="0">
                <a:latin typeface="黑体" panose="02010609060101010101" pitchFamily="49" charset="-122"/>
                <a:ea typeface="黑体" panose="02010609060101010101" pitchFamily="49" charset="-122"/>
              </a:rPr>
              <a:t>包</a:t>
            </a:r>
            <a:endParaRPr lang="zh-CN" altLang="en-US" dirty="0">
              <a:latin typeface="黑体" panose="02010609060101010101" pitchFamily="49" charset="-122"/>
              <a:ea typeface="黑体" panose="02010609060101010101" pitchFamily="49" charset="-122"/>
            </a:endParaRPr>
          </a:p>
        </p:txBody>
      </p:sp>
      <p:pic>
        <p:nvPicPr>
          <p:cNvPr id="6" name="图片 5">
            <a:extLst>
              <a:ext uri="{FF2B5EF4-FFF2-40B4-BE49-F238E27FC236}">
                <a16:creationId xmlns:a16="http://schemas.microsoft.com/office/drawing/2014/main" id="{34A26FFE-FCF4-4908-9ECC-C31328D864A9}"/>
              </a:ext>
            </a:extLst>
          </p:cNvPr>
          <p:cNvPicPr>
            <a:picLocks noChangeAspect="1"/>
          </p:cNvPicPr>
          <p:nvPr/>
        </p:nvPicPr>
        <p:blipFill>
          <a:blip r:embed="rId2"/>
          <a:stretch>
            <a:fillRect/>
          </a:stretch>
        </p:blipFill>
        <p:spPr>
          <a:xfrm>
            <a:off x="3853600" y="971867"/>
            <a:ext cx="4993220" cy="2676207"/>
          </a:xfrm>
          <a:prstGeom prst="rect">
            <a:avLst/>
          </a:prstGeom>
        </p:spPr>
      </p:pic>
    </p:spTree>
    <p:extLst>
      <p:ext uri="{BB962C8B-B14F-4D97-AF65-F5344CB8AC3E}">
        <p14:creationId xmlns:p14="http://schemas.microsoft.com/office/powerpoint/2010/main" val="3837171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822466-2B32-4C68-BF64-1F90573FCFD4}"/>
              </a:ext>
            </a:extLst>
          </p:cNvPr>
          <p:cNvSpPr txBox="1">
            <a:spLocks/>
          </p:cNvSpPr>
          <p:nvPr/>
        </p:nvSpPr>
        <p:spPr>
          <a:xfrm>
            <a:off x="3567430" y="263525"/>
            <a:ext cx="7772400" cy="7747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latin typeface="黑体" panose="02010609060101010101" pitchFamily="49" charset="-122"/>
                <a:ea typeface="黑体" panose="02010609060101010101" pitchFamily="49" charset="-122"/>
              </a:rPr>
              <a:t>第</a:t>
            </a:r>
            <a:r>
              <a:rPr lang="en-US" altLang="zh-CN">
                <a:latin typeface="黑体" panose="02010609060101010101" pitchFamily="49" charset="-122"/>
                <a:ea typeface="黑体" panose="02010609060101010101" pitchFamily="49" charset="-122"/>
              </a:rPr>
              <a:t>1</a:t>
            </a:r>
            <a:r>
              <a:rPr lang="zh-CN" altLang="en-US">
                <a:latin typeface="黑体" panose="02010609060101010101" pitchFamily="49" charset="-122"/>
                <a:ea typeface="黑体" panose="02010609060101010101" pitchFamily="49" charset="-122"/>
              </a:rPr>
              <a:t>章 </a:t>
            </a:r>
            <a:r>
              <a:rPr lang="en-US" altLang="zh-CN">
                <a:latin typeface="黑体" panose="02010609060101010101" pitchFamily="49" charset="-122"/>
                <a:ea typeface="黑体" panose="02010609060101010101" pitchFamily="49" charset="-122"/>
              </a:rPr>
              <a:t>Spring</a:t>
            </a:r>
            <a:r>
              <a:rPr lang="zh-CN" altLang="en-US">
                <a:latin typeface="黑体" panose="02010609060101010101" pitchFamily="49" charset="-122"/>
                <a:ea typeface="黑体" panose="02010609060101010101" pitchFamily="49" charset="-122"/>
              </a:rPr>
              <a:t>基础</a:t>
            </a:r>
          </a:p>
        </p:txBody>
      </p:sp>
      <p:sp>
        <p:nvSpPr>
          <p:cNvPr id="3" name="副标题 2">
            <a:extLst>
              <a:ext uri="{FF2B5EF4-FFF2-40B4-BE49-F238E27FC236}">
                <a16:creationId xmlns:a16="http://schemas.microsoft.com/office/drawing/2014/main" id="{26682291-D280-4D62-8FED-3C037C06789A}"/>
              </a:ext>
            </a:extLst>
          </p:cNvPr>
          <p:cNvSpPr txBox="1">
            <a:spLocks/>
          </p:cNvSpPr>
          <p:nvPr/>
        </p:nvSpPr>
        <p:spPr>
          <a:xfrm>
            <a:off x="3454718" y="1721803"/>
            <a:ext cx="6400800" cy="26654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latin typeface="黑体" panose="02010609060101010101" pitchFamily="49" charset="-122"/>
                <a:ea typeface="黑体" panose="02010609060101010101" pitchFamily="49" charset="-122"/>
              </a:rPr>
              <a:t>主要内容</a:t>
            </a:r>
          </a:p>
          <a:p>
            <a:r>
              <a:rPr lang="zh-CN" altLang="en-US">
                <a:solidFill>
                  <a:srgbClr val="0F06BA"/>
                </a:solidFill>
                <a:latin typeface="黑体" panose="02010609060101010101" pitchFamily="49" charset="-122"/>
                <a:ea typeface="黑体" panose="02010609060101010101" pitchFamily="49" charset="-122"/>
              </a:rPr>
              <a:t>    </a:t>
            </a:r>
            <a:r>
              <a:rPr lang="en-US" altLang="zh-CN">
                <a:solidFill>
                  <a:srgbClr val="0F06BA"/>
                </a:solidFill>
                <a:latin typeface="黑体" panose="02010609060101010101" pitchFamily="49" charset="-122"/>
                <a:ea typeface="黑体" panose="02010609060101010101" pitchFamily="49" charset="-122"/>
              </a:rPr>
              <a:t>Spring</a:t>
            </a:r>
            <a:r>
              <a:rPr lang="zh-CN" altLang="zh-CN">
                <a:solidFill>
                  <a:srgbClr val="0F06BA"/>
                </a:solidFill>
                <a:latin typeface="黑体" panose="02010609060101010101" pitchFamily="49" charset="-122"/>
                <a:ea typeface="黑体" panose="02010609060101010101" pitchFamily="49" charset="-122"/>
              </a:rPr>
              <a:t>开发环境的构建</a:t>
            </a:r>
          </a:p>
          <a:p>
            <a:r>
              <a:rPr lang="en-US" altLang="zh-CN">
                <a:solidFill>
                  <a:srgbClr val="0F06BA"/>
                </a:solidFill>
                <a:latin typeface="黑体" panose="02010609060101010101" pitchFamily="49" charset="-122"/>
                <a:ea typeface="黑体" panose="02010609060101010101" pitchFamily="49" charset="-122"/>
              </a:rPr>
              <a:t>    Spring IoC</a:t>
            </a:r>
            <a:endParaRPr lang="zh-CN" altLang="zh-CN">
              <a:solidFill>
                <a:srgbClr val="0F06BA"/>
              </a:solidFill>
              <a:latin typeface="黑体" panose="02010609060101010101" pitchFamily="49" charset="-122"/>
              <a:ea typeface="黑体" panose="02010609060101010101" pitchFamily="49" charset="-122"/>
            </a:endParaRPr>
          </a:p>
          <a:p>
            <a:r>
              <a:rPr lang="en-US" altLang="zh-CN">
                <a:solidFill>
                  <a:srgbClr val="0F06BA"/>
                </a:solidFill>
                <a:latin typeface="黑体" panose="02010609060101010101" pitchFamily="49" charset="-122"/>
                <a:ea typeface="黑体" panose="02010609060101010101" pitchFamily="49" charset="-122"/>
              </a:rPr>
              <a:t>    Spring AOP</a:t>
            </a:r>
            <a:endParaRPr lang="zh-CN" altLang="zh-CN">
              <a:solidFill>
                <a:srgbClr val="0F06BA"/>
              </a:solidFill>
              <a:latin typeface="黑体" panose="02010609060101010101" pitchFamily="49" charset="-122"/>
              <a:ea typeface="黑体" panose="02010609060101010101" pitchFamily="49" charset="-122"/>
            </a:endParaRPr>
          </a:p>
          <a:p>
            <a:r>
              <a:rPr lang="en-US" altLang="zh-CN">
                <a:solidFill>
                  <a:srgbClr val="0F06BA"/>
                </a:solidFill>
                <a:latin typeface="黑体" panose="02010609060101010101" pitchFamily="49" charset="-122"/>
                <a:ea typeface="黑体" panose="02010609060101010101" pitchFamily="49" charset="-122"/>
              </a:rPr>
              <a:t>    Spring Bean</a:t>
            </a:r>
            <a:endParaRPr lang="zh-CN" altLang="zh-CN">
              <a:solidFill>
                <a:srgbClr val="0F06BA"/>
              </a:solidFill>
              <a:latin typeface="黑体" panose="02010609060101010101" pitchFamily="49" charset="-122"/>
              <a:ea typeface="黑体" panose="02010609060101010101" pitchFamily="49" charset="-122"/>
            </a:endParaRPr>
          </a:p>
          <a:p>
            <a:r>
              <a:rPr lang="en-US" altLang="zh-CN">
                <a:solidFill>
                  <a:srgbClr val="0F06BA"/>
                </a:solidFill>
                <a:latin typeface="黑体" panose="02010609060101010101" pitchFamily="49" charset="-122"/>
                <a:ea typeface="黑体" panose="02010609060101010101" pitchFamily="49" charset="-122"/>
              </a:rPr>
              <a:t>    Spring</a:t>
            </a:r>
            <a:r>
              <a:rPr lang="zh-CN" altLang="zh-CN">
                <a:solidFill>
                  <a:srgbClr val="0F06BA"/>
                </a:solidFill>
                <a:latin typeface="黑体" panose="02010609060101010101" pitchFamily="49" charset="-122"/>
                <a:ea typeface="黑体" panose="02010609060101010101" pitchFamily="49" charset="-122"/>
              </a:rPr>
              <a:t>的数据库编程</a:t>
            </a:r>
            <a:endParaRPr lang="zh-CN" altLang="zh-CN" dirty="0">
              <a:solidFill>
                <a:srgbClr val="0F06BA"/>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53709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61231-82D6-4C31-A3DC-2256CA333D93}"/>
              </a:ext>
            </a:extLst>
          </p:cNvPr>
          <p:cNvSpPr txBox="1">
            <a:spLocks/>
          </p:cNvSpPr>
          <p:nvPr/>
        </p:nvSpPr>
        <p:spPr>
          <a:xfrm>
            <a:off x="1268730" y="206058"/>
            <a:ext cx="1038987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把</a:t>
            </a:r>
            <a:r>
              <a:rPr lang="en-US" altLang="zh-CN" dirty="0">
                <a:latin typeface="黑体" panose="02010609060101010101" pitchFamily="49" charset="-122"/>
                <a:ea typeface="黑体" panose="02010609060101010101" pitchFamily="49" charset="-122"/>
              </a:rPr>
              <a:t>Spring</a:t>
            </a:r>
            <a:r>
              <a:rPr lang="zh-CN" altLang="en-US" dirty="0">
                <a:latin typeface="黑体" panose="02010609060101010101" pitchFamily="49" charset="-122"/>
                <a:ea typeface="黑体" panose="02010609060101010101" pitchFamily="49" charset="-122"/>
              </a:rPr>
              <a:t>相关的</a:t>
            </a:r>
            <a:r>
              <a:rPr lang="de-DE" altLang="zh-CN" dirty="0">
                <a:latin typeface="黑体" panose="02010609060101010101" pitchFamily="49" charset="-122"/>
                <a:ea typeface="黑体" panose="02010609060101010101" pitchFamily="49" charset="-122"/>
              </a:rPr>
              <a:t>JAR</a:t>
            </a:r>
            <a:r>
              <a:rPr lang="zh-CN" altLang="zh-CN" dirty="0">
                <a:latin typeface="黑体" panose="02010609060101010101" pitchFamily="49" charset="-122"/>
                <a:ea typeface="黑体" panose="02010609060101010101" pitchFamily="49" charset="-122"/>
              </a:rPr>
              <a:t>包</a:t>
            </a:r>
            <a:r>
              <a:rPr lang="zh-CN" altLang="en-US" dirty="0">
                <a:latin typeface="黑体" panose="02010609060101010101" pitchFamily="49" charset="-122"/>
                <a:ea typeface="黑体" panose="02010609060101010101" pitchFamily="49" charset="-122"/>
              </a:rPr>
              <a:t>导入到</a:t>
            </a:r>
            <a:r>
              <a:rPr lang="en-US" altLang="zh-CN" dirty="0">
                <a:latin typeface="黑体" panose="02010609060101010101" pitchFamily="49" charset="-122"/>
                <a:ea typeface="黑体" panose="02010609060101010101" pitchFamily="49" charset="-122"/>
              </a:rPr>
              <a:t>lib</a:t>
            </a:r>
            <a:r>
              <a:rPr lang="zh-CN" altLang="en-US" dirty="0">
                <a:latin typeface="黑体" panose="02010609060101010101" pitchFamily="49" charset="-122"/>
                <a:ea typeface="黑体" panose="02010609060101010101" pitchFamily="49" charset="-122"/>
              </a:rPr>
              <a:t>目录中并进行关联</a:t>
            </a:r>
          </a:p>
        </p:txBody>
      </p:sp>
      <p:pic>
        <p:nvPicPr>
          <p:cNvPr id="4" name="图片 3">
            <a:extLst>
              <a:ext uri="{FF2B5EF4-FFF2-40B4-BE49-F238E27FC236}">
                <a16:creationId xmlns:a16="http://schemas.microsoft.com/office/drawing/2014/main" id="{2344BCC1-96C5-4F14-BBA6-73A5A8FDE405}"/>
              </a:ext>
            </a:extLst>
          </p:cNvPr>
          <p:cNvPicPr>
            <a:picLocks noChangeAspect="1"/>
          </p:cNvPicPr>
          <p:nvPr/>
        </p:nvPicPr>
        <p:blipFill>
          <a:blip r:embed="rId2"/>
          <a:stretch>
            <a:fillRect/>
          </a:stretch>
        </p:blipFill>
        <p:spPr>
          <a:xfrm>
            <a:off x="302580" y="1656957"/>
            <a:ext cx="7789860" cy="4994985"/>
          </a:xfrm>
          <a:prstGeom prst="rect">
            <a:avLst/>
          </a:prstGeom>
        </p:spPr>
      </p:pic>
    </p:spTree>
    <p:extLst>
      <p:ext uri="{BB962C8B-B14F-4D97-AF65-F5344CB8AC3E}">
        <p14:creationId xmlns:p14="http://schemas.microsoft.com/office/powerpoint/2010/main" val="3105359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9538DB3-0981-4FCA-8325-50E9099F4B76}"/>
              </a:ext>
            </a:extLst>
          </p:cNvPr>
          <p:cNvPicPr>
            <a:picLocks noChangeAspect="1"/>
          </p:cNvPicPr>
          <p:nvPr/>
        </p:nvPicPr>
        <p:blipFill>
          <a:blip r:embed="rId2"/>
          <a:stretch>
            <a:fillRect/>
          </a:stretch>
        </p:blipFill>
        <p:spPr>
          <a:xfrm>
            <a:off x="2227386" y="674370"/>
            <a:ext cx="8156772" cy="5040630"/>
          </a:xfrm>
          <a:prstGeom prst="rect">
            <a:avLst/>
          </a:prstGeom>
        </p:spPr>
      </p:pic>
    </p:spTree>
    <p:extLst>
      <p:ext uri="{BB962C8B-B14F-4D97-AF65-F5344CB8AC3E}">
        <p14:creationId xmlns:p14="http://schemas.microsoft.com/office/powerpoint/2010/main" val="1911091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7E3C2E5-F7E1-4F47-BC6F-27D94195987D}"/>
              </a:ext>
            </a:extLst>
          </p:cNvPr>
          <p:cNvPicPr>
            <a:picLocks noChangeAspect="1"/>
          </p:cNvPicPr>
          <p:nvPr/>
        </p:nvPicPr>
        <p:blipFill>
          <a:blip r:embed="rId2"/>
          <a:stretch>
            <a:fillRect/>
          </a:stretch>
        </p:blipFill>
        <p:spPr>
          <a:xfrm>
            <a:off x="502920" y="868680"/>
            <a:ext cx="9317421" cy="4463012"/>
          </a:xfrm>
          <a:prstGeom prst="rect">
            <a:avLst/>
          </a:prstGeom>
        </p:spPr>
      </p:pic>
    </p:spTree>
    <p:extLst>
      <p:ext uri="{BB962C8B-B14F-4D97-AF65-F5344CB8AC3E}">
        <p14:creationId xmlns:p14="http://schemas.microsoft.com/office/powerpoint/2010/main" val="2043936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B9285D-995C-4EB5-9F09-034452CCBC90}"/>
              </a:ext>
            </a:extLst>
          </p:cNvPr>
          <p:cNvSpPr txBox="1">
            <a:spLocks/>
          </p:cNvSpPr>
          <p:nvPr/>
        </p:nvSpPr>
        <p:spPr>
          <a:xfrm>
            <a:off x="2697480" y="28606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2</a:t>
            </a:r>
            <a:r>
              <a:rPr lang="zh-CN" altLang="zh-CN">
                <a:latin typeface="黑体" panose="02010609060101010101" pitchFamily="49" charset="-122"/>
                <a:ea typeface="黑体" panose="02010609060101010101" pitchFamily="49" charset="-122"/>
              </a:rPr>
              <a:t>． 创建接口</a:t>
            </a:r>
            <a:r>
              <a:rPr lang="de-DE" altLang="zh-CN">
                <a:latin typeface="黑体" panose="02010609060101010101" pitchFamily="49" charset="-122"/>
                <a:ea typeface="黑体" panose="02010609060101010101" pitchFamily="49" charset="-122"/>
              </a:rPr>
              <a:t>TestDao</a:t>
            </a:r>
            <a:endParaRPr lang="zh-CN" altLang="en-US" dirty="0">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877437F9-8361-4A95-89F6-8B19A7F3F793}"/>
              </a:ext>
            </a:extLst>
          </p:cNvPr>
          <p:cNvSpPr txBox="1"/>
          <p:nvPr/>
        </p:nvSpPr>
        <p:spPr>
          <a:xfrm>
            <a:off x="1473835" y="1227455"/>
            <a:ext cx="8435975" cy="1938338"/>
          </a:xfrm>
          <a:prstGeom prst="rect">
            <a:avLst/>
          </a:prstGeom>
          <a:noFill/>
        </p:spPr>
        <p:txBody>
          <a:bodyPr>
            <a:spAutoFit/>
          </a:bodyPr>
          <a:lstStyle/>
          <a:p>
            <a:pPr algn="just">
              <a:lnSpc>
                <a:spcPct val="150000"/>
              </a:lnSpc>
              <a:defRPr/>
            </a:pPr>
            <a:r>
              <a:rPr lang="en-US" altLang="zh-CN" sz="2400" b="1" kern="100" dirty="0">
                <a:latin typeface="黑体" panose="02010609060101010101" pitchFamily="49" charset="-122"/>
                <a:ea typeface="黑体" panose="02010609060101010101" pitchFamily="49" charset="-122"/>
              </a:rPr>
              <a:t>    Spring</a:t>
            </a:r>
            <a:r>
              <a:rPr lang="zh-CN" altLang="zh-CN" sz="2400" b="1" kern="100" dirty="0">
                <a:latin typeface="黑体" panose="02010609060101010101" pitchFamily="49" charset="-122"/>
                <a:ea typeface="黑体" panose="02010609060101010101" pitchFamily="49" charset="-122"/>
              </a:rPr>
              <a:t>解决的是业务逻辑层和其他各层的耦合问题，因此它将面向接口的编程思想贯穿整个系统应用。</a:t>
            </a:r>
          </a:p>
          <a:p>
            <a:pPr>
              <a:defRPr/>
            </a:pPr>
            <a:r>
              <a:rPr lang="en-US" altLang="zh-CN" sz="2400" b="1" kern="100" dirty="0">
                <a:latin typeface="黑体" panose="02010609060101010101" pitchFamily="49" charset="-122"/>
                <a:ea typeface="黑体" panose="02010609060101010101" pitchFamily="49" charset="-122"/>
                <a:cs typeface="Times New Roman" panose="02020603050405020304" pitchFamily="18" charset="0"/>
              </a:rPr>
              <a:t>    </a:t>
            </a:r>
            <a:r>
              <a:rPr lang="zh-CN" altLang="zh-CN" sz="2400" b="1" kern="100" dirty="0">
                <a:latin typeface="黑体" panose="02010609060101010101" pitchFamily="49" charset="-122"/>
                <a:ea typeface="黑体" panose="02010609060101010101" pitchFamily="49" charset="-122"/>
                <a:cs typeface="Times New Roman" panose="02020603050405020304" pitchFamily="18" charset="0"/>
              </a:rPr>
              <a:t>在</a:t>
            </a:r>
            <a:r>
              <a:rPr lang="en-US" altLang="zh-CN" sz="2400" b="1" kern="100" dirty="0" err="1">
                <a:latin typeface="黑体" panose="02010609060101010101" pitchFamily="49" charset="-122"/>
                <a:ea typeface="黑体" panose="02010609060101010101" pitchFamily="49" charset="-122"/>
              </a:rPr>
              <a:t>src</a:t>
            </a:r>
            <a:r>
              <a:rPr lang="zh-CN" altLang="zh-CN" sz="2400" b="1" kern="100" dirty="0">
                <a:latin typeface="黑体" panose="02010609060101010101" pitchFamily="49" charset="-122"/>
                <a:ea typeface="黑体" panose="02010609060101010101" pitchFamily="49" charset="-122"/>
                <a:cs typeface="Times New Roman" panose="02020603050405020304" pitchFamily="18" charset="0"/>
              </a:rPr>
              <a:t>目录下，创建一个</a:t>
            </a:r>
            <a:r>
              <a:rPr lang="en-US" altLang="zh-CN" sz="2400" b="1" kern="100" dirty="0" err="1">
                <a:latin typeface="黑体" panose="02010609060101010101" pitchFamily="49" charset="-122"/>
                <a:ea typeface="黑体" panose="02010609060101010101" pitchFamily="49" charset="-122"/>
              </a:rPr>
              <a:t>dao</a:t>
            </a:r>
            <a:r>
              <a:rPr lang="zh-CN" altLang="zh-CN" sz="2400" b="1" kern="100" dirty="0">
                <a:latin typeface="黑体" panose="02010609060101010101" pitchFamily="49" charset="-122"/>
                <a:ea typeface="黑体" panose="02010609060101010101" pitchFamily="49" charset="-122"/>
                <a:cs typeface="Times New Roman" panose="02020603050405020304" pitchFamily="18" charset="0"/>
              </a:rPr>
              <a:t>包，并在</a:t>
            </a:r>
            <a:r>
              <a:rPr lang="en-US" altLang="zh-CN" sz="2400" b="1" kern="100" dirty="0" err="1">
                <a:latin typeface="黑体" panose="02010609060101010101" pitchFamily="49" charset="-122"/>
                <a:ea typeface="黑体" panose="02010609060101010101" pitchFamily="49" charset="-122"/>
              </a:rPr>
              <a:t>dao</a:t>
            </a:r>
            <a:r>
              <a:rPr lang="zh-CN" altLang="zh-CN" sz="2400" b="1" kern="100" dirty="0">
                <a:latin typeface="黑体" panose="02010609060101010101" pitchFamily="49" charset="-122"/>
                <a:ea typeface="黑体" panose="02010609060101010101" pitchFamily="49" charset="-122"/>
                <a:cs typeface="Times New Roman" panose="02020603050405020304" pitchFamily="18" charset="0"/>
              </a:rPr>
              <a:t>包中创建接口</a:t>
            </a:r>
            <a:r>
              <a:rPr lang="en-US" altLang="zh-CN" sz="2400" b="1" kern="100" dirty="0" err="1">
                <a:latin typeface="黑体" panose="02010609060101010101" pitchFamily="49" charset="-122"/>
                <a:ea typeface="黑体" panose="02010609060101010101" pitchFamily="49" charset="-122"/>
              </a:rPr>
              <a:t>TestDao</a:t>
            </a:r>
            <a:r>
              <a:rPr lang="zh-CN" altLang="zh-CN" sz="2400" b="1" kern="100" dirty="0">
                <a:latin typeface="黑体" panose="02010609060101010101" pitchFamily="49" charset="-122"/>
                <a:ea typeface="黑体" panose="02010609060101010101" pitchFamily="49" charset="-122"/>
                <a:cs typeface="Times New Roman" panose="02020603050405020304" pitchFamily="18" charset="0"/>
              </a:rPr>
              <a:t>，接口中定义一个</a:t>
            </a:r>
            <a:r>
              <a:rPr lang="en-US" altLang="zh-CN" sz="2400" b="1" kern="100" dirty="0" err="1">
                <a:latin typeface="黑体" panose="02010609060101010101" pitchFamily="49" charset="-122"/>
                <a:ea typeface="黑体" panose="02010609060101010101" pitchFamily="49" charset="-122"/>
              </a:rPr>
              <a:t>sayHello</a:t>
            </a:r>
            <a:r>
              <a:rPr lang="en-US" altLang="zh-CN" sz="2400" b="1" kern="100" dirty="0">
                <a:latin typeface="黑体" panose="02010609060101010101" pitchFamily="49" charset="-122"/>
                <a:ea typeface="黑体" panose="02010609060101010101" pitchFamily="49" charset="-122"/>
              </a:rPr>
              <a:t>()</a:t>
            </a:r>
            <a:r>
              <a:rPr lang="zh-CN" altLang="zh-CN" sz="2400" b="1" kern="100" dirty="0">
                <a:latin typeface="黑体" panose="02010609060101010101" pitchFamily="49" charset="-122"/>
                <a:ea typeface="黑体" panose="02010609060101010101" pitchFamily="49" charset="-122"/>
                <a:cs typeface="Times New Roman" panose="02020603050405020304" pitchFamily="18" charset="0"/>
              </a:rPr>
              <a:t>方法</a:t>
            </a:r>
            <a:endParaRPr lang="zh-CN" altLang="en-US" sz="2400" b="1" dirty="0">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id="{D360D043-4F8F-4F9C-A64C-3DC177255DA6}"/>
              </a:ext>
            </a:extLst>
          </p:cNvPr>
          <p:cNvSpPr txBox="1">
            <a:spLocks noChangeArrowheads="1"/>
          </p:cNvSpPr>
          <p:nvPr/>
        </p:nvSpPr>
        <p:spPr bwMode="auto">
          <a:xfrm>
            <a:off x="2433478" y="3692208"/>
            <a:ext cx="651668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solidFill>
                  <a:srgbClr val="0F06BA"/>
                </a:solidFill>
              </a:rPr>
              <a:t>package </a:t>
            </a:r>
            <a:r>
              <a:rPr lang="en-US" altLang="zh-CN" dirty="0" err="1">
                <a:solidFill>
                  <a:srgbClr val="0F06BA"/>
                </a:solidFill>
              </a:rPr>
              <a:t>dao</a:t>
            </a:r>
            <a:r>
              <a:rPr lang="en-US" altLang="zh-CN" dirty="0">
                <a:solidFill>
                  <a:srgbClr val="0F06BA"/>
                </a:solidFill>
              </a:rPr>
              <a:t>;</a:t>
            </a:r>
            <a:endParaRPr lang="zh-CN" altLang="zh-CN" dirty="0">
              <a:solidFill>
                <a:srgbClr val="0F06BA"/>
              </a:solidFill>
            </a:endParaRPr>
          </a:p>
          <a:p>
            <a:pPr>
              <a:spcBef>
                <a:spcPct val="0"/>
              </a:spcBef>
              <a:buFontTx/>
              <a:buNone/>
            </a:pPr>
            <a:r>
              <a:rPr lang="en-US" altLang="zh-CN" dirty="0">
                <a:solidFill>
                  <a:srgbClr val="0F06BA"/>
                </a:solidFill>
              </a:rPr>
              <a:t>public interface </a:t>
            </a:r>
            <a:r>
              <a:rPr lang="en-US" altLang="zh-CN" dirty="0" err="1">
                <a:solidFill>
                  <a:srgbClr val="0F06BA"/>
                </a:solidFill>
              </a:rPr>
              <a:t>TestDao</a:t>
            </a:r>
            <a:r>
              <a:rPr lang="en-US" altLang="zh-CN" dirty="0">
                <a:solidFill>
                  <a:srgbClr val="0F06BA"/>
                </a:solidFill>
              </a:rPr>
              <a:t> {</a:t>
            </a:r>
            <a:endParaRPr lang="zh-CN" altLang="zh-CN" dirty="0">
              <a:solidFill>
                <a:srgbClr val="0F06BA"/>
              </a:solidFill>
            </a:endParaRPr>
          </a:p>
          <a:p>
            <a:pPr>
              <a:spcBef>
                <a:spcPct val="0"/>
              </a:spcBef>
              <a:buFontTx/>
              <a:buNone/>
            </a:pPr>
            <a:r>
              <a:rPr lang="en-US" altLang="zh-CN" dirty="0">
                <a:solidFill>
                  <a:srgbClr val="0F06BA"/>
                </a:solidFill>
              </a:rPr>
              <a:t>	public void </a:t>
            </a:r>
            <a:r>
              <a:rPr lang="en-US" altLang="zh-CN" dirty="0" err="1">
                <a:solidFill>
                  <a:srgbClr val="0F06BA"/>
                </a:solidFill>
              </a:rPr>
              <a:t>sayHello</a:t>
            </a:r>
            <a:r>
              <a:rPr lang="en-US" altLang="zh-CN" dirty="0">
                <a:solidFill>
                  <a:srgbClr val="0F06BA"/>
                </a:solidFill>
              </a:rPr>
              <a:t>();</a:t>
            </a:r>
            <a:endParaRPr lang="zh-CN" altLang="zh-CN" dirty="0">
              <a:solidFill>
                <a:srgbClr val="0F06BA"/>
              </a:solidFill>
            </a:endParaRPr>
          </a:p>
          <a:p>
            <a:pPr>
              <a:spcBef>
                <a:spcPct val="0"/>
              </a:spcBef>
              <a:buFontTx/>
              <a:buNone/>
            </a:pPr>
            <a:r>
              <a:rPr lang="en-US" altLang="zh-CN" dirty="0">
                <a:solidFill>
                  <a:srgbClr val="0F06BA"/>
                </a:solidFill>
              </a:rPr>
              <a:t>}</a:t>
            </a:r>
            <a:endParaRPr lang="zh-CN" altLang="en-US" dirty="0">
              <a:solidFill>
                <a:srgbClr val="0F06BA"/>
              </a:solidFill>
            </a:endParaRPr>
          </a:p>
        </p:txBody>
      </p:sp>
    </p:spTree>
    <p:extLst>
      <p:ext uri="{BB962C8B-B14F-4D97-AF65-F5344CB8AC3E}">
        <p14:creationId xmlns:p14="http://schemas.microsoft.com/office/powerpoint/2010/main" val="891609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AF2DF-3913-470F-8CE4-2545DEC689D1}"/>
              </a:ext>
            </a:extLst>
          </p:cNvPr>
          <p:cNvSpPr txBox="1">
            <a:spLocks/>
          </p:cNvSpPr>
          <p:nvPr/>
        </p:nvSpPr>
        <p:spPr>
          <a:xfrm>
            <a:off x="2103120" y="35464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3</a:t>
            </a:r>
            <a:r>
              <a:rPr lang="zh-CN" altLang="zh-CN">
                <a:latin typeface="黑体" panose="02010609060101010101" pitchFamily="49" charset="-122"/>
                <a:ea typeface="黑体" panose="02010609060101010101" pitchFamily="49" charset="-122"/>
              </a:rPr>
              <a:t>．创建接口</a:t>
            </a:r>
            <a:r>
              <a:rPr lang="de-DE" altLang="zh-CN">
                <a:latin typeface="黑体" panose="02010609060101010101" pitchFamily="49" charset="-122"/>
                <a:ea typeface="黑体" panose="02010609060101010101" pitchFamily="49" charset="-122"/>
              </a:rPr>
              <a:t>TestDao</a:t>
            </a:r>
            <a:r>
              <a:rPr lang="zh-CN" altLang="zh-CN">
                <a:latin typeface="黑体" panose="02010609060101010101" pitchFamily="49" charset="-122"/>
                <a:ea typeface="黑体" panose="02010609060101010101" pitchFamily="49" charset="-122"/>
              </a:rPr>
              <a:t>的实现类</a:t>
            </a:r>
            <a:r>
              <a:rPr lang="de-DE" altLang="zh-CN">
                <a:latin typeface="黑体" panose="02010609060101010101" pitchFamily="49" charset="-122"/>
                <a:ea typeface="黑体" panose="02010609060101010101" pitchFamily="49" charset="-122"/>
              </a:rPr>
              <a:t>TestDaoImpl</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0CBFAE52-656F-45B4-B8D4-38D63EE4EFF9}"/>
              </a:ext>
            </a:extLst>
          </p:cNvPr>
          <p:cNvSpPr txBox="1">
            <a:spLocks noChangeArrowheads="1"/>
          </p:cNvSpPr>
          <p:nvPr/>
        </p:nvSpPr>
        <p:spPr bwMode="auto">
          <a:xfrm>
            <a:off x="1663065" y="2392680"/>
            <a:ext cx="8497888"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solidFill>
                  <a:srgbClr val="0F06BA"/>
                </a:solidFill>
              </a:rPr>
              <a:t>package </a:t>
            </a:r>
            <a:r>
              <a:rPr lang="en-US" altLang="zh-CN" dirty="0" err="1">
                <a:solidFill>
                  <a:srgbClr val="0F06BA"/>
                </a:solidFill>
              </a:rPr>
              <a:t>dao</a:t>
            </a:r>
            <a:r>
              <a:rPr lang="en-US" altLang="zh-CN" dirty="0">
                <a:solidFill>
                  <a:srgbClr val="0F06BA"/>
                </a:solidFill>
              </a:rPr>
              <a:t>;</a:t>
            </a:r>
            <a:endParaRPr lang="zh-CN" altLang="zh-CN" dirty="0">
              <a:solidFill>
                <a:srgbClr val="0F06BA"/>
              </a:solidFill>
            </a:endParaRPr>
          </a:p>
          <a:p>
            <a:pPr>
              <a:spcBef>
                <a:spcPct val="0"/>
              </a:spcBef>
              <a:buFontTx/>
              <a:buNone/>
            </a:pPr>
            <a:r>
              <a:rPr lang="en-US" altLang="zh-CN" dirty="0">
                <a:solidFill>
                  <a:srgbClr val="0F06BA"/>
                </a:solidFill>
              </a:rPr>
              <a:t>public class </a:t>
            </a:r>
            <a:r>
              <a:rPr lang="en-US" altLang="zh-CN" dirty="0" err="1">
                <a:solidFill>
                  <a:srgbClr val="0F06BA"/>
                </a:solidFill>
              </a:rPr>
              <a:t>TestDaoImpl</a:t>
            </a:r>
            <a:r>
              <a:rPr lang="en-US" altLang="zh-CN" dirty="0">
                <a:solidFill>
                  <a:srgbClr val="0F06BA"/>
                </a:solidFill>
              </a:rPr>
              <a:t> implements </a:t>
            </a:r>
            <a:r>
              <a:rPr lang="en-US" altLang="zh-CN" dirty="0" err="1">
                <a:solidFill>
                  <a:srgbClr val="0F06BA"/>
                </a:solidFill>
              </a:rPr>
              <a:t>TestDao</a:t>
            </a:r>
            <a:r>
              <a:rPr lang="en-US" altLang="zh-CN" dirty="0">
                <a:solidFill>
                  <a:srgbClr val="0F06BA"/>
                </a:solidFill>
              </a:rPr>
              <a:t>{</a:t>
            </a:r>
            <a:endParaRPr lang="zh-CN" altLang="zh-CN" dirty="0">
              <a:solidFill>
                <a:srgbClr val="0F06BA"/>
              </a:solidFill>
            </a:endParaRPr>
          </a:p>
          <a:p>
            <a:pPr>
              <a:spcBef>
                <a:spcPct val="0"/>
              </a:spcBef>
              <a:buFontTx/>
              <a:buNone/>
            </a:pPr>
            <a:r>
              <a:rPr lang="en-US" altLang="zh-CN" dirty="0">
                <a:solidFill>
                  <a:srgbClr val="0F06BA"/>
                </a:solidFill>
              </a:rPr>
              <a:t>	@Override</a:t>
            </a:r>
            <a:endParaRPr lang="zh-CN" altLang="zh-CN" dirty="0">
              <a:solidFill>
                <a:srgbClr val="0F06BA"/>
              </a:solidFill>
            </a:endParaRPr>
          </a:p>
          <a:p>
            <a:pPr>
              <a:spcBef>
                <a:spcPct val="0"/>
              </a:spcBef>
              <a:buFontTx/>
              <a:buNone/>
            </a:pPr>
            <a:r>
              <a:rPr lang="en-US" altLang="zh-CN" dirty="0">
                <a:solidFill>
                  <a:srgbClr val="0F06BA"/>
                </a:solidFill>
              </a:rPr>
              <a:t>	public void </a:t>
            </a:r>
            <a:r>
              <a:rPr lang="en-US" altLang="zh-CN" dirty="0" err="1">
                <a:solidFill>
                  <a:srgbClr val="0F06BA"/>
                </a:solidFill>
              </a:rPr>
              <a:t>sayHello</a:t>
            </a:r>
            <a:r>
              <a:rPr lang="en-US" altLang="zh-CN" dirty="0">
                <a:solidFill>
                  <a:srgbClr val="0F06BA"/>
                </a:solidFill>
              </a:rPr>
              <a:t>() {</a:t>
            </a:r>
            <a:endParaRPr lang="zh-CN" altLang="zh-CN" dirty="0">
              <a:solidFill>
                <a:srgbClr val="0F06BA"/>
              </a:solidFill>
            </a:endParaRPr>
          </a:p>
          <a:p>
            <a:pPr>
              <a:spcBef>
                <a:spcPct val="0"/>
              </a:spcBef>
              <a:buFontTx/>
              <a:buNone/>
            </a:pPr>
            <a:r>
              <a:rPr lang="en-US" altLang="zh-CN" dirty="0">
                <a:solidFill>
                  <a:srgbClr val="0F06BA"/>
                </a:solidFill>
              </a:rPr>
              <a:t>		</a:t>
            </a:r>
            <a:r>
              <a:rPr lang="en-US" altLang="zh-CN" dirty="0" err="1">
                <a:solidFill>
                  <a:srgbClr val="0F06BA"/>
                </a:solidFill>
              </a:rPr>
              <a:t>System.out.println</a:t>
            </a:r>
            <a:r>
              <a:rPr lang="en-US" altLang="zh-CN" dirty="0">
                <a:solidFill>
                  <a:srgbClr val="0F06BA"/>
                </a:solidFill>
              </a:rPr>
              <a:t>("Hello, Study hard!");</a:t>
            </a:r>
            <a:endParaRPr lang="zh-CN" altLang="zh-CN" dirty="0">
              <a:solidFill>
                <a:srgbClr val="0F06BA"/>
              </a:solidFill>
            </a:endParaRPr>
          </a:p>
          <a:p>
            <a:pPr>
              <a:spcBef>
                <a:spcPct val="0"/>
              </a:spcBef>
              <a:buFontTx/>
              <a:buNone/>
            </a:pPr>
            <a:r>
              <a:rPr lang="en-US" altLang="zh-CN" dirty="0">
                <a:solidFill>
                  <a:srgbClr val="0F06BA"/>
                </a:solidFill>
              </a:rPr>
              <a:t>	}</a:t>
            </a:r>
            <a:endParaRPr lang="zh-CN" altLang="zh-CN" dirty="0">
              <a:solidFill>
                <a:srgbClr val="0F06BA"/>
              </a:solidFill>
            </a:endParaRPr>
          </a:p>
          <a:p>
            <a:pPr>
              <a:spcBef>
                <a:spcPct val="0"/>
              </a:spcBef>
              <a:buFontTx/>
              <a:buNone/>
            </a:pPr>
            <a:r>
              <a:rPr lang="en-US" altLang="zh-CN" dirty="0">
                <a:solidFill>
                  <a:srgbClr val="0F06BA"/>
                </a:solidFill>
              </a:rPr>
              <a:t>}</a:t>
            </a:r>
            <a:endParaRPr lang="zh-CN" altLang="en-US" dirty="0">
              <a:solidFill>
                <a:srgbClr val="0F06BA"/>
              </a:solidFill>
            </a:endParaRPr>
          </a:p>
        </p:txBody>
      </p:sp>
    </p:spTree>
    <p:extLst>
      <p:ext uri="{BB962C8B-B14F-4D97-AF65-F5344CB8AC3E}">
        <p14:creationId xmlns:p14="http://schemas.microsoft.com/office/powerpoint/2010/main" val="1176301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4BABF-1024-44BD-BC5E-422938A2F3A2}"/>
              </a:ext>
            </a:extLst>
          </p:cNvPr>
          <p:cNvSpPr txBox="1">
            <a:spLocks/>
          </p:cNvSpPr>
          <p:nvPr/>
        </p:nvSpPr>
        <p:spPr>
          <a:xfrm>
            <a:off x="2251710" y="34321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4</a:t>
            </a:r>
            <a:r>
              <a:rPr lang="zh-CN" altLang="zh-CN">
                <a:latin typeface="黑体" panose="02010609060101010101" pitchFamily="49" charset="-122"/>
                <a:ea typeface="黑体" panose="02010609060101010101" pitchFamily="49" charset="-122"/>
              </a:rPr>
              <a:t>．创建配置文件</a:t>
            </a:r>
            <a:r>
              <a:rPr lang="de-DE" altLang="zh-CN">
                <a:latin typeface="黑体" panose="02010609060101010101" pitchFamily="49" charset="-122"/>
                <a:ea typeface="黑体" panose="02010609060101010101" pitchFamily="49" charset="-122"/>
              </a:rPr>
              <a:t>applicationContext.xml</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DC5B0B9A-9BEF-4036-9204-5DE20BD8DF7A}"/>
              </a:ext>
            </a:extLst>
          </p:cNvPr>
          <p:cNvSpPr txBox="1">
            <a:spLocks noChangeArrowheads="1"/>
          </p:cNvSpPr>
          <p:nvPr/>
        </p:nvSpPr>
        <p:spPr bwMode="auto">
          <a:xfrm>
            <a:off x="1119505" y="2151856"/>
            <a:ext cx="8893175"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&lt;?xml version="1.0" encoding="UTF-8"?&gt;</a:t>
            </a:r>
            <a:endParaRPr lang="zh-CN"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&lt;beans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xmlns</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="http://www.springframework.org/schema/beans"</a:t>
            </a:r>
            <a:endParaRPr lang="zh-CN"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xmlns:xsi</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="http://www.w3.org/2001/XMLSchema-instance"</a:t>
            </a:r>
            <a:endParaRPr lang="zh-CN"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xsi:schemaLocation</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="http://www.springframework.org/schema/beans</a:t>
            </a:r>
            <a:endParaRPr lang="zh-CN"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http://www.springframework.org/schema/beans/spring-beans.xsd"&gt;</a:t>
            </a:r>
            <a:endParaRPr lang="zh-CN"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&lt;!-- </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将指定类</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TestDaoImpl</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配置给</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Spring</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，让</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Spring</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创建其实例</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--&gt;</a:t>
            </a:r>
            <a:endParaRPr lang="zh-CN"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solidFill>
                  <a:srgbClr val="0F06BA"/>
                </a:solidFill>
                <a:latin typeface="Times New Roman" panose="02020603050405020304" pitchFamily="18" charset="0"/>
                <a:ea typeface="宋体" panose="02010600030101010101" pitchFamily="2" charset="-122"/>
                <a:cs typeface="Times New Roman" panose="02020603050405020304" pitchFamily="18" charset="0"/>
              </a:rPr>
              <a:t>&lt;bean id="test" class="</a:t>
            </a:r>
            <a:r>
              <a:rPr lang="en-US" altLang="zh-CN" sz="2000" dirty="0" err="1">
                <a:solidFill>
                  <a:srgbClr val="0F06BA"/>
                </a:solidFill>
                <a:latin typeface="Times New Roman" panose="02020603050405020304" pitchFamily="18" charset="0"/>
                <a:ea typeface="宋体" panose="02010600030101010101" pitchFamily="2" charset="-122"/>
                <a:cs typeface="Times New Roman" panose="02020603050405020304" pitchFamily="18" charset="0"/>
              </a:rPr>
              <a:t>dao.TestDaoImpl</a:t>
            </a:r>
            <a:r>
              <a:rPr lang="en-US" altLang="zh-CN" sz="2000" dirty="0">
                <a:solidFill>
                  <a:srgbClr val="0F06BA"/>
                </a:solidFill>
                <a:latin typeface="Times New Roman" panose="02020603050405020304" pitchFamily="18" charset="0"/>
                <a:ea typeface="宋体" panose="02010600030101010101" pitchFamily="2" charset="-122"/>
                <a:cs typeface="Times New Roman" panose="02020603050405020304" pitchFamily="18" charset="0"/>
              </a:rPr>
              <a:t>" /&gt;</a:t>
            </a:r>
            <a:endParaRPr lang="zh-CN" altLang="zh-CN" sz="2000" dirty="0">
              <a:solidFill>
                <a:srgbClr val="0F06BA"/>
              </a:solidFill>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&lt;/beans&gt;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04CA7290-E409-47BE-BC06-FB3275F3D984}"/>
              </a:ext>
            </a:extLst>
          </p:cNvPr>
          <p:cNvSpPr txBox="1"/>
          <p:nvPr/>
        </p:nvSpPr>
        <p:spPr>
          <a:xfrm>
            <a:off x="1119505" y="4808855"/>
            <a:ext cx="8642350" cy="1631216"/>
          </a:xfrm>
          <a:prstGeom prst="rect">
            <a:avLst/>
          </a:prstGeom>
          <a:noFill/>
        </p:spPr>
        <p:txBody>
          <a:bodyPr>
            <a:spAutoFit/>
          </a:bodyPr>
          <a:lstStyle/>
          <a:p>
            <a:pPr>
              <a:defRPr/>
            </a:pPr>
            <a:r>
              <a:rPr lang="zh-CN" altLang="zh-CN" sz="2000" b="1" kern="100" dirty="0">
                <a:latin typeface="黑体" panose="02010609060101010101" pitchFamily="49" charset="-122"/>
                <a:ea typeface="黑体" panose="02010609060101010101" pitchFamily="49" charset="-122"/>
                <a:cs typeface="Times New Roman" panose="02020603050405020304" pitchFamily="18" charset="0"/>
              </a:rPr>
              <a:t>注：配置文件的名称可以自定义，但习惯上命名为</a:t>
            </a:r>
            <a:r>
              <a:rPr lang="en-US" altLang="zh-CN" sz="2000" b="1" kern="100" dirty="0">
                <a:latin typeface="黑体" panose="02010609060101010101" pitchFamily="49" charset="-122"/>
                <a:ea typeface="黑体" panose="02010609060101010101" pitchFamily="49" charset="-122"/>
              </a:rPr>
              <a:t>applicationContext.xml</a:t>
            </a:r>
            <a:r>
              <a:rPr lang="zh-CN" altLang="zh-CN" sz="2000" b="1" kern="100" dirty="0">
                <a:latin typeface="黑体" panose="02010609060101010101" pitchFamily="49" charset="-122"/>
                <a:ea typeface="黑体" panose="02010609060101010101" pitchFamily="49" charset="-122"/>
                <a:cs typeface="Times New Roman" panose="02020603050405020304" pitchFamily="18" charset="0"/>
              </a:rPr>
              <a:t>，有时候也命名为</a:t>
            </a:r>
            <a:r>
              <a:rPr lang="en-US" altLang="zh-CN" sz="2000" b="1" kern="100" dirty="0">
                <a:latin typeface="黑体" panose="02010609060101010101" pitchFamily="49" charset="-122"/>
                <a:ea typeface="黑体" panose="02010609060101010101" pitchFamily="49" charset="-122"/>
              </a:rPr>
              <a:t>beans.xml</a:t>
            </a:r>
            <a:r>
              <a:rPr lang="zh-CN" altLang="zh-CN" sz="2000" b="1" kern="100" dirty="0">
                <a:latin typeface="黑体" panose="02010609060101010101" pitchFamily="49" charset="-122"/>
                <a:ea typeface="黑体" panose="02010609060101010101" pitchFamily="49" charset="-122"/>
                <a:cs typeface="Times New Roman" panose="02020603050405020304" pitchFamily="18" charset="0"/>
              </a:rPr>
              <a:t>。配置文件信息不需要读者手写，可以从</a:t>
            </a:r>
            <a:r>
              <a:rPr lang="en-US" altLang="zh-CN" sz="2000" b="1" kern="100" dirty="0">
                <a:latin typeface="黑体" panose="02010609060101010101" pitchFamily="49" charset="-122"/>
                <a:ea typeface="黑体" panose="02010609060101010101" pitchFamily="49" charset="-122"/>
              </a:rPr>
              <a:t>Spring</a:t>
            </a:r>
            <a:r>
              <a:rPr lang="zh-CN" altLang="zh-CN" sz="2000" b="1" kern="100" dirty="0">
                <a:latin typeface="黑体" panose="02010609060101010101" pitchFamily="49" charset="-122"/>
                <a:ea typeface="黑体" panose="02010609060101010101" pitchFamily="49" charset="-122"/>
                <a:cs typeface="Times New Roman" panose="02020603050405020304" pitchFamily="18" charset="0"/>
              </a:rPr>
              <a:t>的帮助文档中复制（首先使用浏览器打开</a:t>
            </a:r>
            <a:r>
              <a:rPr lang="en-US" altLang="zh-CN" sz="2000" b="1" kern="100" dirty="0">
                <a:latin typeface="黑体" panose="02010609060101010101" pitchFamily="49" charset="-122"/>
                <a:ea typeface="黑体" panose="02010609060101010101" pitchFamily="49" charset="-122"/>
              </a:rPr>
              <a:t>\spring-framework-5.1.4.RELEASE\docs\spring-framework-reference\index.html</a:t>
            </a:r>
            <a:r>
              <a:rPr lang="zh-CN" altLang="zh-CN" sz="2000" b="1" kern="100" dirty="0">
                <a:latin typeface="黑体" panose="02010609060101010101" pitchFamily="49" charset="-122"/>
                <a:ea typeface="黑体" panose="02010609060101010101" pitchFamily="49" charset="-122"/>
                <a:cs typeface="Times New Roman" panose="02020603050405020304" pitchFamily="18" charset="0"/>
              </a:rPr>
              <a:t>，在页面中点击超链接“</a:t>
            </a:r>
            <a:r>
              <a:rPr lang="en-US" altLang="zh-CN" sz="2000" b="1" kern="100" dirty="0">
                <a:latin typeface="黑体" panose="02010609060101010101" pitchFamily="49" charset="-122"/>
                <a:ea typeface="黑体" panose="02010609060101010101" pitchFamily="49" charset="-122"/>
              </a:rPr>
              <a:t>Core</a:t>
            </a:r>
            <a:r>
              <a:rPr lang="zh-CN" altLang="zh-CN" sz="2000" b="1" kern="100" dirty="0">
                <a:latin typeface="黑体" panose="02010609060101010101" pitchFamily="49" charset="-122"/>
                <a:ea typeface="黑体" panose="02010609060101010101" pitchFamily="49" charset="-122"/>
                <a:cs typeface="Times New Roman" panose="02020603050405020304" pitchFamily="18" charset="0"/>
              </a:rPr>
              <a:t>” ）。</a:t>
            </a:r>
            <a:endParaRPr lang="zh-CN" altLang="en-US" sz="20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49328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D75FDE-0959-4A89-8C3D-7A56A68C77D0}"/>
              </a:ext>
            </a:extLst>
          </p:cNvPr>
          <p:cNvSpPr txBox="1">
            <a:spLocks/>
          </p:cNvSpPr>
          <p:nvPr/>
        </p:nvSpPr>
        <p:spPr>
          <a:xfrm>
            <a:off x="4171950" y="25177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5</a:t>
            </a:r>
            <a:r>
              <a:rPr lang="zh-CN" altLang="zh-CN">
                <a:latin typeface="黑体" panose="02010609060101010101" pitchFamily="49" charset="-122"/>
                <a:ea typeface="黑体" panose="02010609060101010101" pitchFamily="49" charset="-122"/>
              </a:rPr>
              <a:t>．创建测试类</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3C257BEA-D6F5-44EB-8D63-5D964485820D}"/>
              </a:ext>
            </a:extLst>
          </p:cNvPr>
          <p:cNvSpPr txBox="1">
            <a:spLocks noChangeArrowheads="1"/>
          </p:cNvSpPr>
          <p:nvPr/>
        </p:nvSpPr>
        <p:spPr bwMode="auto">
          <a:xfrm>
            <a:off x="1634490" y="1394778"/>
            <a:ext cx="91805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sz="1800" b="0" dirty="0">
                <a:latin typeface="Arial" panose="020B0604020202020204" pitchFamily="34" charset="0"/>
                <a:ea typeface="宋体" panose="02010600030101010101" pitchFamily="2" charset="-122"/>
              </a:rPr>
              <a:t>package test;</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en-US" altLang="zh-CN" sz="1800" b="0" dirty="0">
                <a:latin typeface="Arial" panose="020B0604020202020204" pitchFamily="34" charset="0"/>
                <a:ea typeface="宋体" panose="02010600030101010101" pitchFamily="2" charset="-122"/>
              </a:rPr>
              <a:t>import </a:t>
            </a:r>
            <a:r>
              <a:rPr lang="en-US" altLang="zh-CN" sz="1800" b="0" dirty="0" err="1">
                <a:latin typeface="Arial" panose="020B0604020202020204" pitchFamily="34" charset="0"/>
                <a:ea typeface="宋体" panose="02010600030101010101" pitchFamily="2" charset="-122"/>
              </a:rPr>
              <a:t>org.springframework.context.ApplicationContext</a:t>
            </a:r>
            <a:r>
              <a:rPr lang="en-US" altLang="zh-CN" sz="1800" b="0" dirty="0">
                <a:latin typeface="Arial" panose="020B0604020202020204" pitchFamily="34" charset="0"/>
                <a:ea typeface="宋体" panose="02010600030101010101" pitchFamily="2" charset="-122"/>
              </a:rPr>
              <a:t>;</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en-US" altLang="zh-CN" sz="1800" b="0" dirty="0">
                <a:latin typeface="Arial" panose="020B0604020202020204" pitchFamily="34" charset="0"/>
                <a:ea typeface="宋体" panose="02010600030101010101" pitchFamily="2" charset="-122"/>
              </a:rPr>
              <a:t>import org.springframework.context.support.ClassPathXmlApplicationContext;</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en-US" altLang="zh-CN" sz="1800" b="0" dirty="0">
                <a:latin typeface="Arial" panose="020B0604020202020204" pitchFamily="34" charset="0"/>
                <a:ea typeface="宋体" panose="02010600030101010101" pitchFamily="2" charset="-122"/>
              </a:rPr>
              <a:t>import </a:t>
            </a:r>
            <a:r>
              <a:rPr lang="en-US" altLang="zh-CN" sz="1800" b="0" dirty="0" err="1">
                <a:latin typeface="Arial" panose="020B0604020202020204" pitchFamily="34" charset="0"/>
                <a:ea typeface="宋体" panose="02010600030101010101" pitchFamily="2" charset="-122"/>
              </a:rPr>
              <a:t>dao.TestDao</a:t>
            </a:r>
            <a:r>
              <a:rPr lang="en-US" altLang="zh-CN" sz="1800" b="0" dirty="0">
                <a:latin typeface="Arial" panose="020B0604020202020204" pitchFamily="34" charset="0"/>
                <a:ea typeface="宋体" panose="02010600030101010101" pitchFamily="2" charset="-122"/>
              </a:rPr>
              <a:t>;</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en-US" altLang="zh-CN" sz="1800" b="0" dirty="0">
                <a:latin typeface="Arial" panose="020B0604020202020204" pitchFamily="34" charset="0"/>
                <a:ea typeface="宋体" panose="02010600030101010101" pitchFamily="2" charset="-122"/>
              </a:rPr>
              <a:t>public class Test {</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en-US" altLang="zh-CN" sz="1800" b="0" dirty="0">
                <a:latin typeface="Arial" panose="020B0604020202020204" pitchFamily="34" charset="0"/>
                <a:ea typeface="宋体" panose="02010600030101010101" pitchFamily="2" charset="-122"/>
              </a:rPr>
              <a:t>	public static void main(String[] </a:t>
            </a:r>
            <a:r>
              <a:rPr lang="en-US" altLang="zh-CN" sz="1800" b="0" dirty="0" err="1">
                <a:latin typeface="Arial" panose="020B0604020202020204" pitchFamily="34" charset="0"/>
                <a:ea typeface="宋体" panose="02010600030101010101" pitchFamily="2" charset="-122"/>
              </a:rPr>
              <a:t>args</a:t>
            </a:r>
            <a:r>
              <a:rPr lang="en-US" altLang="zh-CN" sz="1800" b="0" dirty="0">
                <a:latin typeface="Arial" panose="020B0604020202020204" pitchFamily="34" charset="0"/>
                <a:ea typeface="宋体" panose="02010600030101010101" pitchFamily="2" charset="-122"/>
              </a:rPr>
              <a:t>) {</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en-US" altLang="zh-CN" sz="1800" b="0" dirty="0">
                <a:latin typeface="Arial" panose="020B0604020202020204" pitchFamily="34" charset="0"/>
                <a:ea typeface="宋体" panose="02010600030101010101" pitchFamily="2" charset="-122"/>
              </a:rPr>
              <a:t>		//</a:t>
            </a:r>
            <a:r>
              <a:rPr lang="zh-CN" altLang="zh-CN" sz="1800" b="0" dirty="0">
                <a:latin typeface="Arial" panose="020B0604020202020204" pitchFamily="34" charset="0"/>
                <a:ea typeface="宋体" panose="02010600030101010101" pitchFamily="2" charset="-122"/>
              </a:rPr>
              <a:t>初始化</a:t>
            </a:r>
            <a:r>
              <a:rPr lang="en-US" altLang="zh-CN" sz="1800" b="0" dirty="0">
                <a:latin typeface="Arial" panose="020B0604020202020204" pitchFamily="34" charset="0"/>
                <a:ea typeface="宋体" panose="02010600030101010101" pitchFamily="2" charset="-122"/>
              </a:rPr>
              <a:t>Spring</a:t>
            </a:r>
            <a:r>
              <a:rPr lang="zh-CN" altLang="zh-CN" sz="1800" b="0" dirty="0">
                <a:latin typeface="Arial" panose="020B0604020202020204" pitchFamily="34" charset="0"/>
                <a:ea typeface="宋体" panose="02010600030101010101" pitchFamily="2" charset="-122"/>
              </a:rPr>
              <a:t>容器</a:t>
            </a:r>
            <a:r>
              <a:rPr lang="en-US" altLang="zh-CN" sz="1800" b="0" dirty="0" err="1">
                <a:latin typeface="Arial" panose="020B0604020202020204" pitchFamily="34" charset="0"/>
                <a:ea typeface="宋体" panose="02010600030101010101" pitchFamily="2" charset="-122"/>
              </a:rPr>
              <a:t>ApplicationContext</a:t>
            </a:r>
            <a:r>
              <a:rPr lang="zh-CN" altLang="zh-CN" sz="1800" b="0" dirty="0">
                <a:latin typeface="Arial" panose="020B0604020202020204" pitchFamily="34" charset="0"/>
                <a:ea typeface="宋体" panose="02010600030101010101" pitchFamily="2" charset="-122"/>
              </a:rPr>
              <a:t>，加载配置文件</a:t>
            </a:r>
          </a:p>
          <a:p>
            <a:pPr>
              <a:spcBef>
                <a:spcPct val="0"/>
              </a:spcBef>
              <a:buFontTx/>
              <a:buNone/>
            </a:pPr>
            <a:r>
              <a:rPr lang="en-US" altLang="zh-CN" sz="1800" b="0" dirty="0">
                <a:latin typeface="Arial" panose="020B0604020202020204" pitchFamily="34" charset="0"/>
                <a:ea typeface="宋体" panose="02010600030101010101" pitchFamily="2" charset="-122"/>
              </a:rPr>
              <a:t>		//@SuppressWarnings</a:t>
            </a:r>
            <a:r>
              <a:rPr lang="zh-CN" altLang="zh-CN" sz="1800" b="0" dirty="0">
                <a:latin typeface="Arial" panose="020B0604020202020204" pitchFamily="34" charset="0"/>
                <a:ea typeface="宋体" panose="02010600030101010101" pitchFamily="2" charset="-122"/>
              </a:rPr>
              <a:t>抑制警告的关键字，有泛型未指定类型</a:t>
            </a:r>
          </a:p>
          <a:p>
            <a:pPr>
              <a:spcBef>
                <a:spcPct val="0"/>
              </a:spcBef>
              <a:buFontTx/>
              <a:buNone/>
            </a:pPr>
            <a:r>
              <a:rPr lang="en-US" altLang="zh-CN" sz="1800" b="0" dirty="0">
                <a:latin typeface="Arial" panose="020B0604020202020204" pitchFamily="34" charset="0"/>
                <a:ea typeface="宋体" panose="02010600030101010101" pitchFamily="2" charset="-122"/>
              </a:rPr>
              <a:t>@SuppressWarnings("resource")</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en-US" altLang="zh-CN" sz="1800" b="0" dirty="0">
                <a:latin typeface="Arial" panose="020B0604020202020204" pitchFamily="34" charset="0"/>
                <a:ea typeface="宋体" panose="02010600030101010101" pitchFamily="2" charset="-122"/>
              </a:rPr>
              <a:t>		</a:t>
            </a:r>
            <a:r>
              <a:rPr lang="en-US" altLang="zh-CN" sz="1800" b="0" dirty="0" err="1">
                <a:solidFill>
                  <a:srgbClr val="0F06BA"/>
                </a:solidFill>
                <a:latin typeface="Arial" panose="020B0604020202020204" pitchFamily="34" charset="0"/>
                <a:ea typeface="宋体" panose="02010600030101010101" pitchFamily="2" charset="-122"/>
              </a:rPr>
              <a:t>ApplicationContext</a:t>
            </a:r>
            <a:r>
              <a:rPr lang="en-US" altLang="zh-CN" sz="1800" b="0" dirty="0">
                <a:solidFill>
                  <a:srgbClr val="0F06BA"/>
                </a:solidFill>
                <a:latin typeface="Arial" panose="020B0604020202020204" pitchFamily="34" charset="0"/>
                <a:ea typeface="宋体" panose="02010600030101010101" pitchFamily="2" charset="-122"/>
              </a:rPr>
              <a:t> </a:t>
            </a:r>
            <a:r>
              <a:rPr lang="en-US" altLang="zh-CN" sz="1800" b="0" dirty="0" err="1">
                <a:solidFill>
                  <a:srgbClr val="0F06BA"/>
                </a:solidFill>
                <a:latin typeface="Arial" panose="020B0604020202020204" pitchFamily="34" charset="0"/>
                <a:ea typeface="宋体" panose="02010600030101010101" pitchFamily="2" charset="-122"/>
              </a:rPr>
              <a:t>appCon</a:t>
            </a:r>
            <a:r>
              <a:rPr lang="en-US" altLang="zh-CN" sz="1800" b="0" dirty="0">
                <a:solidFill>
                  <a:srgbClr val="0F06BA"/>
                </a:solidFill>
                <a:latin typeface="Arial" panose="020B0604020202020204" pitchFamily="34" charset="0"/>
                <a:ea typeface="宋体" panose="02010600030101010101" pitchFamily="2" charset="-122"/>
              </a:rPr>
              <a:t> = new </a:t>
            </a:r>
            <a:r>
              <a:rPr lang="en-US" altLang="zh-CN" sz="1800" b="0" dirty="0" err="1">
                <a:solidFill>
                  <a:srgbClr val="0F06BA"/>
                </a:solidFill>
                <a:latin typeface="Arial" panose="020B0604020202020204" pitchFamily="34" charset="0"/>
                <a:ea typeface="宋体" panose="02010600030101010101" pitchFamily="2" charset="-122"/>
              </a:rPr>
              <a:t>ClassPathXmlApplicationContext</a:t>
            </a:r>
            <a:r>
              <a:rPr lang="en-US" altLang="zh-CN" sz="1800" b="0" dirty="0">
                <a:solidFill>
                  <a:srgbClr val="0F06BA"/>
                </a:solidFill>
                <a:latin typeface="Arial" panose="020B0604020202020204" pitchFamily="34" charset="0"/>
                <a:ea typeface="宋体" panose="02010600030101010101" pitchFamily="2" charset="-122"/>
              </a:rPr>
              <a:t>("applicationContext.xml");</a:t>
            </a:r>
            <a:endParaRPr lang="zh-CN" altLang="zh-CN" sz="1800" b="0" dirty="0">
              <a:solidFill>
                <a:srgbClr val="0F06BA"/>
              </a:solidFill>
              <a:latin typeface="Arial" panose="020B0604020202020204" pitchFamily="34" charset="0"/>
              <a:ea typeface="宋体" panose="02010600030101010101" pitchFamily="2" charset="-122"/>
            </a:endParaRPr>
          </a:p>
          <a:p>
            <a:pPr>
              <a:spcBef>
                <a:spcPct val="0"/>
              </a:spcBef>
              <a:buFontTx/>
              <a:buNone/>
            </a:pPr>
            <a:r>
              <a:rPr lang="en-US" altLang="zh-CN" sz="1800" b="0" dirty="0">
                <a:latin typeface="Arial" panose="020B0604020202020204" pitchFamily="34" charset="0"/>
                <a:ea typeface="宋体" panose="02010600030101010101" pitchFamily="2" charset="-122"/>
              </a:rPr>
              <a:t>		//</a:t>
            </a:r>
            <a:r>
              <a:rPr lang="zh-CN" altLang="zh-CN" sz="1800" b="0" dirty="0">
                <a:latin typeface="Arial" panose="020B0604020202020204" pitchFamily="34" charset="0"/>
                <a:ea typeface="宋体" panose="02010600030101010101" pitchFamily="2" charset="-122"/>
              </a:rPr>
              <a:t>通过容器获取</a:t>
            </a:r>
            <a:r>
              <a:rPr lang="en-US" altLang="zh-CN" sz="1800" b="0" dirty="0">
                <a:latin typeface="Arial" panose="020B0604020202020204" pitchFamily="34" charset="0"/>
                <a:ea typeface="宋体" panose="02010600030101010101" pitchFamily="2" charset="-122"/>
              </a:rPr>
              <a:t>test</a:t>
            </a:r>
            <a:r>
              <a:rPr lang="zh-CN" altLang="zh-CN" sz="1800" b="0" dirty="0">
                <a:latin typeface="Arial" panose="020B0604020202020204" pitchFamily="34" charset="0"/>
                <a:ea typeface="宋体" panose="02010600030101010101" pitchFamily="2" charset="-122"/>
              </a:rPr>
              <a:t>实例</a:t>
            </a:r>
          </a:p>
          <a:p>
            <a:pPr>
              <a:spcBef>
                <a:spcPct val="0"/>
              </a:spcBef>
              <a:buFontTx/>
              <a:buNone/>
            </a:pPr>
            <a:r>
              <a:rPr lang="en-US" altLang="zh-CN" sz="1800" b="0" dirty="0">
                <a:latin typeface="Arial" panose="020B0604020202020204" pitchFamily="34" charset="0"/>
                <a:ea typeface="宋体" panose="02010600030101010101" pitchFamily="2" charset="-122"/>
              </a:rPr>
              <a:t>		</a:t>
            </a:r>
            <a:r>
              <a:rPr lang="en-US" altLang="zh-CN" sz="1800" b="0" dirty="0" err="1">
                <a:solidFill>
                  <a:srgbClr val="0F06BA"/>
                </a:solidFill>
                <a:latin typeface="Arial" panose="020B0604020202020204" pitchFamily="34" charset="0"/>
                <a:ea typeface="宋体" panose="02010600030101010101" pitchFamily="2" charset="-122"/>
              </a:rPr>
              <a:t>TestDao</a:t>
            </a:r>
            <a:r>
              <a:rPr lang="en-US" altLang="zh-CN" sz="1800" b="0" dirty="0">
                <a:solidFill>
                  <a:srgbClr val="0F06BA"/>
                </a:solidFill>
                <a:latin typeface="Arial" panose="020B0604020202020204" pitchFamily="34" charset="0"/>
                <a:ea typeface="宋体" panose="02010600030101010101" pitchFamily="2" charset="-122"/>
              </a:rPr>
              <a:t> </a:t>
            </a:r>
            <a:r>
              <a:rPr lang="en-US" altLang="zh-CN" sz="1800" b="0" dirty="0" err="1">
                <a:solidFill>
                  <a:srgbClr val="0F06BA"/>
                </a:solidFill>
                <a:latin typeface="Arial" panose="020B0604020202020204" pitchFamily="34" charset="0"/>
                <a:ea typeface="宋体" panose="02010600030101010101" pitchFamily="2" charset="-122"/>
              </a:rPr>
              <a:t>tt</a:t>
            </a:r>
            <a:r>
              <a:rPr lang="en-US" altLang="zh-CN" sz="1800" b="0" dirty="0">
                <a:solidFill>
                  <a:srgbClr val="0F06BA"/>
                </a:solidFill>
                <a:latin typeface="Arial" panose="020B0604020202020204" pitchFamily="34" charset="0"/>
                <a:ea typeface="宋体" panose="02010600030101010101" pitchFamily="2" charset="-122"/>
              </a:rPr>
              <a:t> = (</a:t>
            </a:r>
            <a:r>
              <a:rPr lang="en-US" altLang="zh-CN" sz="1800" b="0" dirty="0" err="1">
                <a:solidFill>
                  <a:srgbClr val="0F06BA"/>
                </a:solidFill>
                <a:latin typeface="Arial" panose="020B0604020202020204" pitchFamily="34" charset="0"/>
                <a:ea typeface="宋体" panose="02010600030101010101" pitchFamily="2" charset="-122"/>
              </a:rPr>
              <a:t>TestDao</a:t>
            </a:r>
            <a:r>
              <a:rPr lang="en-US" altLang="zh-CN" sz="1800" b="0" dirty="0">
                <a:solidFill>
                  <a:srgbClr val="0F06BA"/>
                </a:solidFill>
                <a:latin typeface="Arial" panose="020B0604020202020204" pitchFamily="34" charset="0"/>
                <a:ea typeface="宋体" panose="02010600030101010101" pitchFamily="2" charset="-122"/>
              </a:rPr>
              <a:t>)</a:t>
            </a:r>
            <a:r>
              <a:rPr lang="en-US" altLang="zh-CN" sz="1800" b="0" dirty="0" err="1">
                <a:solidFill>
                  <a:srgbClr val="0F06BA"/>
                </a:solidFill>
                <a:latin typeface="Arial" panose="020B0604020202020204" pitchFamily="34" charset="0"/>
                <a:ea typeface="宋体" panose="02010600030101010101" pitchFamily="2" charset="-122"/>
              </a:rPr>
              <a:t>appCon.getBean</a:t>
            </a:r>
            <a:r>
              <a:rPr lang="en-US" altLang="zh-CN" sz="1800" b="0" dirty="0">
                <a:solidFill>
                  <a:srgbClr val="0F06BA"/>
                </a:solidFill>
                <a:latin typeface="Arial" panose="020B0604020202020204" pitchFamily="34" charset="0"/>
                <a:ea typeface="宋体" panose="02010600030101010101" pitchFamily="2" charset="-122"/>
              </a:rPr>
              <a:t>("test");//test</a:t>
            </a:r>
            <a:r>
              <a:rPr lang="zh-CN" altLang="zh-CN" sz="1800" b="0" dirty="0">
                <a:solidFill>
                  <a:srgbClr val="0F06BA"/>
                </a:solidFill>
                <a:latin typeface="Arial" panose="020B0604020202020204" pitchFamily="34" charset="0"/>
                <a:ea typeface="宋体" panose="02010600030101010101" pitchFamily="2" charset="-122"/>
              </a:rPr>
              <a:t>为配置文件中的</a:t>
            </a:r>
            <a:r>
              <a:rPr lang="en-US" altLang="zh-CN" sz="1800" b="0" dirty="0">
                <a:solidFill>
                  <a:srgbClr val="0F06BA"/>
                </a:solidFill>
                <a:latin typeface="Arial" panose="020B0604020202020204" pitchFamily="34" charset="0"/>
                <a:ea typeface="宋体" panose="02010600030101010101" pitchFamily="2" charset="-122"/>
              </a:rPr>
              <a:t>id</a:t>
            </a:r>
            <a:endParaRPr lang="zh-CN" altLang="zh-CN" sz="1800" b="0" dirty="0">
              <a:solidFill>
                <a:srgbClr val="0F06BA"/>
              </a:solidFill>
              <a:latin typeface="Arial" panose="020B0604020202020204" pitchFamily="34" charset="0"/>
              <a:ea typeface="宋体" panose="02010600030101010101" pitchFamily="2" charset="-122"/>
            </a:endParaRPr>
          </a:p>
          <a:p>
            <a:pPr>
              <a:spcBef>
                <a:spcPct val="0"/>
              </a:spcBef>
              <a:buFontTx/>
              <a:buNone/>
            </a:pPr>
            <a:r>
              <a:rPr lang="en-US" altLang="zh-CN" sz="1800" b="0" dirty="0">
                <a:solidFill>
                  <a:srgbClr val="0F06BA"/>
                </a:solidFill>
                <a:latin typeface="Arial" panose="020B0604020202020204" pitchFamily="34" charset="0"/>
                <a:ea typeface="宋体" panose="02010600030101010101" pitchFamily="2" charset="-122"/>
              </a:rPr>
              <a:t>		</a:t>
            </a:r>
            <a:r>
              <a:rPr lang="en-US" altLang="zh-CN" sz="1800" b="0" dirty="0" err="1">
                <a:solidFill>
                  <a:srgbClr val="0F06BA"/>
                </a:solidFill>
                <a:latin typeface="Arial" panose="020B0604020202020204" pitchFamily="34" charset="0"/>
                <a:ea typeface="宋体" panose="02010600030101010101" pitchFamily="2" charset="-122"/>
              </a:rPr>
              <a:t>tt.sayHello</a:t>
            </a:r>
            <a:r>
              <a:rPr lang="en-US" altLang="zh-CN" sz="1800" b="0" dirty="0">
                <a:solidFill>
                  <a:srgbClr val="0F06BA"/>
                </a:solidFill>
                <a:latin typeface="Arial" panose="020B0604020202020204" pitchFamily="34" charset="0"/>
                <a:ea typeface="宋体" panose="02010600030101010101" pitchFamily="2" charset="-122"/>
              </a:rPr>
              <a:t>();</a:t>
            </a:r>
            <a:endParaRPr lang="zh-CN" altLang="zh-CN" sz="1800" b="0" dirty="0">
              <a:solidFill>
                <a:srgbClr val="0F06BA"/>
              </a:solidFill>
              <a:latin typeface="Arial" panose="020B0604020202020204" pitchFamily="34" charset="0"/>
              <a:ea typeface="宋体" panose="02010600030101010101" pitchFamily="2" charset="-122"/>
            </a:endParaRPr>
          </a:p>
          <a:p>
            <a:pPr>
              <a:spcBef>
                <a:spcPct val="0"/>
              </a:spcBef>
              <a:buFontTx/>
              <a:buNone/>
            </a:pPr>
            <a:r>
              <a:rPr lang="en-US" altLang="zh-CN" sz="1800" b="0" dirty="0">
                <a:latin typeface="Arial" panose="020B0604020202020204" pitchFamily="34" charset="0"/>
                <a:ea typeface="宋体" panose="02010600030101010101" pitchFamily="2" charset="-122"/>
              </a:rPr>
              <a:t>	}</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en-US" altLang="zh-CN" sz="1800" b="0" dirty="0">
                <a:latin typeface="Arial" panose="020B0604020202020204" pitchFamily="34" charset="0"/>
                <a:ea typeface="宋体" panose="02010600030101010101" pitchFamily="2" charset="-122"/>
              </a:rPr>
              <a:t>}</a:t>
            </a:r>
            <a:endParaRPr lang="zh-CN" altLang="en-US" sz="1800" b="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34174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AE835F-352B-41CE-8B5D-E1A4B09A5EAA}"/>
              </a:ext>
            </a:extLst>
          </p:cNvPr>
          <p:cNvSpPr txBox="1">
            <a:spLocks/>
          </p:cNvSpPr>
          <p:nvPr/>
        </p:nvSpPr>
        <p:spPr>
          <a:xfrm>
            <a:off x="3257550" y="20605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黑体" panose="02010609060101010101" pitchFamily="49" charset="-122"/>
                <a:ea typeface="黑体" panose="02010609060101010101" pitchFamily="49" charset="-122"/>
              </a:rPr>
              <a:t>1.3  Spring IoC</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920F2D9D-CEA3-4C2D-B41E-599E7D32E228}"/>
              </a:ext>
            </a:extLst>
          </p:cNvPr>
          <p:cNvSpPr txBox="1">
            <a:spLocks noChangeArrowheads="1"/>
          </p:cNvSpPr>
          <p:nvPr/>
        </p:nvSpPr>
        <p:spPr bwMode="auto">
          <a:xfrm>
            <a:off x="3383280" y="1763078"/>
            <a:ext cx="691197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de-DE" altLang="zh-CN" dirty="0">
                <a:solidFill>
                  <a:srgbClr val="0F06BA"/>
                </a:solidFill>
              </a:rPr>
              <a:t>1.3.1  Spring IoC</a:t>
            </a:r>
            <a:r>
              <a:rPr lang="zh-CN" altLang="zh-CN" dirty="0">
                <a:solidFill>
                  <a:srgbClr val="0F06BA"/>
                </a:solidFill>
              </a:rPr>
              <a:t>的基本概念</a:t>
            </a:r>
            <a:endParaRPr lang="en-US" altLang="zh-CN" dirty="0">
              <a:solidFill>
                <a:srgbClr val="0F06BA"/>
              </a:solidFill>
            </a:endParaRPr>
          </a:p>
          <a:p>
            <a:pPr>
              <a:spcBef>
                <a:spcPct val="0"/>
              </a:spcBef>
              <a:buFontTx/>
              <a:buNone/>
            </a:pPr>
            <a:endParaRPr lang="en-US" altLang="zh-CN" dirty="0">
              <a:solidFill>
                <a:srgbClr val="0F06BA"/>
              </a:solidFill>
            </a:endParaRPr>
          </a:p>
          <a:p>
            <a:pPr>
              <a:spcBef>
                <a:spcPct val="0"/>
              </a:spcBef>
              <a:buFontTx/>
              <a:buNone/>
            </a:pPr>
            <a:r>
              <a:rPr lang="de-DE" altLang="zh-CN" dirty="0">
                <a:solidFill>
                  <a:srgbClr val="0F06BA"/>
                </a:solidFill>
              </a:rPr>
              <a:t>1.3.2  Spring</a:t>
            </a:r>
            <a:r>
              <a:rPr lang="zh-CN" altLang="zh-CN" dirty="0">
                <a:solidFill>
                  <a:srgbClr val="0F06BA"/>
                </a:solidFill>
              </a:rPr>
              <a:t>的常用注解</a:t>
            </a:r>
            <a:endParaRPr lang="en-US" altLang="zh-CN" dirty="0">
              <a:solidFill>
                <a:srgbClr val="0F06BA"/>
              </a:solidFill>
            </a:endParaRPr>
          </a:p>
          <a:p>
            <a:pPr>
              <a:spcBef>
                <a:spcPct val="0"/>
              </a:spcBef>
              <a:buFontTx/>
              <a:buNone/>
            </a:pPr>
            <a:endParaRPr lang="en-US" altLang="zh-CN" dirty="0">
              <a:solidFill>
                <a:srgbClr val="0F06BA"/>
              </a:solidFill>
            </a:endParaRPr>
          </a:p>
          <a:p>
            <a:pPr>
              <a:spcBef>
                <a:spcPct val="0"/>
              </a:spcBef>
              <a:buFontTx/>
              <a:buNone/>
            </a:pPr>
            <a:r>
              <a:rPr lang="de-DE" altLang="zh-CN" dirty="0">
                <a:solidFill>
                  <a:srgbClr val="0F06BA"/>
                </a:solidFill>
              </a:rPr>
              <a:t>1.3.3  </a:t>
            </a:r>
            <a:r>
              <a:rPr lang="zh-CN" altLang="zh-CN" dirty="0">
                <a:solidFill>
                  <a:srgbClr val="0F06BA"/>
                </a:solidFill>
              </a:rPr>
              <a:t>基于注解的依赖注入</a:t>
            </a:r>
            <a:endParaRPr lang="en-US" altLang="zh-CN" dirty="0">
              <a:solidFill>
                <a:srgbClr val="0F06BA"/>
              </a:solidFill>
            </a:endParaRPr>
          </a:p>
          <a:p>
            <a:pPr>
              <a:spcBef>
                <a:spcPct val="0"/>
              </a:spcBef>
              <a:buFontTx/>
              <a:buNone/>
            </a:pPr>
            <a:endParaRPr lang="en-US" altLang="zh-CN" dirty="0">
              <a:solidFill>
                <a:srgbClr val="0F06BA"/>
              </a:solidFill>
            </a:endParaRPr>
          </a:p>
          <a:p>
            <a:pPr>
              <a:spcBef>
                <a:spcPct val="0"/>
              </a:spcBef>
              <a:buFontTx/>
              <a:buNone/>
            </a:pPr>
            <a:r>
              <a:rPr lang="de-DE" altLang="zh-CN" dirty="0">
                <a:solidFill>
                  <a:srgbClr val="0F06BA"/>
                </a:solidFill>
              </a:rPr>
              <a:t>1.3.4  Java</a:t>
            </a:r>
            <a:r>
              <a:rPr lang="zh-CN" altLang="zh-CN" dirty="0">
                <a:solidFill>
                  <a:srgbClr val="0F06BA"/>
                </a:solidFill>
              </a:rPr>
              <a:t>配置</a:t>
            </a:r>
            <a:endParaRPr lang="zh-CN" altLang="en-US" b="0" dirty="0">
              <a:solidFill>
                <a:srgbClr val="0F06BA"/>
              </a:solidFill>
            </a:endParaRPr>
          </a:p>
        </p:txBody>
      </p:sp>
    </p:spTree>
    <p:extLst>
      <p:ext uri="{BB962C8B-B14F-4D97-AF65-F5344CB8AC3E}">
        <p14:creationId xmlns:p14="http://schemas.microsoft.com/office/powerpoint/2010/main" val="1091645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F9ABEE-47E3-4913-974E-2D17BA1FA248}"/>
              </a:ext>
            </a:extLst>
          </p:cNvPr>
          <p:cNvSpPr txBox="1">
            <a:spLocks/>
          </p:cNvSpPr>
          <p:nvPr/>
        </p:nvSpPr>
        <p:spPr>
          <a:xfrm>
            <a:off x="2114550" y="200343"/>
            <a:ext cx="8229600" cy="7778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1.3.1  Spring IoC</a:t>
            </a:r>
            <a:r>
              <a:rPr lang="zh-CN" altLang="zh-CN">
                <a:latin typeface="黑体" panose="02010609060101010101" pitchFamily="49" charset="-122"/>
                <a:ea typeface="黑体" panose="02010609060101010101" pitchFamily="49" charset="-122"/>
              </a:rPr>
              <a:t>的基本概念</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2009358E-38AE-4159-8A11-8BE20A02D4F1}"/>
              </a:ext>
            </a:extLst>
          </p:cNvPr>
          <p:cNvSpPr txBox="1">
            <a:spLocks noChangeArrowheads="1"/>
          </p:cNvSpPr>
          <p:nvPr/>
        </p:nvSpPr>
        <p:spPr bwMode="auto">
          <a:xfrm>
            <a:off x="1498918" y="1196975"/>
            <a:ext cx="8569325"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t>    </a:t>
            </a:r>
            <a:r>
              <a:rPr lang="zh-CN" altLang="zh-CN" dirty="0"/>
              <a:t>当</a:t>
            </a:r>
            <a:r>
              <a:rPr lang="de-DE" altLang="zh-CN" dirty="0"/>
              <a:t>Spring</a:t>
            </a:r>
            <a:r>
              <a:rPr lang="zh-CN" altLang="zh-CN" dirty="0"/>
              <a:t>框架出现后，对象的实例不再由调用者来创建，而是由</a:t>
            </a:r>
            <a:r>
              <a:rPr lang="de-DE" altLang="zh-CN" dirty="0"/>
              <a:t>Spring</a:t>
            </a:r>
            <a:r>
              <a:rPr lang="zh-CN" altLang="zh-CN" dirty="0"/>
              <a:t>容器（比如面包店）来创建。</a:t>
            </a:r>
            <a:r>
              <a:rPr lang="de-DE" altLang="zh-CN" dirty="0"/>
              <a:t>Spring</a:t>
            </a:r>
            <a:r>
              <a:rPr lang="zh-CN" altLang="zh-CN" dirty="0"/>
              <a:t>容器会负责控制程序之间的关系（比如面包店负责控制您与面包的关系），而不是由调用者的程序代码直接控制。这样，控制权由调用者转移到</a:t>
            </a:r>
            <a:r>
              <a:rPr lang="de-DE" altLang="zh-CN" dirty="0"/>
              <a:t>Spring</a:t>
            </a:r>
            <a:r>
              <a:rPr lang="zh-CN" altLang="zh-CN" dirty="0"/>
              <a:t>容器，控制权发生了反转，这就是</a:t>
            </a:r>
            <a:r>
              <a:rPr lang="de-DE" altLang="zh-CN" dirty="0"/>
              <a:t>Spring</a:t>
            </a:r>
            <a:r>
              <a:rPr lang="zh-CN" altLang="zh-CN" dirty="0"/>
              <a:t>的控制反转。</a:t>
            </a:r>
          </a:p>
          <a:p>
            <a:pPr>
              <a:spcBef>
                <a:spcPct val="0"/>
              </a:spcBef>
              <a:buFontTx/>
              <a:buNone/>
            </a:pPr>
            <a:r>
              <a:rPr lang="en-US" altLang="zh-CN" dirty="0"/>
              <a:t>    </a:t>
            </a:r>
            <a:r>
              <a:rPr lang="zh-CN" altLang="zh-CN" dirty="0"/>
              <a:t>从</a:t>
            </a:r>
            <a:r>
              <a:rPr lang="de-DE" altLang="zh-CN" dirty="0"/>
              <a:t>Spring</a:t>
            </a:r>
            <a:r>
              <a:rPr lang="zh-CN" altLang="zh-CN" dirty="0"/>
              <a:t>容器角度来看，</a:t>
            </a:r>
            <a:r>
              <a:rPr lang="de-DE" altLang="zh-CN" dirty="0"/>
              <a:t>Spring</a:t>
            </a:r>
            <a:r>
              <a:rPr lang="zh-CN" altLang="zh-CN" dirty="0"/>
              <a:t>容器负责将被依赖对象赋值给调用者的成员变量，相当于为调用者注入它所依赖的实例，这就是</a:t>
            </a:r>
            <a:r>
              <a:rPr lang="de-DE" altLang="zh-CN" dirty="0"/>
              <a:t>Spring</a:t>
            </a:r>
            <a:r>
              <a:rPr lang="zh-CN" altLang="zh-CN" dirty="0"/>
              <a:t>的依赖注入，主要目的是为了解耦，体现一种“组合”的理念。</a:t>
            </a:r>
          </a:p>
          <a:p>
            <a:pPr>
              <a:spcBef>
                <a:spcPct val="0"/>
              </a:spcBef>
              <a:buFontTx/>
              <a:buNone/>
            </a:pPr>
            <a:r>
              <a:rPr lang="en-US" altLang="zh-CN" dirty="0"/>
              <a:t>    </a:t>
            </a:r>
            <a:r>
              <a:rPr lang="zh-CN" altLang="zh-CN" dirty="0"/>
              <a:t>综上所述，控制反转是一种通过描述（在</a:t>
            </a:r>
            <a:r>
              <a:rPr lang="de-DE" altLang="zh-CN" dirty="0"/>
              <a:t>Spring</a:t>
            </a:r>
            <a:r>
              <a:rPr lang="zh-CN" altLang="zh-CN" dirty="0"/>
              <a:t>中可以是</a:t>
            </a:r>
            <a:r>
              <a:rPr lang="de-DE" altLang="zh-CN" dirty="0"/>
              <a:t>XML</a:t>
            </a:r>
            <a:r>
              <a:rPr lang="zh-CN" altLang="zh-CN" dirty="0"/>
              <a:t>或注解）并通过第三方去产生或获取特定对象的方式。在</a:t>
            </a:r>
            <a:r>
              <a:rPr lang="de-DE" altLang="zh-CN" dirty="0"/>
              <a:t>Spring</a:t>
            </a:r>
            <a:r>
              <a:rPr lang="zh-CN" altLang="zh-CN" dirty="0"/>
              <a:t>中实现控制反转的是</a:t>
            </a:r>
            <a:r>
              <a:rPr lang="de-DE" altLang="zh-CN" dirty="0"/>
              <a:t>IoC</a:t>
            </a:r>
            <a:r>
              <a:rPr lang="zh-CN" altLang="zh-CN" dirty="0"/>
              <a:t>容器，其实现方法是依赖注入。</a:t>
            </a:r>
            <a:endParaRPr lang="zh-CN" altLang="en-US" dirty="0"/>
          </a:p>
        </p:txBody>
      </p:sp>
    </p:spTree>
    <p:extLst>
      <p:ext uri="{BB962C8B-B14F-4D97-AF65-F5344CB8AC3E}">
        <p14:creationId xmlns:p14="http://schemas.microsoft.com/office/powerpoint/2010/main" val="24121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A78BCC-F5B5-4194-A21E-E685716E52C1}"/>
              </a:ext>
            </a:extLst>
          </p:cNvPr>
          <p:cNvSpPr txBox="1">
            <a:spLocks/>
          </p:cNvSpPr>
          <p:nvPr/>
        </p:nvSpPr>
        <p:spPr>
          <a:xfrm>
            <a:off x="1981200" y="14890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1.3.2  Spring</a:t>
            </a:r>
            <a:r>
              <a:rPr lang="zh-CN" altLang="zh-CN">
                <a:latin typeface="黑体" panose="02010609060101010101" pitchFamily="49" charset="-122"/>
                <a:ea typeface="黑体" panose="02010609060101010101" pitchFamily="49" charset="-122"/>
              </a:rPr>
              <a:t>的常用注解</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685A8136-39A6-4D48-8CC0-AB9686F1B9CC}"/>
              </a:ext>
            </a:extLst>
          </p:cNvPr>
          <p:cNvSpPr txBox="1">
            <a:spLocks noChangeArrowheads="1"/>
          </p:cNvSpPr>
          <p:nvPr/>
        </p:nvSpPr>
        <p:spPr bwMode="auto">
          <a:xfrm>
            <a:off x="1062990" y="1551623"/>
            <a:ext cx="64087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de-DE" altLang="zh-CN" dirty="0">
                <a:solidFill>
                  <a:srgbClr val="0F06BA"/>
                </a:solidFill>
              </a:rPr>
              <a:t>1</a:t>
            </a:r>
            <a:r>
              <a:rPr lang="zh-CN" altLang="zh-CN" dirty="0">
                <a:solidFill>
                  <a:srgbClr val="0F06BA"/>
                </a:solidFill>
              </a:rPr>
              <a:t>．声明</a:t>
            </a:r>
            <a:r>
              <a:rPr lang="de-DE" altLang="zh-CN" dirty="0">
                <a:solidFill>
                  <a:srgbClr val="0F06BA"/>
                </a:solidFill>
              </a:rPr>
              <a:t>Bean</a:t>
            </a:r>
            <a:r>
              <a:rPr lang="zh-CN" altLang="zh-CN" dirty="0">
                <a:solidFill>
                  <a:srgbClr val="0F06BA"/>
                </a:solidFill>
              </a:rPr>
              <a:t>的注解</a:t>
            </a:r>
            <a:endParaRPr lang="en-US" altLang="zh-CN" dirty="0">
              <a:solidFill>
                <a:srgbClr val="0F06BA"/>
              </a:solidFill>
            </a:endParaRPr>
          </a:p>
          <a:p>
            <a:pPr>
              <a:spcBef>
                <a:spcPct val="0"/>
              </a:spcBef>
              <a:buFontTx/>
              <a:buNone/>
            </a:pPr>
            <a:endParaRPr lang="en-US" altLang="zh-CN" dirty="0">
              <a:solidFill>
                <a:srgbClr val="0F06BA"/>
              </a:solidFill>
            </a:endParaRPr>
          </a:p>
          <a:p>
            <a:pPr>
              <a:spcBef>
                <a:spcPct val="0"/>
              </a:spcBef>
              <a:buFontTx/>
              <a:buNone/>
            </a:pPr>
            <a:r>
              <a:rPr lang="de-DE" altLang="zh-CN" dirty="0">
                <a:solidFill>
                  <a:srgbClr val="0F06BA"/>
                </a:solidFill>
              </a:rPr>
              <a:t>2</a:t>
            </a:r>
            <a:r>
              <a:rPr lang="zh-CN" altLang="zh-CN" dirty="0">
                <a:solidFill>
                  <a:srgbClr val="0F06BA"/>
                </a:solidFill>
              </a:rPr>
              <a:t>．注入</a:t>
            </a:r>
            <a:r>
              <a:rPr lang="de-DE" altLang="zh-CN" dirty="0">
                <a:solidFill>
                  <a:srgbClr val="0F06BA"/>
                </a:solidFill>
              </a:rPr>
              <a:t>Bean</a:t>
            </a:r>
            <a:r>
              <a:rPr lang="zh-CN" altLang="zh-CN" dirty="0">
                <a:solidFill>
                  <a:srgbClr val="0F06BA"/>
                </a:solidFill>
              </a:rPr>
              <a:t>的注解</a:t>
            </a:r>
            <a:endParaRPr lang="zh-CN" altLang="en-US" b="0" dirty="0">
              <a:solidFill>
                <a:srgbClr val="0F06BA"/>
              </a:solidFill>
            </a:endParaRPr>
          </a:p>
        </p:txBody>
      </p:sp>
    </p:spTree>
    <p:extLst>
      <p:ext uri="{BB962C8B-B14F-4D97-AF65-F5344CB8AC3E}">
        <p14:creationId xmlns:p14="http://schemas.microsoft.com/office/powerpoint/2010/main" val="1626782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CC8D04-7A87-4476-AD45-51429F799CDB}"/>
              </a:ext>
            </a:extLst>
          </p:cNvPr>
          <p:cNvSpPr txBox="1">
            <a:spLocks/>
          </p:cNvSpPr>
          <p:nvPr/>
        </p:nvSpPr>
        <p:spPr>
          <a:xfrm>
            <a:off x="3291840" y="434658"/>
            <a:ext cx="8229600" cy="70643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黑体" panose="02010609060101010101" pitchFamily="49" charset="-122"/>
                <a:ea typeface="黑体" panose="02010609060101010101" pitchFamily="49" charset="-122"/>
              </a:rPr>
              <a:t>1.1  Spring</a:t>
            </a:r>
            <a:r>
              <a:rPr lang="zh-CN" altLang="zh-CN">
                <a:latin typeface="黑体" panose="02010609060101010101" pitchFamily="49" charset="-122"/>
                <a:ea typeface="黑体" panose="02010609060101010101" pitchFamily="49" charset="-122"/>
              </a:rPr>
              <a:t>概述</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4AA9B908-E5FC-4D27-9B26-410B927892B3}"/>
              </a:ext>
            </a:extLst>
          </p:cNvPr>
          <p:cNvSpPr txBox="1">
            <a:spLocks noChangeArrowheads="1"/>
          </p:cNvSpPr>
          <p:nvPr/>
        </p:nvSpPr>
        <p:spPr bwMode="auto">
          <a:xfrm>
            <a:off x="1604328" y="1287145"/>
            <a:ext cx="864076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de-DE" altLang="zh-CN" dirty="0"/>
              <a:t>    Spring</a:t>
            </a:r>
            <a:r>
              <a:rPr lang="zh-CN" altLang="zh-CN" dirty="0"/>
              <a:t>是一个轻量级</a:t>
            </a:r>
            <a:r>
              <a:rPr lang="de-DE" altLang="zh-CN" dirty="0"/>
              <a:t>Java </a:t>
            </a:r>
            <a:r>
              <a:rPr lang="zh-CN" altLang="zh-CN" dirty="0"/>
              <a:t>开发框架，最早由</a:t>
            </a:r>
            <a:r>
              <a:rPr lang="de-DE" altLang="zh-CN" dirty="0"/>
              <a:t>Rod Johnson</a:t>
            </a:r>
            <a:r>
              <a:rPr lang="zh-CN" altLang="zh-CN" dirty="0"/>
              <a:t>创建，目的是为了解决企业级应用开发的业务逻辑层和其他各层的耦合问题。它是一个分层的</a:t>
            </a:r>
            <a:r>
              <a:rPr lang="de-DE" altLang="zh-CN" dirty="0"/>
              <a:t>JavaSE/EEfull-stack(</a:t>
            </a:r>
            <a:r>
              <a:rPr lang="zh-CN" altLang="zh-CN" dirty="0"/>
              <a:t>一站式</a:t>
            </a:r>
            <a:r>
              <a:rPr lang="de-DE" altLang="zh-CN" dirty="0"/>
              <a:t>) </a:t>
            </a:r>
            <a:r>
              <a:rPr lang="zh-CN" altLang="zh-CN" dirty="0"/>
              <a:t>轻量级开源框架，为开发</a:t>
            </a:r>
            <a:r>
              <a:rPr lang="de-DE" altLang="zh-CN" dirty="0"/>
              <a:t>Java</a:t>
            </a:r>
            <a:r>
              <a:rPr lang="zh-CN" altLang="zh-CN" dirty="0"/>
              <a:t>应用程序提供全面的基础架构支持。</a:t>
            </a:r>
            <a:r>
              <a:rPr lang="en-US" altLang="zh-CN" dirty="0"/>
              <a:t>Spring</a:t>
            </a:r>
            <a:r>
              <a:rPr lang="zh-CN" altLang="zh-CN" dirty="0"/>
              <a:t>负责基础架构，因此</a:t>
            </a:r>
            <a:r>
              <a:rPr lang="en-US" altLang="zh-CN" dirty="0"/>
              <a:t>Java</a:t>
            </a:r>
            <a:r>
              <a:rPr lang="zh-CN" altLang="zh-CN" dirty="0"/>
              <a:t>开发者可以专注于应用程序的开发。</a:t>
            </a:r>
            <a:endParaRPr lang="zh-CN" altLang="en-US" dirty="0"/>
          </a:p>
        </p:txBody>
      </p:sp>
      <p:sp>
        <p:nvSpPr>
          <p:cNvPr id="4" name="文本框 3">
            <a:extLst>
              <a:ext uri="{FF2B5EF4-FFF2-40B4-BE49-F238E27FC236}">
                <a16:creationId xmlns:a16="http://schemas.microsoft.com/office/drawing/2014/main" id="{53F74CD3-D290-41E7-8068-55DCF5B2479C}"/>
              </a:ext>
            </a:extLst>
          </p:cNvPr>
          <p:cNvSpPr txBox="1">
            <a:spLocks noChangeArrowheads="1"/>
          </p:cNvSpPr>
          <p:nvPr/>
        </p:nvSpPr>
        <p:spPr bwMode="auto">
          <a:xfrm>
            <a:off x="1532096" y="3741420"/>
            <a:ext cx="878522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eaLnBrk="1" hangingPunct="1">
              <a:spcBef>
                <a:spcPct val="0"/>
              </a:spcBef>
              <a:buFontTx/>
              <a:buNone/>
            </a:pPr>
            <a:r>
              <a:rPr lang="en-US" altLang="zh-CN" dirty="0"/>
              <a:t>    </a:t>
            </a:r>
            <a:r>
              <a:rPr lang="de-DE" altLang="zh-CN" dirty="0"/>
              <a:t>Spring</a:t>
            </a:r>
            <a:r>
              <a:rPr lang="zh-CN" altLang="zh-CN" dirty="0"/>
              <a:t>的功能模块被有组织地分散到约</a:t>
            </a:r>
            <a:r>
              <a:rPr lang="de-DE" altLang="zh-CN" dirty="0"/>
              <a:t>20</a:t>
            </a:r>
            <a:r>
              <a:rPr lang="zh-CN" altLang="zh-CN" dirty="0"/>
              <a:t>个模块中，这些模块分布在核心容器，数据访问</a:t>
            </a:r>
            <a:r>
              <a:rPr lang="de-DE" altLang="zh-CN" dirty="0"/>
              <a:t>/</a:t>
            </a:r>
            <a:r>
              <a:rPr lang="zh-CN" altLang="zh-CN" dirty="0"/>
              <a:t>集成（</a:t>
            </a:r>
            <a:r>
              <a:rPr lang="de-DE" altLang="zh-CN" dirty="0"/>
              <a:t>Data Access/Integration</a:t>
            </a:r>
            <a:r>
              <a:rPr lang="zh-CN" altLang="zh-CN" dirty="0"/>
              <a:t>），</a:t>
            </a:r>
            <a:r>
              <a:rPr lang="de-DE" altLang="zh-CN" dirty="0"/>
              <a:t>Web</a:t>
            </a:r>
            <a:r>
              <a:rPr lang="zh-CN" altLang="zh-CN" dirty="0"/>
              <a:t>，</a:t>
            </a:r>
            <a:r>
              <a:rPr lang="de-DE" altLang="zh-CN" dirty="0"/>
              <a:t>AOP</a:t>
            </a:r>
            <a:r>
              <a:rPr lang="zh-CN" altLang="zh-CN" dirty="0"/>
              <a:t>（</a:t>
            </a:r>
            <a:r>
              <a:rPr lang="de-DE" altLang="zh-CN" dirty="0"/>
              <a:t>Aspect Oriented Programming</a:t>
            </a:r>
            <a:r>
              <a:rPr lang="zh-CN" altLang="zh-CN" dirty="0"/>
              <a:t>，面向切面</a:t>
            </a:r>
            <a:r>
              <a:rPr lang="de-DE" altLang="zh-CN" dirty="0"/>
              <a:t>​​</a:t>
            </a:r>
            <a:r>
              <a:rPr lang="zh-CN" altLang="zh-CN" dirty="0"/>
              <a:t>的编程），植入</a:t>
            </a:r>
            <a:r>
              <a:rPr lang="de-DE" altLang="zh-CN" dirty="0"/>
              <a:t>(Instrumentation)</a:t>
            </a:r>
            <a:r>
              <a:rPr lang="zh-CN" altLang="zh-CN" dirty="0"/>
              <a:t>，消息传输（</a:t>
            </a:r>
            <a:r>
              <a:rPr lang="de-DE" altLang="zh-CN" dirty="0"/>
              <a:t>Messaging</a:t>
            </a:r>
            <a:r>
              <a:rPr lang="zh-CN" altLang="zh-CN" dirty="0"/>
              <a:t>）和测试（</a:t>
            </a:r>
            <a:r>
              <a:rPr lang="de-DE" altLang="zh-CN" dirty="0"/>
              <a:t>Test</a:t>
            </a:r>
            <a:r>
              <a:rPr lang="zh-CN" altLang="zh-CN" dirty="0"/>
              <a:t>），如图</a:t>
            </a:r>
            <a:r>
              <a:rPr lang="de-DE" altLang="zh-CN" dirty="0"/>
              <a:t>1.1</a:t>
            </a:r>
            <a:r>
              <a:rPr lang="zh-CN" altLang="zh-CN" dirty="0"/>
              <a:t>所示。</a:t>
            </a:r>
            <a:endParaRPr lang="zh-CN" altLang="en-US" dirty="0">
              <a:solidFill>
                <a:srgbClr val="FF0000"/>
              </a:solidFill>
            </a:endParaRPr>
          </a:p>
        </p:txBody>
      </p:sp>
    </p:spTree>
    <p:extLst>
      <p:ext uri="{BB962C8B-B14F-4D97-AF65-F5344CB8AC3E}">
        <p14:creationId xmlns:p14="http://schemas.microsoft.com/office/powerpoint/2010/main" val="33999467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9C57E9-DC49-4018-BA3B-F80564445D95}"/>
              </a:ext>
            </a:extLst>
          </p:cNvPr>
          <p:cNvSpPr txBox="1">
            <a:spLocks/>
          </p:cNvSpPr>
          <p:nvPr/>
        </p:nvSpPr>
        <p:spPr>
          <a:xfrm>
            <a:off x="3280410" y="343218"/>
            <a:ext cx="8229600" cy="6334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1</a:t>
            </a:r>
            <a:r>
              <a:rPr lang="zh-CN" altLang="zh-CN">
                <a:latin typeface="黑体" panose="02010609060101010101" pitchFamily="49" charset="-122"/>
                <a:ea typeface="黑体" panose="02010609060101010101" pitchFamily="49" charset="-122"/>
              </a:rPr>
              <a:t>．声明</a:t>
            </a:r>
            <a:r>
              <a:rPr lang="de-DE" altLang="zh-CN">
                <a:latin typeface="黑体" panose="02010609060101010101" pitchFamily="49" charset="-122"/>
                <a:ea typeface="黑体" panose="02010609060101010101" pitchFamily="49" charset="-122"/>
              </a:rPr>
              <a:t>Bean</a:t>
            </a:r>
            <a:r>
              <a:rPr lang="zh-CN" altLang="zh-CN">
                <a:latin typeface="黑体" panose="02010609060101010101" pitchFamily="49" charset="-122"/>
                <a:ea typeface="黑体" panose="02010609060101010101" pitchFamily="49" charset="-122"/>
              </a:rPr>
              <a:t>的注解</a:t>
            </a:r>
            <a:endParaRPr lang="zh-CN" altLang="en-US" dirty="0">
              <a:latin typeface="黑体" panose="02010609060101010101" pitchFamily="49" charset="-122"/>
              <a:ea typeface="黑体" panose="02010609060101010101" pitchFamily="49" charset="-122"/>
            </a:endParaRPr>
          </a:p>
        </p:txBody>
      </p:sp>
      <p:sp>
        <p:nvSpPr>
          <p:cNvPr id="3" name="文本框 4">
            <a:extLst>
              <a:ext uri="{FF2B5EF4-FFF2-40B4-BE49-F238E27FC236}">
                <a16:creationId xmlns:a16="http://schemas.microsoft.com/office/drawing/2014/main" id="{3ED22852-9371-4072-83DC-EC63923DF789}"/>
              </a:ext>
            </a:extLst>
          </p:cNvPr>
          <p:cNvSpPr txBox="1">
            <a:spLocks noChangeArrowheads="1"/>
          </p:cNvSpPr>
          <p:nvPr/>
        </p:nvSpPr>
        <p:spPr bwMode="auto">
          <a:xfrm>
            <a:off x="1703387" y="1166812"/>
            <a:ext cx="87852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t>   </a:t>
            </a:r>
            <a:r>
              <a:rPr lang="zh-CN" altLang="zh-CN" dirty="0">
                <a:solidFill>
                  <a:srgbClr val="0F06BA"/>
                </a:solidFill>
              </a:rPr>
              <a:t>（</a:t>
            </a:r>
            <a:r>
              <a:rPr lang="de-DE" altLang="zh-CN" dirty="0">
                <a:solidFill>
                  <a:srgbClr val="0F06BA"/>
                </a:solidFill>
              </a:rPr>
              <a:t>1</a:t>
            </a:r>
            <a:r>
              <a:rPr lang="zh-CN" altLang="zh-CN" dirty="0">
                <a:solidFill>
                  <a:srgbClr val="0F06BA"/>
                </a:solidFill>
              </a:rPr>
              <a:t>）</a:t>
            </a:r>
            <a:r>
              <a:rPr lang="de-DE" altLang="zh-CN" dirty="0">
                <a:solidFill>
                  <a:srgbClr val="0F06BA"/>
                </a:solidFill>
              </a:rPr>
              <a:t>@Component</a:t>
            </a:r>
            <a:endParaRPr lang="zh-CN" altLang="zh-CN" dirty="0">
              <a:solidFill>
                <a:srgbClr val="0F06BA"/>
              </a:solidFill>
            </a:endParaRPr>
          </a:p>
          <a:p>
            <a:pPr>
              <a:spcBef>
                <a:spcPct val="0"/>
              </a:spcBef>
              <a:buFontTx/>
              <a:buNone/>
            </a:pPr>
            <a:r>
              <a:rPr lang="de-DE" altLang="zh-CN" dirty="0"/>
              <a:t>    </a:t>
            </a:r>
            <a:r>
              <a:rPr lang="zh-CN" altLang="zh-CN" dirty="0"/>
              <a:t>该注解是一个泛化的概念，仅仅表示一个组件对象（</a:t>
            </a:r>
            <a:r>
              <a:rPr lang="de-DE" altLang="zh-CN" dirty="0"/>
              <a:t>Bean</a:t>
            </a:r>
            <a:r>
              <a:rPr lang="zh-CN" altLang="zh-CN" dirty="0"/>
              <a:t>），可以作用在任何层次上，没有明确的角色。</a:t>
            </a:r>
          </a:p>
          <a:p>
            <a:pPr>
              <a:spcBef>
                <a:spcPct val="0"/>
              </a:spcBef>
              <a:buFontTx/>
              <a:buNone/>
            </a:pPr>
            <a:r>
              <a:rPr lang="en-US" altLang="zh-CN" dirty="0"/>
              <a:t>   </a:t>
            </a:r>
            <a:r>
              <a:rPr lang="zh-CN" altLang="zh-CN" dirty="0">
                <a:solidFill>
                  <a:srgbClr val="0F06BA"/>
                </a:solidFill>
              </a:rPr>
              <a:t>（</a:t>
            </a:r>
            <a:r>
              <a:rPr lang="de-DE" altLang="zh-CN" dirty="0">
                <a:solidFill>
                  <a:srgbClr val="0F06BA"/>
                </a:solidFill>
              </a:rPr>
              <a:t>2</a:t>
            </a:r>
            <a:r>
              <a:rPr lang="zh-CN" altLang="zh-CN" dirty="0">
                <a:solidFill>
                  <a:srgbClr val="0F06BA"/>
                </a:solidFill>
              </a:rPr>
              <a:t>）</a:t>
            </a:r>
            <a:r>
              <a:rPr lang="de-DE" altLang="zh-CN" dirty="0">
                <a:solidFill>
                  <a:srgbClr val="0F06BA"/>
                </a:solidFill>
              </a:rPr>
              <a:t>@Repository</a:t>
            </a:r>
            <a:endParaRPr lang="zh-CN" altLang="zh-CN" dirty="0">
              <a:solidFill>
                <a:srgbClr val="0F06BA"/>
              </a:solidFill>
            </a:endParaRPr>
          </a:p>
          <a:p>
            <a:pPr>
              <a:spcBef>
                <a:spcPct val="0"/>
              </a:spcBef>
              <a:buFontTx/>
              <a:buNone/>
            </a:pPr>
            <a:r>
              <a:rPr lang="en-US" altLang="zh-CN" dirty="0"/>
              <a:t>    </a:t>
            </a:r>
            <a:r>
              <a:rPr lang="zh-CN" altLang="zh-CN" dirty="0"/>
              <a:t>该注解用于将数据访问层（</a:t>
            </a:r>
            <a:r>
              <a:rPr lang="de-DE" altLang="zh-CN" dirty="0"/>
              <a:t>DAO</a:t>
            </a:r>
            <a:r>
              <a:rPr lang="zh-CN" altLang="zh-CN" dirty="0"/>
              <a:t>）的类标识为</a:t>
            </a:r>
            <a:r>
              <a:rPr lang="de-DE" altLang="zh-CN" dirty="0"/>
              <a:t>Bean</a:t>
            </a:r>
            <a:r>
              <a:rPr lang="zh-CN" altLang="zh-CN" dirty="0"/>
              <a:t>，即注解数据访问层</a:t>
            </a:r>
            <a:r>
              <a:rPr lang="de-DE" altLang="zh-CN" dirty="0"/>
              <a:t>Bean</a:t>
            </a:r>
            <a:r>
              <a:rPr lang="zh-CN" altLang="zh-CN" dirty="0"/>
              <a:t>，其功能与</a:t>
            </a:r>
            <a:r>
              <a:rPr lang="de-DE" altLang="zh-CN" dirty="0"/>
              <a:t>@Component()</a:t>
            </a:r>
            <a:r>
              <a:rPr lang="zh-CN" altLang="zh-CN" dirty="0"/>
              <a:t>相同。</a:t>
            </a:r>
          </a:p>
          <a:p>
            <a:pPr>
              <a:spcBef>
                <a:spcPct val="0"/>
              </a:spcBef>
              <a:buFontTx/>
              <a:buNone/>
            </a:pPr>
            <a:r>
              <a:rPr lang="en-US" altLang="zh-CN" dirty="0"/>
              <a:t>   </a:t>
            </a:r>
            <a:r>
              <a:rPr lang="zh-CN" altLang="zh-CN" dirty="0">
                <a:solidFill>
                  <a:srgbClr val="0F06BA"/>
                </a:solidFill>
              </a:rPr>
              <a:t>（</a:t>
            </a:r>
            <a:r>
              <a:rPr lang="de-DE" altLang="zh-CN" dirty="0">
                <a:solidFill>
                  <a:srgbClr val="0F06BA"/>
                </a:solidFill>
              </a:rPr>
              <a:t>3</a:t>
            </a:r>
            <a:r>
              <a:rPr lang="zh-CN" altLang="zh-CN" dirty="0">
                <a:solidFill>
                  <a:srgbClr val="0F06BA"/>
                </a:solidFill>
              </a:rPr>
              <a:t>）</a:t>
            </a:r>
            <a:r>
              <a:rPr lang="de-DE" altLang="zh-CN" dirty="0">
                <a:solidFill>
                  <a:srgbClr val="0F06BA"/>
                </a:solidFill>
              </a:rPr>
              <a:t>@Service</a:t>
            </a:r>
            <a:endParaRPr lang="zh-CN" altLang="zh-CN" dirty="0">
              <a:solidFill>
                <a:srgbClr val="0F06BA"/>
              </a:solidFill>
            </a:endParaRPr>
          </a:p>
          <a:p>
            <a:pPr>
              <a:spcBef>
                <a:spcPct val="0"/>
              </a:spcBef>
              <a:buFontTx/>
              <a:buNone/>
            </a:pPr>
            <a:r>
              <a:rPr lang="de-DE" altLang="zh-CN" dirty="0"/>
              <a:t>    </a:t>
            </a:r>
            <a:r>
              <a:rPr lang="zh-CN" altLang="zh-CN" dirty="0"/>
              <a:t>该注解用于标注一个业务逻辑组件类（</a:t>
            </a:r>
            <a:r>
              <a:rPr lang="de-DE" altLang="zh-CN" dirty="0"/>
              <a:t>Service</a:t>
            </a:r>
            <a:r>
              <a:rPr lang="zh-CN" altLang="zh-CN" dirty="0"/>
              <a:t>层），其功能与</a:t>
            </a:r>
            <a:r>
              <a:rPr lang="de-DE" altLang="zh-CN" dirty="0"/>
              <a:t>@Component()</a:t>
            </a:r>
            <a:r>
              <a:rPr lang="zh-CN" altLang="zh-CN" dirty="0"/>
              <a:t>相同。</a:t>
            </a:r>
          </a:p>
          <a:p>
            <a:pPr>
              <a:spcBef>
                <a:spcPct val="0"/>
              </a:spcBef>
              <a:buFontTx/>
              <a:buNone/>
            </a:pPr>
            <a:r>
              <a:rPr lang="de-DE" altLang="zh-CN" dirty="0"/>
              <a:t>   </a:t>
            </a:r>
            <a:r>
              <a:rPr lang="zh-CN" altLang="zh-CN" dirty="0">
                <a:solidFill>
                  <a:srgbClr val="0F06BA"/>
                </a:solidFill>
              </a:rPr>
              <a:t>（</a:t>
            </a:r>
            <a:r>
              <a:rPr lang="de-DE" altLang="zh-CN" dirty="0">
                <a:solidFill>
                  <a:srgbClr val="0F06BA"/>
                </a:solidFill>
              </a:rPr>
              <a:t>4</a:t>
            </a:r>
            <a:r>
              <a:rPr lang="zh-CN" altLang="zh-CN" dirty="0">
                <a:solidFill>
                  <a:srgbClr val="0F06BA"/>
                </a:solidFill>
              </a:rPr>
              <a:t>）</a:t>
            </a:r>
            <a:r>
              <a:rPr lang="de-DE" altLang="zh-CN" dirty="0">
                <a:solidFill>
                  <a:srgbClr val="0F06BA"/>
                </a:solidFill>
              </a:rPr>
              <a:t>@Controller</a:t>
            </a:r>
            <a:endParaRPr lang="zh-CN" altLang="zh-CN" dirty="0">
              <a:solidFill>
                <a:srgbClr val="0F06BA"/>
              </a:solidFill>
            </a:endParaRPr>
          </a:p>
          <a:p>
            <a:pPr>
              <a:spcBef>
                <a:spcPct val="0"/>
              </a:spcBef>
              <a:buFontTx/>
              <a:buNone/>
            </a:pPr>
            <a:r>
              <a:rPr lang="de-DE" altLang="zh-CN" dirty="0"/>
              <a:t>    </a:t>
            </a:r>
            <a:r>
              <a:rPr lang="zh-CN" altLang="zh-CN" dirty="0"/>
              <a:t>该注解用于标注一个控制器组件类（</a:t>
            </a:r>
            <a:r>
              <a:rPr lang="de-DE" altLang="zh-CN" dirty="0"/>
              <a:t>Spring MVC</a:t>
            </a:r>
            <a:r>
              <a:rPr lang="zh-CN" altLang="zh-CN" dirty="0"/>
              <a:t>的</a:t>
            </a:r>
            <a:r>
              <a:rPr lang="de-DE" altLang="zh-CN" dirty="0"/>
              <a:t>Controller</a:t>
            </a:r>
            <a:r>
              <a:rPr lang="zh-CN" altLang="zh-CN" dirty="0"/>
              <a:t>），其功能与</a:t>
            </a:r>
            <a:r>
              <a:rPr lang="de-DE" altLang="zh-CN" dirty="0"/>
              <a:t>@Component()</a:t>
            </a:r>
            <a:r>
              <a:rPr lang="zh-CN" altLang="zh-CN" dirty="0"/>
              <a:t>相同。</a:t>
            </a:r>
            <a:endParaRPr lang="zh-CN" altLang="en-US" dirty="0"/>
          </a:p>
        </p:txBody>
      </p:sp>
    </p:spTree>
    <p:extLst>
      <p:ext uri="{BB962C8B-B14F-4D97-AF65-F5344CB8AC3E}">
        <p14:creationId xmlns:p14="http://schemas.microsoft.com/office/powerpoint/2010/main" val="3948677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42BAF0-B650-4430-A770-7AC9C99F43C5}"/>
              </a:ext>
            </a:extLst>
          </p:cNvPr>
          <p:cNvSpPr txBox="1">
            <a:spLocks/>
          </p:cNvSpPr>
          <p:nvPr/>
        </p:nvSpPr>
        <p:spPr>
          <a:xfrm>
            <a:off x="3337560" y="406083"/>
            <a:ext cx="8229600" cy="70643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2</a:t>
            </a:r>
            <a:r>
              <a:rPr lang="zh-CN" altLang="zh-CN">
                <a:latin typeface="黑体" panose="02010609060101010101" pitchFamily="49" charset="-122"/>
                <a:ea typeface="黑体" panose="02010609060101010101" pitchFamily="49" charset="-122"/>
              </a:rPr>
              <a:t>．注入</a:t>
            </a:r>
            <a:r>
              <a:rPr lang="de-DE" altLang="zh-CN">
                <a:latin typeface="黑体" panose="02010609060101010101" pitchFamily="49" charset="-122"/>
                <a:ea typeface="黑体" panose="02010609060101010101" pitchFamily="49" charset="-122"/>
              </a:rPr>
              <a:t>Bean</a:t>
            </a:r>
            <a:r>
              <a:rPr lang="zh-CN" altLang="zh-CN">
                <a:latin typeface="黑体" panose="02010609060101010101" pitchFamily="49" charset="-122"/>
                <a:ea typeface="黑体" panose="02010609060101010101" pitchFamily="49" charset="-122"/>
              </a:rPr>
              <a:t>的注解</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BADEC4F7-BE02-481E-9F79-53D83D7BC92A}"/>
              </a:ext>
            </a:extLst>
          </p:cNvPr>
          <p:cNvSpPr txBox="1">
            <a:spLocks noChangeArrowheads="1"/>
          </p:cNvSpPr>
          <p:nvPr/>
        </p:nvSpPr>
        <p:spPr bwMode="auto">
          <a:xfrm>
            <a:off x="1511935" y="1112520"/>
            <a:ext cx="8856663"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sz="2000" dirty="0">
                <a:solidFill>
                  <a:srgbClr val="0F06BA"/>
                </a:solidFill>
              </a:rPr>
              <a:t>   </a:t>
            </a:r>
            <a:r>
              <a:rPr lang="zh-CN" altLang="zh-CN" sz="2000" dirty="0">
                <a:solidFill>
                  <a:srgbClr val="0F06BA"/>
                </a:solidFill>
              </a:rPr>
              <a:t>（</a:t>
            </a:r>
            <a:r>
              <a:rPr lang="de-DE" altLang="zh-CN" sz="2000" dirty="0">
                <a:solidFill>
                  <a:srgbClr val="0F06BA"/>
                </a:solidFill>
              </a:rPr>
              <a:t>1</a:t>
            </a:r>
            <a:r>
              <a:rPr lang="zh-CN" altLang="zh-CN" sz="2000" dirty="0">
                <a:solidFill>
                  <a:srgbClr val="0F06BA"/>
                </a:solidFill>
              </a:rPr>
              <a:t>）</a:t>
            </a:r>
            <a:r>
              <a:rPr lang="de-DE" altLang="zh-CN" sz="2000" dirty="0">
                <a:solidFill>
                  <a:srgbClr val="0F06BA"/>
                </a:solidFill>
              </a:rPr>
              <a:t>@Autowired</a:t>
            </a:r>
            <a:endParaRPr lang="zh-CN" altLang="zh-CN" sz="2000" dirty="0">
              <a:solidFill>
                <a:srgbClr val="0F06BA"/>
              </a:solidFill>
            </a:endParaRPr>
          </a:p>
          <a:p>
            <a:pPr>
              <a:spcBef>
                <a:spcPct val="0"/>
              </a:spcBef>
              <a:buFontTx/>
              <a:buNone/>
            </a:pPr>
            <a:r>
              <a:rPr lang="en-US" altLang="zh-CN" sz="2000" dirty="0"/>
              <a:t>    </a:t>
            </a:r>
            <a:r>
              <a:rPr lang="zh-CN" altLang="zh-CN" sz="2000" dirty="0"/>
              <a:t>该注解可以对类成员变量、方法及构造方法进行标注，完成自动装配的工作。 通过</a:t>
            </a:r>
            <a:r>
              <a:rPr lang="de-DE" altLang="zh-CN" sz="2000" dirty="0"/>
              <a:t> @Autowired</a:t>
            </a:r>
            <a:r>
              <a:rPr lang="zh-CN" altLang="zh-CN" sz="2000" dirty="0"/>
              <a:t>的使用来消除</a:t>
            </a:r>
            <a:r>
              <a:rPr lang="de-DE" altLang="zh-CN" sz="2000" dirty="0"/>
              <a:t>setter </a:t>
            </a:r>
            <a:r>
              <a:rPr lang="zh-CN" altLang="zh-CN" sz="2000" dirty="0"/>
              <a:t>和</a:t>
            </a:r>
            <a:r>
              <a:rPr lang="de-DE" altLang="zh-CN" sz="2000" dirty="0"/>
              <a:t>getter</a:t>
            </a:r>
            <a:r>
              <a:rPr lang="zh-CN" altLang="zh-CN" sz="2000" dirty="0"/>
              <a:t>方法。默认按照</a:t>
            </a:r>
            <a:r>
              <a:rPr lang="de-DE" altLang="zh-CN" sz="2000" dirty="0"/>
              <a:t>Bean</a:t>
            </a:r>
            <a:r>
              <a:rPr lang="zh-CN" altLang="zh-CN" sz="2000" dirty="0"/>
              <a:t>的类型进行装配。</a:t>
            </a:r>
          </a:p>
          <a:p>
            <a:pPr>
              <a:spcBef>
                <a:spcPct val="0"/>
              </a:spcBef>
              <a:buFontTx/>
              <a:buNone/>
            </a:pPr>
            <a:r>
              <a:rPr lang="en-US" altLang="zh-CN" sz="2000" dirty="0">
                <a:solidFill>
                  <a:srgbClr val="0F06BA"/>
                </a:solidFill>
              </a:rPr>
              <a:t>   </a:t>
            </a:r>
            <a:r>
              <a:rPr lang="zh-CN" altLang="zh-CN" sz="2000" dirty="0">
                <a:solidFill>
                  <a:srgbClr val="0F06BA"/>
                </a:solidFill>
              </a:rPr>
              <a:t>（</a:t>
            </a:r>
            <a:r>
              <a:rPr lang="de-DE" altLang="zh-CN" sz="2000" dirty="0">
                <a:solidFill>
                  <a:srgbClr val="0F06BA"/>
                </a:solidFill>
              </a:rPr>
              <a:t>2</a:t>
            </a:r>
            <a:r>
              <a:rPr lang="zh-CN" altLang="zh-CN" sz="2000" dirty="0">
                <a:solidFill>
                  <a:srgbClr val="0F06BA"/>
                </a:solidFill>
              </a:rPr>
              <a:t>）</a:t>
            </a:r>
            <a:r>
              <a:rPr lang="de-DE" altLang="zh-CN" sz="2000" dirty="0">
                <a:solidFill>
                  <a:srgbClr val="0F06BA"/>
                </a:solidFill>
              </a:rPr>
              <a:t>@Resource</a:t>
            </a:r>
            <a:endParaRPr lang="zh-CN" altLang="zh-CN" sz="2000" dirty="0">
              <a:solidFill>
                <a:srgbClr val="0F06BA"/>
              </a:solidFill>
            </a:endParaRPr>
          </a:p>
          <a:p>
            <a:pPr>
              <a:spcBef>
                <a:spcPct val="0"/>
              </a:spcBef>
              <a:buFontTx/>
              <a:buNone/>
            </a:pPr>
            <a:r>
              <a:rPr lang="en-US" altLang="zh-CN" sz="2000" dirty="0"/>
              <a:t>    </a:t>
            </a:r>
            <a:r>
              <a:rPr lang="zh-CN" altLang="zh-CN" sz="2000" dirty="0"/>
              <a:t>该注解与</a:t>
            </a:r>
            <a:r>
              <a:rPr lang="de-DE" altLang="zh-CN" sz="2000" dirty="0"/>
              <a:t>@Autowired</a:t>
            </a:r>
            <a:r>
              <a:rPr lang="zh-CN" altLang="zh-CN" sz="2000" dirty="0"/>
              <a:t>功能一样。区别在于，该注解默认是按照名称来装配注入的，只有当找不到与名称匹配的</a:t>
            </a:r>
            <a:r>
              <a:rPr lang="de-DE" altLang="zh-CN" sz="2000" dirty="0"/>
              <a:t>Bean</a:t>
            </a:r>
            <a:r>
              <a:rPr lang="zh-CN" altLang="zh-CN" sz="2000" dirty="0"/>
              <a:t>才会按照类型来装配注入；而</a:t>
            </a:r>
            <a:r>
              <a:rPr lang="de-DE" altLang="zh-CN" sz="2000" dirty="0"/>
              <a:t>@Autowired</a:t>
            </a:r>
            <a:r>
              <a:rPr lang="zh-CN" altLang="zh-CN" sz="2000" dirty="0"/>
              <a:t>默认按照</a:t>
            </a:r>
            <a:r>
              <a:rPr lang="de-DE" altLang="zh-CN" sz="2000" dirty="0"/>
              <a:t>Bean</a:t>
            </a:r>
            <a:r>
              <a:rPr lang="zh-CN" altLang="zh-CN" sz="2000" dirty="0"/>
              <a:t>的类型进行装配，如果想按照名称来装配注入，则需要结合</a:t>
            </a:r>
            <a:r>
              <a:rPr lang="de-DE" altLang="zh-CN" sz="2000" dirty="0"/>
              <a:t>@Qualifier</a:t>
            </a:r>
            <a:r>
              <a:rPr lang="zh-CN" altLang="zh-CN" sz="2000" dirty="0"/>
              <a:t>注解一起使用。</a:t>
            </a:r>
          </a:p>
          <a:p>
            <a:pPr>
              <a:spcBef>
                <a:spcPct val="0"/>
              </a:spcBef>
              <a:buFontTx/>
              <a:buNone/>
            </a:pPr>
            <a:r>
              <a:rPr lang="de-DE" altLang="zh-CN" sz="2000" dirty="0"/>
              <a:t>    @Resource</a:t>
            </a:r>
            <a:r>
              <a:rPr lang="zh-CN" altLang="zh-CN" sz="2000" dirty="0"/>
              <a:t>注解有两个属性：</a:t>
            </a:r>
            <a:r>
              <a:rPr lang="de-DE" altLang="zh-CN" sz="2000" dirty="0"/>
              <a:t>name</a:t>
            </a:r>
            <a:r>
              <a:rPr lang="zh-CN" altLang="zh-CN" sz="2000" dirty="0"/>
              <a:t>和</a:t>
            </a:r>
            <a:r>
              <a:rPr lang="de-DE" altLang="zh-CN" sz="2000" dirty="0"/>
              <a:t>type</a:t>
            </a:r>
            <a:r>
              <a:rPr lang="zh-CN" altLang="zh-CN" sz="2000" dirty="0"/>
              <a:t>。</a:t>
            </a:r>
            <a:r>
              <a:rPr lang="de-DE" altLang="zh-CN" sz="2000" dirty="0"/>
              <a:t>name</a:t>
            </a:r>
            <a:r>
              <a:rPr lang="zh-CN" altLang="zh-CN" sz="2000" dirty="0"/>
              <a:t>属性指定</a:t>
            </a:r>
            <a:r>
              <a:rPr lang="de-DE" altLang="zh-CN" sz="2000" dirty="0"/>
              <a:t>Bean</a:t>
            </a:r>
            <a:r>
              <a:rPr lang="zh-CN" altLang="zh-CN" sz="2000" dirty="0"/>
              <a:t>实例名称，即按照名称来装配注入；</a:t>
            </a:r>
            <a:r>
              <a:rPr lang="de-DE" altLang="zh-CN" sz="2000" dirty="0"/>
              <a:t>type</a:t>
            </a:r>
            <a:r>
              <a:rPr lang="zh-CN" altLang="zh-CN" sz="2000" dirty="0"/>
              <a:t>属性指定</a:t>
            </a:r>
            <a:r>
              <a:rPr lang="de-DE" altLang="zh-CN" sz="2000" dirty="0"/>
              <a:t>Bean</a:t>
            </a:r>
            <a:r>
              <a:rPr lang="zh-CN" altLang="zh-CN" sz="2000" dirty="0"/>
              <a:t>类型，即按照</a:t>
            </a:r>
            <a:r>
              <a:rPr lang="de-DE" altLang="zh-CN" sz="2000" dirty="0"/>
              <a:t>Bean</a:t>
            </a:r>
            <a:r>
              <a:rPr lang="zh-CN" altLang="zh-CN" sz="2000" dirty="0"/>
              <a:t>的类型进行装配。</a:t>
            </a:r>
          </a:p>
          <a:p>
            <a:pPr>
              <a:spcBef>
                <a:spcPct val="0"/>
              </a:spcBef>
              <a:buFontTx/>
              <a:buNone/>
            </a:pPr>
            <a:r>
              <a:rPr lang="en-US" altLang="zh-CN" sz="2000" dirty="0">
                <a:solidFill>
                  <a:srgbClr val="0F06BA"/>
                </a:solidFill>
              </a:rPr>
              <a:t>   </a:t>
            </a:r>
            <a:r>
              <a:rPr lang="zh-CN" altLang="zh-CN" sz="2000" dirty="0">
                <a:solidFill>
                  <a:srgbClr val="0F06BA"/>
                </a:solidFill>
              </a:rPr>
              <a:t>（</a:t>
            </a:r>
            <a:r>
              <a:rPr lang="de-DE" altLang="zh-CN" sz="2000" dirty="0">
                <a:solidFill>
                  <a:srgbClr val="0F06BA"/>
                </a:solidFill>
              </a:rPr>
              <a:t>3</a:t>
            </a:r>
            <a:r>
              <a:rPr lang="zh-CN" altLang="zh-CN" sz="2000" dirty="0">
                <a:solidFill>
                  <a:srgbClr val="0F06BA"/>
                </a:solidFill>
              </a:rPr>
              <a:t>）</a:t>
            </a:r>
            <a:r>
              <a:rPr lang="de-DE" altLang="zh-CN" sz="2000" dirty="0">
                <a:solidFill>
                  <a:srgbClr val="0F06BA"/>
                </a:solidFill>
              </a:rPr>
              <a:t>@Qualifier</a:t>
            </a:r>
            <a:endParaRPr lang="zh-CN" altLang="zh-CN" sz="2000" dirty="0">
              <a:solidFill>
                <a:srgbClr val="0F06BA"/>
              </a:solidFill>
            </a:endParaRPr>
          </a:p>
          <a:p>
            <a:pPr>
              <a:spcBef>
                <a:spcPct val="0"/>
              </a:spcBef>
              <a:buFontTx/>
              <a:buNone/>
            </a:pPr>
            <a:r>
              <a:rPr lang="en-US" altLang="zh-CN" sz="2000" dirty="0"/>
              <a:t>    </a:t>
            </a:r>
            <a:r>
              <a:rPr lang="zh-CN" altLang="zh-CN" sz="2000" dirty="0"/>
              <a:t>该注解与</a:t>
            </a:r>
            <a:r>
              <a:rPr lang="de-DE" altLang="zh-CN" sz="2000" dirty="0"/>
              <a:t>@Autowired</a:t>
            </a:r>
            <a:r>
              <a:rPr lang="zh-CN" altLang="zh-CN" sz="2000" dirty="0"/>
              <a:t>注解配合使用。当</a:t>
            </a:r>
            <a:r>
              <a:rPr lang="de-DE" altLang="zh-CN" sz="2000" dirty="0"/>
              <a:t>@Autowired</a:t>
            </a:r>
            <a:r>
              <a:rPr lang="zh-CN" altLang="zh-CN" sz="2000" dirty="0"/>
              <a:t>注解需要按照名称来装配注入，则需要结合该注解一起使用，</a:t>
            </a:r>
            <a:r>
              <a:rPr lang="de-DE" altLang="zh-CN" sz="2000" dirty="0"/>
              <a:t>Bean</a:t>
            </a:r>
            <a:r>
              <a:rPr lang="zh-CN" altLang="zh-CN" sz="2000" dirty="0"/>
              <a:t>的实例名称由</a:t>
            </a:r>
            <a:r>
              <a:rPr lang="de-DE" altLang="zh-CN" sz="2000" dirty="0"/>
              <a:t>@Qualifier</a:t>
            </a:r>
            <a:r>
              <a:rPr lang="zh-CN" altLang="zh-CN" sz="2000" dirty="0"/>
              <a:t>注解的参数指定。</a:t>
            </a:r>
            <a:endParaRPr lang="zh-CN" altLang="en-US" sz="2000" dirty="0"/>
          </a:p>
        </p:txBody>
      </p:sp>
    </p:spTree>
    <p:extLst>
      <p:ext uri="{BB962C8B-B14F-4D97-AF65-F5344CB8AC3E}">
        <p14:creationId xmlns:p14="http://schemas.microsoft.com/office/powerpoint/2010/main" val="36419357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8590F-3976-4780-85B5-8607C6CF6DF7}"/>
              </a:ext>
            </a:extLst>
          </p:cNvPr>
          <p:cNvSpPr txBox="1">
            <a:spLocks/>
          </p:cNvSpPr>
          <p:nvPr/>
        </p:nvSpPr>
        <p:spPr>
          <a:xfrm>
            <a:off x="2400300" y="228918"/>
            <a:ext cx="8229600" cy="92233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solidFill>
                  <a:srgbClr val="0F06BA"/>
                </a:solidFill>
                <a:latin typeface="黑体" panose="02010609060101010101" pitchFamily="49" charset="-122"/>
                <a:ea typeface="黑体" panose="02010609060101010101" pitchFamily="49" charset="-122"/>
              </a:rPr>
              <a:t>1.3.3  </a:t>
            </a:r>
            <a:r>
              <a:rPr lang="zh-CN" altLang="zh-CN">
                <a:solidFill>
                  <a:srgbClr val="0F06BA"/>
                </a:solidFill>
                <a:latin typeface="黑体" panose="02010609060101010101" pitchFamily="49" charset="-122"/>
                <a:ea typeface="黑体" panose="02010609060101010101" pitchFamily="49" charset="-122"/>
              </a:rPr>
              <a:t>基于注解的依赖注入</a:t>
            </a:r>
            <a:endParaRPr lang="zh-CN" altLang="en-US" dirty="0">
              <a:latin typeface="黑体" panose="02010609060101010101" pitchFamily="49" charset="-122"/>
              <a:ea typeface="黑体" panose="02010609060101010101" pitchFamily="49" charset="-122"/>
            </a:endParaRPr>
          </a:p>
        </p:txBody>
      </p:sp>
      <p:sp>
        <p:nvSpPr>
          <p:cNvPr id="3" name="文本框 1">
            <a:extLst>
              <a:ext uri="{FF2B5EF4-FFF2-40B4-BE49-F238E27FC236}">
                <a16:creationId xmlns:a16="http://schemas.microsoft.com/office/drawing/2014/main" id="{F4BBEF7B-4D74-4649-8460-1168C2CD6C8D}"/>
              </a:ext>
            </a:extLst>
          </p:cNvPr>
          <p:cNvSpPr txBox="1">
            <a:spLocks noChangeArrowheads="1"/>
          </p:cNvSpPr>
          <p:nvPr/>
        </p:nvSpPr>
        <p:spPr bwMode="auto">
          <a:xfrm>
            <a:off x="1562100" y="1151255"/>
            <a:ext cx="85693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de-DE" altLang="zh-CN" dirty="0"/>
              <a:t>    Spring IoC</a:t>
            </a:r>
            <a:r>
              <a:rPr lang="zh-CN" altLang="zh-CN" dirty="0"/>
              <a:t>容器（</a:t>
            </a:r>
            <a:r>
              <a:rPr lang="de-DE" altLang="zh-CN" dirty="0"/>
              <a:t>ApplicationContext</a:t>
            </a:r>
            <a:r>
              <a:rPr lang="zh-CN" altLang="zh-CN" dirty="0"/>
              <a:t>）负责</a:t>
            </a:r>
            <a:r>
              <a:rPr lang="zh-CN" altLang="zh-CN" dirty="0">
                <a:solidFill>
                  <a:srgbClr val="0F06BA"/>
                </a:solidFill>
              </a:rPr>
              <a:t>创建</a:t>
            </a:r>
            <a:r>
              <a:rPr lang="zh-CN" altLang="zh-CN" dirty="0"/>
              <a:t>和</a:t>
            </a:r>
            <a:r>
              <a:rPr lang="zh-CN" altLang="zh-CN" dirty="0">
                <a:solidFill>
                  <a:srgbClr val="0F06BA"/>
                </a:solidFill>
              </a:rPr>
              <a:t>注入</a:t>
            </a:r>
            <a:r>
              <a:rPr lang="de-DE" altLang="zh-CN" dirty="0"/>
              <a:t>Bean</a:t>
            </a:r>
            <a:r>
              <a:rPr lang="zh-CN" altLang="zh-CN" dirty="0"/>
              <a:t>。</a:t>
            </a:r>
            <a:r>
              <a:rPr lang="de-DE" altLang="zh-CN" dirty="0"/>
              <a:t>Spring</a:t>
            </a:r>
            <a:r>
              <a:rPr lang="zh-CN" altLang="zh-CN" dirty="0"/>
              <a:t>提供</a:t>
            </a:r>
            <a:r>
              <a:rPr lang="zh-CN" altLang="zh-CN" dirty="0">
                <a:solidFill>
                  <a:srgbClr val="0F06BA"/>
                </a:solidFill>
              </a:rPr>
              <a:t>使用</a:t>
            </a:r>
            <a:r>
              <a:rPr lang="de-DE" altLang="zh-CN" dirty="0">
                <a:solidFill>
                  <a:srgbClr val="0F06BA"/>
                </a:solidFill>
              </a:rPr>
              <a:t>XML</a:t>
            </a:r>
            <a:r>
              <a:rPr lang="zh-CN" altLang="zh-CN" dirty="0">
                <a:solidFill>
                  <a:srgbClr val="0F06BA"/>
                </a:solidFill>
              </a:rPr>
              <a:t>配置</a:t>
            </a:r>
            <a:r>
              <a:rPr lang="zh-CN" altLang="zh-CN" dirty="0"/>
              <a:t>、</a:t>
            </a:r>
            <a:r>
              <a:rPr lang="zh-CN" altLang="zh-CN" dirty="0">
                <a:solidFill>
                  <a:srgbClr val="0F06BA"/>
                </a:solidFill>
              </a:rPr>
              <a:t>注解</a:t>
            </a:r>
            <a:r>
              <a:rPr lang="zh-CN" altLang="zh-CN" dirty="0"/>
              <a:t>、</a:t>
            </a:r>
            <a:r>
              <a:rPr lang="de-DE" altLang="zh-CN" dirty="0">
                <a:solidFill>
                  <a:srgbClr val="0F06BA"/>
                </a:solidFill>
              </a:rPr>
              <a:t>Java</a:t>
            </a:r>
            <a:r>
              <a:rPr lang="zh-CN" altLang="zh-CN" dirty="0">
                <a:solidFill>
                  <a:srgbClr val="0F06BA"/>
                </a:solidFill>
              </a:rPr>
              <a:t>配置</a:t>
            </a:r>
            <a:r>
              <a:rPr lang="zh-CN" altLang="zh-CN" dirty="0"/>
              <a:t>以及</a:t>
            </a:r>
            <a:r>
              <a:rPr lang="de-DE" altLang="zh-CN" dirty="0">
                <a:solidFill>
                  <a:srgbClr val="0F06BA"/>
                </a:solidFill>
              </a:rPr>
              <a:t>groovy</a:t>
            </a:r>
            <a:r>
              <a:rPr lang="zh-CN" altLang="zh-CN" dirty="0">
                <a:solidFill>
                  <a:srgbClr val="0F06BA"/>
                </a:solidFill>
              </a:rPr>
              <a:t>配置</a:t>
            </a:r>
            <a:r>
              <a:rPr lang="zh-CN" altLang="zh-CN" dirty="0"/>
              <a:t>实现</a:t>
            </a:r>
            <a:r>
              <a:rPr lang="de-DE" altLang="zh-CN" dirty="0">
                <a:solidFill>
                  <a:srgbClr val="0F06BA"/>
                </a:solidFill>
              </a:rPr>
              <a:t>Bean</a:t>
            </a:r>
            <a:r>
              <a:rPr lang="zh-CN" altLang="zh-CN" dirty="0">
                <a:solidFill>
                  <a:srgbClr val="0F06BA"/>
                </a:solidFill>
              </a:rPr>
              <a:t>的创建</a:t>
            </a:r>
            <a:r>
              <a:rPr lang="zh-CN" altLang="zh-CN" dirty="0"/>
              <a:t>和</a:t>
            </a:r>
            <a:r>
              <a:rPr lang="zh-CN" altLang="zh-CN" dirty="0">
                <a:solidFill>
                  <a:srgbClr val="0F06BA"/>
                </a:solidFill>
              </a:rPr>
              <a:t>注入</a:t>
            </a:r>
            <a:r>
              <a:rPr lang="zh-CN" altLang="zh-CN" dirty="0"/>
              <a:t>。本</a:t>
            </a:r>
            <a:r>
              <a:rPr lang="zh-CN" altLang="en-US" dirty="0"/>
              <a:t>课程</a:t>
            </a:r>
            <a:r>
              <a:rPr lang="zh-CN" altLang="zh-CN" dirty="0"/>
              <a:t>尽量使用</a:t>
            </a:r>
            <a:r>
              <a:rPr lang="zh-CN" altLang="zh-CN" dirty="0">
                <a:solidFill>
                  <a:srgbClr val="0F06BA"/>
                </a:solidFill>
              </a:rPr>
              <a:t>注解（</a:t>
            </a:r>
            <a:r>
              <a:rPr lang="de-DE" altLang="zh-CN" dirty="0">
                <a:solidFill>
                  <a:srgbClr val="0F06BA"/>
                </a:solidFill>
              </a:rPr>
              <a:t>@Component</a:t>
            </a:r>
            <a:r>
              <a:rPr lang="zh-CN" altLang="zh-CN" dirty="0">
                <a:solidFill>
                  <a:srgbClr val="0F06BA"/>
                </a:solidFill>
              </a:rPr>
              <a:t>、</a:t>
            </a:r>
            <a:r>
              <a:rPr lang="de-DE" altLang="zh-CN" dirty="0">
                <a:solidFill>
                  <a:srgbClr val="0F06BA"/>
                </a:solidFill>
              </a:rPr>
              <a:t>@Repository</a:t>
            </a:r>
            <a:r>
              <a:rPr lang="zh-CN" altLang="zh-CN" dirty="0">
                <a:solidFill>
                  <a:srgbClr val="0F06BA"/>
                </a:solidFill>
              </a:rPr>
              <a:t>、</a:t>
            </a:r>
            <a:r>
              <a:rPr lang="de-DE" altLang="zh-CN" dirty="0">
                <a:solidFill>
                  <a:srgbClr val="0F06BA"/>
                </a:solidFill>
              </a:rPr>
              <a:t>@Service</a:t>
            </a:r>
            <a:r>
              <a:rPr lang="zh-CN" altLang="zh-CN" dirty="0">
                <a:solidFill>
                  <a:srgbClr val="0F06BA"/>
                </a:solidFill>
              </a:rPr>
              <a:t>以及</a:t>
            </a:r>
            <a:r>
              <a:rPr lang="de-DE" altLang="zh-CN" dirty="0">
                <a:solidFill>
                  <a:srgbClr val="0F06BA"/>
                </a:solidFill>
              </a:rPr>
              <a:t>@Controller</a:t>
            </a:r>
            <a:r>
              <a:rPr lang="zh-CN" altLang="zh-CN" dirty="0">
                <a:solidFill>
                  <a:srgbClr val="0F06BA"/>
                </a:solidFill>
              </a:rPr>
              <a:t>等业务</a:t>
            </a:r>
            <a:r>
              <a:rPr lang="de-DE" altLang="zh-CN" dirty="0">
                <a:solidFill>
                  <a:srgbClr val="0F06BA"/>
                </a:solidFill>
              </a:rPr>
              <a:t>Bean</a:t>
            </a:r>
            <a:r>
              <a:rPr lang="zh-CN" altLang="zh-CN" dirty="0">
                <a:solidFill>
                  <a:srgbClr val="0F06BA"/>
                </a:solidFill>
              </a:rPr>
              <a:t>的配置）</a:t>
            </a:r>
            <a:r>
              <a:rPr lang="zh-CN" altLang="zh-CN" dirty="0"/>
              <a:t>和</a:t>
            </a:r>
            <a:r>
              <a:rPr lang="de-DE" altLang="zh-CN" dirty="0">
                <a:solidFill>
                  <a:srgbClr val="0F06BA"/>
                </a:solidFill>
              </a:rPr>
              <a:t>Java</a:t>
            </a:r>
            <a:r>
              <a:rPr lang="zh-CN" altLang="zh-CN" dirty="0">
                <a:solidFill>
                  <a:srgbClr val="0F06BA"/>
                </a:solidFill>
              </a:rPr>
              <a:t>配置（全局配置如数据库、</a:t>
            </a:r>
            <a:r>
              <a:rPr lang="de-DE" altLang="zh-CN" dirty="0">
                <a:solidFill>
                  <a:srgbClr val="0F06BA"/>
                </a:solidFill>
              </a:rPr>
              <a:t>MVC</a:t>
            </a:r>
            <a:r>
              <a:rPr lang="zh-CN" altLang="zh-CN" dirty="0">
                <a:solidFill>
                  <a:srgbClr val="0F06BA"/>
                </a:solidFill>
              </a:rPr>
              <a:t>等相关配置）完全代替</a:t>
            </a:r>
            <a:r>
              <a:rPr lang="de-DE" altLang="zh-CN" dirty="0">
                <a:solidFill>
                  <a:srgbClr val="0F06BA"/>
                </a:solidFill>
              </a:rPr>
              <a:t>XML</a:t>
            </a:r>
            <a:r>
              <a:rPr lang="zh-CN" altLang="zh-CN" dirty="0">
                <a:solidFill>
                  <a:srgbClr val="0F06BA"/>
                </a:solidFill>
              </a:rPr>
              <a:t>配置</a:t>
            </a:r>
            <a:r>
              <a:rPr lang="zh-CN" altLang="zh-CN" dirty="0"/>
              <a:t>，这也是</a:t>
            </a:r>
            <a:r>
              <a:rPr lang="de-DE" altLang="zh-CN" dirty="0"/>
              <a:t>Spring Boot</a:t>
            </a:r>
            <a:r>
              <a:rPr lang="zh-CN" altLang="zh-CN" dirty="0"/>
              <a:t>推荐的配置方式。</a:t>
            </a:r>
            <a:endParaRPr lang="zh-CN" altLang="en-US" dirty="0"/>
          </a:p>
        </p:txBody>
      </p:sp>
      <p:sp>
        <p:nvSpPr>
          <p:cNvPr id="4" name="文本框 2">
            <a:extLst>
              <a:ext uri="{FF2B5EF4-FFF2-40B4-BE49-F238E27FC236}">
                <a16:creationId xmlns:a16="http://schemas.microsoft.com/office/drawing/2014/main" id="{0964B318-AD52-42C5-86D6-3D4FCD555F04}"/>
              </a:ext>
            </a:extLst>
          </p:cNvPr>
          <p:cNvSpPr txBox="1">
            <a:spLocks noChangeArrowheads="1"/>
          </p:cNvSpPr>
          <p:nvPr/>
        </p:nvSpPr>
        <p:spPr bwMode="auto">
          <a:xfrm>
            <a:off x="1664493" y="3619500"/>
            <a:ext cx="8364538"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t>    </a:t>
            </a:r>
            <a:r>
              <a:rPr lang="zh-CN" altLang="zh-CN" dirty="0"/>
              <a:t>下面通过一个简单实例向</a:t>
            </a:r>
            <a:r>
              <a:rPr lang="zh-CN" altLang="en-US" dirty="0"/>
              <a:t>同学们</a:t>
            </a:r>
            <a:r>
              <a:rPr lang="zh-CN" altLang="zh-CN" dirty="0"/>
              <a:t>演示基于注解的依赖注入的使用过程，具体步骤如下。</a:t>
            </a:r>
            <a:endParaRPr lang="en-US" altLang="zh-CN" dirty="0"/>
          </a:p>
          <a:p>
            <a:pPr>
              <a:spcBef>
                <a:spcPct val="0"/>
              </a:spcBef>
              <a:buFontTx/>
              <a:buNone/>
            </a:pPr>
            <a:r>
              <a:rPr lang="de-DE" altLang="zh-CN" dirty="0"/>
              <a:t>   </a:t>
            </a:r>
            <a:r>
              <a:rPr lang="de-DE" altLang="zh-CN" sz="1800" dirty="0"/>
              <a:t>1</a:t>
            </a:r>
            <a:r>
              <a:rPr lang="zh-CN" altLang="zh-CN" sz="1800" dirty="0"/>
              <a:t>．使用</a:t>
            </a:r>
            <a:r>
              <a:rPr lang="de-DE" altLang="zh-CN" sz="1800" dirty="0"/>
              <a:t>I</a:t>
            </a:r>
            <a:r>
              <a:rPr lang="en-US" altLang="zh-CN" sz="1800" dirty="0" err="1"/>
              <a:t>dea</a:t>
            </a:r>
            <a:r>
              <a:rPr lang="zh-CN" altLang="zh-CN" sz="1800" dirty="0"/>
              <a:t>创建</a:t>
            </a:r>
            <a:r>
              <a:rPr lang="de-DE" altLang="zh-CN" sz="1800" dirty="0"/>
              <a:t>SE</a:t>
            </a:r>
            <a:r>
              <a:rPr lang="zh-CN" altLang="zh-CN" sz="1800" dirty="0"/>
              <a:t>应用并导入</a:t>
            </a:r>
            <a:r>
              <a:rPr lang="de-DE" altLang="zh-CN" sz="1800" dirty="0"/>
              <a:t>JAR</a:t>
            </a:r>
            <a:r>
              <a:rPr lang="zh-CN" altLang="zh-CN" sz="1800" dirty="0"/>
              <a:t>包</a:t>
            </a:r>
            <a:endParaRPr lang="en-US" altLang="zh-CN" sz="1800" dirty="0"/>
          </a:p>
          <a:p>
            <a:pPr>
              <a:spcBef>
                <a:spcPct val="0"/>
              </a:spcBef>
              <a:buFontTx/>
              <a:buNone/>
            </a:pPr>
            <a:r>
              <a:rPr lang="de-DE" altLang="zh-CN" sz="1800" dirty="0"/>
              <a:t>    2</a:t>
            </a:r>
            <a:r>
              <a:rPr lang="zh-CN" altLang="zh-CN" sz="1800" dirty="0"/>
              <a:t>．创建</a:t>
            </a:r>
            <a:r>
              <a:rPr lang="de-DE" altLang="zh-CN" sz="1800" dirty="0"/>
              <a:t>DAO</a:t>
            </a:r>
            <a:r>
              <a:rPr lang="zh-CN" altLang="zh-CN" sz="1800" dirty="0"/>
              <a:t>层</a:t>
            </a:r>
            <a:endParaRPr lang="en-US" altLang="zh-CN" sz="1800" dirty="0"/>
          </a:p>
          <a:p>
            <a:pPr>
              <a:spcBef>
                <a:spcPct val="0"/>
              </a:spcBef>
              <a:buFontTx/>
              <a:buNone/>
            </a:pPr>
            <a:r>
              <a:rPr lang="de-DE" altLang="zh-CN" sz="1800" dirty="0"/>
              <a:t>    3</a:t>
            </a:r>
            <a:r>
              <a:rPr lang="zh-CN" altLang="zh-CN" sz="1800" dirty="0"/>
              <a:t>．创建</a:t>
            </a:r>
            <a:r>
              <a:rPr lang="de-DE" altLang="zh-CN" sz="1800" dirty="0"/>
              <a:t>Service</a:t>
            </a:r>
            <a:r>
              <a:rPr lang="zh-CN" altLang="zh-CN" sz="1800" dirty="0"/>
              <a:t>层</a:t>
            </a:r>
          </a:p>
          <a:p>
            <a:pPr>
              <a:spcBef>
                <a:spcPct val="0"/>
              </a:spcBef>
              <a:buFontTx/>
              <a:buNone/>
            </a:pPr>
            <a:r>
              <a:rPr lang="de-DE" altLang="zh-CN" sz="1800" dirty="0"/>
              <a:t>    4</a:t>
            </a:r>
            <a:r>
              <a:rPr lang="zh-CN" altLang="zh-CN" sz="1800" dirty="0"/>
              <a:t>．创建</a:t>
            </a:r>
            <a:r>
              <a:rPr lang="de-DE" altLang="zh-CN" sz="1800" dirty="0"/>
              <a:t>Controller</a:t>
            </a:r>
            <a:r>
              <a:rPr lang="zh-CN" altLang="zh-CN" sz="1800" dirty="0"/>
              <a:t>层</a:t>
            </a:r>
          </a:p>
          <a:p>
            <a:pPr>
              <a:spcBef>
                <a:spcPct val="0"/>
              </a:spcBef>
              <a:buFontTx/>
              <a:buNone/>
            </a:pPr>
            <a:r>
              <a:rPr lang="de-DE" altLang="zh-CN" sz="1800" dirty="0"/>
              <a:t>    5</a:t>
            </a:r>
            <a:r>
              <a:rPr lang="zh-CN" altLang="zh-CN" sz="1800" dirty="0"/>
              <a:t>．创建配置类</a:t>
            </a:r>
          </a:p>
          <a:p>
            <a:pPr>
              <a:spcBef>
                <a:spcPct val="0"/>
              </a:spcBef>
              <a:buFontTx/>
              <a:buNone/>
            </a:pPr>
            <a:r>
              <a:rPr lang="de-DE" altLang="zh-CN" sz="1800" dirty="0"/>
              <a:t>    6</a:t>
            </a:r>
            <a:r>
              <a:rPr lang="zh-CN" altLang="zh-CN" sz="1800" dirty="0"/>
              <a:t>．创建测试类</a:t>
            </a:r>
            <a:endParaRPr lang="en-US" altLang="zh-CN" sz="1800" dirty="0"/>
          </a:p>
          <a:p>
            <a:pPr>
              <a:spcBef>
                <a:spcPct val="0"/>
              </a:spcBef>
              <a:buFontTx/>
              <a:buNone/>
            </a:pPr>
            <a:r>
              <a:rPr lang="de-DE" altLang="zh-CN" sz="1800" dirty="0"/>
              <a:t>    7</a:t>
            </a:r>
            <a:r>
              <a:rPr lang="zh-CN" altLang="zh-CN" sz="1800" dirty="0"/>
              <a:t>．运行结果</a:t>
            </a:r>
          </a:p>
        </p:txBody>
      </p:sp>
    </p:spTree>
    <p:extLst>
      <p:ext uri="{BB962C8B-B14F-4D97-AF65-F5344CB8AC3E}">
        <p14:creationId xmlns:p14="http://schemas.microsoft.com/office/powerpoint/2010/main" val="38504956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471A5-B407-4276-AF32-F7B918D606C0}"/>
              </a:ext>
            </a:extLst>
          </p:cNvPr>
          <p:cNvSpPr txBox="1">
            <a:spLocks/>
          </p:cNvSpPr>
          <p:nvPr/>
        </p:nvSpPr>
        <p:spPr>
          <a:xfrm>
            <a:off x="2068830" y="141922"/>
            <a:ext cx="8229600" cy="11430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．使用</a:t>
            </a:r>
            <a:r>
              <a:rPr lang="en-US" altLang="zh-CN" dirty="0">
                <a:latin typeface="黑体" panose="02010609060101010101" pitchFamily="49" charset="-122"/>
                <a:ea typeface="黑体" panose="02010609060101010101" pitchFamily="49" charset="-122"/>
              </a:rPr>
              <a:t>Idea</a:t>
            </a:r>
            <a:r>
              <a:rPr lang="zh-CN" altLang="zh-CN" dirty="0">
                <a:latin typeface="黑体" panose="02010609060101010101" pitchFamily="49" charset="-122"/>
                <a:ea typeface="黑体" panose="02010609060101010101" pitchFamily="49" charset="-122"/>
              </a:rPr>
              <a:t>创建</a:t>
            </a:r>
            <a:r>
              <a:rPr lang="en-US" altLang="zh-CN" dirty="0">
                <a:latin typeface="黑体" panose="02010609060101010101" pitchFamily="49" charset="-122"/>
                <a:ea typeface="黑体" panose="02010609060101010101" pitchFamily="49" charset="-122"/>
              </a:rPr>
              <a:t>SE</a:t>
            </a:r>
            <a:r>
              <a:rPr lang="zh-CN" altLang="zh-CN" dirty="0">
                <a:latin typeface="黑体" panose="02010609060101010101" pitchFamily="49" charset="-122"/>
                <a:ea typeface="黑体" panose="02010609060101010101" pitchFamily="49" charset="-122"/>
              </a:rPr>
              <a:t>应用并导入</a:t>
            </a:r>
            <a:r>
              <a:rPr lang="de-DE" altLang="zh-CN" dirty="0">
                <a:latin typeface="黑体" panose="02010609060101010101" pitchFamily="49" charset="-122"/>
                <a:ea typeface="黑体" panose="02010609060101010101" pitchFamily="49" charset="-122"/>
              </a:rPr>
              <a:t>JAR</a:t>
            </a:r>
            <a:r>
              <a:rPr lang="zh-CN" altLang="zh-CN" dirty="0">
                <a:latin typeface="黑体" panose="02010609060101010101" pitchFamily="49" charset="-122"/>
                <a:ea typeface="黑体" panose="02010609060101010101" pitchFamily="49" charset="-122"/>
              </a:rPr>
              <a:t>包</a:t>
            </a:r>
            <a:endParaRPr lang="zh-CN" altLang="en-US" dirty="0">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FAD87D7F-98C0-475C-BDD6-107DF76FD602}"/>
              </a:ext>
            </a:extLst>
          </p:cNvPr>
          <p:cNvSpPr txBox="1"/>
          <p:nvPr/>
        </p:nvSpPr>
        <p:spPr>
          <a:xfrm>
            <a:off x="2068830" y="1987233"/>
            <a:ext cx="7931150" cy="1938337"/>
          </a:xfrm>
          <a:prstGeom prst="rect">
            <a:avLst/>
          </a:prstGeom>
          <a:noFill/>
        </p:spPr>
        <p:txBody>
          <a:bodyPr>
            <a:spAutoFit/>
          </a:bodyPr>
          <a:lstStyle/>
          <a:p>
            <a:pPr>
              <a:defRPr/>
            </a:pPr>
            <a:r>
              <a:rPr lang="en-US" altLang="zh-CN" sz="2400" b="1" kern="100" dirty="0">
                <a:latin typeface="黑体" panose="02010609060101010101" pitchFamily="49" charset="-122"/>
                <a:ea typeface="黑体" panose="02010609060101010101" pitchFamily="49" charset="-122"/>
                <a:cs typeface="Times New Roman" panose="02020603050405020304" pitchFamily="18" charset="0"/>
              </a:rPr>
              <a:t>    </a:t>
            </a:r>
            <a:r>
              <a:rPr lang="zh-CN" altLang="zh-CN" sz="2400" b="1" kern="100" dirty="0">
                <a:latin typeface="黑体" panose="02010609060101010101" pitchFamily="49" charset="-122"/>
                <a:ea typeface="黑体" panose="02010609060101010101" pitchFamily="49" charset="-122"/>
                <a:cs typeface="Times New Roman" panose="02020603050405020304" pitchFamily="18" charset="0"/>
              </a:rPr>
              <a:t>使用</a:t>
            </a:r>
            <a:r>
              <a:rPr lang="en-US" altLang="zh-CN" sz="2400" b="1" kern="100" dirty="0">
                <a:latin typeface="黑体" panose="02010609060101010101" pitchFamily="49" charset="-122"/>
                <a:ea typeface="黑体" panose="02010609060101010101" pitchFamily="49" charset="-122"/>
                <a:cs typeface="Times New Roman" panose="02020603050405020304" pitchFamily="18" charset="0"/>
              </a:rPr>
              <a:t>Idea</a:t>
            </a:r>
            <a:r>
              <a:rPr lang="zh-CN" altLang="zh-CN" sz="2400" b="1" kern="100" dirty="0">
                <a:latin typeface="黑体" panose="02010609060101010101" pitchFamily="49" charset="-122"/>
                <a:ea typeface="黑体" panose="02010609060101010101" pitchFamily="49" charset="-122"/>
                <a:cs typeface="Times New Roman" panose="02020603050405020304" pitchFamily="18" charset="0"/>
              </a:rPr>
              <a:t>创建一个名为</a:t>
            </a:r>
            <a:r>
              <a:rPr lang="de-DE" altLang="zh-CN" sz="2400" b="1" kern="100" dirty="0">
                <a:latin typeface="黑体" panose="02010609060101010101" pitchFamily="49" charset="-122"/>
                <a:ea typeface="黑体" panose="02010609060101010101" pitchFamily="49" charset="-122"/>
                <a:cs typeface="Times New Roman" panose="02020603050405020304" pitchFamily="18" charset="0"/>
              </a:rPr>
              <a:t>S</a:t>
            </a:r>
            <a:r>
              <a:rPr lang="en-US" altLang="zh-CN" sz="2400" b="1" kern="100" dirty="0">
                <a:latin typeface="黑体" panose="02010609060101010101" pitchFamily="49" charset="-122"/>
                <a:ea typeface="黑体" panose="02010609060101010101" pitchFamily="49" charset="-122"/>
                <a:cs typeface="Times New Roman" panose="02020603050405020304" pitchFamily="18" charset="0"/>
              </a:rPr>
              <a:t>pring02</a:t>
            </a:r>
            <a:r>
              <a:rPr lang="zh-CN" altLang="zh-CN" sz="2400" b="1" kern="100" dirty="0">
                <a:latin typeface="黑体" panose="02010609060101010101" pitchFamily="49" charset="-122"/>
                <a:ea typeface="黑体" panose="02010609060101010101" pitchFamily="49" charset="-122"/>
                <a:cs typeface="Times New Roman" panose="02020603050405020304" pitchFamily="18" charset="0"/>
              </a:rPr>
              <a:t>的</a:t>
            </a:r>
            <a:r>
              <a:rPr lang="de-DE" altLang="zh-CN" sz="2400" b="1" kern="100" dirty="0">
                <a:latin typeface="黑体" panose="02010609060101010101" pitchFamily="49" charset="-122"/>
                <a:ea typeface="黑体" panose="02010609060101010101" pitchFamily="49" charset="-122"/>
              </a:rPr>
              <a:t>project</a:t>
            </a:r>
            <a:r>
              <a:rPr lang="zh-CN" altLang="zh-CN" sz="2400" b="1" kern="100" dirty="0">
                <a:latin typeface="黑体" panose="02010609060101010101" pitchFamily="49" charset="-122"/>
                <a:ea typeface="黑体" panose="02010609060101010101" pitchFamily="49" charset="-122"/>
                <a:cs typeface="Times New Roman" panose="02020603050405020304" pitchFamily="18" charset="0"/>
              </a:rPr>
              <a:t>，并将</a:t>
            </a:r>
            <a:r>
              <a:rPr lang="de-DE" altLang="zh-CN" sz="2400" b="1" kern="100" dirty="0">
                <a:latin typeface="黑体" panose="02010609060101010101" pitchFamily="49" charset="-122"/>
                <a:ea typeface="黑体" panose="02010609060101010101" pitchFamily="49" charset="-122"/>
              </a:rPr>
              <a:t>Spring</a:t>
            </a:r>
            <a:r>
              <a:rPr lang="zh-CN" altLang="zh-CN" sz="2400" b="1" kern="100" dirty="0">
                <a:latin typeface="黑体" panose="02010609060101010101" pitchFamily="49" charset="-122"/>
                <a:ea typeface="黑体" panose="02010609060101010101" pitchFamily="49" charset="-122"/>
                <a:cs typeface="Times New Roman" panose="02020603050405020304" pitchFamily="18" charset="0"/>
              </a:rPr>
              <a:t>的四个基础包、第三方依赖包</a:t>
            </a:r>
            <a:r>
              <a:rPr lang="de-DE" altLang="zh-CN" sz="2400" b="1" kern="100" dirty="0">
                <a:latin typeface="黑体" panose="02010609060101010101" pitchFamily="49" charset="-122"/>
                <a:ea typeface="黑体" panose="02010609060101010101" pitchFamily="49" charset="-122"/>
              </a:rPr>
              <a:t>commons-logging-1.2.jar</a:t>
            </a:r>
            <a:r>
              <a:rPr lang="zh-CN" altLang="zh-CN" sz="2400" b="1" kern="100" dirty="0">
                <a:latin typeface="黑体" panose="02010609060101010101" pitchFamily="49" charset="-122"/>
                <a:ea typeface="黑体" panose="02010609060101010101" pitchFamily="49" charset="-122"/>
                <a:cs typeface="Times New Roman" panose="02020603050405020304" pitchFamily="18" charset="0"/>
              </a:rPr>
              <a:t>以及</a:t>
            </a:r>
            <a:r>
              <a:rPr lang="de-DE" altLang="zh-CN" sz="2400" b="1" kern="100" dirty="0">
                <a:latin typeface="黑体" panose="02010609060101010101" pitchFamily="49" charset="-122"/>
                <a:ea typeface="黑体" panose="02010609060101010101" pitchFamily="49" charset="-122"/>
              </a:rPr>
              <a:t>spring-aop-5.1.4.RELEASE.jar</a:t>
            </a:r>
            <a:r>
              <a:rPr lang="zh-CN" altLang="zh-CN" sz="2400" b="1" kern="100" dirty="0">
                <a:latin typeface="黑体" panose="02010609060101010101" pitchFamily="49" charset="-122"/>
                <a:ea typeface="黑体" panose="02010609060101010101" pitchFamily="49" charset="-122"/>
                <a:cs typeface="Times New Roman" panose="02020603050405020304" pitchFamily="18" charset="0"/>
              </a:rPr>
              <a:t>（本节扫描注解，需要事先导入</a:t>
            </a:r>
            <a:r>
              <a:rPr lang="de-DE" altLang="zh-CN" sz="2400" b="1" kern="100" dirty="0">
                <a:latin typeface="黑体" panose="02010609060101010101" pitchFamily="49" charset="-122"/>
                <a:ea typeface="黑体" panose="02010609060101010101" pitchFamily="49" charset="-122"/>
              </a:rPr>
              <a:t>Spring AOP</a:t>
            </a:r>
            <a:r>
              <a:rPr lang="zh-CN" altLang="zh-CN" sz="2400" b="1" kern="100" dirty="0">
                <a:latin typeface="黑体" panose="02010609060101010101" pitchFamily="49" charset="-122"/>
                <a:ea typeface="黑体" panose="02010609060101010101" pitchFamily="49" charset="-122"/>
                <a:cs typeface="Times New Roman" panose="02020603050405020304" pitchFamily="18" charset="0"/>
              </a:rPr>
              <a:t>的</a:t>
            </a:r>
            <a:r>
              <a:rPr lang="de-DE" altLang="zh-CN" sz="2400" b="1" kern="100" dirty="0">
                <a:latin typeface="黑体" panose="02010609060101010101" pitchFamily="49" charset="-122"/>
                <a:ea typeface="黑体" panose="02010609060101010101" pitchFamily="49" charset="-122"/>
              </a:rPr>
              <a:t>JAR</a:t>
            </a:r>
            <a:r>
              <a:rPr lang="zh-CN" altLang="zh-CN" sz="2400" b="1" kern="100" dirty="0">
                <a:latin typeface="黑体" panose="02010609060101010101" pitchFamily="49" charset="-122"/>
                <a:ea typeface="黑体" panose="02010609060101010101" pitchFamily="49" charset="-122"/>
                <a:cs typeface="Times New Roman" panose="02020603050405020304" pitchFamily="18" charset="0"/>
              </a:rPr>
              <a:t>包）复制到</a:t>
            </a:r>
            <a:r>
              <a:rPr lang="en-US" altLang="zh-CN" sz="2400" b="1" kern="100" dirty="0">
                <a:latin typeface="黑体" panose="02010609060101010101" pitchFamily="49" charset="-122"/>
                <a:ea typeface="黑体" panose="02010609060101010101" pitchFamily="49" charset="-122"/>
                <a:cs typeface="Times New Roman" panose="02020603050405020304" pitchFamily="18" charset="0"/>
              </a:rPr>
              <a:t>Spring02</a:t>
            </a:r>
            <a:r>
              <a:rPr lang="zh-CN" altLang="en-US" sz="2400" b="1" kern="100" dirty="0">
                <a:latin typeface="黑体" panose="02010609060101010101" pitchFamily="49" charset="-122"/>
                <a:ea typeface="黑体" panose="02010609060101010101" pitchFamily="49" charset="-122"/>
                <a:cs typeface="Times New Roman" panose="02020603050405020304" pitchFamily="18" charset="0"/>
              </a:rPr>
              <a:t>工程目录下</a:t>
            </a:r>
            <a:r>
              <a:rPr lang="zh-CN" altLang="zh-CN" sz="2400" b="1" kern="100" dirty="0">
                <a:latin typeface="黑体" panose="02010609060101010101" pitchFamily="49" charset="-122"/>
                <a:ea typeface="黑体" panose="02010609060101010101" pitchFamily="49" charset="-122"/>
                <a:cs typeface="Times New Roman" panose="02020603050405020304" pitchFamily="18" charset="0"/>
              </a:rPr>
              <a:t>的</a:t>
            </a:r>
            <a:r>
              <a:rPr lang="de-DE" altLang="zh-CN" sz="2400" b="1" kern="100" dirty="0">
                <a:latin typeface="黑体" panose="02010609060101010101" pitchFamily="49" charset="-122"/>
                <a:ea typeface="黑体" panose="02010609060101010101" pitchFamily="49" charset="-122"/>
              </a:rPr>
              <a:t>lib</a:t>
            </a:r>
            <a:r>
              <a:rPr lang="zh-CN" altLang="en-US" sz="2400" b="1" kern="100" dirty="0">
                <a:latin typeface="黑体" panose="02010609060101010101" pitchFamily="49" charset="-122"/>
                <a:ea typeface="黑体" panose="02010609060101010101" pitchFamily="49" charset="-122"/>
              </a:rPr>
              <a:t>（</a:t>
            </a:r>
            <a:r>
              <a:rPr lang="en-US" altLang="zh-CN" sz="2400" b="1" kern="100" dirty="0">
                <a:latin typeface="黑体" panose="02010609060101010101" pitchFamily="49" charset="-122"/>
                <a:ea typeface="黑体" panose="02010609060101010101" pitchFamily="49" charset="-122"/>
              </a:rPr>
              <a:t>lib</a:t>
            </a:r>
            <a:r>
              <a:rPr lang="zh-CN" altLang="en-US" sz="2400" b="1" kern="100" dirty="0">
                <a:latin typeface="黑体" panose="02010609060101010101" pitchFamily="49" charset="-122"/>
                <a:ea typeface="黑体" panose="02010609060101010101" pitchFamily="49" charset="-122"/>
              </a:rPr>
              <a:t>目录自己创建）</a:t>
            </a:r>
            <a:r>
              <a:rPr lang="zh-CN" altLang="zh-CN" sz="2400" b="1" kern="100" dirty="0">
                <a:latin typeface="黑体" panose="02010609060101010101" pitchFamily="49" charset="-122"/>
                <a:ea typeface="黑体" panose="02010609060101010101" pitchFamily="49" charset="-122"/>
                <a:cs typeface="Times New Roman" panose="02020603050405020304" pitchFamily="18" charset="0"/>
              </a:rPr>
              <a:t>目录中</a:t>
            </a:r>
            <a:endParaRPr lang="zh-CN" altLang="en-US" sz="2400" b="1" dirty="0">
              <a:latin typeface="黑体" panose="02010609060101010101" pitchFamily="49" charset="-122"/>
              <a:ea typeface="黑体" panose="02010609060101010101" pitchFamily="49" charset="-122"/>
            </a:endParaRPr>
          </a:p>
        </p:txBody>
      </p:sp>
      <p:pic>
        <p:nvPicPr>
          <p:cNvPr id="5" name="图片 4">
            <a:extLst>
              <a:ext uri="{FF2B5EF4-FFF2-40B4-BE49-F238E27FC236}">
                <a16:creationId xmlns:a16="http://schemas.microsoft.com/office/drawing/2014/main" id="{1B14197D-DE41-4354-B562-C468EF49D166}"/>
              </a:ext>
            </a:extLst>
          </p:cNvPr>
          <p:cNvPicPr>
            <a:picLocks noChangeAspect="1"/>
          </p:cNvPicPr>
          <p:nvPr/>
        </p:nvPicPr>
        <p:blipFill>
          <a:blip r:embed="rId2"/>
          <a:stretch>
            <a:fillRect/>
          </a:stretch>
        </p:blipFill>
        <p:spPr>
          <a:xfrm>
            <a:off x="3020377" y="4055745"/>
            <a:ext cx="2671763" cy="2698642"/>
          </a:xfrm>
          <a:prstGeom prst="rect">
            <a:avLst/>
          </a:prstGeom>
        </p:spPr>
      </p:pic>
    </p:spTree>
    <p:extLst>
      <p:ext uri="{BB962C8B-B14F-4D97-AF65-F5344CB8AC3E}">
        <p14:creationId xmlns:p14="http://schemas.microsoft.com/office/powerpoint/2010/main" val="10006031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CD8C90-9FF0-4030-A7EF-35B398D3B4AA}"/>
              </a:ext>
            </a:extLst>
          </p:cNvPr>
          <p:cNvSpPr txBox="1">
            <a:spLocks/>
          </p:cNvSpPr>
          <p:nvPr/>
        </p:nvSpPr>
        <p:spPr>
          <a:xfrm>
            <a:off x="4114800" y="37750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2</a:t>
            </a:r>
            <a:r>
              <a:rPr lang="zh-CN" altLang="zh-CN">
                <a:latin typeface="黑体" panose="02010609060101010101" pitchFamily="49" charset="-122"/>
                <a:ea typeface="黑体" panose="02010609060101010101" pitchFamily="49" charset="-122"/>
              </a:rPr>
              <a:t>．创建</a:t>
            </a:r>
            <a:r>
              <a:rPr lang="de-DE" altLang="zh-CN">
                <a:latin typeface="黑体" panose="02010609060101010101" pitchFamily="49" charset="-122"/>
                <a:ea typeface="黑体" panose="02010609060101010101" pitchFamily="49" charset="-122"/>
              </a:rPr>
              <a:t>DAO</a:t>
            </a:r>
            <a:r>
              <a:rPr lang="zh-CN" altLang="zh-CN">
                <a:latin typeface="黑体" panose="02010609060101010101" pitchFamily="49" charset="-122"/>
                <a:ea typeface="黑体" panose="02010609060101010101" pitchFamily="49" charset="-122"/>
              </a:rPr>
              <a:t>层</a:t>
            </a:r>
            <a:endParaRPr lang="zh-CN" altLang="en-US" dirty="0">
              <a:latin typeface="黑体" panose="02010609060101010101" pitchFamily="49" charset="-122"/>
              <a:ea typeface="黑体" panose="02010609060101010101" pitchFamily="49" charset="-122"/>
            </a:endParaRPr>
          </a:p>
        </p:txBody>
      </p:sp>
      <p:sp>
        <p:nvSpPr>
          <p:cNvPr id="3" name="文本框 1">
            <a:extLst>
              <a:ext uri="{FF2B5EF4-FFF2-40B4-BE49-F238E27FC236}">
                <a16:creationId xmlns:a16="http://schemas.microsoft.com/office/drawing/2014/main" id="{BF736813-8D7E-4680-AD57-CEA7BEE59F27}"/>
              </a:ext>
            </a:extLst>
          </p:cNvPr>
          <p:cNvSpPr txBox="1">
            <a:spLocks noChangeArrowheads="1"/>
          </p:cNvSpPr>
          <p:nvPr/>
        </p:nvSpPr>
        <p:spPr bwMode="auto">
          <a:xfrm>
            <a:off x="1924050" y="1771968"/>
            <a:ext cx="87137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t>    </a:t>
            </a:r>
            <a:r>
              <a:rPr lang="zh-CN" altLang="zh-CN" dirty="0"/>
              <a:t>在</a:t>
            </a:r>
            <a:r>
              <a:rPr lang="de-DE" altLang="zh-CN" dirty="0"/>
              <a:t>S</a:t>
            </a:r>
            <a:r>
              <a:rPr lang="en-US" altLang="zh-CN" dirty="0"/>
              <a:t>pring02</a:t>
            </a:r>
            <a:r>
              <a:rPr lang="zh-CN" altLang="zh-CN" dirty="0"/>
              <a:t>应用的</a:t>
            </a:r>
            <a:r>
              <a:rPr lang="de-DE" altLang="zh-CN" dirty="0"/>
              <a:t>src</a:t>
            </a:r>
            <a:r>
              <a:rPr lang="zh-CN" altLang="zh-CN" dirty="0"/>
              <a:t>中，创建</a:t>
            </a:r>
            <a:r>
              <a:rPr lang="de-DE" altLang="zh-CN" dirty="0"/>
              <a:t>annotation.dao</a:t>
            </a:r>
            <a:r>
              <a:rPr lang="zh-CN" altLang="zh-CN" dirty="0"/>
              <a:t>包，该包下创建</a:t>
            </a:r>
            <a:r>
              <a:rPr lang="de-DE" altLang="zh-CN" dirty="0"/>
              <a:t>TestDao</a:t>
            </a:r>
            <a:r>
              <a:rPr lang="zh-CN" altLang="zh-CN" dirty="0"/>
              <a:t>接口和</a:t>
            </a:r>
            <a:r>
              <a:rPr lang="de-DE" altLang="zh-CN" dirty="0"/>
              <a:t>TestDaoImpl</a:t>
            </a:r>
            <a:r>
              <a:rPr lang="zh-CN" altLang="zh-CN" dirty="0"/>
              <a:t>实现类，并将实现类</a:t>
            </a:r>
            <a:r>
              <a:rPr lang="de-DE" altLang="zh-CN" dirty="0"/>
              <a:t>TestDaoImpl</a:t>
            </a:r>
            <a:r>
              <a:rPr lang="zh-CN" altLang="zh-CN" dirty="0"/>
              <a:t>使用</a:t>
            </a:r>
            <a:r>
              <a:rPr lang="de-DE" altLang="zh-CN" dirty="0">
                <a:solidFill>
                  <a:srgbClr val="0F06BA"/>
                </a:solidFill>
              </a:rPr>
              <a:t>@Repository</a:t>
            </a:r>
            <a:r>
              <a:rPr lang="zh-CN" altLang="zh-CN" dirty="0"/>
              <a:t>注解标注为数据访问层。</a:t>
            </a:r>
            <a:endParaRPr lang="zh-CN" altLang="en-US" dirty="0"/>
          </a:p>
        </p:txBody>
      </p:sp>
      <p:pic>
        <p:nvPicPr>
          <p:cNvPr id="7" name="图片 6">
            <a:extLst>
              <a:ext uri="{FF2B5EF4-FFF2-40B4-BE49-F238E27FC236}">
                <a16:creationId xmlns:a16="http://schemas.microsoft.com/office/drawing/2014/main" id="{82CA4A71-C12B-45FC-B59E-B24107D2D4C2}"/>
              </a:ext>
            </a:extLst>
          </p:cNvPr>
          <p:cNvPicPr>
            <a:picLocks noChangeAspect="1"/>
          </p:cNvPicPr>
          <p:nvPr/>
        </p:nvPicPr>
        <p:blipFill>
          <a:blip r:embed="rId2"/>
          <a:stretch>
            <a:fillRect/>
          </a:stretch>
        </p:blipFill>
        <p:spPr>
          <a:xfrm>
            <a:off x="139065" y="3095625"/>
            <a:ext cx="3850005" cy="3762375"/>
          </a:xfrm>
          <a:prstGeom prst="rect">
            <a:avLst/>
          </a:prstGeom>
        </p:spPr>
      </p:pic>
      <p:pic>
        <p:nvPicPr>
          <p:cNvPr id="9" name="图片 8">
            <a:extLst>
              <a:ext uri="{FF2B5EF4-FFF2-40B4-BE49-F238E27FC236}">
                <a16:creationId xmlns:a16="http://schemas.microsoft.com/office/drawing/2014/main" id="{20D8BFF2-1FFC-4083-A191-C5ADF970B5DE}"/>
              </a:ext>
            </a:extLst>
          </p:cNvPr>
          <p:cNvPicPr>
            <a:picLocks noChangeAspect="1"/>
          </p:cNvPicPr>
          <p:nvPr/>
        </p:nvPicPr>
        <p:blipFill>
          <a:blip r:embed="rId3"/>
          <a:stretch>
            <a:fillRect/>
          </a:stretch>
        </p:blipFill>
        <p:spPr>
          <a:xfrm>
            <a:off x="4331970" y="3223578"/>
            <a:ext cx="7185852" cy="3399375"/>
          </a:xfrm>
          <a:prstGeom prst="rect">
            <a:avLst/>
          </a:prstGeom>
        </p:spPr>
      </p:pic>
    </p:spTree>
    <p:extLst>
      <p:ext uri="{BB962C8B-B14F-4D97-AF65-F5344CB8AC3E}">
        <p14:creationId xmlns:p14="http://schemas.microsoft.com/office/powerpoint/2010/main" val="339590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954695-C20A-4493-927B-021EADFDF445}"/>
              </a:ext>
            </a:extLst>
          </p:cNvPr>
          <p:cNvSpPr txBox="1">
            <a:spLocks/>
          </p:cNvSpPr>
          <p:nvPr/>
        </p:nvSpPr>
        <p:spPr>
          <a:xfrm>
            <a:off x="3394710" y="33178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3</a:t>
            </a:r>
            <a:r>
              <a:rPr lang="zh-CN" altLang="zh-CN">
                <a:latin typeface="黑体" panose="02010609060101010101" pitchFamily="49" charset="-122"/>
                <a:ea typeface="黑体" panose="02010609060101010101" pitchFamily="49" charset="-122"/>
              </a:rPr>
              <a:t>．创建</a:t>
            </a:r>
            <a:r>
              <a:rPr lang="de-DE" altLang="zh-CN">
                <a:latin typeface="黑体" panose="02010609060101010101" pitchFamily="49" charset="-122"/>
                <a:ea typeface="黑体" panose="02010609060101010101" pitchFamily="49" charset="-122"/>
              </a:rPr>
              <a:t>Service</a:t>
            </a:r>
            <a:r>
              <a:rPr lang="zh-CN" altLang="zh-CN">
                <a:latin typeface="黑体" panose="02010609060101010101" pitchFamily="49" charset="-122"/>
                <a:ea typeface="黑体" panose="02010609060101010101" pitchFamily="49" charset="-122"/>
              </a:rPr>
              <a:t>层</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81184E47-E6D1-412B-98CB-D4BA283AF322}"/>
              </a:ext>
            </a:extLst>
          </p:cNvPr>
          <p:cNvSpPr txBox="1">
            <a:spLocks noChangeArrowheads="1"/>
          </p:cNvSpPr>
          <p:nvPr/>
        </p:nvSpPr>
        <p:spPr bwMode="auto">
          <a:xfrm>
            <a:off x="1592580" y="1097280"/>
            <a:ext cx="84963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t>   </a:t>
            </a:r>
            <a:r>
              <a:rPr lang="zh-CN" altLang="zh-CN" dirty="0"/>
              <a:t>在</a:t>
            </a:r>
            <a:r>
              <a:rPr lang="de-DE" altLang="zh-CN" dirty="0"/>
              <a:t>S</a:t>
            </a:r>
            <a:r>
              <a:rPr lang="en-US" altLang="zh-CN" dirty="0"/>
              <a:t>pring02</a:t>
            </a:r>
            <a:r>
              <a:rPr lang="zh-CN" altLang="zh-CN" dirty="0"/>
              <a:t>应用的</a:t>
            </a:r>
            <a:r>
              <a:rPr lang="de-DE" altLang="zh-CN" dirty="0"/>
              <a:t>src</a:t>
            </a:r>
            <a:r>
              <a:rPr lang="zh-CN" altLang="zh-CN" dirty="0"/>
              <a:t>中，创建</a:t>
            </a:r>
            <a:r>
              <a:rPr lang="de-DE" altLang="zh-CN" dirty="0"/>
              <a:t>annotation.service</a:t>
            </a:r>
            <a:r>
              <a:rPr lang="zh-CN" altLang="zh-CN" dirty="0"/>
              <a:t>包，该包下创建</a:t>
            </a:r>
            <a:r>
              <a:rPr lang="de-DE" altLang="zh-CN" dirty="0"/>
              <a:t>TestService</a:t>
            </a:r>
            <a:r>
              <a:rPr lang="zh-CN" altLang="zh-CN" dirty="0"/>
              <a:t>接口和</a:t>
            </a:r>
            <a:r>
              <a:rPr lang="de-DE" altLang="zh-CN" dirty="0"/>
              <a:t>TestSeviceImpl</a:t>
            </a:r>
            <a:r>
              <a:rPr lang="zh-CN" altLang="zh-CN" dirty="0"/>
              <a:t>实现类，并将实现类</a:t>
            </a:r>
            <a:r>
              <a:rPr lang="de-DE" altLang="zh-CN" dirty="0"/>
              <a:t>TestSeviceImpl</a:t>
            </a:r>
            <a:r>
              <a:rPr lang="zh-CN" altLang="zh-CN" dirty="0"/>
              <a:t>使用</a:t>
            </a:r>
            <a:r>
              <a:rPr lang="de-DE" altLang="zh-CN" dirty="0">
                <a:solidFill>
                  <a:srgbClr val="0F06BA"/>
                </a:solidFill>
              </a:rPr>
              <a:t>@Service</a:t>
            </a:r>
            <a:r>
              <a:rPr lang="zh-CN" altLang="zh-CN" dirty="0">
                <a:solidFill>
                  <a:srgbClr val="0F06BA"/>
                </a:solidFill>
              </a:rPr>
              <a:t>注解</a:t>
            </a:r>
            <a:r>
              <a:rPr lang="zh-CN" altLang="zh-CN" dirty="0"/>
              <a:t>标注为业务逻辑层。</a:t>
            </a:r>
            <a:endParaRPr lang="zh-CN" altLang="en-US" dirty="0"/>
          </a:p>
        </p:txBody>
      </p:sp>
      <p:pic>
        <p:nvPicPr>
          <p:cNvPr id="5" name="图片 4">
            <a:extLst>
              <a:ext uri="{FF2B5EF4-FFF2-40B4-BE49-F238E27FC236}">
                <a16:creationId xmlns:a16="http://schemas.microsoft.com/office/drawing/2014/main" id="{D9FB30C9-7CEC-443F-B67D-1E5133604933}"/>
              </a:ext>
            </a:extLst>
          </p:cNvPr>
          <p:cNvPicPr>
            <a:picLocks noChangeAspect="1"/>
          </p:cNvPicPr>
          <p:nvPr/>
        </p:nvPicPr>
        <p:blipFill>
          <a:blip r:embed="rId2"/>
          <a:stretch>
            <a:fillRect/>
          </a:stretch>
        </p:blipFill>
        <p:spPr>
          <a:xfrm>
            <a:off x="0" y="3062922"/>
            <a:ext cx="4877887" cy="3368853"/>
          </a:xfrm>
          <a:prstGeom prst="rect">
            <a:avLst/>
          </a:prstGeom>
        </p:spPr>
      </p:pic>
      <p:pic>
        <p:nvPicPr>
          <p:cNvPr id="7" name="图片 6">
            <a:extLst>
              <a:ext uri="{FF2B5EF4-FFF2-40B4-BE49-F238E27FC236}">
                <a16:creationId xmlns:a16="http://schemas.microsoft.com/office/drawing/2014/main" id="{C2944DDD-808D-471D-A6E9-C76755E3F57B}"/>
              </a:ext>
            </a:extLst>
          </p:cNvPr>
          <p:cNvPicPr>
            <a:picLocks noChangeAspect="1"/>
          </p:cNvPicPr>
          <p:nvPr/>
        </p:nvPicPr>
        <p:blipFill>
          <a:blip r:embed="rId3"/>
          <a:stretch>
            <a:fillRect/>
          </a:stretch>
        </p:blipFill>
        <p:spPr>
          <a:xfrm>
            <a:off x="5840730" y="2733675"/>
            <a:ext cx="5133401" cy="3027045"/>
          </a:xfrm>
          <a:prstGeom prst="rect">
            <a:avLst/>
          </a:prstGeom>
        </p:spPr>
      </p:pic>
    </p:spTree>
    <p:extLst>
      <p:ext uri="{BB962C8B-B14F-4D97-AF65-F5344CB8AC3E}">
        <p14:creationId xmlns:p14="http://schemas.microsoft.com/office/powerpoint/2010/main" val="14593875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2B56E5-DB1E-4D24-A958-A1555C8211BB}"/>
              </a:ext>
            </a:extLst>
          </p:cNvPr>
          <p:cNvSpPr txBox="1">
            <a:spLocks/>
          </p:cNvSpPr>
          <p:nvPr/>
        </p:nvSpPr>
        <p:spPr>
          <a:xfrm>
            <a:off x="3166110" y="46894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4</a:t>
            </a:r>
            <a:r>
              <a:rPr lang="zh-CN" altLang="zh-CN">
                <a:latin typeface="黑体" panose="02010609060101010101" pitchFamily="49" charset="-122"/>
                <a:ea typeface="黑体" panose="02010609060101010101" pitchFamily="49" charset="-122"/>
              </a:rPr>
              <a:t>．创建</a:t>
            </a:r>
            <a:r>
              <a:rPr lang="de-DE" altLang="zh-CN">
                <a:latin typeface="黑体" panose="02010609060101010101" pitchFamily="49" charset="-122"/>
                <a:ea typeface="黑体" panose="02010609060101010101" pitchFamily="49" charset="-122"/>
              </a:rPr>
              <a:t>Controller</a:t>
            </a:r>
            <a:r>
              <a:rPr lang="zh-CN" altLang="zh-CN">
                <a:latin typeface="黑体" panose="02010609060101010101" pitchFamily="49" charset="-122"/>
                <a:ea typeface="黑体" panose="02010609060101010101" pitchFamily="49" charset="-122"/>
              </a:rPr>
              <a:t>层</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8B40BA89-5DE9-4BD4-8DE3-2B5B9D62C7F7}"/>
              </a:ext>
            </a:extLst>
          </p:cNvPr>
          <p:cNvSpPr txBox="1">
            <a:spLocks noChangeArrowheads="1"/>
          </p:cNvSpPr>
          <p:nvPr/>
        </p:nvSpPr>
        <p:spPr bwMode="auto">
          <a:xfrm>
            <a:off x="1906270" y="1220153"/>
            <a:ext cx="87137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t>    </a:t>
            </a:r>
            <a:r>
              <a:rPr lang="zh-CN" altLang="zh-CN" dirty="0"/>
              <a:t>在</a:t>
            </a:r>
            <a:r>
              <a:rPr lang="de-DE" altLang="zh-CN" dirty="0"/>
              <a:t>S</a:t>
            </a:r>
            <a:r>
              <a:rPr lang="en-US" altLang="zh-CN" dirty="0"/>
              <a:t>pring02</a:t>
            </a:r>
            <a:r>
              <a:rPr lang="zh-CN" altLang="zh-CN" dirty="0"/>
              <a:t>应用的</a:t>
            </a:r>
            <a:r>
              <a:rPr lang="de-DE" altLang="zh-CN" dirty="0"/>
              <a:t>src</a:t>
            </a:r>
            <a:r>
              <a:rPr lang="zh-CN" altLang="zh-CN" dirty="0"/>
              <a:t>中，创建</a:t>
            </a:r>
            <a:r>
              <a:rPr lang="de-DE" altLang="zh-CN" dirty="0"/>
              <a:t>annotation.controller</a:t>
            </a:r>
            <a:r>
              <a:rPr lang="zh-CN" altLang="zh-CN" dirty="0"/>
              <a:t>包，该包下创建</a:t>
            </a:r>
            <a:r>
              <a:rPr lang="de-DE" altLang="zh-CN" dirty="0"/>
              <a:t>TestController</a:t>
            </a:r>
            <a:r>
              <a:rPr lang="zh-CN" altLang="zh-CN" dirty="0"/>
              <a:t>类，并将</a:t>
            </a:r>
            <a:r>
              <a:rPr lang="de-DE" altLang="zh-CN" dirty="0"/>
              <a:t>TestController</a:t>
            </a:r>
            <a:r>
              <a:rPr lang="zh-CN" altLang="zh-CN" dirty="0"/>
              <a:t>类使用</a:t>
            </a:r>
            <a:r>
              <a:rPr lang="de-DE" altLang="zh-CN" dirty="0">
                <a:solidFill>
                  <a:srgbClr val="0F06BA"/>
                </a:solidFill>
              </a:rPr>
              <a:t>@Controller</a:t>
            </a:r>
            <a:r>
              <a:rPr lang="zh-CN" altLang="zh-CN" dirty="0">
                <a:solidFill>
                  <a:srgbClr val="0F06BA"/>
                </a:solidFill>
              </a:rPr>
              <a:t>注解</a:t>
            </a:r>
            <a:r>
              <a:rPr lang="zh-CN" altLang="zh-CN" dirty="0"/>
              <a:t>标注为控制器层。</a:t>
            </a:r>
            <a:endParaRPr lang="zh-CN" altLang="en-US" dirty="0"/>
          </a:p>
        </p:txBody>
      </p:sp>
      <p:pic>
        <p:nvPicPr>
          <p:cNvPr id="5" name="图片 4">
            <a:extLst>
              <a:ext uri="{FF2B5EF4-FFF2-40B4-BE49-F238E27FC236}">
                <a16:creationId xmlns:a16="http://schemas.microsoft.com/office/drawing/2014/main" id="{88913F4E-9273-4319-988E-98180A1EB357}"/>
              </a:ext>
            </a:extLst>
          </p:cNvPr>
          <p:cNvPicPr>
            <a:picLocks noChangeAspect="1"/>
          </p:cNvPicPr>
          <p:nvPr/>
        </p:nvPicPr>
        <p:blipFill>
          <a:blip r:embed="rId2"/>
          <a:stretch>
            <a:fillRect/>
          </a:stretch>
        </p:blipFill>
        <p:spPr>
          <a:xfrm>
            <a:off x="1352363" y="2685956"/>
            <a:ext cx="6717217" cy="4172044"/>
          </a:xfrm>
          <a:prstGeom prst="rect">
            <a:avLst/>
          </a:prstGeom>
        </p:spPr>
      </p:pic>
    </p:spTree>
    <p:extLst>
      <p:ext uri="{BB962C8B-B14F-4D97-AF65-F5344CB8AC3E}">
        <p14:creationId xmlns:p14="http://schemas.microsoft.com/office/powerpoint/2010/main" val="9583987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3DE2B7-FD85-411A-9DD5-F583BC3E2BA8}"/>
              </a:ext>
            </a:extLst>
          </p:cNvPr>
          <p:cNvSpPr txBox="1">
            <a:spLocks/>
          </p:cNvSpPr>
          <p:nvPr/>
        </p:nvSpPr>
        <p:spPr>
          <a:xfrm>
            <a:off x="4046220" y="228918"/>
            <a:ext cx="8229600" cy="70643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5</a:t>
            </a:r>
            <a:r>
              <a:rPr lang="zh-CN" altLang="zh-CN">
                <a:latin typeface="黑体" panose="02010609060101010101" pitchFamily="49" charset="-122"/>
                <a:ea typeface="黑体" panose="02010609060101010101" pitchFamily="49" charset="-122"/>
              </a:rPr>
              <a:t>．创建配置类</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9041417F-2E7C-4964-997F-5B97AF61E3FF}"/>
              </a:ext>
            </a:extLst>
          </p:cNvPr>
          <p:cNvSpPr txBox="1">
            <a:spLocks noChangeArrowheads="1"/>
          </p:cNvSpPr>
          <p:nvPr/>
        </p:nvSpPr>
        <p:spPr bwMode="auto">
          <a:xfrm>
            <a:off x="1738312" y="935355"/>
            <a:ext cx="871537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t>    </a:t>
            </a:r>
            <a:r>
              <a:rPr lang="zh-CN" altLang="zh-CN" dirty="0"/>
              <a:t>本</a:t>
            </a:r>
            <a:r>
              <a:rPr lang="zh-CN" altLang="en-US" dirty="0"/>
              <a:t>课程</a:t>
            </a:r>
            <a:r>
              <a:rPr lang="zh-CN" altLang="zh-CN" dirty="0"/>
              <a:t>尽量不使用</a:t>
            </a:r>
            <a:r>
              <a:rPr lang="de-DE" altLang="zh-CN" dirty="0"/>
              <a:t>Spring</a:t>
            </a:r>
            <a:r>
              <a:rPr lang="zh-CN" altLang="zh-CN" dirty="0"/>
              <a:t>的</a:t>
            </a:r>
            <a:r>
              <a:rPr lang="de-DE" altLang="zh-CN" dirty="0"/>
              <a:t>XML</a:t>
            </a:r>
            <a:r>
              <a:rPr lang="zh-CN" altLang="zh-CN" dirty="0"/>
              <a:t>配置文件，而使用注解和</a:t>
            </a:r>
            <a:r>
              <a:rPr lang="de-DE" altLang="zh-CN" dirty="0"/>
              <a:t>Java</a:t>
            </a:r>
            <a:r>
              <a:rPr lang="zh-CN" altLang="zh-CN" dirty="0"/>
              <a:t>配置。因此，在此需要使用</a:t>
            </a:r>
            <a:r>
              <a:rPr lang="de-DE" altLang="zh-CN" dirty="0">
                <a:solidFill>
                  <a:srgbClr val="0F06BA"/>
                </a:solidFill>
              </a:rPr>
              <a:t>@Configuration</a:t>
            </a:r>
            <a:r>
              <a:rPr lang="zh-CN" altLang="zh-CN" dirty="0"/>
              <a:t>创建一个</a:t>
            </a:r>
            <a:r>
              <a:rPr lang="de-DE" altLang="zh-CN" dirty="0"/>
              <a:t>Java</a:t>
            </a:r>
            <a:r>
              <a:rPr lang="zh-CN" altLang="zh-CN" dirty="0"/>
              <a:t>配置类（相当于一个</a:t>
            </a:r>
            <a:r>
              <a:rPr lang="de-DE" altLang="zh-CN" dirty="0"/>
              <a:t>Spring</a:t>
            </a:r>
            <a:r>
              <a:rPr lang="zh-CN" altLang="zh-CN" dirty="0"/>
              <a:t>的</a:t>
            </a:r>
            <a:r>
              <a:rPr lang="de-DE" altLang="zh-CN" dirty="0"/>
              <a:t>XML</a:t>
            </a:r>
            <a:r>
              <a:rPr lang="zh-CN" altLang="zh-CN" dirty="0"/>
              <a:t>配置文件），并通过</a:t>
            </a:r>
            <a:r>
              <a:rPr lang="de-DE" altLang="zh-CN" dirty="0">
                <a:solidFill>
                  <a:srgbClr val="0F06BA"/>
                </a:solidFill>
              </a:rPr>
              <a:t>@ComponentScan</a:t>
            </a:r>
            <a:r>
              <a:rPr lang="zh-CN" altLang="zh-CN" dirty="0"/>
              <a:t>扫描使用注解的包（相当于在</a:t>
            </a:r>
            <a:r>
              <a:rPr lang="de-DE" altLang="zh-CN" dirty="0"/>
              <a:t>Spring</a:t>
            </a:r>
            <a:r>
              <a:rPr lang="zh-CN" altLang="zh-CN" dirty="0"/>
              <a:t>的</a:t>
            </a:r>
            <a:r>
              <a:rPr lang="de-DE" altLang="zh-CN" dirty="0"/>
              <a:t>XML</a:t>
            </a:r>
            <a:r>
              <a:rPr lang="zh-CN" altLang="zh-CN" dirty="0"/>
              <a:t>配置文件中使用</a:t>
            </a:r>
            <a:r>
              <a:rPr lang="de-DE" altLang="zh-CN" dirty="0"/>
              <a:t>&lt;context:component-scan base-package="Bean</a:t>
            </a:r>
            <a:r>
              <a:rPr lang="zh-CN" altLang="zh-CN" dirty="0"/>
              <a:t>所在的包路径</a:t>
            </a:r>
            <a:r>
              <a:rPr lang="de-DE" altLang="zh-CN" dirty="0"/>
              <a:t>"/&gt;</a:t>
            </a:r>
            <a:r>
              <a:rPr lang="zh-CN" altLang="zh-CN" dirty="0"/>
              <a:t>语句）。</a:t>
            </a:r>
            <a:endParaRPr lang="zh-CN" altLang="en-US" dirty="0"/>
          </a:p>
        </p:txBody>
      </p:sp>
      <p:pic>
        <p:nvPicPr>
          <p:cNvPr id="5" name="图片 4">
            <a:extLst>
              <a:ext uri="{FF2B5EF4-FFF2-40B4-BE49-F238E27FC236}">
                <a16:creationId xmlns:a16="http://schemas.microsoft.com/office/drawing/2014/main" id="{8F1498EE-7F0F-454C-8A82-5242F8AE2148}"/>
              </a:ext>
            </a:extLst>
          </p:cNvPr>
          <p:cNvPicPr>
            <a:picLocks noChangeAspect="1"/>
          </p:cNvPicPr>
          <p:nvPr/>
        </p:nvPicPr>
        <p:blipFill>
          <a:blip r:embed="rId2"/>
          <a:stretch>
            <a:fillRect/>
          </a:stretch>
        </p:blipFill>
        <p:spPr>
          <a:xfrm>
            <a:off x="2619375" y="3429000"/>
            <a:ext cx="6096000" cy="2748197"/>
          </a:xfrm>
          <a:prstGeom prst="rect">
            <a:avLst/>
          </a:prstGeom>
        </p:spPr>
      </p:pic>
    </p:spTree>
    <p:extLst>
      <p:ext uri="{BB962C8B-B14F-4D97-AF65-F5344CB8AC3E}">
        <p14:creationId xmlns:p14="http://schemas.microsoft.com/office/powerpoint/2010/main" val="25321482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9BBBF6-3F62-4B91-AA3A-EE72CCADCE48}"/>
              </a:ext>
            </a:extLst>
          </p:cNvPr>
          <p:cNvSpPr txBox="1">
            <a:spLocks/>
          </p:cNvSpPr>
          <p:nvPr/>
        </p:nvSpPr>
        <p:spPr>
          <a:xfrm>
            <a:off x="3680460" y="320358"/>
            <a:ext cx="8229600" cy="708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6</a:t>
            </a:r>
            <a:r>
              <a:rPr lang="zh-CN" altLang="zh-CN">
                <a:latin typeface="黑体" panose="02010609060101010101" pitchFamily="49" charset="-122"/>
                <a:ea typeface="黑体" panose="02010609060101010101" pitchFamily="49" charset="-122"/>
              </a:rPr>
              <a:t>．创建测试类</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0065F443-2E05-4EBF-9C95-B05D4CA2366B}"/>
              </a:ext>
            </a:extLst>
          </p:cNvPr>
          <p:cNvSpPr txBox="1">
            <a:spLocks noChangeArrowheads="1"/>
          </p:cNvSpPr>
          <p:nvPr/>
        </p:nvSpPr>
        <p:spPr bwMode="auto">
          <a:xfrm>
            <a:off x="1990408" y="1443831"/>
            <a:ext cx="8856662"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de-DE" altLang="zh-CN" sz="1800" b="0" dirty="0">
                <a:latin typeface="Arial" panose="020B0604020202020204" pitchFamily="34" charset="0"/>
                <a:ea typeface="宋体" panose="02010600030101010101" pitchFamily="2" charset="-122"/>
              </a:rPr>
              <a:t>package annotation;</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de-DE" altLang="zh-CN" sz="1800" b="0" dirty="0">
                <a:latin typeface="Arial" panose="020B0604020202020204" pitchFamily="34" charset="0"/>
                <a:ea typeface="宋体" panose="02010600030101010101" pitchFamily="2" charset="-122"/>
              </a:rPr>
              <a:t>import org.springframework.context.annotation.AnnotationConfigApplicationContext;</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de-DE" altLang="zh-CN" sz="1800" b="0" dirty="0">
                <a:latin typeface="Arial" panose="020B0604020202020204" pitchFamily="34" charset="0"/>
                <a:ea typeface="宋体" panose="02010600030101010101" pitchFamily="2" charset="-122"/>
              </a:rPr>
              <a:t>import annotation.controller.TestController;</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de-DE" altLang="zh-CN" sz="1800" b="0" dirty="0">
                <a:latin typeface="Arial" panose="020B0604020202020204" pitchFamily="34" charset="0"/>
                <a:ea typeface="宋体" panose="02010600030101010101" pitchFamily="2" charset="-122"/>
              </a:rPr>
              <a:t>public class TestAnnotation {</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de-DE" altLang="zh-CN" sz="1800" b="0" dirty="0">
                <a:latin typeface="Arial" panose="020B0604020202020204" pitchFamily="34" charset="0"/>
                <a:ea typeface="宋体" panose="02010600030101010101" pitchFamily="2" charset="-122"/>
              </a:rPr>
              <a:t>	public static void main(String[] args) {</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de-DE" altLang="zh-CN" sz="1800" b="0" dirty="0">
                <a:latin typeface="Arial" panose="020B0604020202020204" pitchFamily="34" charset="0"/>
                <a:ea typeface="宋体" panose="02010600030101010101" pitchFamily="2" charset="-122"/>
              </a:rPr>
              <a:t>		</a:t>
            </a:r>
            <a:r>
              <a:rPr lang="de-DE" altLang="zh-CN" sz="1800" dirty="0">
                <a:solidFill>
                  <a:srgbClr val="0F06BA"/>
                </a:solidFill>
                <a:latin typeface="Arial" panose="020B0604020202020204" pitchFamily="34" charset="0"/>
                <a:ea typeface="宋体" panose="02010600030101010101" pitchFamily="2" charset="-122"/>
              </a:rPr>
              <a:t>//</a:t>
            </a:r>
            <a:r>
              <a:rPr lang="zh-CN" altLang="zh-CN" sz="1800" dirty="0">
                <a:solidFill>
                  <a:srgbClr val="0F06BA"/>
                </a:solidFill>
                <a:latin typeface="Arial" panose="020B0604020202020204" pitchFamily="34" charset="0"/>
                <a:ea typeface="宋体" panose="02010600030101010101" pitchFamily="2" charset="-122"/>
              </a:rPr>
              <a:t>初始化</a:t>
            </a:r>
            <a:r>
              <a:rPr lang="de-DE" altLang="zh-CN" sz="1800" dirty="0">
                <a:solidFill>
                  <a:srgbClr val="0F06BA"/>
                </a:solidFill>
                <a:latin typeface="Arial" panose="020B0604020202020204" pitchFamily="34" charset="0"/>
                <a:ea typeface="宋体" panose="02010600030101010101" pitchFamily="2" charset="-122"/>
              </a:rPr>
              <a:t>Spring</a:t>
            </a:r>
            <a:r>
              <a:rPr lang="zh-CN" altLang="zh-CN" sz="1800" dirty="0">
                <a:solidFill>
                  <a:srgbClr val="0F06BA"/>
                </a:solidFill>
                <a:latin typeface="Arial" panose="020B0604020202020204" pitchFamily="34" charset="0"/>
                <a:ea typeface="宋体" panose="02010600030101010101" pitchFamily="2" charset="-122"/>
              </a:rPr>
              <a:t>容器</a:t>
            </a:r>
            <a:r>
              <a:rPr lang="de-DE" altLang="zh-CN" sz="1800" dirty="0">
                <a:solidFill>
                  <a:srgbClr val="0F06BA"/>
                </a:solidFill>
                <a:latin typeface="Arial" panose="020B0604020202020204" pitchFamily="34" charset="0"/>
                <a:ea typeface="宋体" panose="02010600030101010101" pitchFamily="2" charset="-122"/>
              </a:rPr>
              <a:t>ApplicationContext</a:t>
            </a:r>
            <a:endParaRPr lang="zh-CN" altLang="zh-CN" sz="1800" dirty="0">
              <a:solidFill>
                <a:srgbClr val="0F06BA"/>
              </a:solidFill>
              <a:latin typeface="Arial" panose="020B0604020202020204" pitchFamily="34" charset="0"/>
              <a:ea typeface="宋体" panose="02010600030101010101" pitchFamily="2" charset="-122"/>
            </a:endParaRPr>
          </a:p>
          <a:p>
            <a:pPr>
              <a:spcBef>
                <a:spcPct val="0"/>
              </a:spcBef>
              <a:buFontTx/>
              <a:buNone/>
            </a:pPr>
            <a:r>
              <a:rPr lang="de-DE" altLang="zh-CN" sz="1800" dirty="0">
                <a:solidFill>
                  <a:srgbClr val="0F06BA"/>
                </a:solidFill>
                <a:latin typeface="Arial" panose="020B0604020202020204" pitchFamily="34" charset="0"/>
                <a:ea typeface="宋体" panose="02010600030101010101" pitchFamily="2" charset="-122"/>
              </a:rPr>
              <a:t>		AnnotationConfigApplicationContext appCon = </a:t>
            </a:r>
            <a:endParaRPr lang="zh-CN" altLang="zh-CN" sz="1800" dirty="0">
              <a:solidFill>
                <a:srgbClr val="0F06BA"/>
              </a:solidFill>
              <a:latin typeface="Arial" panose="020B0604020202020204" pitchFamily="34" charset="0"/>
              <a:ea typeface="宋体" panose="02010600030101010101" pitchFamily="2" charset="-122"/>
            </a:endParaRPr>
          </a:p>
          <a:p>
            <a:pPr>
              <a:spcBef>
                <a:spcPct val="0"/>
              </a:spcBef>
              <a:buFontTx/>
              <a:buNone/>
            </a:pPr>
            <a:r>
              <a:rPr lang="de-DE" altLang="zh-CN" sz="1800" dirty="0">
                <a:solidFill>
                  <a:srgbClr val="0F06BA"/>
                </a:solidFill>
                <a:latin typeface="Arial" panose="020B0604020202020204" pitchFamily="34" charset="0"/>
                <a:ea typeface="宋体" panose="02010600030101010101" pitchFamily="2" charset="-122"/>
              </a:rPr>
              <a:t>				new AnnotationConfigApplicationContext(ConfigAnnotation.class);</a:t>
            </a:r>
            <a:endParaRPr lang="zh-CN" altLang="zh-CN" sz="1800" dirty="0">
              <a:solidFill>
                <a:srgbClr val="0F06BA"/>
              </a:solidFill>
              <a:latin typeface="Arial" panose="020B0604020202020204" pitchFamily="34" charset="0"/>
              <a:ea typeface="宋体" panose="02010600030101010101" pitchFamily="2" charset="-122"/>
            </a:endParaRPr>
          </a:p>
          <a:p>
            <a:pPr>
              <a:spcBef>
                <a:spcPct val="0"/>
              </a:spcBef>
              <a:buFontTx/>
              <a:buNone/>
            </a:pPr>
            <a:r>
              <a:rPr lang="de-DE" altLang="zh-CN" sz="1800" dirty="0">
                <a:solidFill>
                  <a:srgbClr val="0F06BA"/>
                </a:solidFill>
                <a:latin typeface="Arial" panose="020B0604020202020204" pitchFamily="34" charset="0"/>
                <a:ea typeface="宋体" panose="02010600030101010101" pitchFamily="2" charset="-122"/>
              </a:rPr>
              <a:t>		TestController tc = appCon.getBean(TestController.class);</a:t>
            </a:r>
            <a:endParaRPr lang="zh-CN" altLang="zh-CN" sz="1800" dirty="0">
              <a:solidFill>
                <a:srgbClr val="0F06BA"/>
              </a:solidFill>
              <a:latin typeface="Arial" panose="020B0604020202020204" pitchFamily="34" charset="0"/>
              <a:ea typeface="宋体" panose="02010600030101010101" pitchFamily="2" charset="-122"/>
            </a:endParaRPr>
          </a:p>
          <a:p>
            <a:pPr>
              <a:spcBef>
                <a:spcPct val="0"/>
              </a:spcBef>
              <a:buFontTx/>
              <a:buNone/>
            </a:pPr>
            <a:r>
              <a:rPr lang="de-DE" altLang="zh-CN" sz="1800" b="0" dirty="0">
                <a:latin typeface="Arial" panose="020B0604020202020204" pitchFamily="34" charset="0"/>
                <a:ea typeface="宋体" panose="02010600030101010101" pitchFamily="2" charset="-122"/>
              </a:rPr>
              <a:t>		tc.save();</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de-DE" altLang="zh-CN" sz="1800" b="0" dirty="0">
                <a:latin typeface="Arial" panose="020B0604020202020204" pitchFamily="34" charset="0"/>
                <a:ea typeface="宋体" panose="02010600030101010101" pitchFamily="2" charset="-122"/>
              </a:rPr>
              <a:t>		appCon.close();</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de-DE" altLang="zh-CN" sz="1800" b="0" dirty="0">
                <a:latin typeface="Arial" panose="020B0604020202020204" pitchFamily="34" charset="0"/>
                <a:ea typeface="宋体" panose="02010600030101010101" pitchFamily="2" charset="-122"/>
              </a:rPr>
              <a:t>	}</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de-DE" altLang="zh-CN" sz="1800" b="0" dirty="0">
                <a:latin typeface="Arial" panose="020B0604020202020204" pitchFamily="34" charset="0"/>
                <a:ea typeface="宋体" panose="02010600030101010101" pitchFamily="2" charset="-122"/>
              </a:rPr>
              <a:t>}</a:t>
            </a:r>
            <a:endParaRPr lang="zh-CN" altLang="en-US" sz="1800" b="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9272660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837B67-134B-4012-B4C5-805635EACAAA}"/>
              </a:ext>
            </a:extLst>
          </p:cNvPr>
          <p:cNvSpPr txBox="1">
            <a:spLocks/>
          </p:cNvSpPr>
          <p:nvPr/>
        </p:nvSpPr>
        <p:spPr>
          <a:xfrm>
            <a:off x="4107180" y="262255"/>
            <a:ext cx="8229600" cy="7239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7</a:t>
            </a:r>
            <a:r>
              <a:rPr lang="zh-CN" altLang="zh-CN">
                <a:latin typeface="黑体" panose="02010609060101010101" pitchFamily="49" charset="-122"/>
                <a:ea typeface="黑体" panose="02010609060101010101" pitchFamily="49" charset="-122"/>
              </a:rPr>
              <a:t>．运行结果</a:t>
            </a:r>
            <a:endParaRPr lang="zh-CN" altLang="en-US">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1B3FFCFB-BD7D-40D9-9D39-5CC20382AC06}"/>
              </a:ext>
            </a:extLst>
          </p:cNvPr>
          <p:cNvPicPr>
            <a:picLocks noChangeAspect="1"/>
          </p:cNvPicPr>
          <p:nvPr/>
        </p:nvPicPr>
        <p:blipFill>
          <a:blip r:embed="rId2"/>
          <a:stretch>
            <a:fillRect/>
          </a:stretch>
        </p:blipFill>
        <p:spPr>
          <a:xfrm>
            <a:off x="2195512" y="1724025"/>
            <a:ext cx="7800975" cy="3409950"/>
          </a:xfrm>
          <a:prstGeom prst="rect">
            <a:avLst/>
          </a:prstGeom>
        </p:spPr>
      </p:pic>
    </p:spTree>
    <p:extLst>
      <p:ext uri="{BB962C8B-B14F-4D97-AF65-F5344CB8AC3E}">
        <p14:creationId xmlns:p14="http://schemas.microsoft.com/office/powerpoint/2010/main" val="1036300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4">
            <a:extLst>
              <a:ext uri="{FF2B5EF4-FFF2-40B4-BE49-F238E27FC236}">
                <a16:creationId xmlns:a16="http://schemas.microsoft.com/office/drawing/2014/main" id="{9FECD61E-C203-49D9-AD0B-75881F3DBDE0}"/>
              </a:ext>
            </a:extLst>
          </p:cNvPr>
          <p:cNvGraphicFramePr>
            <a:graphicFrameLocks noChangeAspect="1"/>
          </p:cNvGraphicFramePr>
          <p:nvPr>
            <p:extLst>
              <p:ext uri="{D42A27DB-BD31-4B8C-83A1-F6EECF244321}">
                <p14:modId xmlns:p14="http://schemas.microsoft.com/office/powerpoint/2010/main" val="4043232937"/>
              </p:ext>
            </p:extLst>
          </p:nvPr>
        </p:nvGraphicFramePr>
        <p:xfrm>
          <a:off x="3114993" y="264795"/>
          <a:ext cx="6746875" cy="5616575"/>
        </p:xfrm>
        <a:graphic>
          <a:graphicData uri="http://schemas.openxmlformats.org/presentationml/2006/ole">
            <mc:AlternateContent xmlns:mc="http://schemas.openxmlformats.org/markup-compatibility/2006">
              <mc:Choice xmlns:v="urn:schemas-microsoft-com:vml" Requires="v">
                <p:oleObj spid="_x0000_s9236" name="Visio" r:id="rId3" imgW="3981243" imgH="3314674" progId="Visio.Drawing.15">
                  <p:embed/>
                </p:oleObj>
              </mc:Choice>
              <mc:Fallback>
                <p:oleObj name="Visio" r:id="rId3" imgW="3981243" imgH="3314674" progId="Visio.Drawing.15">
                  <p:embed/>
                  <p:pic>
                    <p:nvPicPr>
                      <p:cNvPr id="19459" name="对象 4">
                        <a:extLst>
                          <a:ext uri="{FF2B5EF4-FFF2-40B4-BE49-F238E27FC236}">
                            <a16:creationId xmlns:a16="http://schemas.microsoft.com/office/drawing/2014/main" id="{CC79EDED-F5F9-424E-BED1-97FDC60D99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4993" y="264795"/>
                        <a:ext cx="674687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563522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99C1F6-BB90-4F0F-8F33-FD313DB169AC}"/>
              </a:ext>
            </a:extLst>
          </p:cNvPr>
          <p:cNvSpPr txBox="1">
            <a:spLocks/>
          </p:cNvSpPr>
          <p:nvPr/>
        </p:nvSpPr>
        <p:spPr>
          <a:xfrm>
            <a:off x="3474720" y="19462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1.3.4  Java</a:t>
            </a:r>
            <a:r>
              <a:rPr lang="zh-CN" altLang="zh-CN">
                <a:latin typeface="黑体" panose="02010609060101010101" pitchFamily="49" charset="-122"/>
                <a:ea typeface="黑体" panose="02010609060101010101" pitchFamily="49" charset="-122"/>
              </a:rPr>
              <a:t>配置</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D105317B-96AB-4ED4-9C97-42631BD27C79}"/>
              </a:ext>
            </a:extLst>
          </p:cNvPr>
          <p:cNvSpPr txBox="1">
            <a:spLocks noChangeArrowheads="1"/>
          </p:cNvSpPr>
          <p:nvPr/>
        </p:nvSpPr>
        <p:spPr bwMode="auto">
          <a:xfrm>
            <a:off x="2004060" y="1074738"/>
            <a:ext cx="85693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de-DE" altLang="zh-CN" dirty="0"/>
              <a:t>    Java</a:t>
            </a:r>
            <a:r>
              <a:rPr lang="zh-CN" altLang="zh-CN" dirty="0"/>
              <a:t>配置是</a:t>
            </a:r>
            <a:r>
              <a:rPr lang="de-DE" altLang="zh-CN" dirty="0"/>
              <a:t>Spring4.x</a:t>
            </a:r>
            <a:r>
              <a:rPr lang="zh-CN" altLang="zh-CN" dirty="0"/>
              <a:t>推荐的配置方式，它是通过</a:t>
            </a:r>
            <a:r>
              <a:rPr lang="de-DE" altLang="zh-CN" dirty="0">
                <a:solidFill>
                  <a:srgbClr val="0F06BA"/>
                </a:solidFill>
              </a:rPr>
              <a:t>@Configuration</a:t>
            </a:r>
            <a:r>
              <a:rPr lang="zh-CN" altLang="zh-CN" dirty="0"/>
              <a:t>和</a:t>
            </a:r>
            <a:r>
              <a:rPr lang="de-DE" altLang="zh-CN" dirty="0">
                <a:solidFill>
                  <a:srgbClr val="0F06BA"/>
                </a:solidFill>
              </a:rPr>
              <a:t>@Bean</a:t>
            </a:r>
            <a:r>
              <a:rPr lang="zh-CN" altLang="zh-CN" dirty="0"/>
              <a:t>来实现的。</a:t>
            </a:r>
            <a:r>
              <a:rPr lang="de-DE" altLang="zh-CN" dirty="0"/>
              <a:t>@Configuration</a:t>
            </a:r>
            <a:r>
              <a:rPr lang="zh-CN" altLang="zh-CN" dirty="0"/>
              <a:t>声明当前类是一个配置类，相当于一个</a:t>
            </a:r>
            <a:r>
              <a:rPr lang="de-DE" altLang="zh-CN" dirty="0"/>
              <a:t>Spring</a:t>
            </a:r>
            <a:r>
              <a:rPr lang="zh-CN" altLang="zh-CN" dirty="0"/>
              <a:t>配置的</a:t>
            </a:r>
            <a:r>
              <a:rPr lang="de-DE" altLang="zh-CN" dirty="0"/>
              <a:t>XML</a:t>
            </a:r>
            <a:r>
              <a:rPr lang="zh-CN" altLang="zh-CN" dirty="0"/>
              <a:t>文件。</a:t>
            </a:r>
            <a:r>
              <a:rPr lang="de-DE" altLang="zh-CN" dirty="0"/>
              <a:t>@Bean</a:t>
            </a:r>
            <a:r>
              <a:rPr lang="zh-CN" altLang="zh-CN" dirty="0"/>
              <a:t>注解在方法上，声明当前方法的返回值为一个</a:t>
            </a:r>
            <a:r>
              <a:rPr lang="de-DE" altLang="zh-CN" dirty="0"/>
              <a:t>Bean</a:t>
            </a:r>
            <a:r>
              <a:rPr lang="zh-CN" altLang="zh-CN" dirty="0"/>
              <a:t>。下面通过实例演示</a:t>
            </a:r>
            <a:r>
              <a:rPr lang="de-DE" altLang="zh-CN" dirty="0"/>
              <a:t>Java</a:t>
            </a:r>
            <a:r>
              <a:rPr lang="zh-CN" altLang="zh-CN" dirty="0"/>
              <a:t>配置的使用过程，具体步骤如下。</a:t>
            </a:r>
            <a:endParaRPr lang="en-US" altLang="zh-CN" dirty="0"/>
          </a:p>
          <a:p>
            <a:pPr lvl="1">
              <a:spcBef>
                <a:spcPct val="0"/>
              </a:spcBef>
              <a:buFontTx/>
              <a:buNone/>
            </a:pPr>
            <a:r>
              <a:rPr lang="de-DE" altLang="zh-CN" dirty="0"/>
              <a:t>1</a:t>
            </a:r>
            <a:r>
              <a:rPr lang="zh-CN" altLang="zh-CN" dirty="0"/>
              <a:t>．使用</a:t>
            </a:r>
            <a:r>
              <a:rPr lang="en-US" altLang="zh-CN" dirty="0"/>
              <a:t>Idea</a:t>
            </a:r>
            <a:r>
              <a:rPr lang="zh-CN" altLang="zh-CN" dirty="0"/>
              <a:t>创建</a:t>
            </a:r>
            <a:r>
              <a:rPr lang="de-DE" altLang="zh-CN" dirty="0"/>
              <a:t>SE</a:t>
            </a:r>
            <a:r>
              <a:rPr lang="zh-CN" altLang="zh-CN" dirty="0"/>
              <a:t>应用并导入</a:t>
            </a:r>
            <a:r>
              <a:rPr lang="de-DE" altLang="zh-CN" dirty="0"/>
              <a:t>JAR</a:t>
            </a:r>
            <a:r>
              <a:rPr lang="zh-CN" altLang="zh-CN" dirty="0"/>
              <a:t>包</a:t>
            </a:r>
            <a:endParaRPr lang="en-US" altLang="zh-CN" dirty="0"/>
          </a:p>
          <a:p>
            <a:pPr lvl="1">
              <a:spcBef>
                <a:spcPct val="0"/>
              </a:spcBef>
              <a:buFontTx/>
              <a:buNone/>
            </a:pPr>
            <a:r>
              <a:rPr lang="de-DE" altLang="zh-CN" dirty="0"/>
              <a:t>2</a:t>
            </a:r>
            <a:r>
              <a:rPr lang="zh-CN" altLang="zh-CN" dirty="0"/>
              <a:t>．创建</a:t>
            </a:r>
            <a:r>
              <a:rPr lang="de-DE" altLang="zh-CN" dirty="0"/>
              <a:t>DAO</a:t>
            </a:r>
            <a:r>
              <a:rPr lang="zh-CN" altLang="zh-CN" dirty="0"/>
              <a:t>层</a:t>
            </a:r>
          </a:p>
          <a:p>
            <a:pPr lvl="1">
              <a:spcBef>
                <a:spcPct val="0"/>
              </a:spcBef>
              <a:buFontTx/>
              <a:buNone/>
            </a:pPr>
            <a:r>
              <a:rPr lang="de-DE" altLang="zh-CN" dirty="0"/>
              <a:t>3</a:t>
            </a:r>
            <a:r>
              <a:rPr lang="zh-CN" altLang="zh-CN" dirty="0"/>
              <a:t>．创建</a:t>
            </a:r>
            <a:r>
              <a:rPr lang="de-DE" altLang="zh-CN" dirty="0"/>
              <a:t>Service</a:t>
            </a:r>
            <a:r>
              <a:rPr lang="zh-CN" altLang="zh-CN" dirty="0"/>
              <a:t>层</a:t>
            </a:r>
          </a:p>
          <a:p>
            <a:pPr lvl="1">
              <a:spcBef>
                <a:spcPct val="0"/>
              </a:spcBef>
              <a:buFontTx/>
              <a:buNone/>
            </a:pPr>
            <a:r>
              <a:rPr lang="de-DE" altLang="zh-CN" dirty="0"/>
              <a:t>4</a:t>
            </a:r>
            <a:r>
              <a:rPr lang="zh-CN" altLang="zh-CN" dirty="0"/>
              <a:t>．创建</a:t>
            </a:r>
            <a:r>
              <a:rPr lang="de-DE" altLang="zh-CN" dirty="0"/>
              <a:t>Controller</a:t>
            </a:r>
            <a:r>
              <a:rPr lang="zh-CN" altLang="zh-CN" dirty="0"/>
              <a:t>层</a:t>
            </a:r>
            <a:endParaRPr lang="en-US" altLang="zh-CN" dirty="0"/>
          </a:p>
          <a:p>
            <a:pPr lvl="1">
              <a:spcBef>
                <a:spcPct val="0"/>
              </a:spcBef>
              <a:buFontTx/>
              <a:buNone/>
            </a:pPr>
            <a:r>
              <a:rPr lang="de-DE" altLang="zh-CN" dirty="0"/>
              <a:t>5</a:t>
            </a:r>
            <a:r>
              <a:rPr lang="zh-CN" altLang="zh-CN" dirty="0"/>
              <a:t>．创建配置类</a:t>
            </a:r>
            <a:endParaRPr lang="en-US" altLang="zh-CN" dirty="0"/>
          </a:p>
          <a:p>
            <a:pPr lvl="1">
              <a:spcBef>
                <a:spcPct val="0"/>
              </a:spcBef>
              <a:buFontTx/>
              <a:buNone/>
            </a:pPr>
            <a:r>
              <a:rPr lang="de-DE" altLang="zh-CN" dirty="0"/>
              <a:t>6</a:t>
            </a:r>
            <a:r>
              <a:rPr lang="zh-CN" altLang="zh-CN" dirty="0"/>
              <a:t>．创建测试类</a:t>
            </a:r>
            <a:endParaRPr lang="en-US" altLang="zh-CN" dirty="0"/>
          </a:p>
          <a:p>
            <a:pPr lvl="1">
              <a:spcBef>
                <a:spcPct val="0"/>
              </a:spcBef>
              <a:buFontTx/>
              <a:buNone/>
            </a:pPr>
            <a:r>
              <a:rPr lang="de-DE" altLang="zh-CN" dirty="0"/>
              <a:t>7</a:t>
            </a:r>
            <a:r>
              <a:rPr lang="zh-CN" altLang="zh-CN" dirty="0"/>
              <a:t>．运行结果</a:t>
            </a:r>
          </a:p>
        </p:txBody>
      </p:sp>
    </p:spTree>
    <p:extLst>
      <p:ext uri="{BB962C8B-B14F-4D97-AF65-F5344CB8AC3E}">
        <p14:creationId xmlns:p14="http://schemas.microsoft.com/office/powerpoint/2010/main" val="2903135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1058FD-202F-423C-8C57-2957D2856D42}"/>
              </a:ext>
            </a:extLst>
          </p:cNvPr>
          <p:cNvSpPr txBox="1">
            <a:spLocks/>
          </p:cNvSpPr>
          <p:nvPr/>
        </p:nvSpPr>
        <p:spPr>
          <a:xfrm>
            <a:off x="3962400" y="16033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2</a:t>
            </a:r>
            <a:r>
              <a:rPr lang="zh-CN" altLang="zh-CN">
                <a:latin typeface="黑体" panose="02010609060101010101" pitchFamily="49" charset="-122"/>
                <a:ea typeface="黑体" panose="02010609060101010101" pitchFamily="49" charset="-122"/>
              </a:rPr>
              <a:t>．创建</a:t>
            </a:r>
            <a:r>
              <a:rPr lang="de-DE" altLang="zh-CN">
                <a:latin typeface="黑体" panose="02010609060101010101" pitchFamily="49" charset="-122"/>
                <a:ea typeface="黑体" panose="02010609060101010101" pitchFamily="49" charset="-122"/>
              </a:rPr>
              <a:t>DAO</a:t>
            </a:r>
            <a:r>
              <a:rPr lang="zh-CN" altLang="zh-CN">
                <a:latin typeface="黑体" panose="02010609060101010101" pitchFamily="49" charset="-122"/>
                <a:ea typeface="黑体" panose="02010609060101010101" pitchFamily="49" charset="-122"/>
              </a:rPr>
              <a:t>层</a:t>
            </a:r>
            <a:endParaRPr lang="zh-CN" altLang="en-US" dirty="0">
              <a:latin typeface="黑体" panose="02010609060101010101" pitchFamily="49" charset="-122"/>
              <a:ea typeface="黑体" panose="02010609060101010101" pitchFamily="49" charset="-122"/>
            </a:endParaRPr>
          </a:p>
        </p:txBody>
      </p:sp>
      <p:sp>
        <p:nvSpPr>
          <p:cNvPr id="3" name="文本框 4">
            <a:extLst>
              <a:ext uri="{FF2B5EF4-FFF2-40B4-BE49-F238E27FC236}">
                <a16:creationId xmlns:a16="http://schemas.microsoft.com/office/drawing/2014/main" id="{994CE517-FEB2-4809-8675-CD6C06E7A19A}"/>
              </a:ext>
            </a:extLst>
          </p:cNvPr>
          <p:cNvSpPr txBox="1">
            <a:spLocks noChangeArrowheads="1"/>
          </p:cNvSpPr>
          <p:nvPr/>
        </p:nvSpPr>
        <p:spPr bwMode="auto">
          <a:xfrm>
            <a:off x="1882775" y="1303338"/>
            <a:ext cx="8426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t>   </a:t>
            </a:r>
            <a:r>
              <a:rPr lang="zh-CN" altLang="zh-CN" dirty="0"/>
              <a:t>在</a:t>
            </a:r>
            <a:r>
              <a:rPr lang="en-US" altLang="zh-CN" dirty="0"/>
              <a:t>Spring03</a:t>
            </a:r>
            <a:r>
              <a:rPr lang="zh-CN" altLang="zh-CN" dirty="0"/>
              <a:t>应用的</a:t>
            </a:r>
            <a:r>
              <a:rPr lang="de-DE" altLang="zh-CN" dirty="0"/>
              <a:t>src</a:t>
            </a:r>
            <a:r>
              <a:rPr lang="zh-CN" altLang="zh-CN" dirty="0"/>
              <a:t>中，创建</a:t>
            </a:r>
            <a:r>
              <a:rPr lang="de-DE" altLang="zh-CN" dirty="0"/>
              <a:t>dao</a:t>
            </a:r>
            <a:r>
              <a:rPr lang="zh-CN" altLang="zh-CN" dirty="0"/>
              <a:t>包，该包下创建</a:t>
            </a:r>
            <a:r>
              <a:rPr lang="de-DE" altLang="zh-CN" dirty="0"/>
              <a:t>TestDao</a:t>
            </a:r>
            <a:r>
              <a:rPr lang="zh-CN" altLang="en-US" dirty="0"/>
              <a:t>接口和</a:t>
            </a:r>
            <a:r>
              <a:rPr lang="en-US" altLang="zh-CN" dirty="0" err="1"/>
              <a:t>TestDaoImpl</a:t>
            </a:r>
            <a:r>
              <a:rPr lang="zh-CN" altLang="zh-CN" dirty="0"/>
              <a:t>类。</a:t>
            </a:r>
            <a:r>
              <a:rPr lang="en-US" altLang="zh-CN" dirty="0" err="1"/>
              <a:t>TestDaoImpl</a:t>
            </a:r>
            <a:r>
              <a:rPr lang="zh-CN" altLang="zh-CN" dirty="0"/>
              <a:t>类中</a:t>
            </a:r>
            <a:r>
              <a:rPr lang="zh-CN" altLang="zh-CN" dirty="0">
                <a:solidFill>
                  <a:srgbClr val="0F06BA"/>
                </a:solidFill>
              </a:rPr>
              <a:t>没有使用</a:t>
            </a:r>
            <a:r>
              <a:rPr lang="de-DE" altLang="zh-CN" dirty="0">
                <a:solidFill>
                  <a:srgbClr val="0F06BA"/>
                </a:solidFill>
              </a:rPr>
              <a:t>@Repository</a:t>
            </a:r>
            <a:r>
              <a:rPr lang="zh-CN" altLang="zh-CN" dirty="0">
                <a:solidFill>
                  <a:srgbClr val="0F06BA"/>
                </a:solidFill>
              </a:rPr>
              <a:t>注解</a:t>
            </a:r>
            <a:r>
              <a:rPr lang="zh-CN" altLang="zh-CN" dirty="0"/>
              <a:t>为数据访问层，具体代码如下：</a:t>
            </a:r>
            <a:endParaRPr lang="zh-CN" altLang="en-US" dirty="0"/>
          </a:p>
        </p:txBody>
      </p:sp>
      <p:sp>
        <p:nvSpPr>
          <p:cNvPr id="6" name="Rectangle 2">
            <a:extLst>
              <a:ext uri="{FF2B5EF4-FFF2-40B4-BE49-F238E27FC236}">
                <a16:creationId xmlns:a16="http://schemas.microsoft.com/office/drawing/2014/main" id="{E895772A-5F25-4F33-B540-BD6B167FFB12}"/>
              </a:ext>
            </a:extLst>
          </p:cNvPr>
          <p:cNvSpPr>
            <a:spLocks noChangeArrowheads="1"/>
          </p:cNvSpPr>
          <p:nvPr/>
        </p:nvSpPr>
        <p:spPr bwMode="auto">
          <a:xfrm>
            <a:off x="3324276" y="2670778"/>
            <a:ext cx="3310522" cy="11387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dirty="0">
                <a:ln>
                  <a:noFill/>
                </a:ln>
                <a:solidFill>
                  <a:srgbClr val="000080"/>
                </a:solidFill>
                <a:effectLst/>
                <a:latin typeface="Consolas" panose="020B0609020204030204" pitchFamily="49" charset="0"/>
              </a:rPr>
              <a:t>package </a:t>
            </a:r>
            <a:r>
              <a:rPr kumimoji="0" lang="zh-CN" altLang="zh-CN" sz="1700" b="0" i="0" u="none" strike="noStrike" cap="none" normalizeH="0" baseline="0" dirty="0">
                <a:ln>
                  <a:noFill/>
                </a:ln>
                <a:solidFill>
                  <a:srgbClr val="000000"/>
                </a:solidFill>
                <a:effectLst/>
                <a:latin typeface="Consolas" panose="020B0609020204030204" pitchFamily="49" charset="0"/>
              </a:rPr>
              <a:t>dao;</a:t>
            </a:r>
            <a:br>
              <a:rPr kumimoji="0" lang="zh-CN" altLang="zh-CN" sz="1700" b="0" i="1" u="none" strike="noStrike" cap="none" normalizeH="0" baseline="0" dirty="0">
                <a:ln>
                  <a:noFill/>
                </a:ln>
                <a:solidFill>
                  <a:srgbClr val="808080"/>
                </a:solidFill>
                <a:effectLst/>
                <a:latin typeface="Consolas" panose="020B0609020204030204" pitchFamily="49" charset="0"/>
              </a:rPr>
            </a:br>
            <a:r>
              <a:rPr kumimoji="0" lang="zh-CN" altLang="zh-CN" sz="1700" b="1" i="0" u="none" strike="noStrike" cap="none" normalizeH="0" baseline="0" dirty="0">
                <a:ln>
                  <a:noFill/>
                </a:ln>
                <a:solidFill>
                  <a:srgbClr val="000080"/>
                </a:solidFill>
                <a:effectLst/>
                <a:latin typeface="Consolas" panose="020B0609020204030204" pitchFamily="49" charset="0"/>
              </a:rPr>
              <a:t>public interface </a:t>
            </a:r>
            <a:r>
              <a:rPr kumimoji="0" lang="zh-CN" altLang="zh-CN" sz="1700" b="0" i="0" u="none" strike="noStrike" cap="none" normalizeH="0" baseline="0" dirty="0">
                <a:ln>
                  <a:noFill/>
                </a:ln>
                <a:solidFill>
                  <a:srgbClr val="000000"/>
                </a:solidFill>
                <a:effectLst/>
                <a:latin typeface="Consolas" panose="020B0609020204030204" pitchFamily="49" charset="0"/>
              </a:rPr>
              <a:t>TestDao {</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1" i="0" u="none" strike="noStrike" cap="none" normalizeH="0" baseline="0" dirty="0">
                <a:ln>
                  <a:noFill/>
                </a:ln>
                <a:solidFill>
                  <a:srgbClr val="000080"/>
                </a:solidFill>
                <a:effectLst/>
                <a:latin typeface="Consolas" panose="020B0609020204030204" pitchFamily="49" charset="0"/>
              </a:rPr>
              <a:t>public void </a:t>
            </a:r>
            <a:r>
              <a:rPr kumimoji="0" lang="zh-CN" altLang="zh-CN" sz="1700" b="0" i="0" u="none" strike="noStrike" cap="none" normalizeH="0" baseline="0" dirty="0">
                <a:ln>
                  <a:noFill/>
                </a:ln>
                <a:solidFill>
                  <a:srgbClr val="000000"/>
                </a:solidFill>
                <a:effectLst/>
                <a:latin typeface="Consolas" panose="020B0609020204030204" pitchFamily="49" charset="0"/>
              </a:rPr>
              <a:t>save();</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B52B063A-4357-4F0E-AE56-5044B1A53692}"/>
              </a:ext>
            </a:extLst>
          </p:cNvPr>
          <p:cNvSpPr>
            <a:spLocks noChangeArrowheads="1"/>
          </p:cNvSpPr>
          <p:nvPr/>
        </p:nvSpPr>
        <p:spPr bwMode="auto">
          <a:xfrm>
            <a:off x="2812025" y="4323556"/>
            <a:ext cx="6473247"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dirty="0">
                <a:ln>
                  <a:noFill/>
                </a:ln>
                <a:solidFill>
                  <a:srgbClr val="000080"/>
                </a:solidFill>
                <a:effectLst/>
                <a:latin typeface="Consolas" panose="020B0609020204030204" pitchFamily="49" charset="0"/>
              </a:rPr>
              <a:t>package </a:t>
            </a:r>
            <a:r>
              <a:rPr kumimoji="0" lang="zh-CN" altLang="zh-CN" sz="1700" b="0" i="0" u="none" strike="noStrike" cap="none" normalizeH="0" baseline="0" dirty="0">
                <a:ln>
                  <a:noFill/>
                </a:ln>
                <a:solidFill>
                  <a:srgbClr val="000000"/>
                </a:solidFill>
                <a:effectLst/>
                <a:latin typeface="Consolas" panose="020B0609020204030204" pitchFamily="49" charset="0"/>
              </a:rPr>
              <a:t>dao;</a:t>
            </a:r>
            <a:br>
              <a:rPr kumimoji="0" lang="zh-CN" altLang="zh-CN" sz="1700" b="0" i="1" u="none" strike="noStrike" cap="none" normalizeH="0" baseline="0" dirty="0">
                <a:ln>
                  <a:noFill/>
                </a:ln>
                <a:solidFill>
                  <a:srgbClr val="808080"/>
                </a:solidFill>
                <a:effectLst/>
                <a:latin typeface="Consolas" panose="020B0609020204030204" pitchFamily="49" charset="0"/>
              </a:rPr>
            </a:br>
            <a:r>
              <a:rPr kumimoji="0" lang="zh-CN" altLang="zh-CN" sz="1700" b="0" i="1" u="none" strike="noStrike" cap="none" normalizeH="0" baseline="0" dirty="0">
                <a:ln>
                  <a:noFill/>
                </a:ln>
                <a:solidFill>
                  <a:srgbClr val="808080"/>
                </a:solidFill>
                <a:effectLst/>
                <a:latin typeface="Consolas" panose="020B0609020204030204" pitchFamily="49" charset="0"/>
              </a:rPr>
              <a:t>//</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此处没有使用</a:t>
            </a:r>
            <a:r>
              <a:rPr kumimoji="0" lang="zh-CN" altLang="zh-CN" sz="1700" b="0" i="1" u="none" strike="noStrike" cap="none" normalizeH="0" baseline="0" dirty="0">
                <a:ln>
                  <a:noFill/>
                </a:ln>
                <a:solidFill>
                  <a:srgbClr val="808080"/>
                </a:solidFill>
                <a:effectLst/>
                <a:latin typeface="Consolas" panose="020B0609020204030204" pitchFamily="49" charset="0"/>
              </a:rPr>
              <a:t>@Repository</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声明</a:t>
            </a:r>
            <a:r>
              <a:rPr kumimoji="0" lang="zh-CN" altLang="zh-CN" sz="1700" b="0" i="1" u="none" strike="noStrike" cap="none" normalizeH="0" baseline="0" dirty="0">
                <a:ln>
                  <a:noFill/>
                </a:ln>
                <a:solidFill>
                  <a:srgbClr val="808080"/>
                </a:solidFill>
                <a:effectLst/>
                <a:latin typeface="Consolas" panose="020B0609020204030204" pitchFamily="49" charset="0"/>
              </a:rPr>
              <a:t>Bean</a:t>
            </a:r>
            <a:br>
              <a:rPr kumimoji="0" lang="zh-CN" altLang="zh-CN" sz="1700" b="0" i="1" u="none" strike="noStrike" cap="none" normalizeH="0" baseline="0" dirty="0">
                <a:ln>
                  <a:noFill/>
                </a:ln>
                <a:solidFill>
                  <a:srgbClr val="808080"/>
                </a:solidFill>
                <a:effectLst/>
                <a:latin typeface="Consolas" panose="020B0609020204030204" pitchFamily="49" charset="0"/>
              </a:rPr>
            </a:br>
            <a:r>
              <a:rPr kumimoji="0" lang="zh-CN" altLang="zh-CN" sz="1700" b="1" i="0" u="none" strike="noStrike" cap="none" normalizeH="0" baseline="0" dirty="0">
                <a:ln>
                  <a:noFill/>
                </a:ln>
                <a:solidFill>
                  <a:srgbClr val="000080"/>
                </a:solidFill>
                <a:effectLst/>
                <a:latin typeface="Consolas" panose="020B0609020204030204" pitchFamily="49" charset="0"/>
              </a:rPr>
              <a:t>public class </a:t>
            </a:r>
            <a:r>
              <a:rPr kumimoji="0" lang="zh-CN" altLang="zh-CN" sz="1700" b="0" i="0" u="none" strike="noStrike" cap="none" normalizeH="0" baseline="0" dirty="0">
                <a:ln>
                  <a:noFill/>
                </a:ln>
                <a:solidFill>
                  <a:srgbClr val="000000"/>
                </a:solidFill>
                <a:effectLst/>
                <a:latin typeface="Consolas" panose="020B0609020204030204" pitchFamily="49" charset="0"/>
              </a:rPr>
              <a:t>TestDaoImpl </a:t>
            </a:r>
            <a:r>
              <a:rPr kumimoji="0" lang="zh-CN" altLang="zh-CN" sz="1700" b="1" i="0" u="none" strike="noStrike" cap="none" normalizeH="0" baseline="0" dirty="0">
                <a:ln>
                  <a:noFill/>
                </a:ln>
                <a:solidFill>
                  <a:srgbClr val="000080"/>
                </a:solidFill>
                <a:effectLst/>
                <a:latin typeface="Consolas" panose="020B0609020204030204" pitchFamily="49" charset="0"/>
              </a:rPr>
              <a:t>implements </a:t>
            </a:r>
            <a:r>
              <a:rPr kumimoji="0" lang="zh-CN" altLang="zh-CN" sz="1700" b="0" i="0" u="none" strike="noStrike" cap="none" normalizeH="0" baseline="0" dirty="0">
                <a:ln>
                  <a:noFill/>
                </a:ln>
                <a:solidFill>
                  <a:srgbClr val="000000"/>
                </a:solidFill>
                <a:effectLst/>
                <a:latin typeface="Consolas" panose="020B0609020204030204" pitchFamily="49" charset="0"/>
              </a:rPr>
              <a:t>TestDao {</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0" i="0" u="none" strike="noStrike" cap="none" normalizeH="0" baseline="0" dirty="0">
                <a:ln>
                  <a:noFill/>
                </a:ln>
                <a:solidFill>
                  <a:srgbClr val="808000"/>
                </a:solidFill>
                <a:effectLst/>
                <a:latin typeface="Consolas" panose="020B0609020204030204" pitchFamily="49" charset="0"/>
              </a:rPr>
              <a:t>@Override</a:t>
            </a:r>
            <a:br>
              <a:rPr kumimoji="0" lang="zh-CN" altLang="zh-CN" sz="1700" b="0" i="0" u="none" strike="noStrike" cap="none" normalizeH="0" baseline="0" dirty="0">
                <a:ln>
                  <a:noFill/>
                </a:ln>
                <a:solidFill>
                  <a:srgbClr val="808000"/>
                </a:solidFill>
                <a:effectLst/>
                <a:latin typeface="Consolas" panose="020B0609020204030204" pitchFamily="49" charset="0"/>
              </a:rPr>
            </a:br>
            <a:r>
              <a:rPr kumimoji="0" lang="zh-CN" altLang="zh-CN" sz="1700" b="0" i="0" u="none" strike="noStrike" cap="none" normalizeH="0" baseline="0" dirty="0">
                <a:ln>
                  <a:noFill/>
                </a:ln>
                <a:solidFill>
                  <a:srgbClr val="808000"/>
                </a:solidFill>
                <a:effectLst/>
                <a:latin typeface="Consolas" panose="020B0609020204030204" pitchFamily="49" charset="0"/>
              </a:rPr>
              <a:t>    </a:t>
            </a:r>
            <a:r>
              <a:rPr kumimoji="0" lang="zh-CN" altLang="zh-CN" sz="1700" b="1" i="0" u="none" strike="noStrike" cap="none" normalizeH="0" baseline="0" dirty="0">
                <a:ln>
                  <a:noFill/>
                </a:ln>
                <a:solidFill>
                  <a:srgbClr val="000080"/>
                </a:solidFill>
                <a:effectLst/>
                <a:latin typeface="Consolas" panose="020B0609020204030204" pitchFamily="49" charset="0"/>
              </a:rPr>
              <a:t>public void </a:t>
            </a:r>
            <a:r>
              <a:rPr kumimoji="0" lang="zh-CN" altLang="zh-CN" sz="1700" b="0" i="0" u="none" strike="noStrike" cap="none" normalizeH="0" baseline="0" dirty="0">
                <a:ln>
                  <a:noFill/>
                </a:ln>
                <a:solidFill>
                  <a:srgbClr val="000000"/>
                </a:solidFill>
                <a:effectLst/>
                <a:latin typeface="Consolas" panose="020B0609020204030204" pitchFamily="49" charset="0"/>
              </a:rPr>
              <a:t>save() {</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System.</a:t>
            </a:r>
            <a:r>
              <a:rPr kumimoji="0" lang="zh-CN" altLang="zh-CN" sz="1700" b="1" i="1" u="none" strike="noStrike" cap="none" normalizeH="0" baseline="0" dirty="0">
                <a:ln>
                  <a:noFill/>
                </a:ln>
                <a:solidFill>
                  <a:srgbClr val="660E7A"/>
                </a:solidFill>
                <a:effectLst/>
                <a:latin typeface="Consolas" panose="020B0609020204030204" pitchFamily="49" charset="0"/>
              </a:rPr>
              <a:t>out</a:t>
            </a:r>
            <a:r>
              <a:rPr kumimoji="0" lang="zh-CN" altLang="zh-CN" sz="1700" b="0" i="0" u="none" strike="noStrike" cap="none" normalizeH="0" baseline="0" dirty="0">
                <a:ln>
                  <a:noFill/>
                </a:ln>
                <a:solidFill>
                  <a:srgbClr val="000000"/>
                </a:solidFill>
                <a:effectLst/>
                <a:latin typeface="Consolas" panose="020B0609020204030204" pitchFamily="49" charset="0"/>
              </a:rPr>
              <a:t>.println(</a:t>
            </a:r>
            <a:r>
              <a:rPr kumimoji="0" lang="zh-CN" altLang="zh-CN" sz="1700" b="1" i="0" u="none" strike="noStrike" cap="none" normalizeH="0" baseline="0" dirty="0">
                <a:ln>
                  <a:noFill/>
                </a:ln>
                <a:solidFill>
                  <a:srgbClr val="008000"/>
                </a:solidFill>
                <a:effectLst/>
                <a:latin typeface="Consolas" panose="020B0609020204030204" pitchFamily="49" charset="0"/>
              </a:rPr>
              <a:t>"TestDao save()</a:t>
            </a:r>
            <a:r>
              <a:rPr kumimoji="0" lang="zh-CN" altLang="zh-CN" sz="17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方法执行</a:t>
            </a:r>
            <a:r>
              <a:rPr kumimoji="0" lang="zh-CN" altLang="zh-CN" sz="1700" b="1" i="0" u="none" strike="noStrike" cap="none" normalizeH="0" baseline="0" dirty="0">
                <a:ln>
                  <a:noFill/>
                </a:ln>
                <a:solidFill>
                  <a:srgbClr val="008000"/>
                </a:solidFill>
                <a:effectLst/>
                <a:latin typeface="Consolas" panose="020B0609020204030204" pitchFamily="49" charset="0"/>
              </a:rPr>
              <a:t>"</a:t>
            </a: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18278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49D30C69-0132-4E04-B864-06498A721332}"/>
              </a:ext>
            </a:extLst>
          </p:cNvPr>
          <p:cNvSpPr txBox="1">
            <a:spLocks/>
          </p:cNvSpPr>
          <p:nvPr/>
        </p:nvSpPr>
        <p:spPr>
          <a:xfrm>
            <a:off x="3737610" y="217488"/>
            <a:ext cx="8229600" cy="7778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．创建</a:t>
            </a:r>
            <a:r>
              <a:rPr lang="de-DE" altLang="zh-CN" dirty="0">
                <a:latin typeface="黑体" panose="02010609060101010101" pitchFamily="49" charset="-122"/>
                <a:ea typeface="黑体" panose="02010609060101010101" pitchFamily="49" charset="-122"/>
              </a:rPr>
              <a:t>Service</a:t>
            </a:r>
            <a:r>
              <a:rPr lang="zh-CN" altLang="zh-CN" dirty="0">
                <a:latin typeface="黑体" panose="02010609060101010101" pitchFamily="49" charset="-122"/>
                <a:ea typeface="黑体" panose="02010609060101010101" pitchFamily="49" charset="-122"/>
              </a:rPr>
              <a:t>层</a:t>
            </a:r>
            <a:endParaRPr lang="zh-CN" altLang="en-US" dirty="0">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id="{5478AE03-1AC8-4837-ADEC-EB42CF72B141}"/>
              </a:ext>
            </a:extLst>
          </p:cNvPr>
          <p:cNvSpPr txBox="1">
            <a:spLocks noChangeArrowheads="1"/>
          </p:cNvSpPr>
          <p:nvPr/>
        </p:nvSpPr>
        <p:spPr bwMode="auto">
          <a:xfrm>
            <a:off x="1550988" y="995363"/>
            <a:ext cx="87137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t>    </a:t>
            </a:r>
            <a:r>
              <a:rPr lang="zh-CN" altLang="zh-CN" dirty="0"/>
              <a:t>在</a:t>
            </a:r>
            <a:r>
              <a:rPr lang="de-DE" altLang="zh-CN" dirty="0"/>
              <a:t>S</a:t>
            </a:r>
            <a:r>
              <a:rPr lang="en-US" altLang="zh-CN" dirty="0"/>
              <a:t>pring04</a:t>
            </a:r>
            <a:r>
              <a:rPr lang="zh-CN" altLang="zh-CN" dirty="0"/>
              <a:t>应用的</a:t>
            </a:r>
            <a:r>
              <a:rPr lang="de-DE" altLang="zh-CN" dirty="0"/>
              <a:t>src</a:t>
            </a:r>
            <a:r>
              <a:rPr lang="zh-CN" altLang="zh-CN" dirty="0"/>
              <a:t>中，创建</a:t>
            </a:r>
            <a:r>
              <a:rPr lang="de-DE" altLang="zh-CN" dirty="0"/>
              <a:t>service</a:t>
            </a:r>
            <a:r>
              <a:rPr lang="zh-CN" altLang="zh-CN" dirty="0"/>
              <a:t>包，该包下创建</a:t>
            </a:r>
            <a:r>
              <a:rPr lang="en-US" altLang="zh-CN" dirty="0" err="1"/>
              <a:t>TestService</a:t>
            </a:r>
            <a:r>
              <a:rPr lang="zh-CN" altLang="en-US" dirty="0"/>
              <a:t>接口和</a:t>
            </a:r>
            <a:r>
              <a:rPr lang="de-DE" altLang="zh-CN" dirty="0"/>
              <a:t>TestService</a:t>
            </a:r>
            <a:r>
              <a:rPr lang="zh-CN" altLang="zh-CN" dirty="0"/>
              <a:t>类。此类中</a:t>
            </a:r>
            <a:r>
              <a:rPr lang="zh-CN" altLang="zh-CN" dirty="0">
                <a:solidFill>
                  <a:srgbClr val="0F06BA"/>
                </a:solidFill>
              </a:rPr>
              <a:t>没有使用</a:t>
            </a:r>
            <a:r>
              <a:rPr lang="de-DE" altLang="zh-CN" dirty="0">
                <a:solidFill>
                  <a:srgbClr val="0F06BA"/>
                </a:solidFill>
              </a:rPr>
              <a:t>@Service</a:t>
            </a:r>
            <a:r>
              <a:rPr lang="zh-CN" altLang="zh-CN" dirty="0">
                <a:solidFill>
                  <a:srgbClr val="0F06BA"/>
                </a:solidFill>
              </a:rPr>
              <a:t>注解</a:t>
            </a:r>
            <a:r>
              <a:rPr lang="zh-CN" altLang="zh-CN" dirty="0"/>
              <a:t>为业务逻辑层，具体代码如下：</a:t>
            </a:r>
            <a:endParaRPr lang="zh-CN" altLang="en-US" dirty="0"/>
          </a:p>
        </p:txBody>
      </p:sp>
      <p:sp>
        <p:nvSpPr>
          <p:cNvPr id="2" name="Rectangle 1">
            <a:extLst>
              <a:ext uri="{FF2B5EF4-FFF2-40B4-BE49-F238E27FC236}">
                <a16:creationId xmlns:a16="http://schemas.microsoft.com/office/drawing/2014/main" id="{F837BB1C-1782-4F17-9B95-E28351D52357}"/>
              </a:ext>
            </a:extLst>
          </p:cNvPr>
          <p:cNvSpPr>
            <a:spLocks noChangeArrowheads="1"/>
          </p:cNvSpPr>
          <p:nvPr/>
        </p:nvSpPr>
        <p:spPr bwMode="auto">
          <a:xfrm>
            <a:off x="713146" y="3090863"/>
            <a:ext cx="3791423" cy="14157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dirty="0">
                <a:ln>
                  <a:noFill/>
                </a:ln>
                <a:solidFill>
                  <a:srgbClr val="000080"/>
                </a:solidFill>
                <a:effectLst/>
                <a:latin typeface="Consolas" panose="020B0609020204030204" pitchFamily="49" charset="0"/>
              </a:rPr>
              <a:t>package </a:t>
            </a:r>
            <a:r>
              <a:rPr kumimoji="0" lang="zh-CN" altLang="zh-CN" sz="1700" b="0" i="0" u="none" strike="noStrike" cap="none" normalizeH="0" baseline="0" dirty="0">
                <a:ln>
                  <a:noFill/>
                </a:ln>
                <a:solidFill>
                  <a:srgbClr val="000000"/>
                </a:solidFill>
                <a:effectLst/>
                <a:latin typeface="Consolas" panose="020B0609020204030204" pitchFamily="49" charset="0"/>
              </a:rPr>
              <a:t>service;</a:t>
            </a:r>
            <a:br>
              <a:rPr kumimoji="0" lang="zh-CN" altLang="zh-CN" sz="1700" b="0" i="1" u="none" strike="noStrike" cap="none" normalizeH="0" baseline="0" dirty="0">
                <a:ln>
                  <a:noFill/>
                </a:ln>
                <a:solidFill>
                  <a:srgbClr val="808080"/>
                </a:solidFill>
                <a:effectLst/>
                <a:latin typeface="Consolas" panose="020B0609020204030204" pitchFamily="49" charset="0"/>
              </a:rPr>
            </a:br>
            <a:r>
              <a:rPr kumimoji="0" lang="zh-CN" altLang="zh-CN" sz="1700" b="1" i="0" u="none" strike="noStrike" cap="none" normalizeH="0" baseline="0" dirty="0">
                <a:ln>
                  <a:noFill/>
                </a:ln>
                <a:solidFill>
                  <a:srgbClr val="000080"/>
                </a:solidFill>
                <a:effectLst/>
                <a:latin typeface="Consolas" panose="020B0609020204030204" pitchFamily="49" charset="0"/>
              </a:rPr>
              <a:t>public interface </a:t>
            </a:r>
            <a:r>
              <a:rPr kumimoji="0" lang="zh-CN" altLang="zh-CN" sz="1700" b="0" i="0" u="none" strike="noStrike" cap="none" normalizeH="0" baseline="0" dirty="0">
                <a:ln>
                  <a:noFill/>
                </a:ln>
                <a:solidFill>
                  <a:srgbClr val="000000"/>
                </a:solidFill>
                <a:effectLst/>
                <a:latin typeface="Consolas" panose="020B0609020204030204" pitchFamily="49" charset="0"/>
              </a:rPr>
              <a:t>TestService {</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1" i="0" u="none" strike="noStrike" cap="none" normalizeH="0" baseline="0" dirty="0">
                <a:ln>
                  <a:noFill/>
                </a:ln>
                <a:solidFill>
                  <a:srgbClr val="000080"/>
                </a:solidFill>
                <a:effectLst/>
                <a:latin typeface="Consolas" panose="020B0609020204030204" pitchFamily="49" charset="0"/>
              </a:rPr>
              <a:t>public void </a:t>
            </a:r>
            <a:r>
              <a:rPr kumimoji="0" lang="zh-CN" altLang="zh-CN" sz="1700" b="0" i="0" u="none" strike="noStrike" cap="none" normalizeH="0" baseline="0" dirty="0">
                <a:ln>
                  <a:noFill/>
                </a:ln>
                <a:solidFill>
                  <a:srgbClr val="000000"/>
                </a:solidFill>
                <a:effectLst/>
                <a:latin typeface="Consolas" panose="020B0609020204030204" pitchFamily="49" charset="0"/>
              </a:rPr>
              <a:t>save();</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8637C9A9-DE7F-484E-A575-FC13EC154D87}"/>
              </a:ext>
            </a:extLst>
          </p:cNvPr>
          <p:cNvSpPr>
            <a:spLocks noChangeArrowheads="1"/>
          </p:cNvSpPr>
          <p:nvPr/>
        </p:nvSpPr>
        <p:spPr bwMode="auto">
          <a:xfrm>
            <a:off x="5172075" y="2490698"/>
            <a:ext cx="6556603" cy="4031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dirty="0">
                <a:ln>
                  <a:noFill/>
                </a:ln>
                <a:solidFill>
                  <a:srgbClr val="000080"/>
                </a:solidFill>
                <a:effectLst/>
                <a:latin typeface="Consolas" panose="020B0609020204030204" pitchFamily="49" charset="0"/>
              </a:rPr>
              <a:t>package </a:t>
            </a:r>
            <a:r>
              <a:rPr kumimoji="0" lang="zh-CN" altLang="zh-CN" sz="1700" b="0" i="0" u="none" strike="noStrike" cap="none" normalizeH="0" baseline="0" dirty="0">
                <a:ln>
                  <a:noFill/>
                </a:ln>
                <a:solidFill>
                  <a:srgbClr val="000000"/>
                </a:solidFill>
                <a:effectLst/>
                <a:latin typeface="Consolas" panose="020B0609020204030204" pitchFamily="49" charset="0"/>
              </a:rPr>
              <a:t>service;</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1" i="0" u="none" strike="noStrike" cap="none" normalizeH="0" baseline="0" dirty="0">
                <a:ln>
                  <a:noFill/>
                </a:ln>
                <a:solidFill>
                  <a:srgbClr val="000080"/>
                </a:solidFill>
                <a:effectLst/>
                <a:latin typeface="Consolas" panose="020B0609020204030204" pitchFamily="49" charset="0"/>
              </a:rPr>
              <a:t>import </a:t>
            </a:r>
            <a:r>
              <a:rPr kumimoji="0" lang="zh-CN" altLang="zh-CN" sz="1700" b="0" i="0" u="none" strike="noStrike" cap="none" normalizeH="0" baseline="0" dirty="0">
                <a:ln>
                  <a:noFill/>
                </a:ln>
                <a:solidFill>
                  <a:srgbClr val="000000"/>
                </a:solidFill>
                <a:effectLst/>
                <a:latin typeface="Consolas" panose="020B0609020204030204" pitchFamily="49" charset="0"/>
              </a:rPr>
              <a:t>dao.TestDao;</a:t>
            </a:r>
            <a:br>
              <a:rPr kumimoji="0" lang="zh-CN" altLang="zh-CN" sz="1700" b="0" i="1" u="none" strike="noStrike" cap="none" normalizeH="0" baseline="0" dirty="0">
                <a:ln>
                  <a:noFill/>
                </a:ln>
                <a:solidFill>
                  <a:srgbClr val="808080"/>
                </a:solidFill>
                <a:effectLst/>
                <a:latin typeface="Consolas" panose="020B0609020204030204" pitchFamily="49" charset="0"/>
              </a:rPr>
            </a:br>
            <a:r>
              <a:rPr kumimoji="0" lang="zh-CN" altLang="zh-CN" sz="1700" b="1" i="0" u="none" strike="noStrike" cap="none" normalizeH="0" baseline="0" dirty="0">
                <a:ln>
                  <a:noFill/>
                </a:ln>
                <a:solidFill>
                  <a:srgbClr val="000080"/>
                </a:solidFill>
                <a:effectLst/>
                <a:latin typeface="Consolas" panose="020B0609020204030204" pitchFamily="49" charset="0"/>
              </a:rPr>
              <a:t>public class </a:t>
            </a:r>
            <a:r>
              <a:rPr kumimoji="0" lang="zh-CN" altLang="zh-CN" sz="1700" b="0" i="0" u="none" strike="noStrike" cap="none" normalizeH="0" baseline="0" dirty="0">
                <a:ln>
                  <a:noFill/>
                </a:ln>
                <a:solidFill>
                  <a:srgbClr val="000000"/>
                </a:solidFill>
                <a:effectLst/>
                <a:latin typeface="Consolas" panose="020B0609020204030204" pitchFamily="49" charset="0"/>
              </a:rPr>
              <a:t>TestServiceImpl </a:t>
            </a:r>
            <a:r>
              <a:rPr kumimoji="0" lang="zh-CN" altLang="zh-CN" sz="1700" b="1" i="0" u="none" strike="noStrike" cap="none" normalizeH="0" baseline="0" dirty="0">
                <a:ln>
                  <a:noFill/>
                </a:ln>
                <a:solidFill>
                  <a:srgbClr val="000080"/>
                </a:solidFill>
                <a:effectLst/>
                <a:latin typeface="Consolas" panose="020B0609020204030204" pitchFamily="49" charset="0"/>
              </a:rPr>
              <a:t>implements </a:t>
            </a:r>
            <a:r>
              <a:rPr kumimoji="0" lang="zh-CN" altLang="zh-CN" sz="1700" b="0" i="0" u="none" strike="noStrike" cap="none" normalizeH="0" baseline="0" dirty="0">
                <a:ln>
                  <a:noFill/>
                </a:ln>
                <a:solidFill>
                  <a:srgbClr val="000000"/>
                </a:solidFill>
                <a:effectLst/>
                <a:latin typeface="Consolas" panose="020B0609020204030204" pitchFamily="49" charset="0"/>
              </a:rPr>
              <a:t>TestService {</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0" i="1" u="none" strike="noStrike" cap="none" normalizeH="0" baseline="0" dirty="0">
                <a:ln>
                  <a:noFill/>
                </a:ln>
                <a:solidFill>
                  <a:srgbClr val="808080"/>
                </a:solidFill>
                <a:effectLst/>
                <a:latin typeface="Consolas" panose="020B0609020204030204" pitchFamily="49" charset="0"/>
              </a:rPr>
              <a:t>//</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此处没有使用</a:t>
            </a:r>
            <a:r>
              <a:rPr kumimoji="0" lang="zh-CN" altLang="zh-CN" sz="1700" b="0" i="1" u="none" strike="noStrike" cap="none" normalizeH="0" baseline="0" dirty="0">
                <a:ln>
                  <a:noFill/>
                </a:ln>
                <a:solidFill>
                  <a:srgbClr val="808080"/>
                </a:solidFill>
                <a:effectLst/>
                <a:latin typeface="Consolas" panose="020B0609020204030204" pitchFamily="49" charset="0"/>
              </a:rPr>
              <a:t>@Autowired</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注入</a:t>
            </a:r>
            <a:r>
              <a:rPr kumimoji="0" lang="zh-CN" altLang="zh-CN" sz="1700" b="0" i="1" u="none" strike="noStrike" cap="none" normalizeH="0" baseline="0" dirty="0">
                <a:ln>
                  <a:noFill/>
                </a:ln>
                <a:solidFill>
                  <a:srgbClr val="808080"/>
                </a:solidFill>
                <a:effectLst/>
                <a:latin typeface="Consolas" panose="020B0609020204030204" pitchFamily="49" charset="0"/>
              </a:rPr>
              <a:t>testDao</a:t>
            </a:r>
            <a:br>
              <a:rPr kumimoji="0" lang="zh-CN" altLang="zh-CN" sz="1700" b="0" i="1" u="none" strike="noStrike" cap="none" normalizeH="0" baseline="0" dirty="0">
                <a:ln>
                  <a:noFill/>
                </a:ln>
                <a:solidFill>
                  <a:srgbClr val="808080"/>
                </a:solidFill>
                <a:effectLst/>
                <a:latin typeface="Consolas" panose="020B0609020204030204" pitchFamily="49" charset="0"/>
              </a:rPr>
            </a:br>
            <a:r>
              <a:rPr kumimoji="0" lang="zh-CN" altLang="zh-CN" sz="1700" b="0" i="1" u="none" strike="noStrike" cap="none" normalizeH="0" baseline="0" dirty="0">
                <a:ln>
                  <a:noFill/>
                </a:ln>
                <a:solidFill>
                  <a:srgbClr val="808080"/>
                </a:solidFill>
                <a:effectLst/>
                <a:latin typeface="Consolas" panose="020B0609020204030204" pitchFamily="49" charset="0"/>
              </a:rPr>
              <a:t>    </a:t>
            </a:r>
            <a:r>
              <a:rPr kumimoji="0" lang="zh-CN" altLang="zh-CN" sz="1700" b="0" i="0" u="none" strike="noStrike" cap="none" normalizeH="0" baseline="0" dirty="0">
                <a:ln>
                  <a:noFill/>
                </a:ln>
                <a:solidFill>
                  <a:srgbClr val="000000"/>
                </a:solidFill>
                <a:effectLst/>
                <a:latin typeface="Consolas" panose="020B0609020204030204" pitchFamily="49" charset="0"/>
              </a:rPr>
              <a:t>TestDao </a:t>
            </a:r>
            <a:r>
              <a:rPr kumimoji="0" lang="zh-CN" altLang="zh-CN" sz="1700" b="1" i="0" u="none" strike="noStrike" cap="none" normalizeH="0" baseline="0" dirty="0">
                <a:ln>
                  <a:noFill/>
                </a:ln>
                <a:solidFill>
                  <a:srgbClr val="660E7A"/>
                </a:solidFill>
                <a:effectLst/>
                <a:latin typeface="Consolas" panose="020B0609020204030204" pitchFamily="49" charset="0"/>
              </a:rPr>
              <a:t>testDao</a:t>
            </a: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1" i="0" u="none" strike="noStrike" cap="none" normalizeH="0" baseline="0" dirty="0">
                <a:ln>
                  <a:noFill/>
                </a:ln>
                <a:solidFill>
                  <a:srgbClr val="000080"/>
                </a:solidFill>
                <a:effectLst/>
                <a:latin typeface="Consolas" panose="020B0609020204030204" pitchFamily="49" charset="0"/>
              </a:rPr>
              <a:t>public void </a:t>
            </a:r>
            <a:r>
              <a:rPr kumimoji="0" lang="zh-CN" altLang="zh-CN" sz="1700" b="0" i="0" u="none" strike="noStrike" cap="none" normalizeH="0" baseline="0" dirty="0">
                <a:ln>
                  <a:noFill/>
                </a:ln>
                <a:solidFill>
                  <a:srgbClr val="000000"/>
                </a:solidFill>
                <a:effectLst/>
                <a:latin typeface="Consolas" panose="020B0609020204030204" pitchFamily="49" charset="0"/>
              </a:rPr>
              <a:t>setTestDao(TestDao testDao){</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1" i="0" u="none" strike="noStrike" cap="none" normalizeH="0" baseline="0" dirty="0">
                <a:ln>
                  <a:noFill/>
                </a:ln>
                <a:solidFill>
                  <a:srgbClr val="000080"/>
                </a:solidFill>
                <a:effectLst/>
                <a:latin typeface="Consolas" panose="020B0609020204030204" pitchFamily="49" charset="0"/>
              </a:rPr>
              <a:t>this</a:t>
            </a:r>
            <a:r>
              <a:rPr kumimoji="0" lang="zh-CN" altLang="zh-CN" sz="1700" b="0" i="0" u="none" strike="noStrike" cap="none" normalizeH="0" baseline="0" dirty="0">
                <a:ln>
                  <a:noFill/>
                </a:ln>
                <a:solidFill>
                  <a:srgbClr val="000000"/>
                </a:solidFill>
                <a:effectLst/>
                <a:latin typeface="Consolas" panose="020B0609020204030204" pitchFamily="49" charset="0"/>
              </a:rPr>
              <a:t>.</a:t>
            </a:r>
            <a:r>
              <a:rPr kumimoji="0" lang="zh-CN" altLang="zh-CN" sz="1700" b="1" i="0" u="none" strike="noStrike" cap="none" normalizeH="0" baseline="0" dirty="0">
                <a:ln>
                  <a:noFill/>
                </a:ln>
                <a:solidFill>
                  <a:srgbClr val="660E7A"/>
                </a:solidFill>
                <a:effectLst/>
                <a:latin typeface="Consolas" panose="020B0609020204030204" pitchFamily="49" charset="0"/>
              </a:rPr>
              <a:t>testDao </a:t>
            </a:r>
            <a:r>
              <a:rPr kumimoji="0" lang="zh-CN" altLang="zh-CN" sz="1700" b="0" i="0" u="none" strike="noStrike" cap="none" normalizeH="0" baseline="0" dirty="0">
                <a:ln>
                  <a:noFill/>
                </a:ln>
                <a:solidFill>
                  <a:srgbClr val="000000"/>
                </a:solidFill>
                <a:effectLst/>
                <a:latin typeface="Consolas" panose="020B0609020204030204" pitchFamily="49" charset="0"/>
              </a:rPr>
              <a:t>= testDao;</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0" i="0" u="none" strike="noStrike" cap="none" normalizeH="0" baseline="0" dirty="0">
                <a:ln>
                  <a:noFill/>
                </a:ln>
                <a:solidFill>
                  <a:srgbClr val="808000"/>
                </a:solidFill>
                <a:effectLst/>
                <a:latin typeface="Consolas" panose="020B0609020204030204" pitchFamily="49" charset="0"/>
              </a:rPr>
              <a:t>@Override</a:t>
            </a:r>
            <a:br>
              <a:rPr kumimoji="0" lang="zh-CN" altLang="zh-CN" sz="1700" b="0" i="0" u="none" strike="noStrike" cap="none" normalizeH="0" baseline="0" dirty="0">
                <a:ln>
                  <a:noFill/>
                </a:ln>
                <a:solidFill>
                  <a:srgbClr val="808000"/>
                </a:solidFill>
                <a:effectLst/>
                <a:latin typeface="Consolas" panose="020B0609020204030204" pitchFamily="49" charset="0"/>
              </a:rPr>
            </a:br>
            <a:r>
              <a:rPr kumimoji="0" lang="zh-CN" altLang="zh-CN" sz="1700" b="0" i="0" u="none" strike="noStrike" cap="none" normalizeH="0" baseline="0" dirty="0">
                <a:ln>
                  <a:noFill/>
                </a:ln>
                <a:solidFill>
                  <a:srgbClr val="808000"/>
                </a:solidFill>
                <a:effectLst/>
                <a:latin typeface="Consolas" panose="020B0609020204030204" pitchFamily="49" charset="0"/>
              </a:rPr>
              <a:t>    </a:t>
            </a:r>
            <a:r>
              <a:rPr kumimoji="0" lang="zh-CN" altLang="zh-CN" sz="1700" b="1" i="0" u="none" strike="noStrike" cap="none" normalizeH="0" baseline="0" dirty="0">
                <a:ln>
                  <a:noFill/>
                </a:ln>
                <a:solidFill>
                  <a:srgbClr val="000080"/>
                </a:solidFill>
                <a:effectLst/>
                <a:latin typeface="Consolas" panose="020B0609020204030204" pitchFamily="49" charset="0"/>
              </a:rPr>
              <a:t>public void </a:t>
            </a:r>
            <a:r>
              <a:rPr kumimoji="0" lang="zh-CN" altLang="zh-CN" sz="1700" b="0" i="0" u="none" strike="noStrike" cap="none" normalizeH="0" baseline="0" dirty="0">
                <a:ln>
                  <a:noFill/>
                </a:ln>
                <a:solidFill>
                  <a:srgbClr val="000000"/>
                </a:solidFill>
                <a:effectLst/>
                <a:latin typeface="Consolas" panose="020B0609020204030204" pitchFamily="49" charset="0"/>
              </a:rPr>
              <a:t>save() {</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1" i="0" u="none" strike="noStrike" cap="none" normalizeH="0" baseline="0" dirty="0">
                <a:ln>
                  <a:noFill/>
                </a:ln>
                <a:solidFill>
                  <a:srgbClr val="660E7A"/>
                </a:solidFill>
                <a:effectLst/>
                <a:latin typeface="Consolas" panose="020B0609020204030204" pitchFamily="49" charset="0"/>
              </a:rPr>
              <a:t>testDao</a:t>
            </a:r>
            <a:r>
              <a:rPr kumimoji="0" lang="zh-CN" altLang="zh-CN" sz="1700" b="0" i="0" u="none" strike="noStrike" cap="none" normalizeH="0" baseline="0" dirty="0">
                <a:ln>
                  <a:noFill/>
                </a:ln>
                <a:solidFill>
                  <a:srgbClr val="000000"/>
                </a:solidFill>
                <a:effectLst/>
                <a:latin typeface="Consolas" panose="020B0609020204030204" pitchFamily="49" charset="0"/>
              </a:rPr>
              <a:t>.save();</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01626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92F0D0-3523-41EC-BBB0-3166536F257B}"/>
              </a:ext>
            </a:extLst>
          </p:cNvPr>
          <p:cNvSpPr txBox="1">
            <a:spLocks/>
          </p:cNvSpPr>
          <p:nvPr/>
        </p:nvSpPr>
        <p:spPr>
          <a:xfrm>
            <a:off x="3280410" y="145733"/>
            <a:ext cx="8229600" cy="70643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4</a:t>
            </a:r>
            <a:r>
              <a:rPr lang="zh-CN" altLang="zh-CN">
                <a:latin typeface="黑体" panose="02010609060101010101" pitchFamily="49" charset="-122"/>
                <a:ea typeface="黑体" panose="02010609060101010101" pitchFamily="49" charset="-122"/>
              </a:rPr>
              <a:t>．创建</a:t>
            </a:r>
            <a:r>
              <a:rPr lang="de-DE" altLang="zh-CN">
                <a:latin typeface="黑体" panose="02010609060101010101" pitchFamily="49" charset="-122"/>
                <a:ea typeface="黑体" panose="02010609060101010101" pitchFamily="49" charset="-122"/>
              </a:rPr>
              <a:t>Controller</a:t>
            </a:r>
            <a:r>
              <a:rPr lang="zh-CN" altLang="zh-CN">
                <a:latin typeface="黑体" panose="02010609060101010101" pitchFamily="49" charset="-122"/>
                <a:ea typeface="黑体" panose="02010609060101010101" pitchFamily="49" charset="-122"/>
              </a:rPr>
              <a:t>层</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48303567-52B3-4E08-8E9A-37E05FF6EFF9}"/>
              </a:ext>
            </a:extLst>
          </p:cNvPr>
          <p:cNvSpPr txBox="1">
            <a:spLocks noChangeArrowheads="1"/>
          </p:cNvSpPr>
          <p:nvPr/>
        </p:nvSpPr>
        <p:spPr bwMode="auto">
          <a:xfrm>
            <a:off x="1918970" y="852170"/>
            <a:ext cx="8712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t>    </a:t>
            </a:r>
            <a:r>
              <a:rPr lang="zh-CN" altLang="zh-CN" dirty="0"/>
              <a:t>在</a:t>
            </a:r>
            <a:r>
              <a:rPr lang="de-DE" altLang="zh-CN" dirty="0"/>
              <a:t>S</a:t>
            </a:r>
            <a:r>
              <a:rPr lang="en-US" altLang="zh-CN" dirty="0"/>
              <a:t>pring4</a:t>
            </a:r>
            <a:r>
              <a:rPr lang="zh-CN" altLang="zh-CN" dirty="0"/>
              <a:t>应用的</a:t>
            </a:r>
            <a:r>
              <a:rPr lang="de-DE" altLang="zh-CN" dirty="0"/>
              <a:t>src</a:t>
            </a:r>
            <a:r>
              <a:rPr lang="zh-CN" altLang="zh-CN" dirty="0"/>
              <a:t>中，创建</a:t>
            </a:r>
            <a:r>
              <a:rPr lang="de-DE" altLang="zh-CN" dirty="0"/>
              <a:t>controller</a:t>
            </a:r>
            <a:r>
              <a:rPr lang="zh-CN" altLang="zh-CN" dirty="0"/>
              <a:t>包，该包下创建</a:t>
            </a:r>
            <a:r>
              <a:rPr lang="de-DE" altLang="zh-CN" dirty="0"/>
              <a:t>TestController</a:t>
            </a:r>
            <a:r>
              <a:rPr lang="zh-CN" altLang="zh-CN" dirty="0"/>
              <a:t>类。此类中</a:t>
            </a:r>
            <a:r>
              <a:rPr lang="zh-CN" altLang="zh-CN" dirty="0">
                <a:solidFill>
                  <a:srgbClr val="0F06BA"/>
                </a:solidFill>
              </a:rPr>
              <a:t>没有使用</a:t>
            </a:r>
            <a:r>
              <a:rPr lang="de-DE" altLang="zh-CN" dirty="0">
                <a:solidFill>
                  <a:srgbClr val="0F06BA"/>
                </a:solidFill>
              </a:rPr>
              <a:t>@Controller</a:t>
            </a:r>
            <a:r>
              <a:rPr lang="zh-CN" altLang="zh-CN" dirty="0">
                <a:solidFill>
                  <a:srgbClr val="0F06BA"/>
                </a:solidFill>
              </a:rPr>
              <a:t>注解</a:t>
            </a:r>
            <a:r>
              <a:rPr lang="zh-CN" altLang="zh-CN" dirty="0"/>
              <a:t>为控制器层，具体代码如下：</a:t>
            </a:r>
            <a:endParaRPr lang="zh-CN" altLang="en-US" dirty="0"/>
          </a:p>
        </p:txBody>
      </p:sp>
      <p:sp>
        <p:nvSpPr>
          <p:cNvPr id="5" name="Rectangle 1">
            <a:extLst>
              <a:ext uri="{FF2B5EF4-FFF2-40B4-BE49-F238E27FC236}">
                <a16:creationId xmlns:a16="http://schemas.microsoft.com/office/drawing/2014/main" id="{E76B0262-DFE9-4F64-A86F-03414AE253CD}"/>
              </a:ext>
            </a:extLst>
          </p:cNvPr>
          <p:cNvSpPr>
            <a:spLocks noChangeArrowheads="1"/>
          </p:cNvSpPr>
          <p:nvPr/>
        </p:nvSpPr>
        <p:spPr bwMode="auto">
          <a:xfrm>
            <a:off x="2637361" y="2223863"/>
            <a:ext cx="6917278" cy="42934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dirty="0">
                <a:ln>
                  <a:noFill/>
                </a:ln>
                <a:solidFill>
                  <a:srgbClr val="000080"/>
                </a:solidFill>
                <a:effectLst/>
                <a:latin typeface="Consolas" panose="020B0609020204030204" pitchFamily="49" charset="0"/>
              </a:rPr>
              <a:t>package </a:t>
            </a:r>
            <a:r>
              <a:rPr kumimoji="0" lang="zh-CN" altLang="zh-CN" sz="1700" b="0" i="0" u="none" strike="noStrike" cap="none" normalizeH="0" baseline="0" dirty="0">
                <a:ln>
                  <a:noFill/>
                </a:ln>
                <a:solidFill>
                  <a:srgbClr val="000000"/>
                </a:solidFill>
                <a:effectLst/>
                <a:latin typeface="Consolas" panose="020B0609020204030204" pitchFamily="49" charset="0"/>
              </a:rPr>
              <a:t>controller;</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1" i="0" u="none" strike="noStrike" cap="none" normalizeH="0" baseline="0" dirty="0">
                <a:ln>
                  <a:noFill/>
                </a:ln>
                <a:solidFill>
                  <a:srgbClr val="000080"/>
                </a:solidFill>
                <a:effectLst/>
                <a:latin typeface="Consolas" panose="020B0609020204030204" pitchFamily="49" charset="0"/>
              </a:rPr>
              <a:t>import </a:t>
            </a:r>
            <a:r>
              <a:rPr kumimoji="0" lang="zh-CN" altLang="zh-CN" sz="1700" b="0" i="0" u="none" strike="noStrike" cap="none" normalizeH="0" baseline="0" dirty="0">
                <a:ln>
                  <a:noFill/>
                </a:ln>
                <a:solidFill>
                  <a:srgbClr val="000000"/>
                </a:solidFill>
                <a:effectLst/>
                <a:latin typeface="Consolas" panose="020B0609020204030204" pitchFamily="49" charset="0"/>
              </a:rPr>
              <a:t>service.TestService;</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1" u="none" strike="noStrike" cap="none" normalizeH="0" baseline="0" dirty="0">
                <a:ln>
                  <a:noFill/>
                </a:ln>
                <a:solidFill>
                  <a:srgbClr val="808080"/>
                </a:solidFill>
                <a:effectLst/>
                <a:latin typeface="Consolas" panose="020B0609020204030204" pitchFamily="49" charset="0"/>
              </a:rPr>
            </a:br>
            <a:r>
              <a:rPr kumimoji="0" lang="zh-CN" altLang="zh-CN" sz="1700" b="0" i="1" u="none" strike="noStrike" cap="none" normalizeH="0" baseline="0" dirty="0">
                <a:ln>
                  <a:noFill/>
                </a:ln>
                <a:solidFill>
                  <a:srgbClr val="808080"/>
                </a:solidFill>
                <a:effectLst/>
                <a:latin typeface="Consolas" panose="020B0609020204030204" pitchFamily="49" charset="0"/>
              </a:rPr>
              <a:t>//</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此处没有使用</a:t>
            </a:r>
            <a:r>
              <a:rPr kumimoji="0" lang="zh-CN" altLang="zh-CN" sz="1700" b="0" i="1" u="none" strike="noStrike" cap="none" normalizeH="0" baseline="0" dirty="0">
                <a:ln>
                  <a:noFill/>
                </a:ln>
                <a:solidFill>
                  <a:srgbClr val="808080"/>
                </a:solidFill>
                <a:effectLst/>
                <a:latin typeface="Consolas" panose="020B0609020204030204" pitchFamily="49" charset="0"/>
              </a:rPr>
              <a:t>@Controller</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声明</a:t>
            </a:r>
            <a:r>
              <a:rPr kumimoji="0" lang="zh-CN" altLang="zh-CN" sz="1700" b="0" i="1" u="none" strike="noStrike" cap="none" normalizeH="0" baseline="0" dirty="0">
                <a:ln>
                  <a:noFill/>
                </a:ln>
                <a:solidFill>
                  <a:srgbClr val="808080"/>
                </a:solidFill>
                <a:effectLst/>
                <a:latin typeface="Consolas" panose="020B0609020204030204" pitchFamily="49" charset="0"/>
              </a:rPr>
              <a:t>Bean</a:t>
            </a:r>
            <a:br>
              <a:rPr kumimoji="0" lang="zh-CN" altLang="zh-CN" sz="1700" b="0" i="1" u="none" strike="noStrike" cap="none" normalizeH="0" baseline="0" dirty="0">
                <a:ln>
                  <a:noFill/>
                </a:ln>
                <a:solidFill>
                  <a:srgbClr val="808080"/>
                </a:solidFill>
                <a:effectLst/>
                <a:latin typeface="Consolas" panose="020B0609020204030204" pitchFamily="49" charset="0"/>
              </a:rPr>
            </a:br>
            <a:r>
              <a:rPr kumimoji="0" lang="zh-CN" altLang="zh-CN" sz="1700" b="1" i="0" u="none" strike="noStrike" cap="none" normalizeH="0" baseline="0" dirty="0">
                <a:ln>
                  <a:noFill/>
                </a:ln>
                <a:solidFill>
                  <a:srgbClr val="000080"/>
                </a:solidFill>
                <a:effectLst/>
                <a:latin typeface="Consolas" panose="020B0609020204030204" pitchFamily="49" charset="0"/>
              </a:rPr>
              <a:t>public class </a:t>
            </a:r>
            <a:r>
              <a:rPr kumimoji="0" lang="zh-CN" altLang="zh-CN" sz="1700" b="0" i="0" u="none" strike="noStrike" cap="none" normalizeH="0" baseline="0" dirty="0">
                <a:ln>
                  <a:noFill/>
                </a:ln>
                <a:solidFill>
                  <a:srgbClr val="000000"/>
                </a:solidFill>
                <a:effectLst/>
                <a:latin typeface="Consolas" panose="020B0609020204030204" pitchFamily="49" charset="0"/>
              </a:rPr>
              <a:t>TestController {</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0" i="1" u="none" strike="noStrike" cap="none" normalizeH="0" baseline="0" dirty="0">
                <a:ln>
                  <a:noFill/>
                </a:ln>
                <a:solidFill>
                  <a:srgbClr val="808080"/>
                </a:solidFill>
                <a:effectLst/>
                <a:latin typeface="Consolas" panose="020B0609020204030204" pitchFamily="49" charset="0"/>
              </a:rPr>
              <a:t>//</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此处没有使用</a:t>
            </a:r>
            <a:r>
              <a:rPr kumimoji="0" lang="zh-CN" altLang="zh-CN" sz="1700" b="0" i="1" u="none" strike="noStrike" cap="none" normalizeH="0" baseline="0" dirty="0">
                <a:ln>
                  <a:noFill/>
                </a:ln>
                <a:solidFill>
                  <a:srgbClr val="808080"/>
                </a:solidFill>
                <a:effectLst/>
                <a:latin typeface="Consolas" panose="020B0609020204030204" pitchFamily="49" charset="0"/>
              </a:rPr>
              <a:t>@Autowired</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注入</a:t>
            </a:r>
            <a:r>
              <a:rPr kumimoji="0" lang="zh-CN" altLang="zh-CN" sz="1700" b="0" i="1" u="none" strike="noStrike" cap="none" normalizeH="0" baseline="0" dirty="0">
                <a:ln>
                  <a:noFill/>
                </a:ln>
                <a:solidFill>
                  <a:srgbClr val="808080"/>
                </a:solidFill>
                <a:effectLst/>
                <a:latin typeface="Consolas" panose="020B0609020204030204" pitchFamily="49" charset="0"/>
              </a:rPr>
              <a:t>testService</a:t>
            </a:r>
            <a:br>
              <a:rPr kumimoji="0" lang="zh-CN" altLang="zh-CN" sz="1700" b="0" i="1" u="none" strike="noStrike" cap="none" normalizeH="0" baseline="0" dirty="0">
                <a:ln>
                  <a:noFill/>
                </a:ln>
                <a:solidFill>
                  <a:srgbClr val="808080"/>
                </a:solidFill>
                <a:effectLst/>
                <a:latin typeface="Consolas" panose="020B0609020204030204" pitchFamily="49" charset="0"/>
              </a:rPr>
            </a:br>
            <a:r>
              <a:rPr kumimoji="0" lang="zh-CN" altLang="zh-CN" sz="1700" b="0" i="1" u="none" strike="noStrike" cap="none" normalizeH="0" baseline="0" dirty="0">
                <a:ln>
                  <a:noFill/>
                </a:ln>
                <a:solidFill>
                  <a:srgbClr val="808080"/>
                </a:solidFill>
                <a:effectLst/>
                <a:latin typeface="Consolas" panose="020B0609020204030204" pitchFamily="49" charset="0"/>
              </a:rPr>
              <a:t>    </a:t>
            </a:r>
            <a:r>
              <a:rPr kumimoji="0" lang="zh-CN" altLang="zh-CN" sz="1700" b="0" i="0" u="none" strike="noStrike" cap="none" normalizeH="0" baseline="0" dirty="0">
                <a:ln>
                  <a:noFill/>
                </a:ln>
                <a:solidFill>
                  <a:srgbClr val="000000"/>
                </a:solidFill>
                <a:effectLst/>
                <a:latin typeface="Consolas" panose="020B0609020204030204" pitchFamily="49" charset="0"/>
              </a:rPr>
              <a:t>TestService </a:t>
            </a:r>
            <a:r>
              <a:rPr kumimoji="0" lang="zh-CN" altLang="zh-CN" sz="1700" b="1" i="0" u="none" strike="noStrike" cap="none" normalizeH="0" baseline="0" dirty="0">
                <a:ln>
                  <a:noFill/>
                </a:ln>
                <a:solidFill>
                  <a:srgbClr val="660E7A"/>
                </a:solidFill>
                <a:effectLst/>
                <a:latin typeface="Consolas" panose="020B0609020204030204" pitchFamily="49" charset="0"/>
              </a:rPr>
              <a:t>testService</a:t>
            </a: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1" i="0" u="none" strike="noStrike" cap="none" normalizeH="0" baseline="0" dirty="0">
                <a:ln>
                  <a:noFill/>
                </a:ln>
                <a:solidFill>
                  <a:srgbClr val="000080"/>
                </a:solidFill>
                <a:effectLst/>
                <a:latin typeface="Consolas" panose="020B0609020204030204" pitchFamily="49" charset="0"/>
              </a:rPr>
              <a:t>public void </a:t>
            </a:r>
            <a:r>
              <a:rPr kumimoji="0" lang="zh-CN" altLang="zh-CN" sz="1700" b="0" i="0" u="none" strike="noStrike" cap="none" normalizeH="0" baseline="0" dirty="0">
                <a:ln>
                  <a:noFill/>
                </a:ln>
                <a:solidFill>
                  <a:srgbClr val="000000"/>
                </a:solidFill>
                <a:effectLst/>
                <a:latin typeface="Consolas" panose="020B0609020204030204" pitchFamily="49" charset="0"/>
              </a:rPr>
              <a:t>setTestService(TestService testService){</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1" i="0" u="none" strike="noStrike" cap="none" normalizeH="0" baseline="0" dirty="0">
                <a:ln>
                  <a:noFill/>
                </a:ln>
                <a:solidFill>
                  <a:srgbClr val="000080"/>
                </a:solidFill>
                <a:effectLst/>
                <a:latin typeface="Consolas" panose="020B0609020204030204" pitchFamily="49" charset="0"/>
              </a:rPr>
              <a:t>this</a:t>
            </a:r>
            <a:r>
              <a:rPr kumimoji="0" lang="zh-CN" altLang="zh-CN" sz="1700" b="0" i="0" u="none" strike="noStrike" cap="none" normalizeH="0" baseline="0" dirty="0">
                <a:ln>
                  <a:noFill/>
                </a:ln>
                <a:solidFill>
                  <a:srgbClr val="000000"/>
                </a:solidFill>
                <a:effectLst/>
                <a:latin typeface="Consolas" panose="020B0609020204030204" pitchFamily="49" charset="0"/>
              </a:rPr>
              <a:t>.</a:t>
            </a:r>
            <a:r>
              <a:rPr kumimoji="0" lang="zh-CN" altLang="zh-CN" sz="1700" b="1" i="0" u="none" strike="noStrike" cap="none" normalizeH="0" baseline="0" dirty="0">
                <a:ln>
                  <a:noFill/>
                </a:ln>
                <a:solidFill>
                  <a:srgbClr val="660E7A"/>
                </a:solidFill>
                <a:effectLst/>
                <a:latin typeface="Consolas" panose="020B0609020204030204" pitchFamily="49" charset="0"/>
              </a:rPr>
              <a:t>testService </a:t>
            </a:r>
            <a:r>
              <a:rPr kumimoji="0" lang="zh-CN" altLang="zh-CN" sz="1700" b="0" i="0" u="none" strike="noStrike" cap="none" normalizeH="0" baseline="0" dirty="0">
                <a:ln>
                  <a:noFill/>
                </a:ln>
                <a:solidFill>
                  <a:srgbClr val="000000"/>
                </a:solidFill>
                <a:effectLst/>
                <a:latin typeface="Consolas" panose="020B0609020204030204" pitchFamily="49" charset="0"/>
              </a:rPr>
              <a:t>= testService;</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1" i="0" u="none" strike="noStrike" cap="none" normalizeH="0" baseline="0" dirty="0">
                <a:ln>
                  <a:noFill/>
                </a:ln>
                <a:solidFill>
                  <a:srgbClr val="000080"/>
                </a:solidFill>
                <a:effectLst/>
                <a:latin typeface="Consolas" panose="020B0609020204030204" pitchFamily="49" charset="0"/>
              </a:rPr>
              <a:t>public void </a:t>
            </a:r>
            <a:r>
              <a:rPr kumimoji="0" lang="zh-CN" altLang="zh-CN" sz="1700" b="0" i="0" u="none" strike="noStrike" cap="none" normalizeH="0" baseline="0" dirty="0">
                <a:ln>
                  <a:noFill/>
                </a:ln>
                <a:solidFill>
                  <a:srgbClr val="000000"/>
                </a:solidFill>
                <a:effectLst/>
                <a:latin typeface="Consolas" panose="020B0609020204030204" pitchFamily="49" charset="0"/>
              </a:rPr>
              <a:t>save(){</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1" i="0" u="none" strike="noStrike" cap="none" normalizeH="0" baseline="0" dirty="0">
                <a:ln>
                  <a:noFill/>
                </a:ln>
                <a:solidFill>
                  <a:srgbClr val="660E7A"/>
                </a:solidFill>
                <a:effectLst/>
                <a:latin typeface="Consolas" panose="020B0609020204030204" pitchFamily="49" charset="0"/>
              </a:rPr>
              <a:t>testService</a:t>
            </a:r>
            <a:r>
              <a:rPr kumimoji="0" lang="zh-CN" altLang="zh-CN" sz="1700" b="0" i="0" u="none" strike="noStrike" cap="none" normalizeH="0" baseline="0" dirty="0">
                <a:ln>
                  <a:noFill/>
                </a:ln>
                <a:solidFill>
                  <a:srgbClr val="000000"/>
                </a:solidFill>
                <a:effectLst/>
                <a:latin typeface="Consolas" panose="020B0609020204030204" pitchFamily="49" charset="0"/>
              </a:rPr>
              <a:t>.save();</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17512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60145D-0DD6-431D-B005-600CE6F8500B}"/>
              </a:ext>
            </a:extLst>
          </p:cNvPr>
          <p:cNvSpPr txBox="1">
            <a:spLocks/>
          </p:cNvSpPr>
          <p:nvPr/>
        </p:nvSpPr>
        <p:spPr>
          <a:xfrm>
            <a:off x="3813493" y="393383"/>
            <a:ext cx="8229600" cy="70643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5</a:t>
            </a:r>
            <a:r>
              <a:rPr lang="zh-CN" altLang="zh-CN">
                <a:latin typeface="黑体" panose="02010609060101010101" pitchFamily="49" charset="-122"/>
                <a:ea typeface="黑体" panose="02010609060101010101" pitchFamily="49" charset="-122"/>
              </a:rPr>
              <a:t>．创建配置类</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77572B63-85A0-4131-80BD-59F62478A75C}"/>
              </a:ext>
            </a:extLst>
          </p:cNvPr>
          <p:cNvSpPr txBox="1">
            <a:spLocks noChangeArrowheads="1"/>
          </p:cNvSpPr>
          <p:nvPr/>
        </p:nvSpPr>
        <p:spPr bwMode="auto">
          <a:xfrm>
            <a:off x="1666875" y="1298575"/>
            <a:ext cx="88582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t>   </a:t>
            </a:r>
            <a:r>
              <a:rPr lang="zh-CN" altLang="zh-CN" dirty="0"/>
              <a:t>在</a:t>
            </a:r>
            <a:r>
              <a:rPr lang="de-DE" altLang="zh-CN" dirty="0"/>
              <a:t>S</a:t>
            </a:r>
            <a:r>
              <a:rPr lang="en-US" altLang="zh-CN" dirty="0"/>
              <a:t>pring4</a:t>
            </a:r>
            <a:r>
              <a:rPr lang="zh-CN" altLang="zh-CN" dirty="0"/>
              <a:t>应用的</a:t>
            </a:r>
            <a:r>
              <a:rPr lang="de-DE" altLang="zh-CN" dirty="0"/>
              <a:t>src</a:t>
            </a:r>
            <a:r>
              <a:rPr lang="zh-CN" altLang="zh-CN" dirty="0"/>
              <a:t>中，创建</a:t>
            </a:r>
            <a:r>
              <a:rPr lang="de-DE" altLang="zh-CN" dirty="0"/>
              <a:t>javaConfig</a:t>
            </a:r>
            <a:r>
              <a:rPr lang="zh-CN" altLang="zh-CN" dirty="0"/>
              <a:t>包，该包下创建</a:t>
            </a:r>
            <a:r>
              <a:rPr lang="de-DE" altLang="zh-CN" dirty="0"/>
              <a:t>JavaConfig</a:t>
            </a:r>
            <a:r>
              <a:rPr lang="zh-CN" altLang="zh-CN" dirty="0"/>
              <a:t>配置类。此类中使用</a:t>
            </a:r>
            <a:r>
              <a:rPr lang="de-DE" altLang="zh-CN" dirty="0">
                <a:solidFill>
                  <a:srgbClr val="0F06BA"/>
                </a:solidFill>
              </a:rPr>
              <a:t>@Configuration</a:t>
            </a:r>
            <a:r>
              <a:rPr lang="zh-CN" altLang="zh-CN" dirty="0">
                <a:solidFill>
                  <a:srgbClr val="0F06BA"/>
                </a:solidFill>
              </a:rPr>
              <a:t>注解</a:t>
            </a:r>
            <a:r>
              <a:rPr lang="zh-CN" altLang="zh-CN" dirty="0"/>
              <a:t>该类为一个配置类，相当于一个</a:t>
            </a:r>
            <a:r>
              <a:rPr lang="de-DE" altLang="zh-CN" dirty="0"/>
              <a:t>Spring</a:t>
            </a:r>
            <a:r>
              <a:rPr lang="zh-CN" altLang="zh-CN" dirty="0"/>
              <a:t>配置的</a:t>
            </a:r>
            <a:r>
              <a:rPr lang="de-DE" altLang="zh-CN" dirty="0"/>
              <a:t>XML</a:t>
            </a:r>
            <a:r>
              <a:rPr lang="zh-CN" altLang="zh-CN" dirty="0"/>
              <a:t>文件。在配置类中使用</a:t>
            </a:r>
            <a:r>
              <a:rPr lang="de-DE" altLang="zh-CN" dirty="0">
                <a:solidFill>
                  <a:srgbClr val="0F06BA"/>
                </a:solidFill>
              </a:rPr>
              <a:t>@Bean</a:t>
            </a:r>
            <a:r>
              <a:rPr lang="zh-CN" altLang="zh-CN" dirty="0">
                <a:solidFill>
                  <a:srgbClr val="0F06BA"/>
                </a:solidFill>
              </a:rPr>
              <a:t>注解</a:t>
            </a:r>
            <a:r>
              <a:rPr lang="zh-CN" altLang="zh-CN" dirty="0"/>
              <a:t>定义</a:t>
            </a:r>
            <a:r>
              <a:rPr lang="de-DE" altLang="zh-CN" dirty="0"/>
              <a:t>0</a:t>
            </a:r>
            <a:r>
              <a:rPr lang="zh-CN" altLang="zh-CN" dirty="0"/>
              <a:t>个或多个</a:t>
            </a:r>
            <a:r>
              <a:rPr lang="de-DE" altLang="zh-CN" dirty="0"/>
              <a:t>Bean</a:t>
            </a:r>
            <a:r>
              <a:rPr lang="zh-CN" altLang="zh-CN" dirty="0"/>
              <a:t>，具体代码如下：</a:t>
            </a:r>
            <a:endParaRPr lang="zh-CN" altLang="en-US" dirty="0"/>
          </a:p>
        </p:txBody>
      </p:sp>
    </p:spTree>
    <p:extLst>
      <p:ext uri="{BB962C8B-B14F-4D97-AF65-F5344CB8AC3E}">
        <p14:creationId xmlns:p14="http://schemas.microsoft.com/office/powerpoint/2010/main" val="39271257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FB794627-9211-4347-9403-D11AF81C07DE}"/>
              </a:ext>
            </a:extLst>
          </p:cNvPr>
          <p:cNvSpPr>
            <a:spLocks noChangeArrowheads="1"/>
          </p:cNvSpPr>
          <p:nvPr/>
        </p:nvSpPr>
        <p:spPr bwMode="auto">
          <a:xfrm>
            <a:off x="-344129" y="-2062177"/>
            <a:ext cx="12644284" cy="100489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dirty="0">
                <a:ln>
                  <a:noFill/>
                </a:ln>
                <a:solidFill>
                  <a:srgbClr val="000080"/>
                </a:solidFill>
                <a:effectLst/>
                <a:latin typeface="Consolas" panose="020B0609020204030204" pitchFamily="49" charset="0"/>
              </a:rPr>
              <a:t>package </a:t>
            </a:r>
            <a:r>
              <a:rPr kumimoji="0" lang="zh-CN" altLang="zh-CN" sz="1700" b="0" i="0" u="none" strike="noStrike" cap="none" normalizeH="0" baseline="0" dirty="0">
                <a:ln>
                  <a:noFill/>
                </a:ln>
                <a:solidFill>
                  <a:srgbClr val="000000"/>
                </a:solidFill>
                <a:effectLst/>
                <a:latin typeface="Consolas" panose="020B0609020204030204" pitchFamily="49" charset="0"/>
              </a:rPr>
              <a:t>javaConfig;</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1" i="0" u="none" strike="noStrike" cap="none" normalizeH="0" baseline="0" dirty="0">
                <a:ln>
                  <a:noFill/>
                </a:ln>
                <a:solidFill>
                  <a:srgbClr val="000080"/>
                </a:solidFill>
                <a:effectLst/>
                <a:latin typeface="Consolas" panose="020B0609020204030204" pitchFamily="49" charset="0"/>
              </a:rPr>
              <a:t>import </a:t>
            </a:r>
            <a:r>
              <a:rPr kumimoji="0" lang="zh-CN" altLang="zh-CN" sz="1700" b="0" i="0" u="none" strike="noStrike" cap="none" normalizeH="0" baseline="0" dirty="0">
                <a:ln>
                  <a:noFill/>
                </a:ln>
                <a:solidFill>
                  <a:srgbClr val="000000"/>
                </a:solidFill>
                <a:effectLst/>
                <a:latin typeface="Consolas" panose="020B0609020204030204" pitchFamily="49" charset="0"/>
              </a:rPr>
              <a:t>controller.TestController;</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1" i="0" u="none" strike="noStrike" cap="none" normalizeH="0" baseline="0" dirty="0">
                <a:ln>
                  <a:noFill/>
                </a:ln>
                <a:solidFill>
                  <a:srgbClr val="000080"/>
                </a:solidFill>
                <a:effectLst/>
                <a:latin typeface="Consolas" panose="020B0609020204030204" pitchFamily="49" charset="0"/>
              </a:rPr>
              <a:t>import </a:t>
            </a:r>
            <a:r>
              <a:rPr kumimoji="0" lang="zh-CN" altLang="zh-CN" sz="1700" b="0" i="0" u="none" strike="noStrike" cap="none" normalizeH="0" baseline="0" dirty="0">
                <a:ln>
                  <a:noFill/>
                </a:ln>
                <a:solidFill>
                  <a:srgbClr val="000000"/>
                </a:solidFill>
                <a:effectLst/>
                <a:latin typeface="Consolas" panose="020B0609020204030204" pitchFamily="49" charset="0"/>
              </a:rPr>
              <a:t>dao.TestDao;</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1" i="0" u="none" strike="noStrike" cap="none" normalizeH="0" baseline="0" dirty="0">
                <a:ln>
                  <a:noFill/>
                </a:ln>
                <a:solidFill>
                  <a:srgbClr val="000080"/>
                </a:solidFill>
                <a:effectLst/>
                <a:latin typeface="Consolas" panose="020B0609020204030204" pitchFamily="49" charset="0"/>
              </a:rPr>
              <a:t>import </a:t>
            </a:r>
            <a:r>
              <a:rPr kumimoji="0" lang="zh-CN" altLang="zh-CN" sz="1700" b="0" i="0" u="none" strike="noStrike" cap="none" normalizeH="0" baseline="0" dirty="0">
                <a:ln>
                  <a:noFill/>
                </a:ln>
                <a:solidFill>
                  <a:srgbClr val="000000"/>
                </a:solidFill>
                <a:effectLst/>
                <a:latin typeface="Consolas" panose="020B0609020204030204" pitchFamily="49" charset="0"/>
              </a:rPr>
              <a:t>dao.TestDaoImpl;</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1" i="0" u="none" strike="noStrike" cap="none" normalizeH="0" baseline="0" dirty="0">
                <a:ln>
                  <a:noFill/>
                </a:ln>
                <a:solidFill>
                  <a:srgbClr val="000080"/>
                </a:solidFill>
                <a:effectLst/>
                <a:latin typeface="Consolas" panose="020B0609020204030204" pitchFamily="49" charset="0"/>
              </a:rPr>
              <a:t>import </a:t>
            </a:r>
            <a:r>
              <a:rPr kumimoji="0" lang="zh-CN" altLang="zh-CN" sz="1700" b="0" i="0" u="none" strike="noStrike" cap="none" normalizeH="0" baseline="0" dirty="0">
                <a:ln>
                  <a:noFill/>
                </a:ln>
                <a:solidFill>
                  <a:srgbClr val="808000"/>
                </a:solidFill>
                <a:effectLst/>
                <a:latin typeface="Consolas" panose="020B0609020204030204" pitchFamily="49" charset="0"/>
              </a:rPr>
              <a:t>org.springframework.context.annotation.Bean</a:t>
            </a: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1" i="0" u="none" strike="noStrike" cap="none" normalizeH="0" baseline="0" dirty="0">
                <a:ln>
                  <a:noFill/>
                </a:ln>
                <a:solidFill>
                  <a:srgbClr val="000080"/>
                </a:solidFill>
                <a:effectLst/>
                <a:latin typeface="Consolas" panose="020B0609020204030204" pitchFamily="49" charset="0"/>
              </a:rPr>
              <a:t>import </a:t>
            </a:r>
            <a:r>
              <a:rPr kumimoji="0" lang="zh-CN" altLang="zh-CN" sz="1700" b="0" i="0" u="none" strike="noStrike" cap="none" normalizeH="0" baseline="0" dirty="0">
                <a:ln>
                  <a:noFill/>
                </a:ln>
                <a:solidFill>
                  <a:srgbClr val="808000"/>
                </a:solidFill>
                <a:effectLst/>
                <a:latin typeface="Consolas" panose="020B0609020204030204" pitchFamily="49" charset="0"/>
              </a:rPr>
              <a:t>org.springframework.context.annotation.Configuration</a:t>
            </a: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1" i="0" u="none" strike="noStrike" cap="none" normalizeH="0" baseline="0" dirty="0">
                <a:ln>
                  <a:noFill/>
                </a:ln>
                <a:solidFill>
                  <a:srgbClr val="000080"/>
                </a:solidFill>
                <a:effectLst/>
                <a:latin typeface="Consolas" panose="020B0609020204030204" pitchFamily="49" charset="0"/>
              </a:rPr>
              <a:t>import </a:t>
            </a:r>
            <a:r>
              <a:rPr kumimoji="0" lang="zh-CN" altLang="zh-CN" sz="1700" b="0" i="0" u="none" strike="noStrike" cap="none" normalizeH="0" baseline="0" dirty="0">
                <a:ln>
                  <a:noFill/>
                </a:ln>
                <a:solidFill>
                  <a:srgbClr val="000000"/>
                </a:solidFill>
                <a:effectLst/>
                <a:latin typeface="Consolas" panose="020B0609020204030204" pitchFamily="49" charset="0"/>
              </a:rPr>
              <a:t>service.TestService;</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1" i="0" u="none" strike="noStrike" cap="none" normalizeH="0" baseline="0" dirty="0">
                <a:ln>
                  <a:noFill/>
                </a:ln>
                <a:solidFill>
                  <a:srgbClr val="000080"/>
                </a:solidFill>
                <a:effectLst/>
                <a:latin typeface="Consolas" panose="020B0609020204030204" pitchFamily="49" charset="0"/>
              </a:rPr>
              <a:t>import </a:t>
            </a:r>
            <a:r>
              <a:rPr kumimoji="0" lang="zh-CN" altLang="zh-CN" sz="1700" b="0" i="0" u="none" strike="noStrike" cap="none" normalizeH="0" baseline="0" dirty="0">
                <a:ln>
                  <a:noFill/>
                </a:ln>
                <a:solidFill>
                  <a:srgbClr val="000000"/>
                </a:solidFill>
                <a:effectLst/>
                <a:latin typeface="Consolas" panose="020B0609020204030204" pitchFamily="49" charset="0"/>
              </a:rPr>
              <a:t>service.TestServiceImpl;</a:t>
            </a:r>
            <a:br>
              <a:rPr kumimoji="0" lang="zh-CN" altLang="zh-CN" sz="1700" b="0" i="1" u="none" strike="noStrike" cap="none" normalizeH="0" baseline="0" dirty="0">
                <a:ln>
                  <a:noFill/>
                </a:ln>
                <a:solidFill>
                  <a:srgbClr val="808080"/>
                </a:solidFill>
                <a:effectLst/>
                <a:latin typeface="Consolas" panose="020B0609020204030204" pitchFamily="49" charset="0"/>
              </a:rPr>
            </a:br>
            <a:r>
              <a:rPr kumimoji="0" lang="zh-CN" altLang="zh-CN" sz="1700" b="0" i="0" u="none" strike="noStrike" cap="none" normalizeH="0" baseline="0" dirty="0">
                <a:ln>
                  <a:noFill/>
                </a:ln>
                <a:solidFill>
                  <a:srgbClr val="808000"/>
                </a:solidFill>
                <a:effectLst/>
                <a:latin typeface="Consolas" panose="020B0609020204030204" pitchFamily="49" charset="0"/>
              </a:rPr>
              <a:t>@Configuration</a:t>
            </a:r>
            <a:br>
              <a:rPr kumimoji="0" lang="zh-CN" altLang="zh-CN" sz="1700" b="0" i="0" u="none" strike="noStrike" cap="none" normalizeH="0" baseline="0" dirty="0">
                <a:ln>
                  <a:noFill/>
                </a:ln>
                <a:solidFill>
                  <a:srgbClr val="808000"/>
                </a:solidFill>
                <a:effectLst/>
                <a:latin typeface="Consolas" panose="020B0609020204030204" pitchFamily="49" charset="0"/>
              </a:rPr>
            </a:br>
            <a:r>
              <a:rPr kumimoji="0" lang="zh-CN" altLang="zh-CN" sz="1700" b="0" i="1" u="none" strike="noStrike" cap="none" normalizeH="0" baseline="0" dirty="0">
                <a:ln>
                  <a:noFill/>
                </a:ln>
                <a:solidFill>
                  <a:srgbClr val="808080"/>
                </a:solidFill>
                <a:effectLst/>
                <a:latin typeface="Consolas" panose="020B0609020204030204" pitchFamily="49" charset="0"/>
              </a:rPr>
              <a:t>//</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一个配置类，相当于一个</a:t>
            </a:r>
            <a:r>
              <a:rPr kumimoji="0" lang="zh-CN" altLang="zh-CN" sz="1700" b="0" i="1" u="none" strike="noStrike" cap="none" normalizeH="0" baseline="0" dirty="0">
                <a:ln>
                  <a:noFill/>
                </a:ln>
                <a:solidFill>
                  <a:srgbClr val="808080"/>
                </a:solidFill>
                <a:effectLst/>
                <a:latin typeface="Consolas" panose="020B0609020204030204" pitchFamily="49" charset="0"/>
              </a:rPr>
              <a:t>Spring</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配置的</a:t>
            </a:r>
            <a:r>
              <a:rPr kumimoji="0" lang="zh-CN" altLang="zh-CN" sz="1700" b="0" i="1" u="none" strike="noStrike" cap="none" normalizeH="0" baseline="0" dirty="0">
                <a:ln>
                  <a:noFill/>
                </a:ln>
                <a:solidFill>
                  <a:srgbClr val="808080"/>
                </a:solidFill>
                <a:effectLst/>
                <a:latin typeface="Consolas" panose="020B0609020204030204" pitchFamily="49" charset="0"/>
              </a:rPr>
              <a:t>XML</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文件；</a:t>
            </a:r>
            <a:b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700" b="0" i="1" u="none" strike="noStrike" cap="none" normalizeH="0" baseline="0" dirty="0">
                <a:ln>
                  <a:noFill/>
                </a:ln>
                <a:solidFill>
                  <a:srgbClr val="808080"/>
                </a:solidFill>
                <a:effectLst/>
                <a:latin typeface="Consolas" panose="020B0609020204030204" pitchFamily="49" charset="0"/>
              </a:rPr>
              <a:t>//</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此处没有使用包扫描，是因为所有</a:t>
            </a:r>
            <a:r>
              <a:rPr kumimoji="0" lang="zh-CN" altLang="zh-CN" sz="1700" b="0" i="1" u="none" strike="noStrike" cap="none" normalizeH="0" baseline="0" dirty="0">
                <a:ln>
                  <a:noFill/>
                </a:ln>
                <a:solidFill>
                  <a:srgbClr val="808080"/>
                </a:solidFill>
                <a:effectLst/>
                <a:latin typeface="Consolas" panose="020B0609020204030204" pitchFamily="49" charset="0"/>
              </a:rPr>
              <a:t>Bean</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都在此类中定义了。</a:t>
            </a:r>
            <a:b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700" b="1" i="0" u="none" strike="noStrike" cap="none" normalizeH="0" baseline="0" dirty="0">
                <a:ln>
                  <a:noFill/>
                </a:ln>
                <a:solidFill>
                  <a:srgbClr val="000080"/>
                </a:solidFill>
                <a:effectLst/>
                <a:latin typeface="Consolas" panose="020B0609020204030204" pitchFamily="49" charset="0"/>
              </a:rPr>
              <a:t>public class </a:t>
            </a:r>
            <a:r>
              <a:rPr kumimoji="0" lang="zh-CN" altLang="zh-CN" sz="1700" b="0" i="0" u="none" strike="noStrike" cap="none" normalizeH="0" baseline="0" dirty="0">
                <a:ln>
                  <a:noFill/>
                </a:ln>
                <a:solidFill>
                  <a:srgbClr val="000000"/>
                </a:solidFill>
                <a:effectLst/>
                <a:latin typeface="Consolas" panose="020B0609020204030204" pitchFamily="49" charset="0"/>
              </a:rPr>
              <a:t>JavaConfig {</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0" i="0" u="none" strike="noStrike" cap="none" normalizeH="0" baseline="0" dirty="0">
                <a:ln>
                  <a:noFill/>
                </a:ln>
                <a:solidFill>
                  <a:srgbClr val="808000"/>
                </a:solidFill>
                <a:effectLst/>
                <a:latin typeface="Consolas" panose="020B0609020204030204" pitchFamily="49" charset="0"/>
              </a:rPr>
              <a:t>@Bean</a:t>
            </a:r>
            <a:br>
              <a:rPr kumimoji="0" lang="zh-CN" altLang="zh-CN" sz="1700" b="0" i="0" u="none" strike="noStrike" cap="none" normalizeH="0" baseline="0" dirty="0">
                <a:ln>
                  <a:noFill/>
                </a:ln>
                <a:solidFill>
                  <a:srgbClr val="808000"/>
                </a:solidFill>
                <a:effectLst/>
                <a:latin typeface="Consolas" panose="020B0609020204030204" pitchFamily="49" charset="0"/>
              </a:rPr>
            </a:br>
            <a:r>
              <a:rPr kumimoji="0" lang="zh-CN" altLang="zh-CN" sz="1700" b="0" i="0" u="none" strike="noStrike" cap="none" normalizeH="0" baseline="0" dirty="0">
                <a:ln>
                  <a:noFill/>
                </a:ln>
                <a:solidFill>
                  <a:srgbClr val="808000"/>
                </a:solidFill>
                <a:effectLst/>
                <a:latin typeface="Consolas" panose="020B0609020204030204" pitchFamily="49" charset="0"/>
              </a:rPr>
              <a:t>    </a:t>
            </a:r>
            <a:r>
              <a:rPr kumimoji="0" lang="zh-CN" altLang="zh-CN" sz="1700" b="1" i="0" u="none" strike="noStrike" cap="none" normalizeH="0" baseline="0" dirty="0">
                <a:ln>
                  <a:noFill/>
                </a:ln>
                <a:solidFill>
                  <a:srgbClr val="000080"/>
                </a:solidFill>
                <a:effectLst/>
                <a:latin typeface="Consolas" panose="020B0609020204030204" pitchFamily="49" charset="0"/>
              </a:rPr>
              <a:t>public </a:t>
            </a:r>
            <a:r>
              <a:rPr kumimoji="0" lang="zh-CN" altLang="zh-CN" sz="1700" b="0" i="0" u="none" strike="noStrike" cap="none" normalizeH="0" baseline="0" dirty="0">
                <a:ln>
                  <a:noFill/>
                </a:ln>
                <a:solidFill>
                  <a:srgbClr val="000000"/>
                </a:solidFill>
                <a:effectLst/>
                <a:latin typeface="Consolas" panose="020B0609020204030204" pitchFamily="49" charset="0"/>
              </a:rPr>
              <a:t>TestDao getTestDao() {</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1" i="0" u="none" strike="noStrike" cap="none" normalizeH="0" baseline="0" dirty="0">
                <a:ln>
                  <a:noFill/>
                </a:ln>
                <a:solidFill>
                  <a:srgbClr val="000080"/>
                </a:solidFill>
                <a:effectLst/>
                <a:latin typeface="Consolas" panose="020B0609020204030204" pitchFamily="49" charset="0"/>
              </a:rPr>
              <a:t>return new </a:t>
            </a:r>
            <a:r>
              <a:rPr kumimoji="0" lang="zh-CN" altLang="zh-CN" sz="1700" b="0" i="0" u="none" strike="noStrike" cap="none" normalizeH="0" baseline="0" dirty="0">
                <a:ln>
                  <a:noFill/>
                </a:ln>
                <a:solidFill>
                  <a:srgbClr val="000000"/>
                </a:solidFill>
                <a:effectLst/>
                <a:latin typeface="Consolas" panose="020B0609020204030204" pitchFamily="49" charset="0"/>
              </a:rPr>
              <a:t>TestDaoImpl();</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0" i="0" u="none" strike="noStrike" cap="none" normalizeH="0" baseline="0" dirty="0">
                <a:ln>
                  <a:noFill/>
                </a:ln>
                <a:solidFill>
                  <a:srgbClr val="808000"/>
                </a:solidFill>
                <a:effectLst/>
                <a:latin typeface="Consolas" panose="020B0609020204030204" pitchFamily="49" charset="0"/>
              </a:rPr>
              <a:t>@Bean</a:t>
            </a:r>
            <a:br>
              <a:rPr kumimoji="0" lang="zh-CN" altLang="zh-CN" sz="1700" b="0" i="0" u="none" strike="noStrike" cap="none" normalizeH="0" baseline="0" dirty="0">
                <a:ln>
                  <a:noFill/>
                </a:ln>
                <a:solidFill>
                  <a:srgbClr val="808000"/>
                </a:solidFill>
                <a:effectLst/>
                <a:latin typeface="Consolas" panose="020B0609020204030204" pitchFamily="49" charset="0"/>
              </a:rPr>
            </a:br>
            <a:r>
              <a:rPr kumimoji="0" lang="zh-CN" altLang="zh-CN" sz="1700" b="0" i="0" u="none" strike="noStrike" cap="none" normalizeH="0" baseline="0" dirty="0">
                <a:ln>
                  <a:noFill/>
                </a:ln>
                <a:solidFill>
                  <a:srgbClr val="808000"/>
                </a:solidFill>
                <a:effectLst/>
                <a:latin typeface="Consolas" panose="020B0609020204030204" pitchFamily="49" charset="0"/>
              </a:rPr>
              <a:t>    </a:t>
            </a:r>
            <a:r>
              <a:rPr kumimoji="0" lang="zh-CN" altLang="zh-CN" sz="1700" b="1" i="0" u="none" strike="noStrike" cap="none" normalizeH="0" baseline="0" dirty="0">
                <a:ln>
                  <a:noFill/>
                </a:ln>
                <a:solidFill>
                  <a:srgbClr val="000080"/>
                </a:solidFill>
                <a:effectLst/>
                <a:latin typeface="Consolas" panose="020B0609020204030204" pitchFamily="49" charset="0"/>
              </a:rPr>
              <a:t>public </a:t>
            </a:r>
            <a:r>
              <a:rPr kumimoji="0" lang="zh-CN" altLang="zh-CN" sz="1700" b="0" i="0" u="none" strike="noStrike" cap="none" normalizeH="0" baseline="0" dirty="0">
                <a:ln>
                  <a:noFill/>
                </a:ln>
                <a:solidFill>
                  <a:srgbClr val="000000"/>
                </a:solidFill>
                <a:effectLst/>
                <a:latin typeface="Consolas" panose="020B0609020204030204" pitchFamily="49" charset="0"/>
              </a:rPr>
              <a:t>TestService getTestService() {</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TestServiceImpl ts = </a:t>
            </a:r>
            <a:r>
              <a:rPr kumimoji="0" lang="zh-CN" altLang="zh-CN" sz="1700" b="1" i="0" u="none" strike="noStrike" cap="none" normalizeH="0" baseline="0" dirty="0">
                <a:ln>
                  <a:noFill/>
                </a:ln>
                <a:solidFill>
                  <a:srgbClr val="000080"/>
                </a:solidFill>
                <a:effectLst/>
                <a:latin typeface="Consolas" panose="020B0609020204030204" pitchFamily="49" charset="0"/>
              </a:rPr>
              <a:t>new </a:t>
            </a:r>
            <a:r>
              <a:rPr kumimoji="0" lang="zh-CN" altLang="zh-CN" sz="1700" b="0" i="0" u="none" strike="noStrike" cap="none" normalizeH="0" baseline="0" dirty="0">
                <a:ln>
                  <a:noFill/>
                </a:ln>
                <a:solidFill>
                  <a:srgbClr val="000000"/>
                </a:solidFill>
                <a:effectLst/>
                <a:latin typeface="Consolas" panose="020B0609020204030204" pitchFamily="49" charset="0"/>
              </a:rPr>
              <a:t>TestServiceImpl();</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0" i="1" u="none" strike="noStrike" cap="none" normalizeH="0" baseline="0" dirty="0">
                <a:ln>
                  <a:noFill/>
                </a:ln>
                <a:solidFill>
                  <a:srgbClr val="808080"/>
                </a:solidFill>
                <a:effectLst/>
                <a:latin typeface="Consolas" panose="020B0609020204030204" pitchFamily="49" charset="0"/>
              </a:rPr>
              <a:t>//</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使用</a:t>
            </a:r>
            <a:r>
              <a:rPr kumimoji="0" lang="zh-CN" altLang="zh-CN" sz="1700" b="0" i="1" u="none" strike="noStrike" cap="none" normalizeH="0" baseline="0" dirty="0">
                <a:ln>
                  <a:noFill/>
                </a:ln>
                <a:solidFill>
                  <a:srgbClr val="808080"/>
                </a:solidFill>
                <a:effectLst/>
                <a:latin typeface="Consolas" panose="020B0609020204030204" pitchFamily="49" charset="0"/>
              </a:rPr>
              <a:t>set</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方法注入</a:t>
            </a:r>
            <a:r>
              <a:rPr kumimoji="0" lang="zh-CN" altLang="zh-CN" sz="1700" b="0" i="1" u="none" strike="noStrike" cap="none" normalizeH="0" baseline="0" dirty="0">
                <a:ln>
                  <a:noFill/>
                </a:ln>
                <a:solidFill>
                  <a:srgbClr val="808080"/>
                </a:solidFill>
                <a:effectLst/>
                <a:latin typeface="Consolas" panose="020B0609020204030204" pitchFamily="49" charset="0"/>
              </a:rPr>
              <a:t>testDao</a:t>
            </a:r>
            <a:br>
              <a:rPr kumimoji="0" lang="zh-CN" altLang="zh-CN" sz="1700" b="0" i="1" u="none" strike="noStrike" cap="none" normalizeH="0" baseline="0" dirty="0">
                <a:ln>
                  <a:noFill/>
                </a:ln>
                <a:solidFill>
                  <a:srgbClr val="808080"/>
                </a:solidFill>
                <a:effectLst/>
                <a:latin typeface="Consolas" panose="020B0609020204030204" pitchFamily="49" charset="0"/>
              </a:rPr>
            </a:br>
            <a:br>
              <a:rPr kumimoji="0" lang="zh-CN" altLang="zh-CN" sz="1700" b="0" i="1" u="none" strike="noStrike" cap="none" normalizeH="0" baseline="0" dirty="0">
                <a:ln>
                  <a:noFill/>
                </a:ln>
                <a:solidFill>
                  <a:srgbClr val="808080"/>
                </a:solidFill>
                <a:effectLst/>
                <a:latin typeface="Consolas" panose="020B0609020204030204" pitchFamily="49" charset="0"/>
              </a:rPr>
            </a:br>
            <a:r>
              <a:rPr kumimoji="0" lang="zh-CN" altLang="zh-CN" sz="1700" b="0" i="1" u="none" strike="noStrike" cap="none" normalizeH="0" baseline="0" dirty="0">
                <a:ln>
                  <a:noFill/>
                </a:ln>
                <a:solidFill>
                  <a:srgbClr val="808080"/>
                </a:solidFill>
                <a:effectLst/>
                <a:latin typeface="Consolas" panose="020B0609020204030204" pitchFamily="49" charset="0"/>
              </a:rPr>
              <a:t>        </a:t>
            </a:r>
            <a:r>
              <a:rPr kumimoji="0" lang="zh-CN" altLang="zh-CN" sz="1700" b="0" i="0" u="none" strike="noStrike" cap="none" normalizeH="0" baseline="0" dirty="0">
                <a:ln>
                  <a:noFill/>
                </a:ln>
                <a:solidFill>
                  <a:srgbClr val="000000"/>
                </a:solidFill>
                <a:effectLst/>
                <a:latin typeface="Consolas" panose="020B0609020204030204" pitchFamily="49" charset="0"/>
              </a:rPr>
              <a:t>ts.setTestDao(getTestDao());</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1" i="0" u="none" strike="noStrike" cap="none" normalizeH="0" baseline="0" dirty="0">
                <a:ln>
                  <a:noFill/>
                </a:ln>
                <a:solidFill>
                  <a:srgbClr val="000080"/>
                </a:solidFill>
                <a:effectLst/>
                <a:latin typeface="Consolas" panose="020B0609020204030204" pitchFamily="49" charset="0"/>
              </a:rPr>
              <a:t>return </a:t>
            </a:r>
            <a:r>
              <a:rPr kumimoji="0" lang="zh-CN" altLang="zh-CN" sz="1700" b="0" i="0" u="none" strike="noStrike" cap="none" normalizeH="0" baseline="0" dirty="0">
                <a:ln>
                  <a:noFill/>
                </a:ln>
                <a:solidFill>
                  <a:srgbClr val="000000"/>
                </a:solidFill>
                <a:effectLst/>
                <a:latin typeface="Consolas" panose="020B0609020204030204" pitchFamily="49" charset="0"/>
              </a:rPr>
              <a:t>ts;</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0" i="0" u="none" strike="noStrike" cap="none" normalizeH="0" baseline="0" dirty="0">
                <a:ln>
                  <a:noFill/>
                </a:ln>
                <a:solidFill>
                  <a:srgbClr val="808000"/>
                </a:solidFill>
                <a:effectLst/>
                <a:latin typeface="Consolas" panose="020B0609020204030204" pitchFamily="49" charset="0"/>
              </a:rPr>
              <a:t>@Bean</a:t>
            </a:r>
            <a:br>
              <a:rPr kumimoji="0" lang="zh-CN" altLang="zh-CN" sz="1700" b="0" i="0" u="none" strike="noStrike" cap="none" normalizeH="0" baseline="0" dirty="0">
                <a:ln>
                  <a:noFill/>
                </a:ln>
                <a:solidFill>
                  <a:srgbClr val="808000"/>
                </a:solidFill>
                <a:effectLst/>
                <a:latin typeface="Consolas" panose="020B0609020204030204" pitchFamily="49" charset="0"/>
              </a:rPr>
            </a:br>
            <a:r>
              <a:rPr kumimoji="0" lang="zh-CN" altLang="zh-CN" sz="1700" b="0" i="0" u="none" strike="noStrike" cap="none" normalizeH="0" baseline="0" dirty="0">
                <a:ln>
                  <a:noFill/>
                </a:ln>
                <a:solidFill>
                  <a:srgbClr val="808000"/>
                </a:solidFill>
                <a:effectLst/>
                <a:latin typeface="Consolas" panose="020B0609020204030204" pitchFamily="49" charset="0"/>
              </a:rPr>
              <a:t>    </a:t>
            </a:r>
            <a:r>
              <a:rPr kumimoji="0" lang="zh-CN" altLang="zh-CN" sz="1700" b="1" i="0" u="none" strike="noStrike" cap="none" normalizeH="0" baseline="0" dirty="0">
                <a:ln>
                  <a:noFill/>
                </a:ln>
                <a:solidFill>
                  <a:srgbClr val="000080"/>
                </a:solidFill>
                <a:effectLst/>
                <a:latin typeface="Consolas" panose="020B0609020204030204" pitchFamily="49" charset="0"/>
              </a:rPr>
              <a:t>public </a:t>
            </a:r>
            <a:r>
              <a:rPr kumimoji="0" lang="zh-CN" altLang="zh-CN" sz="1700" b="0" i="0" u="none" strike="noStrike" cap="none" normalizeH="0" baseline="0" dirty="0">
                <a:ln>
                  <a:noFill/>
                </a:ln>
                <a:solidFill>
                  <a:srgbClr val="000000"/>
                </a:solidFill>
                <a:effectLst/>
                <a:latin typeface="Consolas" panose="020B0609020204030204" pitchFamily="49" charset="0"/>
              </a:rPr>
              <a:t>TestController getTestController(){</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TestController tc = </a:t>
            </a:r>
            <a:r>
              <a:rPr kumimoji="0" lang="zh-CN" altLang="zh-CN" sz="1700" b="1" i="0" u="none" strike="noStrike" cap="none" normalizeH="0" baseline="0" dirty="0">
                <a:ln>
                  <a:noFill/>
                </a:ln>
                <a:solidFill>
                  <a:srgbClr val="000080"/>
                </a:solidFill>
                <a:effectLst/>
                <a:latin typeface="Consolas" panose="020B0609020204030204" pitchFamily="49" charset="0"/>
              </a:rPr>
              <a:t>new </a:t>
            </a:r>
            <a:r>
              <a:rPr kumimoji="0" lang="zh-CN" altLang="zh-CN" sz="1700" b="0" i="0" u="none" strike="noStrike" cap="none" normalizeH="0" baseline="0" dirty="0">
                <a:ln>
                  <a:noFill/>
                </a:ln>
                <a:solidFill>
                  <a:srgbClr val="000000"/>
                </a:solidFill>
                <a:effectLst/>
                <a:latin typeface="Consolas" panose="020B0609020204030204" pitchFamily="49" charset="0"/>
              </a:rPr>
              <a:t>TestController();</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0" i="1" u="none" strike="noStrike" cap="none" normalizeH="0" baseline="0" dirty="0">
                <a:ln>
                  <a:noFill/>
                </a:ln>
                <a:solidFill>
                  <a:srgbClr val="808080"/>
                </a:solidFill>
                <a:effectLst/>
                <a:latin typeface="Consolas" panose="020B0609020204030204" pitchFamily="49" charset="0"/>
              </a:rPr>
              <a:t>//</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使用</a:t>
            </a:r>
            <a:r>
              <a:rPr kumimoji="0" lang="zh-CN" altLang="zh-CN" sz="1700" b="0" i="1" u="none" strike="noStrike" cap="none" normalizeH="0" baseline="0" dirty="0">
                <a:ln>
                  <a:noFill/>
                </a:ln>
                <a:solidFill>
                  <a:srgbClr val="808080"/>
                </a:solidFill>
                <a:effectLst/>
                <a:latin typeface="Consolas" panose="020B0609020204030204" pitchFamily="49" charset="0"/>
              </a:rPr>
              <a:t>set</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方法注入</a:t>
            </a:r>
            <a:r>
              <a:rPr kumimoji="0" lang="zh-CN" altLang="zh-CN" sz="1700" b="0" i="1" u="none" strike="noStrike" cap="none" normalizeH="0" baseline="0" dirty="0">
                <a:ln>
                  <a:noFill/>
                </a:ln>
                <a:solidFill>
                  <a:srgbClr val="808080"/>
                </a:solidFill>
                <a:effectLst/>
                <a:latin typeface="Consolas" panose="020B0609020204030204" pitchFamily="49" charset="0"/>
              </a:rPr>
              <a:t>testService</a:t>
            </a:r>
            <a:br>
              <a:rPr kumimoji="0" lang="zh-CN" altLang="zh-CN" sz="1700" b="0" i="1" u="none" strike="noStrike" cap="none" normalizeH="0" baseline="0" dirty="0">
                <a:ln>
                  <a:noFill/>
                </a:ln>
                <a:solidFill>
                  <a:srgbClr val="808080"/>
                </a:solidFill>
                <a:effectLst/>
                <a:latin typeface="Consolas" panose="020B0609020204030204" pitchFamily="49" charset="0"/>
              </a:rPr>
            </a:br>
            <a:r>
              <a:rPr kumimoji="0" lang="zh-CN" altLang="zh-CN" sz="1700" b="0" i="1" u="none" strike="noStrike" cap="none" normalizeH="0" baseline="0" dirty="0">
                <a:ln>
                  <a:noFill/>
                </a:ln>
                <a:solidFill>
                  <a:srgbClr val="808080"/>
                </a:solidFill>
                <a:effectLst/>
                <a:latin typeface="Consolas" panose="020B0609020204030204" pitchFamily="49" charset="0"/>
              </a:rPr>
              <a:t>    </a:t>
            </a:r>
            <a:r>
              <a:rPr kumimoji="0" lang="zh-CN" altLang="zh-CN" sz="1700" b="0" i="0" u="none" strike="noStrike" cap="none" normalizeH="0" baseline="0" dirty="0">
                <a:ln>
                  <a:noFill/>
                </a:ln>
                <a:solidFill>
                  <a:srgbClr val="000000"/>
                </a:solidFill>
                <a:effectLst/>
                <a:latin typeface="Consolas" panose="020B0609020204030204" pitchFamily="49" charset="0"/>
              </a:rPr>
              <a:t>tc.setTestService(getTestService());</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1" i="0" u="none" strike="noStrike" cap="none" normalizeH="0" baseline="0" dirty="0">
                <a:ln>
                  <a:noFill/>
                </a:ln>
                <a:solidFill>
                  <a:srgbClr val="000080"/>
                </a:solidFill>
                <a:effectLst/>
                <a:latin typeface="Consolas" panose="020B0609020204030204" pitchFamily="49" charset="0"/>
              </a:rPr>
              <a:t>return </a:t>
            </a:r>
            <a:r>
              <a:rPr kumimoji="0" lang="zh-CN" altLang="zh-CN" sz="1700" b="0" i="0" u="none" strike="noStrike" cap="none" normalizeH="0" baseline="0" dirty="0">
                <a:ln>
                  <a:noFill/>
                </a:ln>
                <a:solidFill>
                  <a:srgbClr val="000000"/>
                </a:solidFill>
                <a:effectLst/>
                <a:latin typeface="Consolas" panose="020B0609020204030204" pitchFamily="49" charset="0"/>
              </a:rPr>
              <a:t>tc;</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59108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08CFD4-52E8-42F5-968F-492E39A319D7}"/>
              </a:ext>
            </a:extLst>
          </p:cNvPr>
          <p:cNvSpPr txBox="1">
            <a:spLocks/>
          </p:cNvSpPr>
          <p:nvPr/>
        </p:nvSpPr>
        <p:spPr>
          <a:xfrm>
            <a:off x="3962400" y="20605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6</a:t>
            </a:r>
            <a:r>
              <a:rPr lang="zh-CN" altLang="zh-CN">
                <a:latin typeface="黑体" panose="02010609060101010101" pitchFamily="49" charset="-122"/>
                <a:ea typeface="黑体" panose="02010609060101010101" pitchFamily="49" charset="-122"/>
              </a:rPr>
              <a:t>．创建测试类</a:t>
            </a:r>
            <a:endParaRPr lang="zh-CN" altLang="en-US" dirty="0">
              <a:latin typeface="黑体" panose="02010609060101010101" pitchFamily="49" charset="-122"/>
              <a:ea typeface="黑体" panose="02010609060101010101" pitchFamily="49" charset="-122"/>
            </a:endParaRPr>
          </a:p>
        </p:txBody>
      </p:sp>
      <p:sp>
        <p:nvSpPr>
          <p:cNvPr id="4" name="Rectangle 1">
            <a:extLst>
              <a:ext uri="{FF2B5EF4-FFF2-40B4-BE49-F238E27FC236}">
                <a16:creationId xmlns:a16="http://schemas.microsoft.com/office/drawing/2014/main" id="{13CAD54D-96CB-4C24-BD11-BC661B739DF8}"/>
              </a:ext>
            </a:extLst>
          </p:cNvPr>
          <p:cNvSpPr>
            <a:spLocks noChangeArrowheads="1"/>
          </p:cNvSpPr>
          <p:nvPr/>
        </p:nvSpPr>
        <p:spPr bwMode="auto">
          <a:xfrm>
            <a:off x="1228725" y="1287349"/>
            <a:ext cx="9922909" cy="48167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dirty="0">
                <a:ln>
                  <a:noFill/>
                </a:ln>
                <a:solidFill>
                  <a:srgbClr val="000080"/>
                </a:solidFill>
                <a:effectLst/>
                <a:latin typeface="Consolas" panose="020B0609020204030204" pitchFamily="49" charset="0"/>
              </a:rPr>
              <a:t>package </a:t>
            </a:r>
            <a:r>
              <a:rPr kumimoji="0" lang="zh-CN" altLang="zh-CN" sz="1700" b="0" i="0" u="none" strike="noStrike" cap="none" normalizeH="0" baseline="0" dirty="0">
                <a:ln>
                  <a:noFill/>
                </a:ln>
                <a:solidFill>
                  <a:srgbClr val="000000"/>
                </a:solidFill>
                <a:effectLst/>
                <a:latin typeface="Consolas" panose="020B0609020204030204" pitchFamily="49" charset="0"/>
              </a:rPr>
              <a:t>test;</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1" i="0" u="none" strike="noStrike" cap="none" normalizeH="0" baseline="0" dirty="0">
                <a:ln>
                  <a:noFill/>
                </a:ln>
                <a:solidFill>
                  <a:srgbClr val="000080"/>
                </a:solidFill>
                <a:effectLst/>
                <a:latin typeface="Consolas" panose="020B0609020204030204" pitchFamily="49" charset="0"/>
              </a:rPr>
              <a:t>import </a:t>
            </a:r>
            <a:r>
              <a:rPr kumimoji="0" lang="zh-CN" altLang="zh-CN" sz="1700" b="0" i="0" u="none" strike="noStrike" cap="none" normalizeH="0" baseline="0" dirty="0">
                <a:ln>
                  <a:noFill/>
                </a:ln>
                <a:solidFill>
                  <a:srgbClr val="000000"/>
                </a:solidFill>
                <a:effectLst/>
                <a:latin typeface="Consolas" panose="020B0609020204030204" pitchFamily="49" charset="0"/>
              </a:rPr>
              <a:t>controller.TestController;</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1" i="0" u="none" strike="noStrike" cap="none" normalizeH="0" baseline="0" dirty="0">
                <a:ln>
                  <a:noFill/>
                </a:ln>
                <a:solidFill>
                  <a:srgbClr val="000080"/>
                </a:solidFill>
                <a:effectLst/>
                <a:latin typeface="Consolas" panose="020B0609020204030204" pitchFamily="49" charset="0"/>
              </a:rPr>
              <a:t>import </a:t>
            </a:r>
            <a:r>
              <a:rPr kumimoji="0" lang="zh-CN" altLang="zh-CN" sz="1700" b="0" i="0" u="none" strike="noStrike" cap="none" normalizeH="0" baseline="0" dirty="0">
                <a:ln>
                  <a:noFill/>
                </a:ln>
                <a:solidFill>
                  <a:srgbClr val="000000"/>
                </a:solidFill>
                <a:effectLst/>
                <a:latin typeface="Consolas" panose="020B0609020204030204" pitchFamily="49" charset="0"/>
              </a:rPr>
              <a:t>javaConfig.JavaConfig;</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1" i="0" u="none" strike="noStrike" cap="none" normalizeH="0" baseline="0" dirty="0">
                <a:ln>
                  <a:noFill/>
                </a:ln>
                <a:solidFill>
                  <a:srgbClr val="000080"/>
                </a:solidFill>
                <a:effectLst/>
                <a:latin typeface="Consolas" panose="020B0609020204030204" pitchFamily="49" charset="0"/>
              </a:rPr>
              <a:t>import </a:t>
            </a:r>
            <a:r>
              <a:rPr kumimoji="0" lang="zh-CN" altLang="zh-CN" sz="1700" b="0" i="0" u="none" strike="noStrike" cap="none" normalizeH="0" baseline="0" dirty="0">
                <a:ln>
                  <a:noFill/>
                </a:ln>
                <a:solidFill>
                  <a:srgbClr val="000000"/>
                </a:solidFill>
                <a:effectLst/>
                <a:latin typeface="Consolas" panose="020B0609020204030204" pitchFamily="49" charset="0"/>
              </a:rPr>
              <a:t>org.springframework.context.annotation.AnnotationConfigApplicationContext;</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1" u="none" strike="noStrike" cap="none" normalizeH="0" baseline="0" dirty="0">
                <a:ln>
                  <a:noFill/>
                </a:ln>
                <a:solidFill>
                  <a:srgbClr val="808080"/>
                </a:solidFill>
                <a:effectLst/>
                <a:latin typeface="Consolas" panose="020B0609020204030204" pitchFamily="49" charset="0"/>
              </a:rPr>
            </a:br>
            <a:r>
              <a:rPr kumimoji="0" lang="zh-CN" altLang="zh-CN" sz="1700" b="1" i="0" u="none" strike="noStrike" cap="none" normalizeH="0" baseline="0" dirty="0">
                <a:ln>
                  <a:noFill/>
                </a:ln>
                <a:solidFill>
                  <a:srgbClr val="000080"/>
                </a:solidFill>
                <a:effectLst/>
                <a:latin typeface="Consolas" panose="020B0609020204030204" pitchFamily="49" charset="0"/>
              </a:rPr>
              <a:t>public class </a:t>
            </a:r>
            <a:r>
              <a:rPr kumimoji="0" lang="zh-CN" altLang="zh-CN" sz="1700" b="0" i="0" u="none" strike="noStrike" cap="none" normalizeH="0" baseline="0" dirty="0">
                <a:ln>
                  <a:noFill/>
                </a:ln>
                <a:solidFill>
                  <a:srgbClr val="000000"/>
                </a:solidFill>
                <a:effectLst/>
                <a:latin typeface="Consolas" panose="020B0609020204030204" pitchFamily="49" charset="0"/>
              </a:rPr>
              <a:t>TestConfig {</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1" i="0" u="none" strike="noStrike" cap="none" normalizeH="0" baseline="0" dirty="0">
                <a:ln>
                  <a:noFill/>
                </a:ln>
                <a:solidFill>
                  <a:srgbClr val="000080"/>
                </a:solidFill>
                <a:effectLst/>
                <a:latin typeface="Consolas" panose="020B0609020204030204" pitchFamily="49" charset="0"/>
              </a:rPr>
              <a:t>public static void </a:t>
            </a:r>
            <a:r>
              <a:rPr kumimoji="0" lang="zh-CN" altLang="zh-CN" sz="1700" b="0" i="0" u="none" strike="noStrike" cap="none" normalizeH="0" baseline="0" dirty="0">
                <a:ln>
                  <a:noFill/>
                </a:ln>
                <a:solidFill>
                  <a:srgbClr val="000000"/>
                </a:solidFill>
                <a:effectLst/>
                <a:latin typeface="Consolas" panose="020B0609020204030204" pitchFamily="49" charset="0"/>
              </a:rPr>
              <a:t>main(String[] args) {</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0" i="1" u="none" strike="noStrike" cap="none" normalizeH="0" baseline="0" dirty="0">
                <a:ln>
                  <a:noFill/>
                </a:ln>
                <a:solidFill>
                  <a:srgbClr val="808080"/>
                </a:solidFill>
                <a:effectLst/>
                <a:latin typeface="Consolas" panose="020B0609020204030204" pitchFamily="49" charset="0"/>
              </a:rPr>
              <a:t>//</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初始化</a:t>
            </a:r>
            <a:r>
              <a:rPr kumimoji="0" lang="zh-CN" altLang="zh-CN" sz="1700" b="0" i="1" u="none" strike="noStrike" cap="none" normalizeH="0" baseline="0" dirty="0">
                <a:ln>
                  <a:noFill/>
                </a:ln>
                <a:solidFill>
                  <a:srgbClr val="808080"/>
                </a:solidFill>
                <a:effectLst/>
                <a:latin typeface="Consolas" panose="020B0609020204030204" pitchFamily="49" charset="0"/>
              </a:rPr>
              <a:t>Spring</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容器</a:t>
            </a:r>
            <a:r>
              <a:rPr kumimoji="0" lang="zh-CN" altLang="zh-CN" sz="1700" b="0" i="1" u="none" strike="noStrike" cap="none" normalizeH="0" baseline="0" dirty="0">
                <a:ln>
                  <a:noFill/>
                </a:ln>
                <a:solidFill>
                  <a:srgbClr val="808080"/>
                </a:solidFill>
                <a:effectLst/>
                <a:latin typeface="Consolas" panose="020B0609020204030204" pitchFamily="49" charset="0"/>
              </a:rPr>
              <a:t>ApplicationContext</a:t>
            </a:r>
            <a:br>
              <a:rPr kumimoji="0" lang="zh-CN" altLang="zh-CN" sz="1700" b="0" i="1" u="none" strike="noStrike" cap="none" normalizeH="0" baseline="0" dirty="0">
                <a:ln>
                  <a:noFill/>
                </a:ln>
                <a:solidFill>
                  <a:srgbClr val="808080"/>
                </a:solidFill>
                <a:effectLst/>
                <a:latin typeface="Consolas" panose="020B0609020204030204" pitchFamily="49" charset="0"/>
              </a:rPr>
            </a:br>
            <a:r>
              <a:rPr kumimoji="0" lang="zh-CN" altLang="zh-CN" sz="1700" b="0" i="1" u="none" strike="noStrike" cap="none" normalizeH="0" baseline="0" dirty="0">
                <a:ln>
                  <a:noFill/>
                </a:ln>
                <a:solidFill>
                  <a:srgbClr val="808080"/>
                </a:solidFill>
                <a:effectLst/>
                <a:latin typeface="Consolas" panose="020B0609020204030204" pitchFamily="49" charset="0"/>
              </a:rPr>
              <a:t>        </a:t>
            </a:r>
            <a:r>
              <a:rPr kumimoji="0" lang="zh-CN" altLang="zh-CN" sz="1700" b="0" i="0" u="none" strike="noStrike" cap="none" normalizeH="0" baseline="0" dirty="0">
                <a:ln>
                  <a:noFill/>
                </a:ln>
                <a:solidFill>
                  <a:srgbClr val="000000"/>
                </a:solidFill>
                <a:effectLst/>
                <a:latin typeface="Consolas" panose="020B0609020204030204" pitchFamily="49" charset="0"/>
              </a:rPr>
              <a:t>AnnotationConfigApplicationContext appCon =</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1" i="0" u="none" strike="noStrike" cap="none" normalizeH="0" baseline="0" dirty="0">
                <a:ln>
                  <a:noFill/>
                </a:ln>
                <a:solidFill>
                  <a:srgbClr val="000080"/>
                </a:solidFill>
                <a:effectLst/>
                <a:latin typeface="Consolas" panose="020B0609020204030204" pitchFamily="49" charset="0"/>
              </a:rPr>
              <a:t>new </a:t>
            </a:r>
            <a:r>
              <a:rPr kumimoji="0" lang="zh-CN" altLang="zh-CN" sz="1700" b="0" i="0" u="none" strike="noStrike" cap="none" normalizeH="0" baseline="0" dirty="0">
                <a:ln>
                  <a:noFill/>
                </a:ln>
                <a:solidFill>
                  <a:srgbClr val="000000"/>
                </a:solidFill>
                <a:effectLst/>
                <a:latin typeface="Consolas" panose="020B0609020204030204" pitchFamily="49" charset="0"/>
              </a:rPr>
              <a:t>AnnotationConfigApplicationContext(JavaConfig.</a:t>
            </a:r>
            <a:r>
              <a:rPr kumimoji="0" lang="zh-CN" altLang="zh-CN" sz="1700" b="1" i="0" u="none" strike="noStrike" cap="none" normalizeH="0" baseline="0" dirty="0">
                <a:ln>
                  <a:noFill/>
                </a:ln>
                <a:solidFill>
                  <a:srgbClr val="000080"/>
                </a:solidFill>
                <a:effectLst/>
                <a:latin typeface="Consolas" panose="020B0609020204030204" pitchFamily="49" charset="0"/>
              </a:rPr>
              <a:t>class</a:t>
            </a: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TestController tc = appCon.getBean(TestController.</a:t>
            </a:r>
            <a:r>
              <a:rPr kumimoji="0" lang="zh-CN" altLang="zh-CN" sz="1700" b="1" i="0" u="none" strike="noStrike" cap="none" normalizeH="0" baseline="0" dirty="0">
                <a:ln>
                  <a:noFill/>
                </a:ln>
                <a:solidFill>
                  <a:srgbClr val="000080"/>
                </a:solidFill>
                <a:effectLst/>
                <a:latin typeface="Consolas" panose="020B0609020204030204" pitchFamily="49" charset="0"/>
              </a:rPr>
              <a:t>class</a:t>
            </a: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tc.save();</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appCon.close();</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33338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A5AED5-B17F-41CD-BD35-F0C02C077505}"/>
              </a:ext>
            </a:extLst>
          </p:cNvPr>
          <p:cNvSpPr txBox="1">
            <a:spLocks/>
          </p:cNvSpPr>
          <p:nvPr/>
        </p:nvSpPr>
        <p:spPr>
          <a:xfrm>
            <a:off x="3634740" y="247968"/>
            <a:ext cx="8229600" cy="5619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7</a:t>
            </a:r>
            <a:r>
              <a:rPr lang="zh-CN" altLang="zh-CN">
                <a:latin typeface="黑体" panose="02010609060101010101" pitchFamily="49" charset="-122"/>
                <a:ea typeface="黑体" panose="02010609060101010101" pitchFamily="49" charset="-122"/>
              </a:rPr>
              <a:t>．运行结果</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C98A3040-F921-471F-B80F-8B15FA44ED52}"/>
              </a:ext>
            </a:extLst>
          </p:cNvPr>
          <p:cNvSpPr txBox="1">
            <a:spLocks noChangeArrowheads="1"/>
          </p:cNvSpPr>
          <p:nvPr/>
        </p:nvSpPr>
        <p:spPr bwMode="auto">
          <a:xfrm>
            <a:off x="2230755" y="3860800"/>
            <a:ext cx="836295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t>    </a:t>
            </a:r>
            <a:r>
              <a:rPr lang="zh-CN" altLang="zh-CN" dirty="0"/>
              <a:t>从应用</a:t>
            </a:r>
            <a:r>
              <a:rPr lang="en-US" altLang="zh-CN" dirty="0"/>
              <a:t>spring02</a:t>
            </a:r>
            <a:r>
              <a:rPr lang="zh-CN" altLang="zh-CN" dirty="0"/>
              <a:t>与应用</a:t>
            </a:r>
            <a:r>
              <a:rPr lang="en-US" altLang="zh-CN" dirty="0"/>
              <a:t>spring03</a:t>
            </a:r>
            <a:r>
              <a:rPr lang="zh-CN" altLang="zh-CN" dirty="0"/>
              <a:t>对比可以看出，有时候使用</a:t>
            </a:r>
            <a:r>
              <a:rPr lang="de-DE" altLang="zh-CN" dirty="0"/>
              <a:t>Java</a:t>
            </a:r>
            <a:r>
              <a:rPr lang="zh-CN" altLang="zh-CN" dirty="0"/>
              <a:t>配置反而更加繁琐。何时使用</a:t>
            </a:r>
            <a:r>
              <a:rPr lang="de-DE" altLang="zh-CN" dirty="0"/>
              <a:t>Java</a:t>
            </a:r>
            <a:r>
              <a:rPr lang="zh-CN" altLang="zh-CN" dirty="0"/>
              <a:t>配置？何时使用注解</a:t>
            </a:r>
            <a:r>
              <a:rPr lang="zh-CN" altLang="zh-CN"/>
              <a:t>配置？</a:t>
            </a:r>
            <a:r>
              <a:rPr lang="zh-CN" altLang="en-US"/>
              <a:t>我的</a:t>
            </a:r>
            <a:r>
              <a:rPr lang="zh-CN" altLang="zh-CN"/>
              <a:t>的</a:t>
            </a:r>
            <a:r>
              <a:rPr lang="zh-CN" altLang="zh-CN" dirty="0"/>
              <a:t>观点是：全局配置尽量使用</a:t>
            </a:r>
            <a:r>
              <a:rPr lang="de-DE" altLang="zh-CN" dirty="0"/>
              <a:t>Java</a:t>
            </a:r>
            <a:r>
              <a:rPr lang="zh-CN" altLang="zh-CN" dirty="0"/>
              <a:t>配置，如数据库相关的配置；业务</a:t>
            </a:r>
            <a:r>
              <a:rPr lang="de-DE" altLang="zh-CN" dirty="0"/>
              <a:t>Bean</a:t>
            </a:r>
            <a:r>
              <a:rPr lang="zh-CN" altLang="zh-CN" dirty="0"/>
              <a:t>的配置尽量使用注解配置，如数据访问层、业务逻辑层、控制器层等相关的配置。</a:t>
            </a:r>
            <a:endParaRPr lang="zh-CN" altLang="en-US" dirty="0"/>
          </a:p>
        </p:txBody>
      </p:sp>
      <p:pic>
        <p:nvPicPr>
          <p:cNvPr id="5" name="图片 4">
            <a:extLst>
              <a:ext uri="{FF2B5EF4-FFF2-40B4-BE49-F238E27FC236}">
                <a16:creationId xmlns:a16="http://schemas.microsoft.com/office/drawing/2014/main" id="{D5811969-3BC3-4760-B1B8-F4860245237B}"/>
              </a:ext>
            </a:extLst>
          </p:cNvPr>
          <p:cNvPicPr>
            <a:picLocks noChangeAspect="1"/>
          </p:cNvPicPr>
          <p:nvPr/>
        </p:nvPicPr>
        <p:blipFill>
          <a:blip r:embed="rId2"/>
          <a:stretch>
            <a:fillRect/>
          </a:stretch>
        </p:blipFill>
        <p:spPr>
          <a:xfrm>
            <a:off x="3343275" y="1425734"/>
            <a:ext cx="5067300" cy="1819275"/>
          </a:xfrm>
          <a:prstGeom prst="rect">
            <a:avLst/>
          </a:prstGeom>
        </p:spPr>
      </p:pic>
    </p:spTree>
    <p:extLst>
      <p:ext uri="{BB962C8B-B14F-4D97-AF65-F5344CB8AC3E}">
        <p14:creationId xmlns:p14="http://schemas.microsoft.com/office/powerpoint/2010/main" val="18008520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E3AD4-E3AD-4C07-8D2A-A3ACBD635FE6}"/>
              </a:ext>
            </a:extLst>
          </p:cNvPr>
          <p:cNvSpPr txBox="1">
            <a:spLocks/>
          </p:cNvSpPr>
          <p:nvPr/>
        </p:nvSpPr>
        <p:spPr>
          <a:xfrm>
            <a:off x="3657600" y="26320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1.4  Spring AOP</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9873EFDB-926C-48C2-BFC3-F54FB47F6C30}"/>
              </a:ext>
            </a:extLst>
          </p:cNvPr>
          <p:cNvSpPr txBox="1">
            <a:spLocks noChangeArrowheads="1"/>
          </p:cNvSpPr>
          <p:nvPr/>
        </p:nvSpPr>
        <p:spPr bwMode="auto">
          <a:xfrm>
            <a:off x="1631950" y="1315085"/>
            <a:ext cx="89281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de-DE" altLang="zh-CN" dirty="0"/>
              <a:t>    Spring AOP</a:t>
            </a:r>
            <a:r>
              <a:rPr lang="zh-CN" altLang="zh-CN" dirty="0"/>
              <a:t>是</a:t>
            </a:r>
            <a:r>
              <a:rPr lang="de-DE" altLang="zh-CN" dirty="0"/>
              <a:t>Spring</a:t>
            </a:r>
            <a:r>
              <a:rPr lang="zh-CN" altLang="zh-CN" dirty="0"/>
              <a:t>框架体系结构中非常重要的功能模块之一，该模块提供了面向切面编程实现。面向切面编程在</a:t>
            </a:r>
            <a:r>
              <a:rPr lang="zh-CN" altLang="zh-CN" dirty="0">
                <a:solidFill>
                  <a:srgbClr val="0F06BA"/>
                </a:solidFill>
              </a:rPr>
              <a:t>事务处理</a:t>
            </a:r>
            <a:r>
              <a:rPr lang="zh-CN" altLang="zh-CN" dirty="0"/>
              <a:t>、</a:t>
            </a:r>
            <a:r>
              <a:rPr lang="zh-CN" altLang="zh-CN" dirty="0">
                <a:solidFill>
                  <a:srgbClr val="0F06BA"/>
                </a:solidFill>
              </a:rPr>
              <a:t>日志记录</a:t>
            </a:r>
            <a:r>
              <a:rPr lang="zh-CN" altLang="zh-CN" dirty="0"/>
              <a:t>、</a:t>
            </a:r>
            <a:r>
              <a:rPr lang="zh-CN" altLang="zh-CN" dirty="0">
                <a:solidFill>
                  <a:srgbClr val="0F06BA"/>
                </a:solidFill>
              </a:rPr>
              <a:t>安全控制</a:t>
            </a:r>
            <a:r>
              <a:rPr lang="zh-CN" altLang="zh-CN" dirty="0"/>
              <a:t>等操作中被广泛使用。</a:t>
            </a:r>
            <a:endParaRPr lang="en-US" altLang="zh-CN" dirty="0"/>
          </a:p>
          <a:p>
            <a:pPr>
              <a:spcBef>
                <a:spcPct val="0"/>
              </a:spcBef>
              <a:buFontTx/>
              <a:buNone/>
            </a:pPr>
            <a:endParaRPr lang="en-US" altLang="zh-CN" dirty="0"/>
          </a:p>
          <a:p>
            <a:pPr lvl="1">
              <a:spcBef>
                <a:spcPct val="0"/>
              </a:spcBef>
              <a:buFontTx/>
              <a:buNone/>
            </a:pPr>
            <a:r>
              <a:rPr lang="de-DE" altLang="zh-CN" dirty="0"/>
              <a:t>1.4.1  Spring AOP</a:t>
            </a:r>
            <a:r>
              <a:rPr lang="zh-CN" altLang="zh-CN" dirty="0"/>
              <a:t>的基本概念</a:t>
            </a:r>
            <a:endParaRPr lang="en-US" altLang="zh-CN" dirty="0"/>
          </a:p>
          <a:p>
            <a:pPr lvl="1">
              <a:spcBef>
                <a:spcPct val="0"/>
              </a:spcBef>
              <a:buFontTx/>
              <a:buNone/>
            </a:pPr>
            <a:endParaRPr lang="en-US" altLang="zh-CN" dirty="0"/>
          </a:p>
          <a:p>
            <a:pPr lvl="1">
              <a:spcBef>
                <a:spcPct val="0"/>
              </a:spcBef>
              <a:buFontTx/>
              <a:buNone/>
            </a:pPr>
            <a:r>
              <a:rPr lang="de-DE" altLang="zh-CN" dirty="0"/>
              <a:t>1.4.2  </a:t>
            </a:r>
            <a:r>
              <a:rPr lang="zh-CN" altLang="zh-CN" dirty="0"/>
              <a:t>基于注解开发</a:t>
            </a:r>
            <a:r>
              <a:rPr lang="de-DE" altLang="zh-CN" dirty="0"/>
              <a:t>AspectJ</a:t>
            </a:r>
            <a:endParaRPr lang="zh-CN" altLang="en-US" dirty="0"/>
          </a:p>
        </p:txBody>
      </p:sp>
    </p:spTree>
    <p:extLst>
      <p:ext uri="{BB962C8B-B14F-4D97-AF65-F5344CB8AC3E}">
        <p14:creationId xmlns:p14="http://schemas.microsoft.com/office/powerpoint/2010/main" val="15243996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AF030A-7162-47A2-A175-313B6175C1FA}"/>
              </a:ext>
            </a:extLst>
          </p:cNvPr>
          <p:cNvSpPr txBox="1">
            <a:spLocks/>
          </p:cNvSpPr>
          <p:nvPr/>
        </p:nvSpPr>
        <p:spPr>
          <a:xfrm>
            <a:off x="1981200" y="21748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1.4.1  Spring AOP</a:t>
            </a:r>
            <a:r>
              <a:rPr lang="zh-CN" altLang="zh-CN">
                <a:latin typeface="黑体" panose="02010609060101010101" pitchFamily="49" charset="-122"/>
                <a:ea typeface="黑体" panose="02010609060101010101" pitchFamily="49" charset="-122"/>
              </a:rPr>
              <a:t>的基本概念</a:t>
            </a:r>
            <a:endParaRPr lang="zh-CN" altLang="en-US" dirty="0">
              <a:latin typeface="黑体" panose="02010609060101010101" pitchFamily="49" charset="-122"/>
              <a:ea typeface="黑体" panose="02010609060101010101" pitchFamily="49" charset="-122"/>
            </a:endParaRPr>
          </a:p>
        </p:txBody>
      </p:sp>
      <p:sp>
        <p:nvSpPr>
          <p:cNvPr id="3" name="文本框 1">
            <a:extLst>
              <a:ext uri="{FF2B5EF4-FFF2-40B4-BE49-F238E27FC236}">
                <a16:creationId xmlns:a16="http://schemas.microsoft.com/office/drawing/2014/main" id="{DD68BE8C-C302-4C6D-AD16-2569AB701C88}"/>
              </a:ext>
            </a:extLst>
          </p:cNvPr>
          <p:cNvSpPr txBox="1">
            <a:spLocks noChangeArrowheads="1"/>
          </p:cNvSpPr>
          <p:nvPr/>
        </p:nvSpPr>
        <p:spPr bwMode="auto">
          <a:xfrm>
            <a:off x="1393825" y="1120775"/>
            <a:ext cx="8713788"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cs typeface="Times New Roman" panose="02020603050405020304" pitchFamily="18" charset="0"/>
              </a:rPr>
              <a:t>    1</a:t>
            </a:r>
            <a:r>
              <a:rPr lang="zh-CN" altLang="zh-CN" dirty="0">
                <a:cs typeface="Times New Roman" panose="02020603050405020304" pitchFamily="18" charset="0"/>
              </a:rPr>
              <a:t>．</a:t>
            </a:r>
            <a:r>
              <a:rPr lang="en-US" altLang="zh-CN" dirty="0">
                <a:cs typeface="Times New Roman" panose="02020603050405020304" pitchFamily="18" charset="0"/>
              </a:rPr>
              <a:t>AOP</a:t>
            </a:r>
            <a:r>
              <a:rPr lang="zh-CN" altLang="zh-CN" dirty="0">
                <a:cs typeface="Times New Roman" panose="02020603050405020304" pitchFamily="18" charset="0"/>
              </a:rPr>
              <a:t>的概念</a:t>
            </a:r>
          </a:p>
          <a:p>
            <a:pPr>
              <a:spcBef>
                <a:spcPct val="0"/>
              </a:spcBef>
              <a:buFontTx/>
              <a:buNone/>
            </a:pPr>
            <a:r>
              <a:rPr lang="en-US" altLang="zh-CN" dirty="0">
                <a:cs typeface="Times New Roman" panose="02020603050405020304" pitchFamily="18" charset="0"/>
              </a:rPr>
              <a:t>    </a:t>
            </a:r>
            <a:r>
              <a:rPr lang="en-US" altLang="zh-CN" dirty="0">
                <a:solidFill>
                  <a:srgbClr val="0F06BA"/>
                </a:solidFill>
                <a:cs typeface="Times New Roman" panose="02020603050405020304" pitchFamily="18" charset="0"/>
              </a:rPr>
              <a:t>AOP</a:t>
            </a:r>
            <a:r>
              <a:rPr lang="zh-CN" altLang="zh-CN" dirty="0">
                <a:cs typeface="Times New Roman" panose="02020603050405020304" pitchFamily="18" charset="0"/>
              </a:rPr>
              <a:t>（</a:t>
            </a:r>
            <a:r>
              <a:rPr lang="en-US" altLang="zh-CN" dirty="0">
                <a:cs typeface="Times New Roman" panose="02020603050405020304" pitchFamily="18" charset="0"/>
              </a:rPr>
              <a:t>Aspect-Oriented Programming</a:t>
            </a:r>
            <a:r>
              <a:rPr lang="zh-CN" altLang="zh-CN" dirty="0">
                <a:cs typeface="Times New Roman" panose="02020603050405020304" pitchFamily="18" charset="0"/>
              </a:rPr>
              <a:t>），即</a:t>
            </a:r>
            <a:r>
              <a:rPr lang="zh-CN" altLang="zh-CN" dirty="0">
                <a:solidFill>
                  <a:srgbClr val="0F06BA"/>
                </a:solidFill>
                <a:cs typeface="Times New Roman" panose="02020603050405020304" pitchFamily="18" charset="0"/>
              </a:rPr>
              <a:t>面向切面编程</a:t>
            </a:r>
            <a:r>
              <a:rPr lang="zh-CN" altLang="zh-CN" dirty="0">
                <a:cs typeface="Times New Roman" panose="02020603050405020304" pitchFamily="18" charset="0"/>
              </a:rPr>
              <a:t>。它与</a:t>
            </a:r>
            <a:r>
              <a:rPr lang="en-US" altLang="zh-CN" dirty="0">
                <a:cs typeface="Times New Roman" panose="02020603050405020304" pitchFamily="18" charset="0"/>
              </a:rPr>
              <a:t>OOP</a:t>
            </a:r>
            <a:r>
              <a:rPr lang="zh-CN" altLang="zh-CN" dirty="0">
                <a:cs typeface="Times New Roman" panose="02020603050405020304" pitchFamily="18" charset="0"/>
              </a:rPr>
              <a:t>（</a:t>
            </a:r>
            <a:r>
              <a:rPr lang="en-US" altLang="zh-CN" dirty="0">
                <a:cs typeface="Times New Roman" panose="02020603050405020304" pitchFamily="18" charset="0"/>
              </a:rPr>
              <a:t>Object-Oriented Programming</a:t>
            </a:r>
            <a:r>
              <a:rPr lang="zh-CN" altLang="zh-CN" dirty="0">
                <a:cs typeface="Times New Roman" panose="02020603050405020304" pitchFamily="18" charset="0"/>
              </a:rPr>
              <a:t>，面向对象编程） 相辅相成，提供了与</a:t>
            </a:r>
            <a:r>
              <a:rPr lang="en-US" altLang="zh-CN" dirty="0">
                <a:cs typeface="Times New Roman" panose="02020603050405020304" pitchFamily="18" charset="0"/>
              </a:rPr>
              <a:t> OOP </a:t>
            </a:r>
            <a:r>
              <a:rPr lang="zh-CN" altLang="zh-CN" dirty="0">
                <a:cs typeface="Times New Roman" panose="02020603050405020304" pitchFamily="18" charset="0"/>
              </a:rPr>
              <a:t>不同的抽象软件结构的视角。在</a:t>
            </a:r>
            <a:r>
              <a:rPr lang="en-US" altLang="zh-CN" dirty="0">
                <a:cs typeface="Times New Roman" panose="02020603050405020304" pitchFamily="18" charset="0"/>
              </a:rPr>
              <a:t> OOP </a:t>
            </a:r>
            <a:r>
              <a:rPr lang="zh-CN" altLang="zh-CN" dirty="0">
                <a:cs typeface="Times New Roman" panose="02020603050405020304" pitchFamily="18" charset="0"/>
              </a:rPr>
              <a:t>中，以类作为程序的基本单元，而</a:t>
            </a:r>
            <a:r>
              <a:rPr lang="en-US" altLang="zh-CN" dirty="0">
                <a:cs typeface="Times New Roman" panose="02020603050405020304" pitchFamily="18" charset="0"/>
              </a:rPr>
              <a:t>AOP</a:t>
            </a:r>
            <a:r>
              <a:rPr lang="zh-CN" altLang="zh-CN" dirty="0">
                <a:cs typeface="Times New Roman" panose="02020603050405020304" pitchFamily="18" charset="0"/>
              </a:rPr>
              <a:t>中的基本单元是</a:t>
            </a:r>
            <a:r>
              <a:rPr lang="en-US" altLang="zh-CN" dirty="0">
                <a:cs typeface="Times New Roman" panose="02020603050405020304" pitchFamily="18" charset="0"/>
              </a:rPr>
              <a:t>Aspect</a:t>
            </a:r>
            <a:r>
              <a:rPr lang="zh-CN" altLang="zh-CN" dirty="0">
                <a:cs typeface="Times New Roman" panose="02020603050405020304" pitchFamily="18" charset="0"/>
              </a:rPr>
              <a:t>（切面）。</a:t>
            </a:r>
            <a:endParaRPr lang="zh-CN" altLang="en-US" dirty="0">
              <a:cs typeface="Times New Roman" panose="02020603050405020304" pitchFamily="18" charset="0"/>
            </a:endParaRPr>
          </a:p>
        </p:txBody>
      </p:sp>
      <p:sp>
        <p:nvSpPr>
          <p:cNvPr id="4" name="文本框 2">
            <a:extLst>
              <a:ext uri="{FF2B5EF4-FFF2-40B4-BE49-F238E27FC236}">
                <a16:creationId xmlns:a16="http://schemas.microsoft.com/office/drawing/2014/main" id="{0F2FE1DB-4FCA-458A-B781-6C0FEE745174}"/>
              </a:ext>
            </a:extLst>
          </p:cNvPr>
          <p:cNvSpPr txBox="1">
            <a:spLocks noChangeArrowheads="1"/>
          </p:cNvSpPr>
          <p:nvPr/>
        </p:nvSpPr>
        <p:spPr bwMode="auto">
          <a:xfrm>
            <a:off x="1393825" y="3681730"/>
            <a:ext cx="8713788"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t>    AOP</a:t>
            </a:r>
            <a:r>
              <a:rPr lang="zh-CN" altLang="zh-CN" dirty="0"/>
              <a:t>采取横向抽取机制，即将分散在各个方法中的重复代码提取出来，然后在程序编译或运行阶段，再将这些抽取出来的代码应用到需要执行的地方。这种横向抽取机制，采用传统的</a:t>
            </a:r>
            <a:r>
              <a:rPr lang="en-US" altLang="zh-CN" dirty="0"/>
              <a:t>OOP</a:t>
            </a:r>
            <a:r>
              <a:rPr lang="zh-CN" altLang="zh-CN" dirty="0"/>
              <a:t>是无法办到的，因为</a:t>
            </a:r>
            <a:r>
              <a:rPr lang="en-US" altLang="zh-CN" dirty="0"/>
              <a:t>OOP</a:t>
            </a:r>
            <a:r>
              <a:rPr lang="zh-CN" altLang="zh-CN" dirty="0"/>
              <a:t>实现的是父子关系的纵向重用。但是</a:t>
            </a:r>
            <a:r>
              <a:rPr lang="en-US" altLang="zh-CN" dirty="0"/>
              <a:t>AOP</a:t>
            </a:r>
            <a:r>
              <a:rPr lang="zh-CN" altLang="zh-CN" dirty="0"/>
              <a:t>不是</a:t>
            </a:r>
            <a:r>
              <a:rPr lang="en-US" altLang="zh-CN" dirty="0"/>
              <a:t>OOP</a:t>
            </a:r>
            <a:r>
              <a:rPr lang="zh-CN" altLang="zh-CN" dirty="0"/>
              <a:t>的替代品，而是</a:t>
            </a:r>
            <a:r>
              <a:rPr lang="en-US" altLang="zh-CN" dirty="0"/>
              <a:t>OOP</a:t>
            </a:r>
            <a:r>
              <a:rPr lang="zh-CN" altLang="zh-CN" dirty="0"/>
              <a:t>的补充，它们相辅相成。</a:t>
            </a:r>
            <a:endParaRPr lang="zh-CN" altLang="en-US" dirty="0"/>
          </a:p>
        </p:txBody>
      </p:sp>
    </p:spTree>
    <p:extLst>
      <p:ext uri="{BB962C8B-B14F-4D97-AF65-F5344CB8AC3E}">
        <p14:creationId xmlns:p14="http://schemas.microsoft.com/office/powerpoint/2010/main" val="3458132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C56896-42D8-4CC4-AF42-693ED3CAA112}"/>
              </a:ext>
            </a:extLst>
          </p:cNvPr>
          <p:cNvSpPr txBox="1">
            <a:spLocks/>
          </p:cNvSpPr>
          <p:nvPr/>
        </p:nvSpPr>
        <p:spPr>
          <a:xfrm>
            <a:off x="2068830" y="26320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1.2  Spring</a:t>
            </a:r>
            <a:r>
              <a:rPr lang="zh-CN" altLang="zh-CN">
                <a:latin typeface="黑体" panose="02010609060101010101" pitchFamily="49" charset="-122"/>
                <a:ea typeface="黑体" panose="02010609060101010101" pitchFamily="49" charset="-122"/>
              </a:rPr>
              <a:t>开发环境的构建</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49341DA1-30A7-42E3-AEF7-F6160A0AD79C}"/>
              </a:ext>
            </a:extLst>
          </p:cNvPr>
          <p:cNvSpPr txBox="1">
            <a:spLocks noChangeArrowheads="1"/>
          </p:cNvSpPr>
          <p:nvPr/>
        </p:nvSpPr>
        <p:spPr bwMode="auto">
          <a:xfrm>
            <a:off x="1195070" y="1177608"/>
            <a:ext cx="89281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t>    </a:t>
            </a:r>
            <a:r>
              <a:rPr lang="zh-CN" altLang="zh-CN" dirty="0"/>
              <a:t>使用</a:t>
            </a:r>
            <a:r>
              <a:rPr lang="de-DE" altLang="zh-CN" dirty="0"/>
              <a:t>Spring</a:t>
            </a:r>
            <a:r>
              <a:rPr lang="zh-CN" altLang="zh-CN" dirty="0"/>
              <a:t>框架开发应用前，应先搭建其开发环境。本</a:t>
            </a:r>
            <a:r>
              <a:rPr lang="zh-CN" altLang="en-US" dirty="0"/>
              <a:t>课程前</a:t>
            </a:r>
            <a:r>
              <a:rPr lang="zh-CN" altLang="zh-CN" dirty="0"/>
              <a:t>两章（</a:t>
            </a:r>
            <a:r>
              <a:rPr lang="de-DE" altLang="zh-CN" dirty="0"/>
              <a:t>Spring</a:t>
            </a:r>
            <a:r>
              <a:rPr lang="zh-CN" altLang="zh-CN" dirty="0"/>
              <a:t>、</a:t>
            </a:r>
            <a:r>
              <a:rPr lang="de-DE" altLang="zh-CN" dirty="0"/>
              <a:t>Spring MVC</a:t>
            </a:r>
            <a:r>
              <a:rPr lang="zh-CN" altLang="zh-CN" dirty="0"/>
              <a:t>）的开发环境都是基于</a:t>
            </a:r>
            <a:r>
              <a:rPr lang="de-DE" altLang="zh-CN" dirty="0"/>
              <a:t>I</a:t>
            </a:r>
            <a:r>
              <a:rPr lang="en-US" altLang="zh-CN" dirty="0" err="1"/>
              <a:t>dea</a:t>
            </a:r>
            <a:r>
              <a:rPr lang="zh-CN" altLang="zh-CN" dirty="0"/>
              <a:t>平台的</a:t>
            </a:r>
            <a:r>
              <a:rPr lang="de-DE" altLang="zh-CN" dirty="0"/>
              <a:t>Java Web</a:t>
            </a:r>
            <a:r>
              <a:rPr lang="zh-CN" altLang="zh-CN" dirty="0"/>
              <a:t>应用的开发环境。</a:t>
            </a:r>
            <a:endParaRPr lang="zh-CN" altLang="en-US" dirty="0"/>
          </a:p>
        </p:txBody>
      </p:sp>
      <p:sp>
        <p:nvSpPr>
          <p:cNvPr id="4" name="文本框 4">
            <a:extLst>
              <a:ext uri="{FF2B5EF4-FFF2-40B4-BE49-F238E27FC236}">
                <a16:creationId xmlns:a16="http://schemas.microsoft.com/office/drawing/2014/main" id="{516FF04F-EF28-437B-A8E4-5554952E3176}"/>
              </a:ext>
            </a:extLst>
          </p:cNvPr>
          <p:cNvSpPr txBox="1">
            <a:spLocks noChangeArrowheads="1"/>
          </p:cNvSpPr>
          <p:nvPr/>
        </p:nvSpPr>
        <p:spPr bwMode="auto">
          <a:xfrm>
            <a:off x="2615883" y="2878455"/>
            <a:ext cx="6335712"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de-DE" altLang="zh-CN" dirty="0">
                <a:solidFill>
                  <a:srgbClr val="0F06BA"/>
                </a:solidFill>
              </a:rPr>
              <a:t>1.2.1  </a:t>
            </a:r>
            <a:r>
              <a:rPr lang="zh-CN" altLang="zh-CN" dirty="0">
                <a:solidFill>
                  <a:srgbClr val="0F06BA"/>
                </a:solidFill>
              </a:rPr>
              <a:t>使用</a:t>
            </a:r>
            <a:r>
              <a:rPr lang="de-DE" altLang="zh-CN" dirty="0">
                <a:solidFill>
                  <a:srgbClr val="0F06BA"/>
                </a:solidFill>
              </a:rPr>
              <a:t>I</a:t>
            </a:r>
            <a:r>
              <a:rPr lang="en-US" altLang="zh-CN" dirty="0" err="1">
                <a:solidFill>
                  <a:srgbClr val="0F06BA"/>
                </a:solidFill>
              </a:rPr>
              <a:t>dea</a:t>
            </a:r>
            <a:r>
              <a:rPr lang="zh-CN" altLang="zh-CN" dirty="0">
                <a:solidFill>
                  <a:srgbClr val="0F06BA"/>
                </a:solidFill>
              </a:rPr>
              <a:t>开发</a:t>
            </a:r>
            <a:r>
              <a:rPr lang="de-DE" altLang="zh-CN" dirty="0">
                <a:solidFill>
                  <a:srgbClr val="0F06BA"/>
                </a:solidFill>
              </a:rPr>
              <a:t>Java Web</a:t>
            </a:r>
            <a:r>
              <a:rPr lang="zh-CN" altLang="zh-CN" dirty="0">
                <a:solidFill>
                  <a:srgbClr val="0F06BA"/>
                </a:solidFill>
              </a:rPr>
              <a:t>应用</a:t>
            </a:r>
            <a:endParaRPr lang="en-US" altLang="zh-CN" dirty="0">
              <a:solidFill>
                <a:srgbClr val="0F06BA"/>
              </a:solidFill>
            </a:endParaRPr>
          </a:p>
          <a:p>
            <a:pPr>
              <a:spcBef>
                <a:spcPct val="0"/>
              </a:spcBef>
              <a:buFontTx/>
              <a:buNone/>
            </a:pPr>
            <a:endParaRPr lang="en-US" altLang="zh-CN" dirty="0">
              <a:solidFill>
                <a:srgbClr val="0F06BA"/>
              </a:solidFill>
            </a:endParaRPr>
          </a:p>
          <a:p>
            <a:pPr>
              <a:spcBef>
                <a:spcPct val="0"/>
              </a:spcBef>
              <a:buFontTx/>
              <a:buNone/>
            </a:pPr>
            <a:r>
              <a:rPr lang="de-DE" altLang="zh-CN" dirty="0">
                <a:solidFill>
                  <a:srgbClr val="0F06BA"/>
                </a:solidFill>
              </a:rPr>
              <a:t>1.2.2  Spring</a:t>
            </a:r>
            <a:r>
              <a:rPr lang="zh-CN" altLang="zh-CN" dirty="0">
                <a:solidFill>
                  <a:srgbClr val="0F06BA"/>
                </a:solidFill>
              </a:rPr>
              <a:t>的下载及目录结构</a:t>
            </a:r>
            <a:endParaRPr lang="en-US" altLang="zh-CN" dirty="0">
              <a:solidFill>
                <a:srgbClr val="0F06BA"/>
              </a:solidFill>
            </a:endParaRPr>
          </a:p>
          <a:p>
            <a:pPr>
              <a:spcBef>
                <a:spcPct val="0"/>
              </a:spcBef>
              <a:buFontTx/>
              <a:buNone/>
            </a:pPr>
            <a:endParaRPr lang="en-US" altLang="zh-CN" dirty="0">
              <a:solidFill>
                <a:srgbClr val="0F06BA"/>
              </a:solidFill>
            </a:endParaRPr>
          </a:p>
          <a:p>
            <a:pPr>
              <a:spcBef>
                <a:spcPct val="0"/>
              </a:spcBef>
              <a:buFontTx/>
              <a:buNone/>
            </a:pPr>
            <a:r>
              <a:rPr lang="de-DE" altLang="zh-CN" dirty="0">
                <a:solidFill>
                  <a:srgbClr val="0F06BA"/>
                </a:solidFill>
              </a:rPr>
              <a:t>1.2.3  </a:t>
            </a:r>
            <a:r>
              <a:rPr lang="zh-CN" altLang="zh-CN" dirty="0">
                <a:solidFill>
                  <a:srgbClr val="0F06BA"/>
                </a:solidFill>
              </a:rPr>
              <a:t>第一个</a:t>
            </a:r>
            <a:r>
              <a:rPr lang="de-DE" altLang="zh-CN" dirty="0">
                <a:solidFill>
                  <a:srgbClr val="0F06BA"/>
                </a:solidFill>
              </a:rPr>
              <a:t>Spring</a:t>
            </a:r>
            <a:r>
              <a:rPr lang="zh-CN" altLang="zh-CN" dirty="0">
                <a:solidFill>
                  <a:srgbClr val="0F06BA"/>
                </a:solidFill>
              </a:rPr>
              <a:t>入门程序</a:t>
            </a:r>
            <a:endParaRPr lang="zh-CN" altLang="en-US" b="0" dirty="0">
              <a:solidFill>
                <a:srgbClr val="0F06BA"/>
              </a:solidFill>
            </a:endParaRPr>
          </a:p>
        </p:txBody>
      </p:sp>
    </p:spTree>
    <p:extLst>
      <p:ext uri="{BB962C8B-B14F-4D97-AF65-F5344CB8AC3E}">
        <p14:creationId xmlns:p14="http://schemas.microsoft.com/office/powerpoint/2010/main" val="28593830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4">
            <a:extLst>
              <a:ext uri="{FF2B5EF4-FFF2-40B4-BE49-F238E27FC236}">
                <a16:creationId xmlns:a16="http://schemas.microsoft.com/office/drawing/2014/main" id="{FEA53217-6F47-46C3-8B57-9B375C9206BE}"/>
              </a:ext>
            </a:extLst>
          </p:cNvPr>
          <p:cNvGraphicFramePr>
            <a:graphicFrameLocks noChangeAspect="1"/>
          </p:cNvGraphicFramePr>
          <p:nvPr>
            <p:extLst>
              <p:ext uri="{D42A27DB-BD31-4B8C-83A1-F6EECF244321}">
                <p14:modId xmlns:p14="http://schemas.microsoft.com/office/powerpoint/2010/main" val="1202475812"/>
              </p:ext>
            </p:extLst>
          </p:nvPr>
        </p:nvGraphicFramePr>
        <p:xfrm>
          <a:off x="3143250" y="0"/>
          <a:ext cx="5905500" cy="5278437"/>
        </p:xfrm>
        <a:graphic>
          <a:graphicData uri="http://schemas.openxmlformats.org/presentationml/2006/ole">
            <mc:AlternateContent xmlns:mc="http://schemas.openxmlformats.org/markup-compatibility/2006">
              <mc:Choice xmlns:v="urn:schemas-microsoft-com:vml" Requires="v">
                <p:oleObj spid="_x0000_s10252" name="Visio" r:id="rId3" imgW="6867698" imgH="6143499" progId="Visio.Drawing.15">
                  <p:embed/>
                </p:oleObj>
              </mc:Choice>
              <mc:Fallback>
                <p:oleObj name="Visio" r:id="rId3" imgW="6867698" imgH="6143499" progId="Visio.Drawing.15">
                  <p:embed/>
                  <p:pic>
                    <p:nvPicPr>
                      <p:cNvPr id="63491" name="对象 4">
                        <a:extLst>
                          <a:ext uri="{FF2B5EF4-FFF2-40B4-BE49-F238E27FC236}">
                            <a16:creationId xmlns:a16="http://schemas.microsoft.com/office/drawing/2014/main" id="{834411EF-72DA-469A-8205-46D5DC0C92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0" y="0"/>
                        <a:ext cx="5905500" cy="527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文本框 5">
            <a:extLst>
              <a:ext uri="{FF2B5EF4-FFF2-40B4-BE49-F238E27FC236}">
                <a16:creationId xmlns:a16="http://schemas.microsoft.com/office/drawing/2014/main" id="{97DFB3E1-3790-4956-8F6A-820D2B8F3570}"/>
              </a:ext>
            </a:extLst>
          </p:cNvPr>
          <p:cNvSpPr txBox="1">
            <a:spLocks noChangeArrowheads="1"/>
          </p:cNvSpPr>
          <p:nvPr/>
        </p:nvSpPr>
        <p:spPr bwMode="auto">
          <a:xfrm>
            <a:off x="1615440" y="5445125"/>
            <a:ext cx="85693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t>    </a:t>
            </a:r>
            <a:r>
              <a:rPr lang="zh-CN" altLang="zh-CN" sz="2000" dirty="0"/>
              <a:t>从</a:t>
            </a:r>
            <a:r>
              <a:rPr lang="zh-CN" altLang="en-US" sz="2000" dirty="0"/>
              <a:t>上</a:t>
            </a:r>
            <a:r>
              <a:rPr lang="zh-CN" altLang="zh-CN" sz="2000" dirty="0"/>
              <a:t>图可以看出，通过切面</a:t>
            </a:r>
            <a:r>
              <a:rPr lang="en-US" altLang="zh-CN" sz="2000" dirty="0"/>
              <a:t>Aspect</a:t>
            </a:r>
            <a:r>
              <a:rPr lang="zh-CN" altLang="zh-CN" sz="2000" dirty="0"/>
              <a:t>分别在业务类</a:t>
            </a:r>
            <a:r>
              <a:rPr lang="en-US" altLang="zh-CN" sz="2000" dirty="0"/>
              <a:t>1</a:t>
            </a:r>
            <a:r>
              <a:rPr lang="zh-CN" altLang="zh-CN" sz="2000" dirty="0"/>
              <a:t>和业务类</a:t>
            </a:r>
            <a:r>
              <a:rPr lang="en-US" altLang="zh-CN" sz="2000" dirty="0"/>
              <a:t>2</a:t>
            </a:r>
            <a:r>
              <a:rPr lang="zh-CN" altLang="zh-CN" sz="2000" dirty="0"/>
              <a:t>中加入了日志记录、性能统计、安全控制、事务处理、异常处理等操作。</a:t>
            </a:r>
            <a:endParaRPr lang="zh-CN" altLang="en-US" sz="2000" dirty="0"/>
          </a:p>
        </p:txBody>
      </p:sp>
    </p:spTree>
    <p:extLst>
      <p:ext uri="{BB962C8B-B14F-4D97-AF65-F5344CB8AC3E}">
        <p14:creationId xmlns:p14="http://schemas.microsoft.com/office/powerpoint/2010/main" val="37181042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42160-F381-4DCD-9947-6CA3A22D9057}"/>
              </a:ext>
            </a:extLst>
          </p:cNvPr>
          <p:cNvSpPr txBox="1">
            <a:spLocks/>
          </p:cNvSpPr>
          <p:nvPr/>
        </p:nvSpPr>
        <p:spPr>
          <a:xfrm>
            <a:off x="4377690" y="21748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黑体" panose="02010609060101010101" pitchFamily="49" charset="-122"/>
                <a:ea typeface="黑体" panose="02010609060101010101" pitchFamily="49" charset="-122"/>
              </a:rPr>
              <a:t>2</a:t>
            </a:r>
            <a:r>
              <a:rPr lang="zh-CN" altLang="zh-CN">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AOP</a:t>
            </a:r>
            <a:r>
              <a:rPr lang="zh-CN" altLang="zh-CN">
                <a:latin typeface="黑体" panose="02010609060101010101" pitchFamily="49" charset="-122"/>
                <a:ea typeface="黑体" panose="02010609060101010101" pitchFamily="49" charset="-122"/>
              </a:rPr>
              <a:t>的术语</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0665156D-2E1A-4A38-8577-F7BB2315D550}"/>
              </a:ext>
            </a:extLst>
          </p:cNvPr>
          <p:cNvSpPr txBox="1">
            <a:spLocks noChangeArrowheads="1"/>
          </p:cNvSpPr>
          <p:nvPr/>
        </p:nvSpPr>
        <p:spPr bwMode="auto">
          <a:xfrm>
            <a:off x="1631950" y="1531938"/>
            <a:ext cx="8928100"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zh-CN" altLang="zh-CN" dirty="0"/>
              <a:t>在</a:t>
            </a:r>
            <a:r>
              <a:rPr lang="de-DE" altLang="zh-CN" dirty="0"/>
              <a:t>Spring AOP</a:t>
            </a:r>
            <a:r>
              <a:rPr lang="zh-CN" altLang="zh-CN" dirty="0"/>
              <a:t>框架中，涉及以下常用术语。</a:t>
            </a:r>
          </a:p>
          <a:p>
            <a:pPr>
              <a:spcBef>
                <a:spcPct val="0"/>
              </a:spcBef>
              <a:buFontTx/>
              <a:buNone/>
            </a:pPr>
            <a:r>
              <a:rPr lang="zh-CN" altLang="zh-CN" dirty="0"/>
              <a:t>（</a:t>
            </a:r>
            <a:r>
              <a:rPr lang="de-DE" altLang="zh-CN" dirty="0"/>
              <a:t>1</a:t>
            </a:r>
            <a:r>
              <a:rPr lang="zh-CN" altLang="zh-CN" dirty="0"/>
              <a:t>）切面</a:t>
            </a:r>
          </a:p>
          <a:p>
            <a:pPr>
              <a:spcBef>
                <a:spcPct val="0"/>
              </a:spcBef>
              <a:buFontTx/>
              <a:buNone/>
            </a:pPr>
            <a:r>
              <a:rPr lang="zh-CN" altLang="zh-CN" dirty="0">
                <a:solidFill>
                  <a:srgbClr val="0F06BA"/>
                </a:solidFill>
              </a:rPr>
              <a:t>切面（</a:t>
            </a:r>
            <a:r>
              <a:rPr lang="de-DE" altLang="zh-CN" dirty="0">
                <a:solidFill>
                  <a:srgbClr val="0F06BA"/>
                </a:solidFill>
              </a:rPr>
              <a:t>Aspect</a:t>
            </a:r>
            <a:r>
              <a:rPr lang="zh-CN" altLang="zh-CN" dirty="0">
                <a:solidFill>
                  <a:srgbClr val="0F06BA"/>
                </a:solidFill>
              </a:rPr>
              <a:t>）</a:t>
            </a:r>
            <a:r>
              <a:rPr lang="zh-CN" altLang="zh-CN" dirty="0"/>
              <a:t>是指封装横切到系统功能（如事务处理）的类。</a:t>
            </a:r>
          </a:p>
          <a:p>
            <a:pPr>
              <a:spcBef>
                <a:spcPct val="0"/>
              </a:spcBef>
              <a:buFontTx/>
              <a:buNone/>
            </a:pPr>
            <a:r>
              <a:rPr lang="zh-CN" altLang="zh-CN" dirty="0"/>
              <a:t>（</a:t>
            </a:r>
            <a:r>
              <a:rPr lang="en-US" altLang="zh-CN" dirty="0"/>
              <a:t>2</a:t>
            </a:r>
            <a:r>
              <a:rPr lang="zh-CN" altLang="zh-CN" dirty="0"/>
              <a:t>）连接点</a:t>
            </a:r>
          </a:p>
          <a:p>
            <a:pPr>
              <a:spcBef>
                <a:spcPct val="0"/>
              </a:spcBef>
              <a:buFontTx/>
              <a:buNone/>
            </a:pPr>
            <a:r>
              <a:rPr lang="zh-CN" altLang="zh-CN" dirty="0">
                <a:solidFill>
                  <a:srgbClr val="0F06BA"/>
                </a:solidFill>
              </a:rPr>
              <a:t>连接点（</a:t>
            </a:r>
            <a:r>
              <a:rPr lang="en-US" altLang="zh-CN" dirty="0" err="1">
                <a:solidFill>
                  <a:srgbClr val="0F06BA"/>
                </a:solidFill>
              </a:rPr>
              <a:t>Joinpoint</a:t>
            </a:r>
            <a:r>
              <a:rPr lang="zh-CN" altLang="zh-CN" dirty="0">
                <a:solidFill>
                  <a:srgbClr val="0F06BA"/>
                </a:solidFill>
              </a:rPr>
              <a:t>）</a:t>
            </a:r>
            <a:r>
              <a:rPr lang="zh-CN" altLang="zh-CN" dirty="0"/>
              <a:t>是指程序运行中的一些时间点，如方法的调用或异常的抛出。</a:t>
            </a:r>
          </a:p>
          <a:p>
            <a:pPr>
              <a:spcBef>
                <a:spcPct val="0"/>
              </a:spcBef>
              <a:buFontTx/>
              <a:buNone/>
            </a:pPr>
            <a:r>
              <a:rPr lang="zh-CN" altLang="zh-CN" dirty="0"/>
              <a:t>（</a:t>
            </a:r>
            <a:r>
              <a:rPr lang="en-US" altLang="zh-CN" dirty="0"/>
              <a:t>3</a:t>
            </a:r>
            <a:r>
              <a:rPr lang="zh-CN" altLang="zh-CN" dirty="0"/>
              <a:t>）切入点</a:t>
            </a:r>
          </a:p>
          <a:p>
            <a:pPr>
              <a:spcBef>
                <a:spcPct val="0"/>
              </a:spcBef>
              <a:buFontTx/>
              <a:buNone/>
            </a:pPr>
            <a:r>
              <a:rPr lang="zh-CN" altLang="zh-CN" dirty="0">
                <a:solidFill>
                  <a:srgbClr val="0F06BA"/>
                </a:solidFill>
              </a:rPr>
              <a:t>切入点（</a:t>
            </a:r>
            <a:r>
              <a:rPr lang="en-US" altLang="zh-CN" dirty="0">
                <a:solidFill>
                  <a:srgbClr val="0F06BA"/>
                </a:solidFill>
              </a:rPr>
              <a:t>Pointcut</a:t>
            </a:r>
            <a:r>
              <a:rPr lang="zh-CN" altLang="zh-CN" dirty="0">
                <a:solidFill>
                  <a:srgbClr val="0F06BA"/>
                </a:solidFill>
              </a:rPr>
              <a:t>）</a:t>
            </a:r>
            <a:r>
              <a:rPr lang="zh-CN" altLang="zh-CN" dirty="0"/>
              <a:t>是指那些需要处理的连接点。在</a:t>
            </a:r>
            <a:r>
              <a:rPr lang="en-US" altLang="zh-CN" dirty="0"/>
              <a:t>Spring AOP </a:t>
            </a:r>
            <a:r>
              <a:rPr lang="zh-CN" altLang="zh-CN" dirty="0"/>
              <a:t>中，所有的方法执行都是连接点，而切入点是一个描述信息，它修饰的是连接点，通过切入点确定哪些连接点需要被处理。切面、连接点和切入点的关系如</a:t>
            </a:r>
            <a:r>
              <a:rPr lang="zh-CN" altLang="en-US" dirty="0"/>
              <a:t>下</a:t>
            </a:r>
            <a:r>
              <a:rPr lang="zh-CN" altLang="zh-CN" dirty="0"/>
              <a:t>图所示。</a:t>
            </a:r>
            <a:endParaRPr lang="zh-CN" altLang="en-US" dirty="0"/>
          </a:p>
        </p:txBody>
      </p:sp>
    </p:spTree>
    <p:extLst>
      <p:ext uri="{BB962C8B-B14F-4D97-AF65-F5344CB8AC3E}">
        <p14:creationId xmlns:p14="http://schemas.microsoft.com/office/powerpoint/2010/main" val="23057322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4">
            <a:extLst>
              <a:ext uri="{FF2B5EF4-FFF2-40B4-BE49-F238E27FC236}">
                <a16:creationId xmlns:a16="http://schemas.microsoft.com/office/drawing/2014/main" id="{E13BDF94-7818-4230-AF8B-38118B173654}"/>
              </a:ext>
            </a:extLst>
          </p:cNvPr>
          <p:cNvGraphicFramePr>
            <a:graphicFrameLocks noChangeAspect="1"/>
          </p:cNvGraphicFramePr>
          <p:nvPr>
            <p:extLst>
              <p:ext uri="{D42A27DB-BD31-4B8C-83A1-F6EECF244321}">
                <p14:modId xmlns:p14="http://schemas.microsoft.com/office/powerpoint/2010/main" val="1063282272"/>
              </p:ext>
            </p:extLst>
          </p:nvPr>
        </p:nvGraphicFramePr>
        <p:xfrm>
          <a:off x="2780348" y="307975"/>
          <a:ext cx="7191375" cy="3959225"/>
        </p:xfrm>
        <a:graphic>
          <a:graphicData uri="http://schemas.openxmlformats.org/presentationml/2006/ole">
            <mc:AlternateContent xmlns:mc="http://schemas.openxmlformats.org/markup-compatibility/2006">
              <mc:Choice xmlns:v="urn:schemas-microsoft-com:vml" Requires="v">
                <p:oleObj spid="_x0000_s11276" name="Visio" r:id="rId3" imgW="5257936" imgH="2895635" progId="Visio.Drawing.15">
                  <p:embed/>
                </p:oleObj>
              </mc:Choice>
              <mc:Fallback>
                <p:oleObj name="Visio" r:id="rId3" imgW="5257936" imgH="2895635" progId="Visio.Drawing.15">
                  <p:embed/>
                  <p:pic>
                    <p:nvPicPr>
                      <p:cNvPr id="65539" name="对象 4">
                        <a:extLst>
                          <a:ext uri="{FF2B5EF4-FFF2-40B4-BE49-F238E27FC236}">
                            <a16:creationId xmlns:a16="http://schemas.microsoft.com/office/drawing/2014/main" id="{92196D92-95E0-4B15-8212-32728796C7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0348" y="307975"/>
                        <a:ext cx="7191375"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文本框 5">
            <a:extLst>
              <a:ext uri="{FF2B5EF4-FFF2-40B4-BE49-F238E27FC236}">
                <a16:creationId xmlns:a16="http://schemas.microsoft.com/office/drawing/2014/main" id="{7EA677FC-73A8-4A77-82E5-77F89C489024}"/>
              </a:ext>
            </a:extLst>
          </p:cNvPr>
          <p:cNvSpPr txBox="1">
            <a:spLocks noChangeArrowheads="1"/>
          </p:cNvSpPr>
          <p:nvPr/>
        </p:nvSpPr>
        <p:spPr bwMode="auto">
          <a:xfrm>
            <a:off x="3828733" y="4853623"/>
            <a:ext cx="43211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zh-CN" altLang="zh-CN" sz="1800" dirty="0">
                <a:latin typeface="Arial" panose="020B0604020202020204" pitchFamily="34" charset="0"/>
                <a:ea typeface="宋体" panose="02010600030101010101" pitchFamily="2" charset="-122"/>
              </a:rPr>
              <a:t>图</a:t>
            </a:r>
            <a:r>
              <a:rPr lang="en-US" altLang="zh-CN" sz="1800" dirty="0">
                <a:latin typeface="Arial" panose="020B0604020202020204" pitchFamily="34" charset="0"/>
                <a:ea typeface="宋体" panose="02010600030101010101" pitchFamily="2" charset="-122"/>
              </a:rPr>
              <a:t> </a:t>
            </a:r>
            <a:r>
              <a:rPr lang="zh-CN" altLang="zh-CN" sz="1800" dirty="0">
                <a:latin typeface="Arial" panose="020B0604020202020204" pitchFamily="34" charset="0"/>
                <a:ea typeface="宋体" panose="02010600030101010101" pitchFamily="2" charset="-122"/>
              </a:rPr>
              <a:t>切面、连接点和切入点的关系</a:t>
            </a:r>
          </a:p>
        </p:txBody>
      </p:sp>
    </p:spTree>
    <p:extLst>
      <p:ext uri="{BB962C8B-B14F-4D97-AF65-F5344CB8AC3E}">
        <p14:creationId xmlns:p14="http://schemas.microsoft.com/office/powerpoint/2010/main" val="16823791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a:extLst>
              <a:ext uri="{FF2B5EF4-FFF2-40B4-BE49-F238E27FC236}">
                <a16:creationId xmlns:a16="http://schemas.microsoft.com/office/drawing/2014/main" id="{B32AE53B-F8AC-45DF-B527-CF256F6F4AA6}"/>
              </a:ext>
            </a:extLst>
          </p:cNvPr>
          <p:cNvSpPr txBox="1">
            <a:spLocks noChangeArrowheads="1"/>
          </p:cNvSpPr>
          <p:nvPr/>
        </p:nvSpPr>
        <p:spPr bwMode="auto">
          <a:xfrm>
            <a:off x="1667669" y="241935"/>
            <a:ext cx="8856662" cy="563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zh-CN" altLang="zh-CN" sz="2000" dirty="0">
                <a:solidFill>
                  <a:srgbClr val="0F06BA"/>
                </a:solidFill>
              </a:rPr>
              <a:t>（</a:t>
            </a:r>
            <a:r>
              <a:rPr lang="en-US" altLang="zh-CN" sz="2000" dirty="0">
                <a:solidFill>
                  <a:srgbClr val="0F06BA"/>
                </a:solidFill>
              </a:rPr>
              <a:t>4</a:t>
            </a:r>
            <a:r>
              <a:rPr lang="zh-CN" altLang="zh-CN" sz="2000" dirty="0">
                <a:solidFill>
                  <a:srgbClr val="0F06BA"/>
                </a:solidFill>
              </a:rPr>
              <a:t>）通知（增强处理）</a:t>
            </a:r>
          </a:p>
          <a:p>
            <a:pPr>
              <a:spcBef>
                <a:spcPct val="0"/>
              </a:spcBef>
              <a:buFontTx/>
              <a:buNone/>
            </a:pPr>
            <a:r>
              <a:rPr lang="zh-CN" altLang="zh-CN" sz="2000" dirty="0"/>
              <a:t>由切面添加到特定的连接点（满足切入点规则）的一段代码，即在定义好的切入点处所要执行的程序代码。可以将其理解为切面开启后，切面的方法。因此，通知是切面的具体实现。</a:t>
            </a:r>
          </a:p>
          <a:p>
            <a:pPr>
              <a:spcBef>
                <a:spcPct val="0"/>
              </a:spcBef>
              <a:buFontTx/>
              <a:buNone/>
            </a:pPr>
            <a:r>
              <a:rPr lang="zh-CN" altLang="zh-CN" sz="2000" dirty="0">
                <a:solidFill>
                  <a:srgbClr val="0F06BA"/>
                </a:solidFill>
              </a:rPr>
              <a:t>（</a:t>
            </a:r>
            <a:r>
              <a:rPr lang="en-US" altLang="zh-CN" sz="2000" dirty="0">
                <a:solidFill>
                  <a:srgbClr val="0F06BA"/>
                </a:solidFill>
              </a:rPr>
              <a:t>5</a:t>
            </a:r>
            <a:r>
              <a:rPr lang="zh-CN" altLang="zh-CN" sz="2000" dirty="0">
                <a:solidFill>
                  <a:srgbClr val="0F06BA"/>
                </a:solidFill>
              </a:rPr>
              <a:t>）引入</a:t>
            </a:r>
          </a:p>
          <a:p>
            <a:pPr>
              <a:spcBef>
                <a:spcPct val="0"/>
              </a:spcBef>
              <a:buFontTx/>
              <a:buNone/>
            </a:pPr>
            <a:r>
              <a:rPr lang="zh-CN" altLang="zh-CN" sz="2000" dirty="0"/>
              <a:t>引入（</a:t>
            </a:r>
            <a:r>
              <a:rPr lang="en-US" altLang="zh-CN" sz="2000" dirty="0"/>
              <a:t>Introduction</a:t>
            </a:r>
            <a:r>
              <a:rPr lang="zh-CN" altLang="zh-CN" sz="2000" dirty="0"/>
              <a:t>）允许在现有的实现类中添加自定义的方法和属性。</a:t>
            </a:r>
          </a:p>
          <a:p>
            <a:pPr>
              <a:spcBef>
                <a:spcPct val="0"/>
              </a:spcBef>
              <a:buFontTx/>
              <a:buNone/>
            </a:pPr>
            <a:r>
              <a:rPr lang="zh-CN" altLang="zh-CN" sz="2000" dirty="0">
                <a:solidFill>
                  <a:srgbClr val="0F06BA"/>
                </a:solidFill>
              </a:rPr>
              <a:t>（</a:t>
            </a:r>
            <a:r>
              <a:rPr lang="en-US" altLang="zh-CN" sz="2000" dirty="0">
                <a:solidFill>
                  <a:srgbClr val="0F06BA"/>
                </a:solidFill>
              </a:rPr>
              <a:t>6</a:t>
            </a:r>
            <a:r>
              <a:rPr lang="zh-CN" altLang="zh-CN" sz="2000" dirty="0">
                <a:solidFill>
                  <a:srgbClr val="0F06BA"/>
                </a:solidFill>
              </a:rPr>
              <a:t>）目标对象</a:t>
            </a:r>
          </a:p>
          <a:p>
            <a:pPr>
              <a:spcBef>
                <a:spcPct val="0"/>
              </a:spcBef>
              <a:buFontTx/>
              <a:buNone/>
            </a:pPr>
            <a:r>
              <a:rPr lang="zh-CN" altLang="zh-CN" sz="2000" dirty="0"/>
              <a:t>目标对象（</a:t>
            </a:r>
            <a:r>
              <a:rPr lang="en-US" altLang="zh-CN" sz="2000" dirty="0"/>
              <a:t>Target Object</a:t>
            </a:r>
            <a:r>
              <a:rPr lang="zh-CN" altLang="zh-CN" sz="2000" dirty="0"/>
              <a:t>）是指所有被通知的对象。如果</a:t>
            </a:r>
            <a:r>
              <a:rPr lang="en-US" altLang="zh-CN" sz="2000" dirty="0"/>
              <a:t>AOP </a:t>
            </a:r>
            <a:r>
              <a:rPr lang="zh-CN" altLang="zh-CN" sz="2000" dirty="0"/>
              <a:t>框架使用运行时代理的方式（动态的</a:t>
            </a:r>
            <a:r>
              <a:rPr lang="en-US" altLang="zh-CN" sz="2000" dirty="0"/>
              <a:t>AOP</a:t>
            </a:r>
            <a:r>
              <a:rPr lang="zh-CN" altLang="zh-CN" sz="2000" dirty="0"/>
              <a:t>）来实现切面，那么通知对象总是一个代理对象。</a:t>
            </a:r>
          </a:p>
          <a:p>
            <a:pPr>
              <a:spcBef>
                <a:spcPct val="0"/>
              </a:spcBef>
              <a:buFontTx/>
              <a:buNone/>
            </a:pPr>
            <a:r>
              <a:rPr lang="zh-CN" altLang="zh-CN" sz="2000" dirty="0">
                <a:solidFill>
                  <a:srgbClr val="0F06BA"/>
                </a:solidFill>
              </a:rPr>
              <a:t>（</a:t>
            </a:r>
            <a:r>
              <a:rPr lang="en-US" altLang="zh-CN" sz="2000" dirty="0">
                <a:solidFill>
                  <a:srgbClr val="0F06BA"/>
                </a:solidFill>
              </a:rPr>
              <a:t>7</a:t>
            </a:r>
            <a:r>
              <a:rPr lang="zh-CN" altLang="zh-CN" sz="2000" dirty="0">
                <a:solidFill>
                  <a:srgbClr val="0F06BA"/>
                </a:solidFill>
              </a:rPr>
              <a:t>）代理</a:t>
            </a:r>
          </a:p>
          <a:p>
            <a:pPr>
              <a:spcBef>
                <a:spcPct val="0"/>
              </a:spcBef>
              <a:buFontTx/>
              <a:buNone/>
            </a:pPr>
            <a:r>
              <a:rPr lang="zh-CN" altLang="zh-CN" sz="2000" dirty="0"/>
              <a:t>代理（</a:t>
            </a:r>
            <a:r>
              <a:rPr lang="en-US" altLang="zh-CN" sz="2000" dirty="0"/>
              <a:t>Proxy</a:t>
            </a:r>
            <a:r>
              <a:rPr lang="zh-CN" altLang="zh-CN" sz="2000" dirty="0"/>
              <a:t>）是通知应用到目标对象之后，被动态创建的对象。</a:t>
            </a:r>
          </a:p>
          <a:p>
            <a:pPr>
              <a:spcBef>
                <a:spcPct val="0"/>
              </a:spcBef>
              <a:buFontTx/>
              <a:buNone/>
            </a:pPr>
            <a:r>
              <a:rPr lang="zh-CN" altLang="zh-CN" sz="2000" dirty="0">
                <a:solidFill>
                  <a:srgbClr val="0F06BA"/>
                </a:solidFill>
              </a:rPr>
              <a:t>（</a:t>
            </a:r>
            <a:r>
              <a:rPr lang="en-US" altLang="zh-CN" sz="2000" dirty="0">
                <a:solidFill>
                  <a:srgbClr val="0F06BA"/>
                </a:solidFill>
              </a:rPr>
              <a:t>8</a:t>
            </a:r>
            <a:r>
              <a:rPr lang="zh-CN" altLang="zh-CN" sz="2000" dirty="0">
                <a:solidFill>
                  <a:srgbClr val="0F06BA"/>
                </a:solidFill>
              </a:rPr>
              <a:t>）组入</a:t>
            </a:r>
          </a:p>
          <a:p>
            <a:pPr>
              <a:spcBef>
                <a:spcPct val="0"/>
              </a:spcBef>
              <a:buFontTx/>
              <a:buNone/>
            </a:pPr>
            <a:r>
              <a:rPr lang="zh-CN" altLang="zh-CN" sz="2000" dirty="0"/>
              <a:t>组入（</a:t>
            </a:r>
            <a:r>
              <a:rPr lang="en-US" altLang="zh-CN" sz="2000" dirty="0"/>
              <a:t>Weaving</a:t>
            </a:r>
            <a:r>
              <a:rPr lang="zh-CN" altLang="zh-CN" sz="2000" dirty="0"/>
              <a:t>）是将切面代码插入到目标对象上，从而生成代理对象的过程。根据不同的实现技术，</a:t>
            </a:r>
            <a:r>
              <a:rPr lang="en-US" altLang="zh-CN" sz="2000" dirty="0"/>
              <a:t>AOP</a:t>
            </a:r>
            <a:r>
              <a:rPr lang="zh-CN" altLang="zh-CN" sz="2000" dirty="0"/>
              <a:t>织入有三种方式：编译器织入，需要有特殊的</a:t>
            </a:r>
            <a:r>
              <a:rPr lang="en-US" altLang="zh-CN" sz="2000" dirty="0"/>
              <a:t>Java</a:t>
            </a:r>
            <a:r>
              <a:rPr lang="zh-CN" altLang="zh-CN" sz="2000" dirty="0"/>
              <a:t>编译器；类装载期织入，需要有特殊的类装载器；动态代理织入，在运行期为目标类添加通知生成子类的方式。</a:t>
            </a:r>
            <a:r>
              <a:rPr lang="en-US" altLang="zh-CN" sz="2000" dirty="0"/>
              <a:t>Spring AOP</a:t>
            </a:r>
            <a:r>
              <a:rPr lang="zh-CN" altLang="zh-CN" sz="2000" dirty="0"/>
              <a:t>框架默认采用动态代理织入，而</a:t>
            </a:r>
            <a:r>
              <a:rPr lang="en-US" altLang="zh-CN" sz="2000" dirty="0"/>
              <a:t>AspectJ</a:t>
            </a:r>
            <a:r>
              <a:rPr lang="zh-CN" altLang="zh-CN" sz="2000" dirty="0"/>
              <a:t>（基于</a:t>
            </a:r>
            <a:r>
              <a:rPr lang="en-US" altLang="zh-CN" sz="2000" dirty="0"/>
              <a:t>Java</a:t>
            </a:r>
            <a:r>
              <a:rPr lang="zh-CN" altLang="zh-CN" sz="2000" dirty="0"/>
              <a:t>语言的</a:t>
            </a:r>
            <a:r>
              <a:rPr lang="en-US" altLang="zh-CN" sz="2000" dirty="0"/>
              <a:t>AOP</a:t>
            </a:r>
            <a:r>
              <a:rPr lang="zh-CN" altLang="zh-CN" sz="2000" dirty="0"/>
              <a:t>框架）采用编译器织入和类装载器织入。</a:t>
            </a:r>
            <a:endParaRPr lang="zh-CN" altLang="en-US" sz="2000" dirty="0"/>
          </a:p>
        </p:txBody>
      </p:sp>
    </p:spTree>
    <p:extLst>
      <p:ext uri="{BB962C8B-B14F-4D97-AF65-F5344CB8AC3E}">
        <p14:creationId xmlns:p14="http://schemas.microsoft.com/office/powerpoint/2010/main" val="30248994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7F6BAB-CB68-4AB7-AE78-52BBA44CF4CA}"/>
              </a:ext>
            </a:extLst>
          </p:cNvPr>
          <p:cNvSpPr txBox="1">
            <a:spLocks/>
          </p:cNvSpPr>
          <p:nvPr/>
        </p:nvSpPr>
        <p:spPr>
          <a:xfrm>
            <a:off x="2308860" y="25177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1.4.2  </a:t>
            </a:r>
            <a:r>
              <a:rPr lang="zh-CN" altLang="zh-CN">
                <a:latin typeface="黑体" panose="02010609060101010101" pitchFamily="49" charset="-122"/>
                <a:ea typeface="黑体" panose="02010609060101010101" pitchFamily="49" charset="-122"/>
              </a:rPr>
              <a:t>基于注解开发</a:t>
            </a:r>
            <a:r>
              <a:rPr lang="de-DE" altLang="zh-CN">
                <a:latin typeface="黑体" panose="02010609060101010101" pitchFamily="49" charset="-122"/>
                <a:ea typeface="黑体" panose="02010609060101010101" pitchFamily="49" charset="-122"/>
              </a:rPr>
              <a:t>AspectJ</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030BD8A8-2D83-43DE-A4F4-CDB6CA98B8E2}"/>
              </a:ext>
            </a:extLst>
          </p:cNvPr>
          <p:cNvSpPr txBox="1">
            <a:spLocks noChangeArrowheads="1"/>
          </p:cNvSpPr>
          <p:nvPr/>
        </p:nvSpPr>
        <p:spPr bwMode="auto">
          <a:xfrm>
            <a:off x="1680210" y="1395096"/>
            <a:ext cx="93249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t>    </a:t>
            </a:r>
            <a:r>
              <a:rPr lang="zh-CN" altLang="zh-CN" dirty="0"/>
              <a:t>在讲解</a:t>
            </a:r>
            <a:r>
              <a:rPr lang="de-DE" altLang="zh-CN" dirty="0"/>
              <a:t>AspectJ</a:t>
            </a:r>
            <a:r>
              <a:rPr lang="zh-CN" altLang="zh-CN" dirty="0"/>
              <a:t>之前，先了解一下</a:t>
            </a:r>
            <a:r>
              <a:rPr lang="de-DE" altLang="zh-CN" dirty="0"/>
              <a:t>Spring</a:t>
            </a:r>
            <a:r>
              <a:rPr lang="zh-CN" altLang="zh-CN" dirty="0"/>
              <a:t>的通知类型。根据</a:t>
            </a:r>
            <a:r>
              <a:rPr lang="de-DE" altLang="zh-CN" dirty="0"/>
              <a:t>Spring</a:t>
            </a:r>
            <a:r>
              <a:rPr lang="zh-CN" altLang="zh-CN" dirty="0"/>
              <a:t>中通知在目标类方法的连接点位置，可以分为</a:t>
            </a:r>
            <a:r>
              <a:rPr lang="de-DE" altLang="zh-CN" dirty="0"/>
              <a:t>6</a:t>
            </a:r>
            <a:r>
              <a:rPr lang="zh-CN" altLang="zh-CN" dirty="0"/>
              <a:t>种如下类型：</a:t>
            </a:r>
            <a:endParaRPr lang="zh-CN" altLang="en-US" dirty="0"/>
          </a:p>
        </p:txBody>
      </p:sp>
      <p:sp>
        <p:nvSpPr>
          <p:cNvPr id="4" name="文本框 4">
            <a:extLst>
              <a:ext uri="{FF2B5EF4-FFF2-40B4-BE49-F238E27FC236}">
                <a16:creationId xmlns:a16="http://schemas.microsoft.com/office/drawing/2014/main" id="{1904D8C7-4D4D-4682-814A-63FC5070A6BB}"/>
              </a:ext>
            </a:extLst>
          </p:cNvPr>
          <p:cNvSpPr txBox="1">
            <a:spLocks noChangeArrowheads="1"/>
          </p:cNvSpPr>
          <p:nvPr/>
        </p:nvSpPr>
        <p:spPr bwMode="auto">
          <a:xfrm>
            <a:off x="1969135" y="2463800"/>
            <a:ext cx="85693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de-DE" altLang="zh-CN" dirty="0">
                <a:solidFill>
                  <a:srgbClr val="0F06BA"/>
                </a:solidFill>
              </a:rPr>
              <a:t>1</a:t>
            </a:r>
            <a:r>
              <a:rPr lang="zh-CN" altLang="zh-CN" dirty="0">
                <a:solidFill>
                  <a:srgbClr val="0F06BA"/>
                </a:solidFill>
              </a:rPr>
              <a:t>．环绕通知</a:t>
            </a:r>
          </a:p>
          <a:p>
            <a:pPr>
              <a:spcBef>
                <a:spcPct val="0"/>
              </a:spcBef>
              <a:buFontTx/>
              <a:buNone/>
            </a:pPr>
            <a:r>
              <a:rPr lang="zh-CN" altLang="zh-CN" dirty="0"/>
              <a:t>环绕通知是在目标方法执行前和执行后实施增强，可以应用于日志记录、事务处理等功能。</a:t>
            </a:r>
          </a:p>
          <a:p>
            <a:pPr>
              <a:spcBef>
                <a:spcPct val="0"/>
              </a:spcBef>
              <a:buFontTx/>
              <a:buNone/>
            </a:pPr>
            <a:r>
              <a:rPr lang="de-DE" altLang="zh-CN" dirty="0">
                <a:solidFill>
                  <a:srgbClr val="0F06BA"/>
                </a:solidFill>
              </a:rPr>
              <a:t>2</a:t>
            </a:r>
            <a:r>
              <a:rPr lang="zh-CN" altLang="zh-CN" dirty="0">
                <a:solidFill>
                  <a:srgbClr val="0F06BA"/>
                </a:solidFill>
              </a:rPr>
              <a:t>．前置通知</a:t>
            </a:r>
          </a:p>
          <a:p>
            <a:pPr>
              <a:spcBef>
                <a:spcPct val="0"/>
              </a:spcBef>
              <a:buFontTx/>
              <a:buNone/>
            </a:pPr>
            <a:r>
              <a:rPr lang="zh-CN" altLang="zh-CN" dirty="0"/>
              <a:t>前置通知是在目标方法执行前实施增强，可应用于权限管理等功能。</a:t>
            </a:r>
          </a:p>
          <a:p>
            <a:pPr>
              <a:spcBef>
                <a:spcPct val="0"/>
              </a:spcBef>
              <a:buFontTx/>
              <a:buNone/>
            </a:pPr>
            <a:r>
              <a:rPr lang="de-DE" altLang="zh-CN" dirty="0">
                <a:solidFill>
                  <a:srgbClr val="0F06BA"/>
                </a:solidFill>
              </a:rPr>
              <a:t>3</a:t>
            </a:r>
            <a:r>
              <a:rPr lang="zh-CN" altLang="zh-CN" dirty="0">
                <a:solidFill>
                  <a:srgbClr val="0F06BA"/>
                </a:solidFill>
              </a:rPr>
              <a:t>．后置返回通知</a:t>
            </a:r>
          </a:p>
          <a:p>
            <a:pPr>
              <a:spcBef>
                <a:spcPct val="0"/>
              </a:spcBef>
              <a:buFontTx/>
              <a:buNone/>
            </a:pPr>
            <a:r>
              <a:rPr lang="zh-CN" altLang="zh-CN" dirty="0"/>
              <a:t>后置返回通知是在目标方法成功执行后实施增强，可应用于关闭流、删除临时文件等功能。</a:t>
            </a:r>
            <a:endParaRPr lang="zh-CN" altLang="en-US" dirty="0"/>
          </a:p>
        </p:txBody>
      </p:sp>
    </p:spTree>
    <p:extLst>
      <p:ext uri="{BB962C8B-B14F-4D97-AF65-F5344CB8AC3E}">
        <p14:creationId xmlns:p14="http://schemas.microsoft.com/office/powerpoint/2010/main" val="26728928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a:extLst>
              <a:ext uri="{FF2B5EF4-FFF2-40B4-BE49-F238E27FC236}">
                <a16:creationId xmlns:a16="http://schemas.microsoft.com/office/drawing/2014/main" id="{D9527C0F-40CE-419F-93B8-B2DC2D815467}"/>
              </a:ext>
            </a:extLst>
          </p:cNvPr>
          <p:cNvSpPr txBox="1">
            <a:spLocks noChangeArrowheads="1"/>
          </p:cNvSpPr>
          <p:nvPr/>
        </p:nvSpPr>
        <p:spPr bwMode="auto">
          <a:xfrm>
            <a:off x="1361758" y="1049655"/>
            <a:ext cx="8856662"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de-DE" altLang="zh-CN" dirty="0">
                <a:solidFill>
                  <a:srgbClr val="0F06BA"/>
                </a:solidFill>
              </a:rPr>
              <a:t>4</a:t>
            </a:r>
            <a:r>
              <a:rPr lang="zh-CN" altLang="zh-CN" dirty="0">
                <a:solidFill>
                  <a:srgbClr val="0F06BA"/>
                </a:solidFill>
              </a:rPr>
              <a:t>．后置（最终）通知</a:t>
            </a:r>
          </a:p>
          <a:p>
            <a:pPr>
              <a:spcBef>
                <a:spcPct val="0"/>
              </a:spcBef>
              <a:buFontTx/>
              <a:buNone/>
            </a:pPr>
            <a:r>
              <a:rPr lang="zh-CN" altLang="zh-CN" dirty="0"/>
              <a:t>后置通知是在目标方法执行后实施增强，与后置返回通知不同的是，不管是否发生异常都要执行该通知，可应用于释放资源。</a:t>
            </a:r>
          </a:p>
          <a:p>
            <a:pPr>
              <a:spcBef>
                <a:spcPct val="0"/>
              </a:spcBef>
              <a:buFontTx/>
              <a:buNone/>
            </a:pPr>
            <a:r>
              <a:rPr lang="de-DE" altLang="zh-CN" dirty="0">
                <a:solidFill>
                  <a:srgbClr val="0F06BA"/>
                </a:solidFill>
              </a:rPr>
              <a:t>5</a:t>
            </a:r>
            <a:r>
              <a:rPr lang="zh-CN" altLang="zh-CN" dirty="0">
                <a:solidFill>
                  <a:srgbClr val="0F06BA"/>
                </a:solidFill>
              </a:rPr>
              <a:t>．异常通知</a:t>
            </a:r>
          </a:p>
          <a:p>
            <a:pPr>
              <a:spcBef>
                <a:spcPct val="0"/>
              </a:spcBef>
              <a:buFontTx/>
              <a:buNone/>
            </a:pPr>
            <a:r>
              <a:rPr lang="zh-CN" altLang="zh-CN" dirty="0"/>
              <a:t>异常通知是在方法抛出异常后实施增强，可以应用于处理异常、记录日志等功能。</a:t>
            </a:r>
          </a:p>
          <a:p>
            <a:pPr>
              <a:spcBef>
                <a:spcPct val="0"/>
              </a:spcBef>
              <a:buFontTx/>
              <a:buNone/>
            </a:pPr>
            <a:r>
              <a:rPr lang="de-DE" altLang="zh-CN" dirty="0">
                <a:solidFill>
                  <a:srgbClr val="0F06BA"/>
                </a:solidFill>
              </a:rPr>
              <a:t>6</a:t>
            </a:r>
            <a:r>
              <a:rPr lang="zh-CN" altLang="zh-CN" dirty="0">
                <a:solidFill>
                  <a:srgbClr val="0F06BA"/>
                </a:solidFill>
              </a:rPr>
              <a:t>．引入通知</a:t>
            </a:r>
          </a:p>
          <a:p>
            <a:pPr>
              <a:spcBef>
                <a:spcPct val="0"/>
              </a:spcBef>
              <a:buFontTx/>
              <a:buNone/>
            </a:pPr>
            <a:r>
              <a:rPr lang="zh-CN" altLang="zh-CN" dirty="0"/>
              <a:t>引入通知是在目标类中添加一些新的方法和属性，可以应用于修改目标类（增强类）。</a:t>
            </a:r>
          </a:p>
        </p:txBody>
      </p:sp>
    </p:spTree>
    <p:extLst>
      <p:ext uri="{BB962C8B-B14F-4D97-AF65-F5344CB8AC3E}">
        <p14:creationId xmlns:p14="http://schemas.microsoft.com/office/powerpoint/2010/main" val="33333526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a:extLst>
              <a:ext uri="{FF2B5EF4-FFF2-40B4-BE49-F238E27FC236}">
                <a16:creationId xmlns:a16="http://schemas.microsoft.com/office/drawing/2014/main" id="{1F88CF40-DC85-4905-AFC3-B8781DD966AB}"/>
              </a:ext>
            </a:extLst>
          </p:cNvPr>
          <p:cNvSpPr txBox="1">
            <a:spLocks noChangeArrowheads="1"/>
          </p:cNvSpPr>
          <p:nvPr/>
        </p:nvSpPr>
        <p:spPr bwMode="auto">
          <a:xfrm>
            <a:off x="4579620" y="400685"/>
            <a:ext cx="2447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zh-CN" altLang="zh-CN" sz="1800">
                <a:latin typeface="Arial" panose="020B0604020202020204" pitchFamily="34" charset="0"/>
                <a:ea typeface="宋体" panose="02010600030101010101" pitchFamily="2" charset="-122"/>
              </a:rPr>
              <a:t>表</a:t>
            </a:r>
            <a:r>
              <a:rPr lang="de-DE" altLang="zh-CN" sz="1800">
                <a:latin typeface="Arial" panose="020B0604020202020204" pitchFamily="34" charset="0"/>
                <a:ea typeface="宋体" panose="02010600030101010101" pitchFamily="2" charset="-122"/>
              </a:rPr>
              <a:t>1.1  AspectJ</a:t>
            </a:r>
            <a:r>
              <a:rPr lang="zh-CN" altLang="zh-CN" sz="1800">
                <a:latin typeface="Arial" panose="020B0604020202020204" pitchFamily="34" charset="0"/>
                <a:ea typeface="宋体" panose="02010600030101010101" pitchFamily="2" charset="-122"/>
              </a:rPr>
              <a:t>注解</a:t>
            </a:r>
          </a:p>
        </p:txBody>
      </p:sp>
      <p:graphicFrame>
        <p:nvGraphicFramePr>
          <p:cNvPr id="3" name="表格 2">
            <a:extLst>
              <a:ext uri="{FF2B5EF4-FFF2-40B4-BE49-F238E27FC236}">
                <a16:creationId xmlns:a16="http://schemas.microsoft.com/office/drawing/2014/main" id="{B7F21971-BEA3-4D4E-8A7D-D672E84134BC}"/>
              </a:ext>
            </a:extLst>
          </p:cNvPr>
          <p:cNvGraphicFramePr>
            <a:graphicFrameLocks noGrp="1"/>
          </p:cNvGraphicFramePr>
          <p:nvPr>
            <p:extLst>
              <p:ext uri="{D42A27DB-BD31-4B8C-83A1-F6EECF244321}">
                <p14:modId xmlns:p14="http://schemas.microsoft.com/office/powerpoint/2010/main" val="1255282154"/>
              </p:ext>
            </p:extLst>
          </p:nvPr>
        </p:nvGraphicFramePr>
        <p:xfrm>
          <a:off x="1811338" y="1279843"/>
          <a:ext cx="8208962" cy="4668840"/>
        </p:xfrm>
        <a:graphic>
          <a:graphicData uri="http://schemas.openxmlformats.org/drawingml/2006/table">
            <a:tbl>
              <a:tblPr firstRow="1" firstCol="1" bandRow="1">
                <a:tableStyleId>{5C22544A-7EE6-4342-B048-85BDC9FD1C3A}</a:tableStyleId>
              </a:tblPr>
              <a:tblGrid>
                <a:gridCol w="1469946">
                  <a:extLst>
                    <a:ext uri="{9D8B030D-6E8A-4147-A177-3AD203B41FA5}">
                      <a16:colId xmlns:a16="http://schemas.microsoft.com/office/drawing/2014/main" val="20000"/>
                    </a:ext>
                  </a:extLst>
                </a:gridCol>
                <a:gridCol w="6739016">
                  <a:extLst>
                    <a:ext uri="{9D8B030D-6E8A-4147-A177-3AD203B41FA5}">
                      <a16:colId xmlns:a16="http://schemas.microsoft.com/office/drawing/2014/main" val="20001"/>
                    </a:ext>
                  </a:extLst>
                </a:gridCol>
              </a:tblGrid>
              <a:tr h="297630">
                <a:tc>
                  <a:txBody>
                    <a:bodyPr/>
                    <a:lstStyle/>
                    <a:p>
                      <a:pPr algn="ctr">
                        <a:spcAft>
                          <a:spcPts val="0"/>
                        </a:spcAft>
                      </a:pPr>
                      <a:r>
                        <a:rPr lang="zh-CN" sz="1800" b="1" kern="100">
                          <a:effectLst/>
                          <a:latin typeface="黑体" panose="02010609060101010101" pitchFamily="49" charset="-122"/>
                          <a:ea typeface="黑体" panose="02010609060101010101" pitchFamily="49" charset="-122"/>
                        </a:rPr>
                        <a:t>注解名称</a:t>
                      </a:r>
                    </a:p>
                  </a:txBody>
                  <a:tcPr marL="68580" marR="68580" marT="0" marB="0"/>
                </a:tc>
                <a:tc>
                  <a:txBody>
                    <a:bodyPr/>
                    <a:lstStyle/>
                    <a:p>
                      <a:pPr algn="ctr">
                        <a:spcAft>
                          <a:spcPts val="0"/>
                        </a:spcAft>
                      </a:pPr>
                      <a:r>
                        <a:rPr lang="zh-CN" sz="1800" b="1" kern="100">
                          <a:effectLst/>
                          <a:latin typeface="黑体" panose="02010609060101010101" pitchFamily="49" charset="-122"/>
                          <a:ea typeface="黑体" panose="02010609060101010101" pitchFamily="49" charset="-122"/>
                        </a:rPr>
                        <a:t>描</a:t>
                      </a:r>
                      <a:r>
                        <a:rPr lang="de-DE" sz="1800" b="1" kern="100">
                          <a:effectLst/>
                          <a:latin typeface="黑体" panose="02010609060101010101" pitchFamily="49" charset="-122"/>
                          <a:ea typeface="黑体" panose="02010609060101010101" pitchFamily="49" charset="-122"/>
                        </a:rPr>
                        <a:t>   </a:t>
                      </a:r>
                      <a:r>
                        <a:rPr lang="zh-CN" sz="1800" b="1" kern="100">
                          <a:effectLst/>
                          <a:latin typeface="黑体" panose="02010609060101010101" pitchFamily="49" charset="-122"/>
                          <a:ea typeface="黑体" panose="02010609060101010101" pitchFamily="49" charset="-122"/>
                        </a:rPr>
                        <a:t>述</a:t>
                      </a:r>
                    </a:p>
                  </a:txBody>
                  <a:tcPr marL="68580" marR="68580" marT="0" marB="0"/>
                </a:tc>
                <a:extLst>
                  <a:ext uri="{0D108BD9-81ED-4DB2-BD59-A6C34878D82A}">
                    <a16:rowId xmlns:a16="http://schemas.microsoft.com/office/drawing/2014/main" val="10000"/>
                  </a:ext>
                </a:extLst>
              </a:tr>
              <a:tr h="297630">
                <a:tc>
                  <a:txBody>
                    <a:bodyPr/>
                    <a:lstStyle/>
                    <a:p>
                      <a:pPr algn="ctr">
                        <a:spcAft>
                          <a:spcPts val="0"/>
                        </a:spcAft>
                      </a:pPr>
                      <a:r>
                        <a:rPr lang="de-DE" sz="1800" b="1" kern="100">
                          <a:effectLst/>
                          <a:latin typeface="黑体" panose="02010609060101010101" pitchFamily="49" charset="-122"/>
                          <a:ea typeface="黑体" panose="02010609060101010101" pitchFamily="49" charset="-122"/>
                        </a:rPr>
                        <a:t>@Aspect</a:t>
                      </a:r>
                      <a:endParaRPr lang="zh-CN" sz="1800" b="1" kern="100">
                        <a:effectLst/>
                        <a:latin typeface="黑体" panose="02010609060101010101" pitchFamily="49" charset="-122"/>
                        <a:ea typeface="黑体" panose="02010609060101010101" pitchFamily="49" charset="-122"/>
                      </a:endParaRPr>
                    </a:p>
                  </a:txBody>
                  <a:tcPr marL="68580" marR="68580" marT="0" marB="0"/>
                </a:tc>
                <a:tc>
                  <a:txBody>
                    <a:bodyPr/>
                    <a:lstStyle/>
                    <a:p>
                      <a:pPr algn="just">
                        <a:spcAft>
                          <a:spcPts val="0"/>
                        </a:spcAft>
                      </a:pPr>
                      <a:r>
                        <a:rPr lang="zh-CN" sz="1800" b="1" kern="100">
                          <a:effectLst/>
                          <a:latin typeface="黑体" panose="02010609060101010101" pitchFamily="49" charset="-122"/>
                          <a:ea typeface="黑体" panose="02010609060101010101" pitchFamily="49" charset="-122"/>
                        </a:rPr>
                        <a:t>用于定义一个切面，注解在切面类上</a:t>
                      </a:r>
                    </a:p>
                  </a:txBody>
                  <a:tcPr marL="68580" marR="68580" marT="0" marB="0"/>
                </a:tc>
                <a:extLst>
                  <a:ext uri="{0D108BD9-81ED-4DB2-BD59-A6C34878D82A}">
                    <a16:rowId xmlns:a16="http://schemas.microsoft.com/office/drawing/2014/main" val="10001"/>
                  </a:ext>
                </a:extLst>
              </a:tr>
              <a:tr h="595260">
                <a:tc>
                  <a:txBody>
                    <a:bodyPr/>
                    <a:lstStyle/>
                    <a:p>
                      <a:pPr algn="ctr">
                        <a:spcAft>
                          <a:spcPts val="0"/>
                        </a:spcAft>
                      </a:pPr>
                      <a:r>
                        <a:rPr lang="de-DE" sz="1800" b="1" kern="100">
                          <a:effectLst/>
                          <a:latin typeface="黑体" panose="02010609060101010101" pitchFamily="49" charset="-122"/>
                          <a:ea typeface="黑体" panose="02010609060101010101" pitchFamily="49" charset="-122"/>
                        </a:rPr>
                        <a:t>@Pointcut</a:t>
                      </a:r>
                      <a:endParaRPr lang="zh-CN" sz="1800" b="1" kern="100">
                        <a:effectLst/>
                        <a:latin typeface="黑体" panose="02010609060101010101" pitchFamily="49" charset="-122"/>
                        <a:ea typeface="黑体" panose="02010609060101010101" pitchFamily="49" charset="-122"/>
                      </a:endParaRPr>
                    </a:p>
                  </a:txBody>
                  <a:tcPr marL="68580" marR="68580" marT="0" marB="0"/>
                </a:tc>
                <a:tc>
                  <a:txBody>
                    <a:bodyPr/>
                    <a:lstStyle/>
                    <a:p>
                      <a:pPr algn="just">
                        <a:spcAft>
                          <a:spcPts val="0"/>
                        </a:spcAft>
                      </a:pPr>
                      <a:r>
                        <a:rPr lang="zh-CN" sz="1800" b="1" kern="100">
                          <a:effectLst/>
                          <a:latin typeface="黑体" panose="02010609060101010101" pitchFamily="49" charset="-122"/>
                          <a:ea typeface="黑体" panose="02010609060101010101" pitchFamily="49" charset="-122"/>
                        </a:rPr>
                        <a:t>用于定义切入点表达式。在使用时，需要定义一个切入点方法。该方法是一个返回值</a:t>
                      </a:r>
                      <a:r>
                        <a:rPr lang="de-DE" sz="1800" b="1" kern="100">
                          <a:effectLst/>
                          <a:latin typeface="黑体" panose="02010609060101010101" pitchFamily="49" charset="-122"/>
                          <a:ea typeface="黑体" panose="02010609060101010101" pitchFamily="49" charset="-122"/>
                        </a:rPr>
                        <a:t>void</a:t>
                      </a:r>
                      <a:r>
                        <a:rPr lang="zh-CN" sz="1800" b="1" kern="100">
                          <a:effectLst/>
                          <a:latin typeface="黑体" panose="02010609060101010101" pitchFamily="49" charset="-122"/>
                          <a:ea typeface="黑体" panose="02010609060101010101" pitchFamily="49" charset="-122"/>
                        </a:rPr>
                        <a:t>，且方法体为空的普通方法</a:t>
                      </a:r>
                    </a:p>
                  </a:txBody>
                  <a:tcPr marL="68580" marR="68580" marT="0" marB="0"/>
                </a:tc>
                <a:extLst>
                  <a:ext uri="{0D108BD9-81ED-4DB2-BD59-A6C34878D82A}">
                    <a16:rowId xmlns:a16="http://schemas.microsoft.com/office/drawing/2014/main" val="10002"/>
                  </a:ext>
                </a:extLst>
              </a:tr>
              <a:tr h="595260">
                <a:tc>
                  <a:txBody>
                    <a:bodyPr/>
                    <a:lstStyle/>
                    <a:p>
                      <a:pPr algn="ctr">
                        <a:spcAft>
                          <a:spcPts val="0"/>
                        </a:spcAft>
                      </a:pPr>
                      <a:r>
                        <a:rPr lang="de-DE" sz="1800" b="1" kern="100">
                          <a:effectLst/>
                          <a:latin typeface="黑体" panose="02010609060101010101" pitchFamily="49" charset="-122"/>
                          <a:ea typeface="黑体" panose="02010609060101010101" pitchFamily="49" charset="-122"/>
                        </a:rPr>
                        <a:t>@Before</a:t>
                      </a:r>
                      <a:endParaRPr lang="zh-CN" sz="1800" b="1" kern="100">
                        <a:effectLst/>
                        <a:latin typeface="黑体" panose="02010609060101010101" pitchFamily="49" charset="-122"/>
                        <a:ea typeface="黑体" panose="02010609060101010101" pitchFamily="49" charset="-122"/>
                      </a:endParaRPr>
                    </a:p>
                  </a:txBody>
                  <a:tcPr marL="68580" marR="68580" marT="0" marB="0"/>
                </a:tc>
                <a:tc>
                  <a:txBody>
                    <a:bodyPr/>
                    <a:lstStyle/>
                    <a:p>
                      <a:pPr algn="just">
                        <a:spcAft>
                          <a:spcPts val="0"/>
                        </a:spcAft>
                      </a:pPr>
                      <a:r>
                        <a:rPr lang="zh-CN" sz="1800" b="1" kern="100">
                          <a:effectLst/>
                          <a:latin typeface="黑体" panose="02010609060101010101" pitchFamily="49" charset="-122"/>
                          <a:ea typeface="黑体" panose="02010609060101010101" pitchFamily="49" charset="-122"/>
                        </a:rPr>
                        <a:t>用于定义前置通知。在使用时，通常为其指定</a:t>
                      </a:r>
                      <a:r>
                        <a:rPr lang="de-DE" sz="1800" b="1" kern="100">
                          <a:effectLst/>
                          <a:latin typeface="黑体" panose="02010609060101010101" pitchFamily="49" charset="-122"/>
                          <a:ea typeface="黑体" panose="02010609060101010101" pitchFamily="49" charset="-122"/>
                        </a:rPr>
                        <a:t>value</a:t>
                      </a:r>
                      <a:r>
                        <a:rPr lang="zh-CN" sz="1800" b="1" kern="100">
                          <a:effectLst/>
                          <a:latin typeface="黑体" panose="02010609060101010101" pitchFamily="49" charset="-122"/>
                          <a:ea typeface="黑体" panose="02010609060101010101" pitchFamily="49" charset="-122"/>
                        </a:rPr>
                        <a:t>属性值，该值可以是已有的切入点，也可以直接定义切入点表达式</a:t>
                      </a:r>
                    </a:p>
                  </a:txBody>
                  <a:tcPr marL="68580" marR="68580" marT="0" marB="0"/>
                </a:tc>
                <a:extLst>
                  <a:ext uri="{0D108BD9-81ED-4DB2-BD59-A6C34878D82A}">
                    <a16:rowId xmlns:a16="http://schemas.microsoft.com/office/drawing/2014/main" val="10003"/>
                  </a:ext>
                </a:extLst>
              </a:tr>
              <a:tr h="595260">
                <a:tc>
                  <a:txBody>
                    <a:bodyPr/>
                    <a:lstStyle/>
                    <a:p>
                      <a:pPr algn="ctr">
                        <a:spcAft>
                          <a:spcPts val="0"/>
                        </a:spcAft>
                      </a:pPr>
                      <a:r>
                        <a:rPr lang="de-DE" sz="1800" b="1" kern="100">
                          <a:effectLst/>
                          <a:latin typeface="黑体" panose="02010609060101010101" pitchFamily="49" charset="-122"/>
                          <a:ea typeface="黑体" panose="02010609060101010101" pitchFamily="49" charset="-122"/>
                        </a:rPr>
                        <a:t>@AfterReturning</a:t>
                      </a:r>
                      <a:endParaRPr lang="zh-CN" sz="1800" b="1" kern="100">
                        <a:effectLst/>
                        <a:latin typeface="黑体" panose="02010609060101010101" pitchFamily="49" charset="-122"/>
                        <a:ea typeface="黑体" panose="02010609060101010101" pitchFamily="49" charset="-122"/>
                      </a:endParaRPr>
                    </a:p>
                  </a:txBody>
                  <a:tcPr marL="68580" marR="68580" marT="0" marB="0"/>
                </a:tc>
                <a:tc>
                  <a:txBody>
                    <a:bodyPr/>
                    <a:lstStyle/>
                    <a:p>
                      <a:pPr algn="just">
                        <a:spcAft>
                          <a:spcPts val="0"/>
                        </a:spcAft>
                      </a:pPr>
                      <a:r>
                        <a:rPr lang="zh-CN" sz="1800" b="1" kern="100">
                          <a:effectLst/>
                          <a:latin typeface="黑体" panose="02010609060101010101" pitchFamily="49" charset="-122"/>
                          <a:ea typeface="黑体" panose="02010609060101010101" pitchFamily="49" charset="-122"/>
                        </a:rPr>
                        <a:t>用于定义后置返回通知。在使用时，通常为其指定</a:t>
                      </a:r>
                      <a:r>
                        <a:rPr lang="de-DE" sz="1800" b="1" kern="100">
                          <a:effectLst/>
                          <a:latin typeface="黑体" panose="02010609060101010101" pitchFamily="49" charset="-122"/>
                          <a:ea typeface="黑体" panose="02010609060101010101" pitchFamily="49" charset="-122"/>
                        </a:rPr>
                        <a:t>value</a:t>
                      </a:r>
                      <a:r>
                        <a:rPr lang="zh-CN" sz="1800" b="1" kern="100">
                          <a:effectLst/>
                          <a:latin typeface="黑体" panose="02010609060101010101" pitchFamily="49" charset="-122"/>
                          <a:ea typeface="黑体" panose="02010609060101010101" pitchFamily="49" charset="-122"/>
                        </a:rPr>
                        <a:t>属性值，该值可以是已有的切入点，也可以直接定义切入点表达式</a:t>
                      </a:r>
                    </a:p>
                  </a:txBody>
                  <a:tcPr marL="68580" marR="68580" marT="0" marB="0"/>
                </a:tc>
                <a:extLst>
                  <a:ext uri="{0D108BD9-81ED-4DB2-BD59-A6C34878D82A}">
                    <a16:rowId xmlns:a16="http://schemas.microsoft.com/office/drawing/2014/main" val="10004"/>
                  </a:ext>
                </a:extLst>
              </a:tr>
              <a:tr h="595260">
                <a:tc>
                  <a:txBody>
                    <a:bodyPr/>
                    <a:lstStyle/>
                    <a:p>
                      <a:pPr algn="ctr">
                        <a:spcAft>
                          <a:spcPts val="0"/>
                        </a:spcAft>
                      </a:pPr>
                      <a:r>
                        <a:rPr lang="de-DE" sz="1800" b="1" kern="100">
                          <a:effectLst/>
                          <a:latin typeface="黑体" panose="02010609060101010101" pitchFamily="49" charset="-122"/>
                          <a:ea typeface="黑体" panose="02010609060101010101" pitchFamily="49" charset="-122"/>
                        </a:rPr>
                        <a:t>@Around</a:t>
                      </a:r>
                      <a:endParaRPr lang="zh-CN" sz="1800" b="1" kern="100">
                        <a:effectLst/>
                        <a:latin typeface="黑体" panose="02010609060101010101" pitchFamily="49" charset="-122"/>
                        <a:ea typeface="黑体" panose="02010609060101010101" pitchFamily="49" charset="-122"/>
                      </a:endParaRPr>
                    </a:p>
                  </a:txBody>
                  <a:tcPr marL="68580" marR="68580" marT="0" marB="0"/>
                </a:tc>
                <a:tc>
                  <a:txBody>
                    <a:bodyPr/>
                    <a:lstStyle/>
                    <a:p>
                      <a:pPr algn="just">
                        <a:spcAft>
                          <a:spcPts val="0"/>
                        </a:spcAft>
                      </a:pPr>
                      <a:r>
                        <a:rPr lang="zh-CN" sz="1800" b="1" kern="100">
                          <a:effectLst/>
                          <a:latin typeface="黑体" panose="02010609060101010101" pitchFamily="49" charset="-122"/>
                          <a:ea typeface="黑体" panose="02010609060101010101" pitchFamily="49" charset="-122"/>
                        </a:rPr>
                        <a:t>用于定义环绕通知。在使用时，通常为其指定</a:t>
                      </a:r>
                      <a:r>
                        <a:rPr lang="de-DE" sz="1800" b="1" kern="100">
                          <a:effectLst/>
                          <a:latin typeface="黑体" panose="02010609060101010101" pitchFamily="49" charset="-122"/>
                          <a:ea typeface="黑体" panose="02010609060101010101" pitchFamily="49" charset="-122"/>
                        </a:rPr>
                        <a:t>value</a:t>
                      </a:r>
                      <a:r>
                        <a:rPr lang="zh-CN" sz="1800" b="1" kern="100">
                          <a:effectLst/>
                          <a:latin typeface="黑体" panose="02010609060101010101" pitchFamily="49" charset="-122"/>
                          <a:ea typeface="黑体" panose="02010609060101010101" pitchFamily="49" charset="-122"/>
                        </a:rPr>
                        <a:t>属性值，该值可以是已有的切入点，也可以直接定义切入点表达式</a:t>
                      </a:r>
                    </a:p>
                  </a:txBody>
                  <a:tcPr marL="68580" marR="68580" marT="0" marB="0"/>
                </a:tc>
                <a:extLst>
                  <a:ext uri="{0D108BD9-81ED-4DB2-BD59-A6C34878D82A}">
                    <a16:rowId xmlns:a16="http://schemas.microsoft.com/office/drawing/2014/main" val="10005"/>
                  </a:ext>
                </a:extLst>
              </a:tr>
              <a:tr h="1097279">
                <a:tc>
                  <a:txBody>
                    <a:bodyPr/>
                    <a:lstStyle/>
                    <a:p>
                      <a:pPr algn="ctr">
                        <a:spcAft>
                          <a:spcPts val="0"/>
                        </a:spcAft>
                      </a:pPr>
                      <a:r>
                        <a:rPr lang="de-DE" sz="1800" b="1" kern="100">
                          <a:effectLst/>
                          <a:latin typeface="黑体" panose="02010609060101010101" pitchFamily="49" charset="-122"/>
                          <a:ea typeface="黑体" panose="02010609060101010101" pitchFamily="49" charset="-122"/>
                        </a:rPr>
                        <a:t>@AfterThrowing</a:t>
                      </a:r>
                      <a:endParaRPr lang="zh-CN" sz="1800" b="1" kern="100">
                        <a:effectLst/>
                        <a:latin typeface="黑体" panose="02010609060101010101" pitchFamily="49" charset="-122"/>
                        <a:ea typeface="黑体" panose="02010609060101010101" pitchFamily="49" charset="-122"/>
                      </a:endParaRPr>
                    </a:p>
                  </a:txBody>
                  <a:tcPr marL="68580" marR="68580" marT="0" marB="0"/>
                </a:tc>
                <a:tc>
                  <a:txBody>
                    <a:bodyPr/>
                    <a:lstStyle/>
                    <a:p>
                      <a:pPr algn="just">
                        <a:spcAft>
                          <a:spcPts val="0"/>
                        </a:spcAft>
                      </a:pPr>
                      <a:r>
                        <a:rPr lang="zh-CN" sz="1800" b="1" kern="100">
                          <a:effectLst/>
                          <a:latin typeface="黑体" panose="02010609060101010101" pitchFamily="49" charset="-122"/>
                          <a:ea typeface="黑体" panose="02010609060101010101" pitchFamily="49" charset="-122"/>
                        </a:rPr>
                        <a:t>用于定义异常通知。在使用时，通常为其指定</a:t>
                      </a:r>
                      <a:r>
                        <a:rPr lang="de-DE" sz="1800" b="1" kern="100">
                          <a:effectLst/>
                          <a:latin typeface="黑体" panose="02010609060101010101" pitchFamily="49" charset="-122"/>
                          <a:ea typeface="黑体" panose="02010609060101010101" pitchFamily="49" charset="-122"/>
                        </a:rPr>
                        <a:t>value</a:t>
                      </a:r>
                      <a:r>
                        <a:rPr lang="zh-CN" sz="1800" b="1" kern="100">
                          <a:effectLst/>
                          <a:latin typeface="黑体" panose="02010609060101010101" pitchFamily="49" charset="-122"/>
                          <a:ea typeface="黑体" panose="02010609060101010101" pitchFamily="49" charset="-122"/>
                        </a:rPr>
                        <a:t>属性值，该值可以是已有的切入点，也可以直接定义切入点表达式。另外，还有一个</a:t>
                      </a:r>
                      <a:r>
                        <a:rPr lang="de-DE" sz="1800" b="1" kern="100">
                          <a:effectLst/>
                          <a:latin typeface="黑体" panose="02010609060101010101" pitchFamily="49" charset="-122"/>
                          <a:ea typeface="黑体" panose="02010609060101010101" pitchFamily="49" charset="-122"/>
                        </a:rPr>
                        <a:t>throwing</a:t>
                      </a:r>
                      <a:r>
                        <a:rPr lang="zh-CN" sz="1800" b="1" kern="100">
                          <a:effectLst/>
                          <a:latin typeface="黑体" panose="02010609060101010101" pitchFamily="49" charset="-122"/>
                          <a:ea typeface="黑体" panose="02010609060101010101" pitchFamily="49" charset="-122"/>
                        </a:rPr>
                        <a:t>属性用于访问目标方法抛出的异常，该属性值与异常通知方法中同名的形参一致</a:t>
                      </a:r>
                    </a:p>
                  </a:txBody>
                  <a:tcPr marL="68580" marR="68580" marT="0" marB="0"/>
                </a:tc>
                <a:extLst>
                  <a:ext uri="{0D108BD9-81ED-4DB2-BD59-A6C34878D82A}">
                    <a16:rowId xmlns:a16="http://schemas.microsoft.com/office/drawing/2014/main" val="10006"/>
                  </a:ext>
                </a:extLst>
              </a:tr>
              <a:tr h="595260">
                <a:tc>
                  <a:txBody>
                    <a:bodyPr/>
                    <a:lstStyle/>
                    <a:p>
                      <a:pPr algn="ctr">
                        <a:spcAft>
                          <a:spcPts val="0"/>
                        </a:spcAft>
                      </a:pPr>
                      <a:r>
                        <a:rPr lang="de-DE" sz="1800" b="1" kern="100">
                          <a:effectLst/>
                          <a:latin typeface="黑体" panose="02010609060101010101" pitchFamily="49" charset="-122"/>
                          <a:ea typeface="黑体" panose="02010609060101010101" pitchFamily="49" charset="-122"/>
                        </a:rPr>
                        <a:t>@After</a:t>
                      </a:r>
                      <a:endParaRPr lang="zh-CN" sz="1800" b="1" kern="100">
                        <a:effectLst/>
                        <a:latin typeface="黑体" panose="02010609060101010101" pitchFamily="49" charset="-122"/>
                        <a:ea typeface="黑体" panose="02010609060101010101" pitchFamily="49" charset="-122"/>
                      </a:endParaRPr>
                    </a:p>
                  </a:txBody>
                  <a:tcPr marL="68580" marR="68580" marT="0" marB="0"/>
                </a:tc>
                <a:tc>
                  <a:txBody>
                    <a:bodyPr/>
                    <a:lstStyle/>
                    <a:p>
                      <a:pPr algn="just">
                        <a:spcAft>
                          <a:spcPts val="0"/>
                        </a:spcAft>
                      </a:pPr>
                      <a:r>
                        <a:rPr lang="zh-CN" sz="1800" b="1" kern="100" dirty="0">
                          <a:effectLst/>
                          <a:latin typeface="黑体" panose="02010609060101010101" pitchFamily="49" charset="-122"/>
                          <a:ea typeface="黑体" panose="02010609060101010101" pitchFamily="49" charset="-122"/>
                        </a:rPr>
                        <a:t>用于定义后置（最终）通知。在使用时，通常为其指定</a:t>
                      </a:r>
                      <a:r>
                        <a:rPr lang="de-DE" sz="1800" b="1" kern="100" dirty="0">
                          <a:effectLst/>
                          <a:latin typeface="黑体" panose="02010609060101010101" pitchFamily="49" charset="-122"/>
                          <a:ea typeface="黑体" panose="02010609060101010101" pitchFamily="49" charset="-122"/>
                        </a:rPr>
                        <a:t>value</a:t>
                      </a:r>
                      <a:r>
                        <a:rPr lang="zh-CN" sz="1800" b="1" kern="100" dirty="0">
                          <a:effectLst/>
                          <a:latin typeface="黑体" panose="02010609060101010101" pitchFamily="49" charset="-122"/>
                          <a:ea typeface="黑体" panose="02010609060101010101" pitchFamily="49" charset="-122"/>
                        </a:rPr>
                        <a:t>属性值，该值可以是已有的切入点，也可以直接定义切入点表达式</a:t>
                      </a:r>
                    </a:p>
                  </a:txBody>
                  <a:tcPr marL="68580" marR="6858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0702791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a:extLst>
              <a:ext uri="{FF2B5EF4-FFF2-40B4-BE49-F238E27FC236}">
                <a16:creationId xmlns:a16="http://schemas.microsoft.com/office/drawing/2014/main" id="{30021511-DEAC-4D8E-84CA-AF009271844E}"/>
              </a:ext>
            </a:extLst>
          </p:cNvPr>
          <p:cNvSpPr txBox="1">
            <a:spLocks noChangeArrowheads="1"/>
          </p:cNvSpPr>
          <p:nvPr/>
        </p:nvSpPr>
        <p:spPr bwMode="auto">
          <a:xfrm>
            <a:off x="2780030" y="476250"/>
            <a:ext cx="8424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zh-CN" altLang="zh-CN" dirty="0">
                <a:cs typeface="Times New Roman" panose="02020603050405020304" pitchFamily="18" charset="0"/>
              </a:rPr>
              <a:t>【例</a:t>
            </a:r>
            <a:r>
              <a:rPr lang="zh-CN" altLang="en-US" dirty="0">
                <a:cs typeface="Times New Roman" panose="02020603050405020304" pitchFamily="18" charset="0"/>
              </a:rPr>
              <a:t>子</a:t>
            </a:r>
            <a:r>
              <a:rPr lang="zh-CN" altLang="zh-CN" dirty="0">
                <a:cs typeface="Times New Roman" panose="02020603050405020304" pitchFamily="18" charset="0"/>
              </a:rPr>
              <a:t>】讲解基于注解开发</a:t>
            </a:r>
            <a:r>
              <a:rPr lang="de-DE" altLang="zh-CN" dirty="0">
                <a:cs typeface="Times New Roman" panose="02020603050405020304" pitchFamily="18" charset="0"/>
              </a:rPr>
              <a:t>AspectJ</a:t>
            </a:r>
            <a:r>
              <a:rPr lang="zh-CN" altLang="zh-CN" dirty="0">
                <a:cs typeface="Times New Roman" panose="02020603050405020304" pitchFamily="18" charset="0"/>
              </a:rPr>
              <a:t>的过程</a:t>
            </a:r>
            <a:endParaRPr lang="zh-CN" altLang="en-US" dirty="0">
              <a:cs typeface="Times New Roman" panose="02020603050405020304" pitchFamily="18" charset="0"/>
            </a:endParaRPr>
          </a:p>
        </p:txBody>
      </p:sp>
      <p:sp>
        <p:nvSpPr>
          <p:cNvPr id="3" name="文本框 4">
            <a:extLst>
              <a:ext uri="{FF2B5EF4-FFF2-40B4-BE49-F238E27FC236}">
                <a16:creationId xmlns:a16="http://schemas.microsoft.com/office/drawing/2014/main" id="{2436E3D2-9334-45BE-859B-1B8981C0E400}"/>
              </a:ext>
            </a:extLst>
          </p:cNvPr>
          <p:cNvSpPr txBox="1">
            <a:spLocks noChangeArrowheads="1"/>
          </p:cNvSpPr>
          <p:nvPr/>
        </p:nvSpPr>
        <p:spPr bwMode="auto">
          <a:xfrm>
            <a:off x="2780030" y="1470025"/>
            <a:ext cx="72009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de-DE" altLang="zh-CN" dirty="0"/>
              <a:t>1</a:t>
            </a:r>
            <a:r>
              <a:rPr lang="zh-CN" altLang="zh-CN" dirty="0"/>
              <a:t>．使用</a:t>
            </a:r>
            <a:r>
              <a:rPr lang="de-DE" altLang="zh-CN" dirty="0"/>
              <a:t>I</a:t>
            </a:r>
            <a:r>
              <a:rPr lang="en-US" altLang="zh-CN" dirty="0" err="1"/>
              <a:t>dea</a:t>
            </a:r>
            <a:r>
              <a:rPr lang="zh-CN" altLang="zh-CN" dirty="0"/>
              <a:t>创建应用并导入</a:t>
            </a:r>
            <a:r>
              <a:rPr lang="de-DE" altLang="zh-CN" dirty="0"/>
              <a:t>JAR</a:t>
            </a:r>
            <a:r>
              <a:rPr lang="zh-CN" altLang="zh-CN" dirty="0"/>
              <a:t>包</a:t>
            </a:r>
            <a:endParaRPr lang="en-US" altLang="zh-CN" dirty="0"/>
          </a:p>
          <a:p>
            <a:pPr>
              <a:spcBef>
                <a:spcPct val="0"/>
              </a:spcBef>
              <a:buFontTx/>
              <a:buNone/>
            </a:pPr>
            <a:endParaRPr lang="en-US" altLang="zh-CN" dirty="0"/>
          </a:p>
          <a:p>
            <a:pPr>
              <a:spcBef>
                <a:spcPct val="0"/>
              </a:spcBef>
              <a:buFontTx/>
              <a:buNone/>
            </a:pPr>
            <a:r>
              <a:rPr lang="en-US" altLang="zh-CN" dirty="0"/>
              <a:t>2</a:t>
            </a:r>
            <a:r>
              <a:rPr lang="zh-CN" altLang="zh-CN" dirty="0"/>
              <a:t>．创建接口及实现类</a:t>
            </a:r>
            <a:endParaRPr lang="en-US" altLang="zh-CN" dirty="0"/>
          </a:p>
          <a:p>
            <a:pPr>
              <a:spcBef>
                <a:spcPct val="0"/>
              </a:spcBef>
              <a:buFontTx/>
              <a:buNone/>
            </a:pPr>
            <a:endParaRPr lang="en-US" altLang="zh-CN" dirty="0"/>
          </a:p>
          <a:p>
            <a:pPr>
              <a:spcBef>
                <a:spcPct val="0"/>
              </a:spcBef>
              <a:buFontTx/>
              <a:buNone/>
            </a:pPr>
            <a:r>
              <a:rPr lang="en-US" altLang="zh-CN" dirty="0"/>
              <a:t>3</a:t>
            </a:r>
            <a:r>
              <a:rPr lang="zh-CN" altLang="zh-CN" dirty="0"/>
              <a:t>．创建切面类</a:t>
            </a:r>
            <a:endParaRPr lang="en-US" altLang="zh-CN" dirty="0"/>
          </a:p>
          <a:p>
            <a:pPr>
              <a:spcBef>
                <a:spcPct val="0"/>
              </a:spcBef>
              <a:buFontTx/>
              <a:buNone/>
            </a:pPr>
            <a:endParaRPr lang="en-US" altLang="zh-CN" dirty="0"/>
          </a:p>
          <a:p>
            <a:pPr>
              <a:spcBef>
                <a:spcPct val="0"/>
              </a:spcBef>
              <a:buFontTx/>
              <a:buNone/>
            </a:pPr>
            <a:r>
              <a:rPr lang="en-US" altLang="zh-CN" dirty="0"/>
              <a:t>4</a:t>
            </a:r>
            <a:r>
              <a:rPr lang="zh-CN" altLang="zh-CN" dirty="0"/>
              <a:t>．创建配置类</a:t>
            </a:r>
            <a:endParaRPr lang="en-US" altLang="zh-CN" dirty="0"/>
          </a:p>
          <a:p>
            <a:pPr>
              <a:spcBef>
                <a:spcPct val="0"/>
              </a:spcBef>
              <a:buFontTx/>
              <a:buNone/>
            </a:pPr>
            <a:endParaRPr lang="en-US" altLang="zh-CN" dirty="0"/>
          </a:p>
          <a:p>
            <a:pPr>
              <a:spcBef>
                <a:spcPct val="0"/>
              </a:spcBef>
              <a:buFontTx/>
              <a:buNone/>
            </a:pPr>
            <a:r>
              <a:rPr lang="en-US" altLang="zh-CN" dirty="0"/>
              <a:t>5</a:t>
            </a:r>
            <a:r>
              <a:rPr lang="zh-CN" altLang="zh-CN" dirty="0"/>
              <a:t>．创建测试类</a:t>
            </a:r>
            <a:endParaRPr lang="en-US" altLang="zh-CN" dirty="0"/>
          </a:p>
          <a:p>
            <a:pPr>
              <a:spcBef>
                <a:spcPct val="0"/>
              </a:spcBef>
              <a:buFontTx/>
              <a:buNone/>
            </a:pPr>
            <a:endParaRPr lang="en-US" altLang="zh-CN" dirty="0"/>
          </a:p>
          <a:p>
            <a:pPr>
              <a:spcBef>
                <a:spcPct val="0"/>
              </a:spcBef>
              <a:buFontTx/>
              <a:buNone/>
            </a:pPr>
            <a:r>
              <a:rPr lang="de-DE" altLang="zh-CN" dirty="0"/>
              <a:t>6</a:t>
            </a:r>
            <a:r>
              <a:rPr lang="zh-CN" altLang="zh-CN" dirty="0"/>
              <a:t>．运行测试类</a:t>
            </a:r>
            <a:endParaRPr lang="zh-CN" altLang="en-US" b="0" dirty="0"/>
          </a:p>
        </p:txBody>
      </p:sp>
    </p:spTree>
    <p:extLst>
      <p:ext uri="{BB962C8B-B14F-4D97-AF65-F5344CB8AC3E}">
        <p14:creationId xmlns:p14="http://schemas.microsoft.com/office/powerpoint/2010/main" val="22368867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CCB2BE-18B8-4389-A509-8772B00BFB6F}"/>
              </a:ext>
            </a:extLst>
          </p:cNvPr>
          <p:cNvSpPr txBox="1">
            <a:spLocks/>
          </p:cNvSpPr>
          <p:nvPr/>
        </p:nvSpPr>
        <p:spPr>
          <a:xfrm>
            <a:off x="1205864" y="183198"/>
            <a:ext cx="10361295"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．使用</a:t>
            </a:r>
            <a:r>
              <a:rPr lang="de-DE" altLang="zh-CN" dirty="0">
                <a:latin typeface="黑体" panose="02010609060101010101" pitchFamily="49" charset="-122"/>
                <a:ea typeface="黑体" panose="02010609060101010101" pitchFamily="49" charset="-122"/>
              </a:rPr>
              <a:t>I</a:t>
            </a:r>
            <a:r>
              <a:rPr lang="en-US" altLang="zh-CN" dirty="0" err="1">
                <a:latin typeface="黑体" panose="02010609060101010101" pitchFamily="49" charset="-122"/>
                <a:ea typeface="黑体" panose="02010609060101010101" pitchFamily="49" charset="-122"/>
              </a:rPr>
              <a:t>dea</a:t>
            </a:r>
            <a:r>
              <a:rPr lang="zh-CN" altLang="zh-CN" dirty="0">
                <a:latin typeface="黑体" panose="02010609060101010101" pitchFamily="49" charset="-122"/>
                <a:ea typeface="黑体" panose="02010609060101010101" pitchFamily="49" charset="-122"/>
              </a:rPr>
              <a:t>创建应用并导入</a:t>
            </a:r>
            <a:r>
              <a:rPr lang="zh-CN" altLang="en-US" dirty="0">
                <a:latin typeface="黑体" panose="02010609060101010101" pitchFamily="49" charset="-122"/>
                <a:ea typeface="黑体" panose="02010609060101010101" pitchFamily="49" charset="-122"/>
              </a:rPr>
              <a:t>相关</a:t>
            </a:r>
            <a:r>
              <a:rPr lang="de-DE" altLang="zh-CN" dirty="0">
                <a:latin typeface="黑体" panose="02010609060101010101" pitchFamily="49" charset="-122"/>
                <a:ea typeface="黑体" panose="02010609060101010101" pitchFamily="49" charset="-122"/>
              </a:rPr>
              <a:t>JAR</a:t>
            </a:r>
            <a:r>
              <a:rPr lang="zh-CN" altLang="zh-CN" dirty="0">
                <a:latin typeface="黑体" panose="02010609060101010101" pitchFamily="49" charset="-122"/>
                <a:ea typeface="黑体" panose="02010609060101010101" pitchFamily="49" charset="-122"/>
              </a:rPr>
              <a:t>包</a:t>
            </a:r>
            <a:endParaRPr lang="zh-CN" altLang="en-US" dirty="0">
              <a:latin typeface="黑体" panose="02010609060101010101" pitchFamily="49" charset="-122"/>
              <a:ea typeface="黑体" panose="02010609060101010101" pitchFamily="49" charset="-122"/>
            </a:endParaRPr>
          </a:p>
        </p:txBody>
      </p:sp>
      <p:pic>
        <p:nvPicPr>
          <p:cNvPr id="8" name="图片 7">
            <a:extLst>
              <a:ext uri="{FF2B5EF4-FFF2-40B4-BE49-F238E27FC236}">
                <a16:creationId xmlns:a16="http://schemas.microsoft.com/office/drawing/2014/main" id="{6ABFA185-B9B9-4AB6-8F49-985A657E5E53}"/>
              </a:ext>
            </a:extLst>
          </p:cNvPr>
          <p:cNvPicPr>
            <a:picLocks noChangeAspect="1"/>
          </p:cNvPicPr>
          <p:nvPr/>
        </p:nvPicPr>
        <p:blipFill>
          <a:blip r:embed="rId2"/>
          <a:stretch>
            <a:fillRect/>
          </a:stretch>
        </p:blipFill>
        <p:spPr>
          <a:xfrm>
            <a:off x="3724275" y="1328737"/>
            <a:ext cx="4743450" cy="4200525"/>
          </a:xfrm>
          <a:prstGeom prst="rect">
            <a:avLst/>
          </a:prstGeom>
        </p:spPr>
      </p:pic>
    </p:spTree>
    <p:extLst>
      <p:ext uri="{BB962C8B-B14F-4D97-AF65-F5344CB8AC3E}">
        <p14:creationId xmlns:p14="http://schemas.microsoft.com/office/powerpoint/2010/main" val="1046658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65C966-1F58-4109-AFBA-0C757A440092}"/>
              </a:ext>
            </a:extLst>
          </p:cNvPr>
          <p:cNvSpPr txBox="1">
            <a:spLocks/>
          </p:cNvSpPr>
          <p:nvPr/>
        </p:nvSpPr>
        <p:spPr>
          <a:xfrm>
            <a:off x="3028950" y="18319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黑体" panose="02010609060101010101" pitchFamily="49" charset="-122"/>
                <a:ea typeface="黑体" panose="02010609060101010101" pitchFamily="49" charset="-122"/>
              </a:rPr>
              <a:t>2</a:t>
            </a:r>
            <a:r>
              <a:rPr lang="zh-CN" altLang="zh-CN">
                <a:latin typeface="黑体" panose="02010609060101010101" pitchFamily="49" charset="-122"/>
                <a:ea typeface="黑体" panose="02010609060101010101" pitchFamily="49" charset="-122"/>
              </a:rPr>
              <a:t>．创建接口及实现类</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B1D527B2-4EE3-42E6-A716-3B082081BB9A}"/>
              </a:ext>
            </a:extLst>
          </p:cNvPr>
          <p:cNvSpPr txBox="1">
            <a:spLocks noChangeArrowheads="1"/>
          </p:cNvSpPr>
          <p:nvPr/>
        </p:nvSpPr>
        <p:spPr bwMode="auto">
          <a:xfrm>
            <a:off x="1192206" y="990697"/>
            <a:ext cx="903605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cs typeface="Times New Roman" panose="02020603050405020304" pitchFamily="18" charset="0"/>
              </a:rPr>
              <a:t>    </a:t>
            </a:r>
            <a:r>
              <a:rPr lang="zh-CN" altLang="zh-CN" dirty="0">
                <a:cs typeface="Times New Roman" panose="02020603050405020304" pitchFamily="18" charset="0"/>
              </a:rPr>
              <a:t>在</a:t>
            </a:r>
            <a:r>
              <a:rPr lang="zh-CN" altLang="en-US" dirty="0">
                <a:cs typeface="Times New Roman" panose="02020603050405020304" pitchFamily="18" charset="0"/>
              </a:rPr>
              <a:t>工程</a:t>
            </a:r>
            <a:r>
              <a:rPr lang="zh-CN" altLang="zh-CN" dirty="0">
                <a:cs typeface="Times New Roman" panose="02020603050405020304" pitchFamily="18" charset="0"/>
              </a:rPr>
              <a:t>的</a:t>
            </a:r>
            <a:r>
              <a:rPr lang="en-US" altLang="zh-CN" dirty="0" err="1">
                <a:cs typeface="Times New Roman" panose="02020603050405020304" pitchFamily="18" charset="0"/>
              </a:rPr>
              <a:t>src</a:t>
            </a:r>
            <a:r>
              <a:rPr lang="zh-CN" altLang="zh-CN" dirty="0">
                <a:cs typeface="Times New Roman" panose="02020603050405020304" pitchFamily="18" charset="0"/>
              </a:rPr>
              <a:t>目录下，创建一个</a:t>
            </a:r>
            <a:r>
              <a:rPr lang="en-US" altLang="zh-CN" dirty="0" err="1">
                <a:cs typeface="Times New Roman" panose="02020603050405020304" pitchFamily="18" charset="0"/>
              </a:rPr>
              <a:t>aspectj.dao</a:t>
            </a:r>
            <a:r>
              <a:rPr lang="zh-CN" altLang="zh-CN" dirty="0">
                <a:cs typeface="Times New Roman" panose="02020603050405020304" pitchFamily="18" charset="0"/>
              </a:rPr>
              <a:t>包，在该包中创建接口</a:t>
            </a:r>
            <a:r>
              <a:rPr lang="en-US" altLang="zh-CN" dirty="0" err="1">
                <a:cs typeface="Times New Roman" panose="02020603050405020304" pitchFamily="18" charset="0"/>
              </a:rPr>
              <a:t>TestDao</a:t>
            </a:r>
            <a:r>
              <a:rPr lang="zh-CN" altLang="zh-CN" dirty="0">
                <a:cs typeface="Times New Roman" panose="02020603050405020304" pitchFamily="18" charset="0"/>
              </a:rPr>
              <a:t>和接口实现类</a:t>
            </a:r>
            <a:r>
              <a:rPr lang="en-US" altLang="zh-CN" dirty="0" err="1">
                <a:cs typeface="Times New Roman" panose="02020603050405020304" pitchFamily="18" charset="0"/>
              </a:rPr>
              <a:t>TestDaoImpl</a:t>
            </a:r>
            <a:r>
              <a:rPr lang="zh-CN" altLang="zh-CN" dirty="0">
                <a:cs typeface="Times New Roman" panose="02020603050405020304" pitchFamily="18" charset="0"/>
              </a:rPr>
              <a:t>。该实现类作为目标类，在切面类中对其方法进行增强处理。使用</a:t>
            </a:r>
            <a:r>
              <a:rPr lang="zh-CN" altLang="zh-CN" dirty="0">
                <a:solidFill>
                  <a:srgbClr val="0F06BA"/>
                </a:solidFill>
                <a:cs typeface="Times New Roman" panose="02020603050405020304" pitchFamily="18" charset="0"/>
              </a:rPr>
              <a:t>注解</a:t>
            </a:r>
            <a:r>
              <a:rPr lang="de-DE" altLang="zh-CN" dirty="0">
                <a:solidFill>
                  <a:srgbClr val="0F06BA"/>
                </a:solidFill>
                <a:cs typeface="Times New Roman" panose="02020603050405020304" pitchFamily="18" charset="0"/>
              </a:rPr>
              <a:t>@Repository</a:t>
            </a:r>
            <a:r>
              <a:rPr lang="zh-CN" altLang="zh-CN" dirty="0">
                <a:cs typeface="Times New Roman" panose="02020603050405020304" pitchFamily="18" charset="0"/>
              </a:rPr>
              <a:t>将目标类</a:t>
            </a:r>
            <a:r>
              <a:rPr lang="en-US" altLang="zh-CN" dirty="0" err="1">
                <a:cs typeface="Times New Roman" panose="02020603050405020304" pitchFamily="18" charset="0"/>
              </a:rPr>
              <a:t>aspectj.dao</a:t>
            </a:r>
            <a:r>
              <a:rPr lang="de-DE" altLang="zh-CN" dirty="0">
                <a:cs typeface="Times New Roman" panose="02020603050405020304" pitchFamily="18" charset="0"/>
              </a:rPr>
              <a:t>.TestDaoImpl</a:t>
            </a:r>
            <a:r>
              <a:rPr lang="zh-CN" altLang="zh-CN" dirty="0">
                <a:cs typeface="Times New Roman" panose="02020603050405020304" pitchFamily="18" charset="0"/>
              </a:rPr>
              <a:t>注解为</a:t>
            </a:r>
            <a:r>
              <a:rPr lang="zh-CN" altLang="zh-CN" dirty="0">
                <a:solidFill>
                  <a:srgbClr val="0F06BA"/>
                </a:solidFill>
                <a:cs typeface="Times New Roman" panose="02020603050405020304" pitchFamily="18" charset="0"/>
              </a:rPr>
              <a:t>目标对象</a:t>
            </a:r>
            <a:r>
              <a:rPr lang="zh-CN" altLang="en-US" dirty="0">
                <a:solidFill>
                  <a:srgbClr val="0F06BA"/>
                </a:solidFill>
                <a:cs typeface="Times New Roman" panose="02020603050405020304" pitchFamily="18" charset="0"/>
              </a:rPr>
              <a:t>，</a:t>
            </a:r>
            <a:r>
              <a:rPr lang="zh-CN" altLang="en-US" dirty="0">
                <a:cs typeface="Times New Roman" panose="02020603050405020304" pitchFamily="18" charset="0"/>
              </a:rPr>
              <a:t>具体代码见下页</a:t>
            </a:r>
            <a:r>
              <a:rPr lang="zh-CN" altLang="zh-CN" dirty="0">
                <a:cs typeface="Times New Roman" panose="02020603050405020304" pitchFamily="18" charset="0"/>
              </a:rPr>
              <a:t>。</a:t>
            </a:r>
            <a:endParaRPr lang="zh-CN" altLang="en-US" dirty="0">
              <a:cs typeface="Times New Roman" panose="02020603050405020304" pitchFamily="18" charset="0"/>
            </a:endParaRPr>
          </a:p>
        </p:txBody>
      </p:sp>
    </p:spTree>
    <p:extLst>
      <p:ext uri="{BB962C8B-B14F-4D97-AF65-F5344CB8AC3E}">
        <p14:creationId xmlns:p14="http://schemas.microsoft.com/office/powerpoint/2010/main" val="2648500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9CDD5A-EC54-4374-A933-F3ABF2FD32F9}"/>
              </a:ext>
            </a:extLst>
          </p:cNvPr>
          <p:cNvSpPr txBox="1">
            <a:spLocks/>
          </p:cNvSpPr>
          <p:nvPr/>
        </p:nvSpPr>
        <p:spPr>
          <a:xfrm>
            <a:off x="1611630" y="148908"/>
            <a:ext cx="912114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dirty="0">
                <a:latin typeface="黑体" panose="02010609060101010101" pitchFamily="49" charset="-122"/>
                <a:ea typeface="黑体" panose="02010609060101010101" pitchFamily="49" charset="-122"/>
              </a:rPr>
              <a:t>1.2.1  </a:t>
            </a:r>
            <a:r>
              <a:rPr lang="zh-CN" altLang="zh-CN" dirty="0">
                <a:latin typeface="黑体" panose="02010609060101010101" pitchFamily="49" charset="-122"/>
                <a:ea typeface="黑体" panose="02010609060101010101" pitchFamily="49" charset="-122"/>
              </a:rPr>
              <a:t>使用</a:t>
            </a:r>
            <a:r>
              <a:rPr lang="de-DE" altLang="zh-CN" dirty="0">
                <a:latin typeface="黑体" panose="02010609060101010101" pitchFamily="49" charset="-122"/>
                <a:ea typeface="黑体" panose="02010609060101010101" pitchFamily="49" charset="-122"/>
              </a:rPr>
              <a:t>I</a:t>
            </a:r>
            <a:r>
              <a:rPr lang="en-US" altLang="zh-CN" dirty="0" err="1">
                <a:latin typeface="黑体" panose="02010609060101010101" pitchFamily="49" charset="-122"/>
                <a:ea typeface="黑体" panose="02010609060101010101" pitchFamily="49" charset="-122"/>
              </a:rPr>
              <a:t>dea</a:t>
            </a:r>
            <a:r>
              <a:rPr lang="zh-CN" altLang="zh-CN" dirty="0">
                <a:latin typeface="黑体" panose="02010609060101010101" pitchFamily="49" charset="-122"/>
                <a:ea typeface="黑体" panose="02010609060101010101" pitchFamily="49" charset="-122"/>
              </a:rPr>
              <a:t>开发</a:t>
            </a:r>
            <a:r>
              <a:rPr lang="de-DE" altLang="zh-CN" dirty="0">
                <a:latin typeface="黑体" panose="02010609060101010101" pitchFamily="49" charset="-122"/>
                <a:ea typeface="黑体" panose="02010609060101010101" pitchFamily="49" charset="-122"/>
              </a:rPr>
              <a:t>Java Web</a:t>
            </a:r>
            <a:r>
              <a:rPr lang="zh-CN" altLang="zh-CN" dirty="0">
                <a:latin typeface="黑体" panose="02010609060101010101" pitchFamily="49" charset="-122"/>
                <a:ea typeface="黑体" panose="02010609060101010101" pitchFamily="49" charset="-122"/>
              </a:rPr>
              <a:t>应用</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A7A6EE1E-4C93-456F-9064-B20A0DBE01D7}"/>
              </a:ext>
            </a:extLst>
          </p:cNvPr>
          <p:cNvSpPr txBox="1">
            <a:spLocks noChangeArrowheads="1"/>
          </p:cNvSpPr>
          <p:nvPr/>
        </p:nvSpPr>
        <p:spPr bwMode="auto">
          <a:xfrm>
            <a:off x="2020570" y="935673"/>
            <a:ext cx="8712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t>    </a:t>
            </a:r>
            <a:r>
              <a:rPr lang="zh-CN" altLang="zh-CN" dirty="0"/>
              <a:t>登录</a:t>
            </a:r>
            <a:r>
              <a:rPr lang="en-US" altLang="zh-CN" dirty="0"/>
              <a:t>Idea</a:t>
            </a:r>
            <a:r>
              <a:rPr lang="zh-CN" altLang="en-US" dirty="0"/>
              <a:t>官网</a:t>
            </a:r>
            <a:r>
              <a:rPr lang="zh-CN" altLang="zh-CN" dirty="0"/>
              <a:t>，根据操作系统的位数，下载相应的</a:t>
            </a:r>
            <a:r>
              <a:rPr lang="en-US" altLang="zh-CN" dirty="0"/>
              <a:t>Idea</a:t>
            </a:r>
            <a:r>
              <a:rPr lang="zh-CN" altLang="zh-CN" dirty="0"/>
              <a:t>。</a:t>
            </a:r>
          </a:p>
          <a:p>
            <a:pPr>
              <a:spcBef>
                <a:spcPct val="0"/>
              </a:spcBef>
              <a:buFontTx/>
              <a:buNone/>
            </a:pPr>
            <a:r>
              <a:rPr lang="en-US" altLang="zh-CN" dirty="0"/>
              <a:t>    </a:t>
            </a:r>
            <a:r>
              <a:rPr lang="zh-CN" altLang="zh-CN" dirty="0"/>
              <a:t>使用</a:t>
            </a:r>
            <a:r>
              <a:rPr lang="en-US" altLang="zh-CN" dirty="0"/>
              <a:t>Idea</a:t>
            </a:r>
            <a:r>
              <a:rPr lang="zh-CN" altLang="zh-CN" dirty="0"/>
              <a:t>之前，需要对</a:t>
            </a:r>
            <a:r>
              <a:rPr lang="en-US" altLang="zh-CN" dirty="0"/>
              <a:t>JDK</a:t>
            </a:r>
            <a:r>
              <a:rPr lang="zh-CN" altLang="zh-CN" dirty="0"/>
              <a:t>、</a:t>
            </a:r>
            <a:r>
              <a:rPr lang="en-US" altLang="zh-CN" dirty="0"/>
              <a:t>Web</a:t>
            </a:r>
            <a:r>
              <a:rPr lang="zh-CN" altLang="zh-CN" dirty="0"/>
              <a:t>服务器和</a:t>
            </a:r>
            <a:r>
              <a:rPr lang="en-US" altLang="zh-CN" dirty="0"/>
              <a:t>Idea</a:t>
            </a:r>
            <a:r>
              <a:rPr lang="zh-CN" altLang="zh-CN" dirty="0"/>
              <a:t>进行一些必要的配置。因此，在安装</a:t>
            </a:r>
            <a:r>
              <a:rPr lang="en-US" altLang="zh-CN" dirty="0"/>
              <a:t>Idea</a:t>
            </a:r>
            <a:r>
              <a:rPr lang="zh-CN" altLang="zh-CN" dirty="0"/>
              <a:t>之前，应事先安装</a:t>
            </a:r>
            <a:r>
              <a:rPr lang="en-US" altLang="zh-CN" dirty="0"/>
              <a:t>JDK</a:t>
            </a:r>
            <a:r>
              <a:rPr lang="zh-CN" altLang="zh-CN" dirty="0"/>
              <a:t>和</a:t>
            </a:r>
            <a:r>
              <a:rPr lang="en-US" altLang="zh-CN" dirty="0"/>
              <a:t>Web</a:t>
            </a:r>
            <a:r>
              <a:rPr lang="zh-CN" altLang="zh-CN" dirty="0"/>
              <a:t>服务器。</a:t>
            </a:r>
            <a:endParaRPr lang="zh-CN" altLang="en-US" dirty="0"/>
          </a:p>
        </p:txBody>
      </p:sp>
      <p:sp>
        <p:nvSpPr>
          <p:cNvPr id="4" name="文本框 3">
            <a:extLst>
              <a:ext uri="{FF2B5EF4-FFF2-40B4-BE49-F238E27FC236}">
                <a16:creationId xmlns:a16="http://schemas.microsoft.com/office/drawing/2014/main" id="{14E5B5A2-2281-490C-9B97-C9946CD0FC3B}"/>
              </a:ext>
            </a:extLst>
          </p:cNvPr>
          <p:cNvSpPr txBox="1"/>
          <p:nvPr/>
        </p:nvSpPr>
        <p:spPr>
          <a:xfrm>
            <a:off x="1611630" y="3094038"/>
            <a:ext cx="8820150" cy="1113766"/>
          </a:xfrm>
          <a:prstGeom prst="rect">
            <a:avLst/>
          </a:prstGeom>
          <a:noFill/>
        </p:spPr>
        <p:txBody>
          <a:bodyPr>
            <a:spAutoFit/>
          </a:bodyPr>
          <a:lstStyle/>
          <a:p>
            <a:pPr>
              <a:lnSpc>
                <a:spcPct val="150000"/>
              </a:lnSpc>
              <a:defRPr/>
            </a:pPr>
            <a:r>
              <a:rPr lang="en-US" altLang="zh-CN" sz="2400" b="1" kern="100" dirty="0">
                <a:latin typeface="黑体" panose="02010609060101010101" pitchFamily="49" charset="-122"/>
                <a:ea typeface="黑体" panose="02010609060101010101" pitchFamily="49" charset="-122"/>
                <a:cs typeface="Times New Roman" panose="02020603050405020304" pitchFamily="18" charset="0"/>
              </a:rPr>
              <a:t>    </a:t>
            </a:r>
            <a:r>
              <a:rPr lang="zh-CN" altLang="zh-CN" sz="2400" b="1" kern="100" dirty="0">
                <a:latin typeface="黑体" panose="02010609060101010101" pitchFamily="49" charset="-122"/>
                <a:ea typeface="黑体" panose="02010609060101010101" pitchFamily="49" charset="-122"/>
                <a:cs typeface="Times New Roman" panose="02020603050405020304" pitchFamily="18" charset="0"/>
              </a:rPr>
              <a:t>安装并配置</a:t>
            </a:r>
            <a:r>
              <a:rPr lang="en-US" altLang="zh-CN" sz="2400" b="1" kern="100" dirty="0">
                <a:latin typeface="黑体" panose="02010609060101010101" pitchFamily="49" charset="-122"/>
                <a:ea typeface="黑体" panose="02010609060101010101" pitchFamily="49" charset="-122"/>
              </a:rPr>
              <a:t>JDK</a:t>
            </a:r>
            <a:r>
              <a:rPr lang="zh-CN" altLang="en-US" sz="2400" b="1" kern="100" dirty="0">
                <a:latin typeface="黑体" panose="02010609060101010101" pitchFamily="49" charset="-122"/>
                <a:ea typeface="黑体" panose="02010609060101010101" pitchFamily="49" charset="-122"/>
              </a:rPr>
              <a:t>，</a:t>
            </a:r>
            <a:r>
              <a:rPr lang="zh-CN" altLang="zh-CN" sz="2400" b="1" kern="100" dirty="0">
                <a:latin typeface="黑体" panose="02010609060101010101" pitchFamily="49" charset="-122"/>
                <a:ea typeface="黑体" panose="02010609060101010101" pitchFamily="49" charset="-122"/>
                <a:cs typeface="Times New Roman" panose="02020603050405020304" pitchFamily="18" charset="0"/>
              </a:rPr>
              <a:t>按照提示安装完成</a:t>
            </a:r>
            <a:r>
              <a:rPr lang="en-US" altLang="zh-CN" sz="2400" b="1" kern="100" dirty="0">
                <a:latin typeface="黑体" panose="02010609060101010101" pitchFamily="49" charset="-122"/>
                <a:ea typeface="黑体" panose="02010609060101010101" pitchFamily="49" charset="-122"/>
              </a:rPr>
              <a:t>JDK</a:t>
            </a:r>
            <a:r>
              <a:rPr lang="zh-CN" altLang="zh-CN" sz="2400" b="1" kern="100" dirty="0">
                <a:latin typeface="黑体" panose="02010609060101010101" pitchFamily="49" charset="-122"/>
                <a:ea typeface="黑体" panose="02010609060101010101" pitchFamily="49" charset="-122"/>
                <a:cs typeface="Times New Roman" panose="02020603050405020304" pitchFamily="18" charset="0"/>
              </a:rPr>
              <a:t>后，需要配置“环境变量”的“系统变量”</a:t>
            </a:r>
            <a:r>
              <a:rPr lang="en-US" altLang="zh-CN" sz="2400" b="1" kern="100" dirty="0" err="1">
                <a:solidFill>
                  <a:srgbClr val="FF0000"/>
                </a:solidFill>
                <a:latin typeface="黑体" panose="02010609060101010101" pitchFamily="49" charset="-122"/>
                <a:ea typeface="黑体" panose="02010609060101010101" pitchFamily="49" charset="-122"/>
              </a:rPr>
              <a:t>Java_Home</a:t>
            </a:r>
            <a:r>
              <a:rPr lang="zh-CN" altLang="zh-CN" sz="2400" b="1" kern="100" dirty="0">
                <a:latin typeface="黑体" panose="02010609060101010101" pitchFamily="49" charset="-122"/>
                <a:ea typeface="黑体" panose="02010609060101010101" pitchFamily="49" charset="-122"/>
                <a:cs typeface="Times New Roman" panose="02020603050405020304" pitchFamily="18" charset="0"/>
              </a:rPr>
              <a:t>和</a:t>
            </a:r>
            <a:r>
              <a:rPr lang="en-US" altLang="zh-CN" sz="2400" b="1" kern="100" dirty="0">
                <a:solidFill>
                  <a:srgbClr val="FF0000"/>
                </a:solidFill>
                <a:latin typeface="黑体" panose="02010609060101010101" pitchFamily="49" charset="-122"/>
                <a:ea typeface="黑体" panose="02010609060101010101" pitchFamily="49" charset="-122"/>
              </a:rPr>
              <a:t>Path</a:t>
            </a:r>
            <a:r>
              <a:rPr lang="zh-CN" altLang="en-US" sz="2400" b="1" kern="100" dirty="0">
                <a:latin typeface="黑体" panose="02010609060101010101" pitchFamily="49" charset="-122"/>
                <a:ea typeface="黑体" panose="02010609060101010101" pitchFamily="49" charset="-122"/>
              </a:rPr>
              <a:t>。</a:t>
            </a:r>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496184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777527-EEC8-4CCB-AD51-5DB1FBA56822}"/>
              </a:ext>
            </a:extLst>
          </p:cNvPr>
          <p:cNvSpPr>
            <a:spLocks noChangeArrowheads="1"/>
          </p:cNvSpPr>
          <p:nvPr/>
        </p:nvSpPr>
        <p:spPr bwMode="auto">
          <a:xfrm>
            <a:off x="318977" y="1298331"/>
            <a:ext cx="3310522" cy="29854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dirty="0">
                <a:ln>
                  <a:noFill/>
                </a:ln>
                <a:solidFill>
                  <a:srgbClr val="000080"/>
                </a:solidFill>
                <a:effectLst/>
                <a:latin typeface="Consolas" panose="020B0609020204030204" pitchFamily="49" charset="0"/>
              </a:rPr>
              <a:t>package </a:t>
            </a:r>
            <a:r>
              <a:rPr kumimoji="0" lang="zh-CN" altLang="zh-CN" sz="1700" b="0" i="0" u="none" strike="noStrike" cap="none" normalizeH="0" baseline="0" dirty="0">
                <a:ln>
                  <a:noFill/>
                </a:ln>
                <a:solidFill>
                  <a:srgbClr val="000000"/>
                </a:solidFill>
                <a:effectLst/>
                <a:latin typeface="Consolas" panose="020B0609020204030204" pitchFamily="49" charset="0"/>
              </a:rPr>
              <a:t>aspectj.dao;</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1" u="none" strike="noStrike" cap="none" normalizeH="0" baseline="0" dirty="0">
                <a:ln>
                  <a:noFill/>
                </a:ln>
                <a:solidFill>
                  <a:srgbClr val="808080"/>
                </a:solidFill>
                <a:effectLst/>
                <a:latin typeface="Consolas" panose="020B0609020204030204" pitchFamily="49" charset="0"/>
              </a:rPr>
            </a:br>
            <a:r>
              <a:rPr kumimoji="0" lang="zh-CN" altLang="zh-CN" sz="1700" b="1" i="0" u="none" strike="noStrike" cap="none" normalizeH="0" baseline="0" dirty="0">
                <a:ln>
                  <a:noFill/>
                </a:ln>
                <a:solidFill>
                  <a:srgbClr val="000080"/>
                </a:solidFill>
                <a:effectLst/>
                <a:latin typeface="Consolas" panose="020B0609020204030204" pitchFamily="49" charset="0"/>
              </a:rPr>
              <a:t>public interface </a:t>
            </a:r>
            <a:r>
              <a:rPr kumimoji="0" lang="zh-CN" altLang="zh-CN" sz="1700" b="0" i="0" u="none" strike="noStrike" cap="none" normalizeH="0" baseline="0" dirty="0">
                <a:ln>
                  <a:noFill/>
                </a:ln>
                <a:solidFill>
                  <a:srgbClr val="000000"/>
                </a:solidFill>
                <a:effectLst/>
                <a:latin typeface="Consolas" panose="020B0609020204030204" pitchFamily="49" charset="0"/>
              </a:rPr>
              <a:t>TestDao {</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1" i="0" u="none" strike="noStrike" cap="none" normalizeH="0" baseline="0" dirty="0">
                <a:ln>
                  <a:noFill/>
                </a:ln>
                <a:solidFill>
                  <a:srgbClr val="000080"/>
                </a:solidFill>
                <a:effectLst/>
                <a:latin typeface="Consolas" panose="020B0609020204030204" pitchFamily="49" charset="0"/>
              </a:rPr>
              <a:t>public void </a:t>
            </a:r>
            <a:r>
              <a:rPr kumimoji="0" lang="zh-CN" altLang="zh-CN" sz="1700" b="0" i="0" u="none" strike="noStrike" cap="none" normalizeH="0" baseline="0" dirty="0">
                <a:ln>
                  <a:noFill/>
                </a:ln>
                <a:solidFill>
                  <a:srgbClr val="000000"/>
                </a:solidFill>
                <a:effectLst/>
                <a:latin typeface="Consolas" panose="020B0609020204030204" pitchFamily="49" charset="0"/>
              </a:rPr>
              <a:t>save();</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1" i="0" u="none" strike="noStrike" cap="none" normalizeH="0" baseline="0" dirty="0">
                <a:ln>
                  <a:noFill/>
                </a:ln>
                <a:solidFill>
                  <a:srgbClr val="000080"/>
                </a:solidFill>
                <a:effectLst/>
                <a:latin typeface="Consolas" panose="020B0609020204030204" pitchFamily="49" charset="0"/>
              </a:rPr>
              <a:t>public void </a:t>
            </a:r>
            <a:r>
              <a:rPr kumimoji="0" lang="zh-CN" altLang="zh-CN" sz="1700" b="0" i="0" u="none" strike="noStrike" cap="none" normalizeH="0" baseline="0" dirty="0">
                <a:ln>
                  <a:noFill/>
                </a:ln>
                <a:solidFill>
                  <a:srgbClr val="000000"/>
                </a:solidFill>
                <a:effectLst/>
                <a:latin typeface="Consolas" panose="020B0609020204030204" pitchFamily="49" charset="0"/>
              </a:rPr>
              <a:t>modify();</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1" i="0" u="none" strike="noStrike" cap="none" normalizeH="0" baseline="0" dirty="0">
                <a:ln>
                  <a:noFill/>
                </a:ln>
                <a:solidFill>
                  <a:srgbClr val="000080"/>
                </a:solidFill>
                <a:effectLst/>
                <a:latin typeface="Consolas" panose="020B0609020204030204" pitchFamily="49" charset="0"/>
              </a:rPr>
              <a:t>public void </a:t>
            </a:r>
            <a:r>
              <a:rPr kumimoji="0" lang="zh-CN" altLang="zh-CN" sz="1700" b="0" i="0" u="none" strike="noStrike" cap="none" normalizeH="0" baseline="0" dirty="0">
                <a:ln>
                  <a:noFill/>
                </a:ln>
                <a:solidFill>
                  <a:srgbClr val="000000"/>
                </a:solidFill>
                <a:effectLst/>
                <a:latin typeface="Consolas" panose="020B0609020204030204" pitchFamily="49" charset="0"/>
              </a:rPr>
              <a:t>delete();</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274DE131-DDAF-4913-9C6B-F6E3EDFFCE64}"/>
              </a:ext>
            </a:extLst>
          </p:cNvPr>
          <p:cNvSpPr>
            <a:spLocks noChangeArrowheads="1"/>
          </p:cNvSpPr>
          <p:nvPr/>
        </p:nvSpPr>
        <p:spPr bwMode="auto">
          <a:xfrm>
            <a:off x="3519377" y="235818"/>
            <a:ext cx="6075702" cy="63863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dirty="0">
                <a:ln>
                  <a:noFill/>
                </a:ln>
                <a:solidFill>
                  <a:srgbClr val="000080"/>
                </a:solidFill>
                <a:effectLst/>
                <a:latin typeface="Consolas" panose="020B0609020204030204" pitchFamily="49" charset="0"/>
              </a:rPr>
              <a:t>package </a:t>
            </a:r>
            <a:r>
              <a:rPr kumimoji="0" lang="zh-CN" altLang="zh-CN" sz="1700" b="0" i="0" u="none" strike="noStrike" cap="none" normalizeH="0" baseline="0" dirty="0">
                <a:ln>
                  <a:noFill/>
                </a:ln>
                <a:solidFill>
                  <a:srgbClr val="000000"/>
                </a:solidFill>
                <a:effectLst/>
                <a:latin typeface="Consolas" panose="020B0609020204030204" pitchFamily="49" charset="0"/>
              </a:rPr>
              <a:t>aspectj.dao;</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1" i="0" u="none" strike="noStrike" cap="none" normalizeH="0" baseline="0" dirty="0">
                <a:ln>
                  <a:noFill/>
                </a:ln>
                <a:solidFill>
                  <a:srgbClr val="000080"/>
                </a:solidFill>
                <a:effectLst/>
                <a:latin typeface="Consolas" panose="020B0609020204030204" pitchFamily="49" charset="0"/>
              </a:rPr>
              <a:t>import </a:t>
            </a:r>
            <a:r>
              <a:rPr kumimoji="0" lang="zh-CN" altLang="zh-CN" sz="1700" b="0" i="0" u="none" strike="noStrike" cap="none" normalizeH="0" baseline="0" dirty="0">
                <a:ln>
                  <a:noFill/>
                </a:ln>
                <a:solidFill>
                  <a:srgbClr val="808000"/>
                </a:solidFill>
                <a:effectLst/>
                <a:latin typeface="Consolas" panose="020B0609020204030204" pitchFamily="49" charset="0"/>
              </a:rPr>
              <a:t>org.springframework.stereotype.Repository</a:t>
            </a: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1" u="none" strike="noStrike" cap="none" normalizeH="0" baseline="0" dirty="0">
                <a:ln>
                  <a:noFill/>
                </a:ln>
                <a:solidFill>
                  <a:srgbClr val="808080"/>
                </a:solidFill>
                <a:effectLst/>
                <a:latin typeface="Consolas" panose="020B0609020204030204" pitchFamily="49" charset="0"/>
              </a:rPr>
            </a:br>
            <a:r>
              <a:rPr kumimoji="0" lang="zh-CN" altLang="zh-CN" sz="1700" b="0" i="0" u="none" strike="noStrike" cap="none" normalizeH="0" baseline="0" dirty="0">
                <a:ln>
                  <a:noFill/>
                </a:ln>
                <a:solidFill>
                  <a:srgbClr val="808000"/>
                </a:solidFill>
                <a:effectLst/>
                <a:latin typeface="Consolas" panose="020B0609020204030204" pitchFamily="49" charset="0"/>
              </a:rPr>
              <a:t>@Repository</a:t>
            </a:r>
            <a:r>
              <a:rPr kumimoji="0" lang="zh-CN" altLang="zh-CN" sz="1700" b="0" i="0" u="none" strike="noStrike" cap="none" normalizeH="0" baseline="0" dirty="0">
                <a:ln>
                  <a:noFill/>
                </a:ln>
                <a:solidFill>
                  <a:srgbClr val="000000"/>
                </a:solidFill>
                <a:effectLst/>
                <a:latin typeface="Consolas" panose="020B0609020204030204" pitchFamily="49" charset="0"/>
              </a:rPr>
              <a:t>(</a:t>
            </a:r>
            <a:r>
              <a:rPr kumimoji="0" lang="zh-CN" altLang="zh-CN" sz="1700" b="1" i="0" u="none" strike="noStrike" cap="none" normalizeH="0" baseline="0" dirty="0">
                <a:ln>
                  <a:noFill/>
                </a:ln>
                <a:solidFill>
                  <a:srgbClr val="008000"/>
                </a:solidFill>
                <a:effectLst/>
                <a:latin typeface="Consolas" panose="020B0609020204030204" pitchFamily="49" charset="0"/>
              </a:rPr>
              <a:t>"testDao"</a:t>
            </a: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1" i="0" u="none" strike="noStrike" cap="none" normalizeH="0" baseline="0" dirty="0">
                <a:ln>
                  <a:noFill/>
                </a:ln>
                <a:solidFill>
                  <a:srgbClr val="000080"/>
                </a:solidFill>
                <a:effectLst/>
                <a:latin typeface="Consolas" panose="020B0609020204030204" pitchFamily="49" charset="0"/>
              </a:rPr>
              <a:t>public class </a:t>
            </a:r>
            <a:r>
              <a:rPr kumimoji="0" lang="zh-CN" altLang="zh-CN" sz="1700" b="0" i="0" u="none" strike="noStrike" cap="none" normalizeH="0" baseline="0" dirty="0">
                <a:ln>
                  <a:noFill/>
                </a:ln>
                <a:solidFill>
                  <a:srgbClr val="000000"/>
                </a:solidFill>
                <a:effectLst/>
                <a:latin typeface="Consolas" panose="020B0609020204030204" pitchFamily="49" charset="0"/>
              </a:rPr>
              <a:t>TestDaoImpl </a:t>
            </a:r>
            <a:r>
              <a:rPr kumimoji="0" lang="zh-CN" altLang="zh-CN" sz="1700" b="1" i="0" u="none" strike="noStrike" cap="none" normalizeH="0" baseline="0" dirty="0">
                <a:ln>
                  <a:noFill/>
                </a:ln>
                <a:solidFill>
                  <a:srgbClr val="000080"/>
                </a:solidFill>
                <a:effectLst/>
                <a:latin typeface="Consolas" panose="020B0609020204030204" pitchFamily="49" charset="0"/>
              </a:rPr>
              <a:t>implements </a:t>
            </a:r>
            <a:r>
              <a:rPr kumimoji="0" lang="zh-CN" altLang="zh-CN" sz="1700" b="0" i="0" u="none" strike="noStrike" cap="none" normalizeH="0" baseline="0" dirty="0">
                <a:ln>
                  <a:noFill/>
                </a:ln>
                <a:solidFill>
                  <a:srgbClr val="000000"/>
                </a:solidFill>
                <a:effectLst/>
                <a:latin typeface="Consolas" panose="020B0609020204030204" pitchFamily="49" charset="0"/>
              </a:rPr>
              <a:t>TestDao {</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0" i="0" u="none" strike="noStrike" cap="none" normalizeH="0" baseline="0" dirty="0">
                <a:ln>
                  <a:noFill/>
                </a:ln>
                <a:solidFill>
                  <a:srgbClr val="808000"/>
                </a:solidFill>
                <a:effectLst/>
                <a:latin typeface="Consolas" panose="020B0609020204030204" pitchFamily="49" charset="0"/>
              </a:rPr>
              <a:t>@Override</a:t>
            </a:r>
            <a:br>
              <a:rPr kumimoji="0" lang="zh-CN" altLang="zh-CN" sz="1700" b="0" i="0" u="none" strike="noStrike" cap="none" normalizeH="0" baseline="0" dirty="0">
                <a:ln>
                  <a:noFill/>
                </a:ln>
                <a:solidFill>
                  <a:srgbClr val="808000"/>
                </a:solidFill>
                <a:effectLst/>
                <a:latin typeface="Consolas" panose="020B0609020204030204" pitchFamily="49" charset="0"/>
              </a:rPr>
            </a:br>
            <a:r>
              <a:rPr kumimoji="0" lang="zh-CN" altLang="zh-CN" sz="1700" b="0" i="0" u="none" strike="noStrike" cap="none" normalizeH="0" baseline="0" dirty="0">
                <a:ln>
                  <a:noFill/>
                </a:ln>
                <a:solidFill>
                  <a:srgbClr val="808000"/>
                </a:solidFill>
                <a:effectLst/>
                <a:latin typeface="Consolas" panose="020B0609020204030204" pitchFamily="49" charset="0"/>
              </a:rPr>
              <a:t>    </a:t>
            </a:r>
            <a:r>
              <a:rPr kumimoji="0" lang="zh-CN" altLang="zh-CN" sz="1700" b="1" i="0" u="none" strike="noStrike" cap="none" normalizeH="0" baseline="0" dirty="0">
                <a:ln>
                  <a:noFill/>
                </a:ln>
                <a:solidFill>
                  <a:srgbClr val="000080"/>
                </a:solidFill>
                <a:effectLst/>
                <a:latin typeface="Consolas" panose="020B0609020204030204" pitchFamily="49" charset="0"/>
              </a:rPr>
              <a:t>public void </a:t>
            </a:r>
            <a:r>
              <a:rPr kumimoji="0" lang="zh-CN" altLang="zh-CN" sz="1700" b="0" i="0" u="none" strike="noStrike" cap="none" normalizeH="0" baseline="0" dirty="0">
                <a:ln>
                  <a:noFill/>
                </a:ln>
                <a:solidFill>
                  <a:srgbClr val="000000"/>
                </a:solidFill>
                <a:effectLst/>
                <a:latin typeface="Consolas" panose="020B0609020204030204" pitchFamily="49" charset="0"/>
              </a:rPr>
              <a:t>save() {</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System.</a:t>
            </a:r>
            <a:r>
              <a:rPr kumimoji="0" lang="zh-CN" altLang="zh-CN" sz="1700" b="1" i="1" u="none" strike="noStrike" cap="none" normalizeH="0" baseline="0" dirty="0">
                <a:ln>
                  <a:noFill/>
                </a:ln>
                <a:solidFill>
                  <a:srgbClr val="660E7A"/>
                </a:solidFill>
                <a:effectLst/>
                <a:latin typeface="Consolas" panose="020B0609020204030204" pitchFamily="49" charset="0"/>
              </a:rPr>
              <a:t>out</a:t>
            </a:r>
            <a:r>
              <a:rPr kumimoji="0" lang="zh-CN" altLang="zh-CN" sz="1700" b="0" i="0" u="none" strike="noStrike" cap="none" normalizeH="0" baseline="0" dirty="0">
                <a:ln>
                  <a:noFill/>
                </a:ln>
                <a:solidFill>
                  <a:srgbClr val="000000"/>
                </a:solidFill>
                <a:effectLst/>
                <a:latin typeface="Consolas" panose="020B0609020204030204" pitchFamily="49" charset="0"/>
              </a:rPr>
              <a:t>.println(</a:t>
            </a:r>
            <a:r>
              <a:rPr kumimoji="0" lang="zh-CN" altLang="zh-CN" sz="1700" b="1" i="0" u="none" strike="noStrike" cap="none" normalizeH="0" baseline="0" dirty="0">
                <a:ln>
                  <a:noFill/>
                </a:ln>
                <a:solidFill>
                  <a:srgbClr val="008000"/>
                </a:solidFill>
                <a:effectLst/>
                <a:latin typeface="Consolas" panose="020B0609020204030204" pitchFamily="49" charset="0"/>
              </a:rPr>
              <a:t>"save"</a:t>
            </a: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0" i="0" u="none" strike="noStrike" cap="none" normalizeH="0" baseline="0" dirty="0">
                <a:ln>
                  <a:noFill/>
                </a:ln>
                <a:solidFill>
                  <a:srgbClr val="808000"/>
                </a:solidFill>
                <a:effectLst/>
                <a:latin typeface="Consolas" panose="020B0609020204030204" pitchFamily="49" charset="0"/>
              </a:rPr>
              <a:t>@Override</a:t>
            </a:r>
            <a:br>
              <a:rPr kumimoji="0" lang="zh-CN" altLang="zh-CN" sz="1700" b="0" i="0" u="none" strike="noStrike" cap="none" normalizeH="0" baseline="0" dirty="0">
                <a:ln>
                  <a:noFill/>
                </a:ln>
                <a:solidFill>
                  <a:srgbClr val="808000"/>
                </a:solidFill>
                <a:effectLst/>
                <a:latin typeface="Consolas" panose="020B0609020204030204" pitchFamily="49" charset="0"/>
              </a:rPr>
            </a:br>
            <a:r>
              <a:rPr kumimoji="0" lang="zh-CN" altLang="zh-CN" sz="1700" b="0" i="0" u="none" strike="noStrike" cap="none" normalizeH="0" baseline="0" dirty="0">
                <a:ln>
                  <a:noFill/>
                </a:ln>
                <a:solidFill>
                  <a:srgbClr val="808000"/>
                </a:solidFill>
                <a:effectLst/>
                <a:latin typeface="Consolas" panose="020B0609020204030204" pitchFamily="49" charset="0"/>
              </a:rPr>
              <a:t>    </a:t>
            </a:r>
            <a:r>
              <a:rPr kumimoji="0" lang="zh-CN" altLang="zh-CN" sz="1700" b="1" i="0" u="none" strike="noStrike" cap="none" normalizeH="0" baseline="0" dirty="0">
                <a:ln>
                  <a:noFill/>
                </a:ln>
                <a:solidFill>
                  <a:srgbClr val="000080"/>
                </a:solidFill>
                <a:effectLst/>
                <a:latin typeface="Consolas" panose="020B0609020204030204" pitchFamily="49" charset="0"/>
              </a:rPr>
              <a:t>public void </a:t>
            </a:r>
            <a:r>
              <a:rPr kumimoji="0" lang="zh-CN" altLang="zh-CN" sz="1700" b="0" i="0" u="none" strike="noStrike" cap="none" normalizeH="0" baseline="0" dirty="0">
                <a:ln>
                  <a:noFill/>
                </a:ln>
                <a:solidFill>
                  <a:srgbClr val="000000"/>
                </a:solidFill>
                <a:effectLst/>
                <a:latin typeface="Consolas" panose="020B0609020204030204" pitchFamily="49" charset="0"/>
              </a:rPr>
              <a:t>modify() {</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System.</a:t>
            </a:r>
            <a:r>
              <a:rPr kumimoji="0" lang="zh-CN" altLang="zh-CN" sz="1700" b="1" i="1" u="none" strike="noStrike" cap="none" normalizeH="0" baseline="0" dirty="0">
                <a:ln>
                  <a:noFill/>
                </a:ln>
                <a:solidFill>
                  <a:srgbClr val="660E7A"/>
                </a:solidFill>
                <a:effectLst/>
                <a:latin typeface="Consolas" panose="020B0609020204030204" pitchFamily="49" charset="0"/>
              </a:rPr>
              <a:t>out</a:t>
            </a:r>
            <a:r>
              <a:rPr kumimoji="0" lang="zh-CN" altLang="zh-CN" sz="1700" b="0" i="0" u="none" strike="noStrike" cap="none" normalizeH="0" baseline="0" dirty="0">
                <a:ln>
                  <a:noFill/>
                </a:ln>
                <a:solidFill>
                  <a:srgbClr val="000000"/>
                </a:solidFill>
                <a:effectLst/>
                <a:latin typeface="Consolas" panose="020B0609020204030204" pitchFamily="49" charset="0"/>
              </a:rPr>
              <a:t>.println(</a:t>
            </a:r>
            <a:r>
              <a:rPr kumimoji="0" lang="zh-CN" altLang="zh-CN" sz="1700" b="1" i="0" u="none" strike="noStrike" cap="none" normalizeH="0" baseline="0" dirty="0">
                <a:ln>
                  <a:noFill/>
                </a:ln>
                <a:solidFill>
                  <a:srgbClr val="008000"/>
                </a:solidFill>
                <a:effectLst/>
                <a:latin typeface="Consolas" panose="020B0609020204030204" pitchFamily="49" charset="0"/>
              </a:rPr>
              <a:t>"modify"</a:t>
            </a: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0" i="0" u="none" strike="noStrike" cap="none" normalizeH="0" baseline="0" dirty="0">
                <a:ln>
                  <a:noFill/>
                </a:ln>
                <a:solidFill>
                  <a:srgbClr val="808000"/>
                </a:solidFill>
                <a:effectLst/>
                <a:latin typeface="Consolas" panose="020B0609020204030204" pitchFamily="49" charset="0"/>
              </a:rPr>
              <a:t>@Override</a:t>
            </a:r>
            <a:br>
              <a:rPr kumimoji="0" lang="zh-CN" altLang="zh-CN" sz="1700" b="0" i="0" u="none" strike="noStrike" cap="none" normalizeH="0" baseline="0" dirty="0">
                <a:ln>
                  <a:noFill/>
                </a:ln>
                <a:solidFill>
                  <a:srgbClr val="808000"/>
                </a:solidFill>
                <a:effectLst/>
                <a:latin typeface="Consolas" panose="020B0609020204030204" pitchFamily="49" charset="0"/>
              </a:rPr>
            </a:br>
            <a:r>
              <a:rPr kumimoji="0" lang="zh-CN" altLang="zh-CN" sz="1700" b="0" i="0" u="none" strike="noStrike" cap="none" normalizeH="0" baseline="0" dirty="0">
                <a:ln>
                  <a:noFill/>
                </a:ln>
                <a:solidFill>
                  <a:srgbClr val="808000"/>
                </a:solidFill>
                <a:effectLst/>
                <a:latin typeface="Consolas" panose="020B0609020204030204" pitchFamily="49" charset="0"/>
              </a:rPr>
              <a:t>    </a:t>
            </a:r>
            <a:r>
              <a:rPr kumimoji="0" lang="zh-CN" altLang="zh-CN" sz="1700" b="1" i="0" u="none" strike="noStrike" cap="none" normalizeH="0" baseline="0" dirty="0">
                <a:ln>
                  <a:noFill/>
                </a:ln>
                <a:solidFill>
                  <a:srgbClr val="000080"/>
                </a:solidFill>
                <a:effectLst/>
                <a:latin typeface="Consolas" panose="020B0609020204030204" pitchFamily="49" charset="0"/>
              </a:rPr>
              <a:t>public void </a:t>
            </a:r>
            <a:r>
              <a:rPr kumimoji="0" lang="zh-CN" altLang="zh-CN" sz="1700" b="0" i="0" u="none" strike="noStrike" cap="none" normalizeH="0" baseline="0" dirty="0">
                <a:ln>
                  <a:noFill/>
                </a:ln>
                <a:solidFill>
                  <a:srgbClr val="000000"/>
                </a:solidFill>
                <a:effectLst/>
                <a:latin typeface="Consolas" panose="020B0609020204030204" pitchFamily="49" charset="0"/>
              </a:rPr>
              <a:t>delete() {</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System.</a:t>
            </a:r>
            <a:r>
              <a:rPr kumimoji="0" lang="zh-CN" altLang="zh-CN" sz="1700" b="1" i="1" u="none" strike="noStrike" cap="none" normalizeH="0" baseline="0" dirty="0">
                <a:ln>
                  <a:noFill/>
                </a:ln>
                <a:solidFill>
                  <a:srgbClr val="660E7A"/>
                </a:solidFill>
                <a:effectLst/>
                <a:latin typeface="Consolas" panose="020B0609020204030204" pitchFamily="49" charset="0"/>
              </a:rPr>
              <a:t>out</a:t>
            </a:r>
            <a:r>
              <a:rPr kumimoji="0" lang="zh-CN" altLang="zh-CN" sz="1700" b="0" i="0" u="none" strike="noStrike" cap="none" normalizeH="0" baseline="0" dirty="0">
                <a:ln>
                  <a:noFill/>
                </a:ln>
                <a:solidFill>
                  <a:srgbClr val="000000"/>
                </a:solidFill>
                <a:effectLst/>
                <a:latin typeface="Consolas" panose="020B0609020204030204" pitchFamily="49" charset="0"/>
              </a:rPr>
              <a:t>.println(</a:t>
            </a:r>
            <a:r>
              <a:rPr kumimoji="0" lang="zh-CN" altLang="zh-CN" sz="1700" b="1" i="0" u="none" strike="noStrike" cap="none" normalizeH="0" baseline="0" dirty="0">
                <a:ln>
                  <a:noFill/>
                </a:ln>
                <a:solidFill>
                  <a:srgbClr val="008000"/>
                </a:solidFill>
                <a:effectLst/>
                <a:latin typeface="Consolas" panose="020B0609020204030204" pitchFamily="49" charset="0"/>
              </a:rPr>
              <a:t>"delete"</a:t>
            </a: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76062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0F51D2-C87C-4D52-AEE2-A72013945554}"/>
              </a:ext>
            </a:extLst>
          </p:cNvPr>
          <p:cNvSpPr txBox="1">
            <a:spLocks/>
          </p:cNvSpPr>
          <p:nvPr/>
        </p:nvSpPr>
        <p:spPr>
          <a:xfrm>
            <a:off x="3962400" y="43465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黑体" panose="02010609060101010101" pitchFamily="49" charset="-122"/>
                <a:ea typeface="黑体" panose="02010609060101010101" pitchFamily="49" charset="-122"/>
              </a:rPr>
              <a:t>3</a:t>
            </a:r>
            <a:r>
              <a:rPr lang="zh-CN" altLang="zh-CN">
                <a:latin typeface="黑体" panose="02010609060101010101" pitchFamily="49" charset="-122"/>
                <a:ea typeface="黑体" panose="02010609060101010101" pitchFamily="49" charset="-122"/>
              </a:rPr>
              <a:t>．创建切面类</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410537D4-42C0-44F3-B4BC-4B3AECC39844}"/>
              </a:ext>
            </a:extLst>
          </p:cNvPr>
          <p:cNvSpPr txBox="1">
            <a:spLocks noChangeArrowheads="1"/>
          </p:cNvSpPr>
          <p:nvPr/>
        </p:nvSpPr>
        <p:spPr bwMode="auto">
          <a:xfrm>
            <a:off x="1884680" y="1995488"/>
            <a:ext cx="87122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t>    </a:t>
            </a:r>
            <a:r>
              <a:rPr lang="zh-CN" altLang="zh-CN" dirty="0"/>
              <a:t>在应用的</a:t>
            </a:r>
            <a:r>
              <a:rPr lang="de-DE" altLang="zh-CN" dirty="0"/>
              <a:t>src</a:t>
            </a:r>
            <a:r>
              <a:rPr lang="zh-CN" altLang="zh-CN" dirty="0"/>
              <a:t>目录下，创建</a:t>
            </a:r>
            <a:r>
              <a:rPr lang="de-DE" altLang="zh-CN" dirty="0"/>
              <a:t>aspectj.annotation</a:t>
            </a:r>
            <a:r>
              <a:rPr lang="zh-CN" altLang="zh-CN" dirty="0"/>
              <a:t>包，在该包中创建切面类</a:t>
            </a:r>
            <a:r>
              <a:rPr lang="de-DE" altLang="zh-CN" dirty="0"/>
              <a:t>MyAspect</a:t>
            </a:r>
            <a:r>
              <a:rPr lang="zh-CN" altLang="zh-CN" dirty="0"/>
              <a:t>。在该类中，</a:t>
            </a:r>
            <a:r>
              <a:rPr lang="zh-CN" altLang="zh-CN" dirty="0">
                <a:solidFill>
                  <a:srgbClr val="0F06BA"/>
                </a:solidFill>
              </a:rPr>
              <a:t>首先</a:t>
            </a:r>
            <a:r>
              <a:rPr lang="zh-CN" altLang="zh-CN" dirty="0"/>
              <a:t>使用</a:t>
            </a:r>
            <a:r>
              <a:rPr lang="de-DE" altLang="zh-CN" dirty="0"/>
              <a:t>@Aspect</a:t>
            </a:r>
            <a:r>
              <a:rPr lang="zh-CN" altLang="zh-CN" dirty="0"/>
              <a:t>注解定义一个切面类，由于该类在</a:t>
            </a:r>
            <a:r>
              <a:rPr lang="de-DE" altLang="zh-CN" dirty="0"/>
              <a:t>Spring</a:t>
            </a:r>
            <a:r>
              <a:rPr lang="zh-CN" altLang="zh-CN" dirty="0"/>
              <a:t>中是作为组件使用的，所以还需要使用</a:t>
            </a:r>
            <a:r>
              <a:rPr lang="de-DE" altLang="zh-CN" dirty="0"/>
              <a:t>@Component</a:t>
            </a:r>
            <a:r>
              <a:rPr lang="zh-CN" altLang="zh-CN" dirty="0"/>
              <a:t>注解。</a:t>
            </a:r>
            <a:r>
              <a:rPr lang="zh-CN" altLang="zh-CN" dirty="0">
                <a:solidFill>
                  <a:srgbClr val="0F06BA"/>
                </a:solidFill>
              </a:rPr>
              <a:t>然后</a:t>
            </a:r>
            <a:r>
              <a:rPr lang="zh-CN" altLang="zh-CN" dirty="0"/>
              <a:t>，使用</a:t>
            </a:r>
            <a:r>
              <a:rPr lang="de-DE" altLang="zh-CN" dirty="0"/>
              <a:t>@Pointcut</a:t>
            </a:r>
            <a:r>
              <a:rPr lang="zh-CN" altLang="zh-CN" dirty="0"/>
              <a:t>注解切入点表达式，并通过定义方法来表示切入点名称。</a:t>
            </a:r>
            <a:r>
              <a:rPr lang="zh-CN" altLang="zh-CN" dirty="0">
                <a:solidFill>
                  <a:srgbClr val="0F06BA"/>
                </a:solidFill>
              </a:rPr>
              <a:t>最后</a:t>
            </a:r>
            <a:r>
              <a:rPr lang="zh-CN" altLang="zh-CN" dirty="0"/>
              <a:t>在每个通知方法上添加相应的注解，并将切入点名称作为参数传递给需要执行增强的通知方法</a:t>
            </a:r>
            <a:r>
              <a:rPr lang="zh-CN" altLang="en-US" dirty="0"/>
              <a:t>，具体代码见下页</a:t>
            </a:r>
            <a:r>
              <a:rPr lang="zh-CN" altLang="zh-CN" dirty="0"/>
              <a:t>。</a:t>
            </a:r>
            <a:endParaRPr lang="zh-CN" altLang="en-US" dirty="0"/>
          </a:p>
        </p:txBody>
      </p:sp>
    </p:spTree>
    <p:extLst>
      <p:ext uri="{BB962C8B-B14F-4D97-AF65-F5344CB8AC3E}">
        <p14:creationId xmlns:p14="http://schemas.microsoft.com/office/powerpoint/2010/main" val="40755843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1CA448-A8F0-48F7-A1BD-47D34B1496B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dirty="0">
                <a:ln>
                  <a:noFill/>
                </a:ln>
                <a:solidFill>
                  <a:srgbClr val="000080"/>
                </a:solidFill>
                <a:effectLst/>
                <a:latin typeface="Consolas" panose="020B0609020204030204" pitchFamily="49" charset="0"/>
              </a:rPr>
              <a:t>package </a:t>
            </a:r>
            <a:r>
              <a:rPr kumimoji="0" lang="zh-CN" altLang="zh-CN" sz="1700" b="0" i="0" u="none" strike="noStrike" cap="none" normalizeH="0" baseline="0" dirty="0">
                <a:ln>
                  <a:noFill/>
                </a:ln>
                <a:solidFill>
                  <a:srgbClr val="000000"/>
                </a:solidFill>
                <a:effectLst/>
                <a:latin typeface="Consolas" panose="020B0609020204030204" pitchFamily="49" charset="0"/>
              </a:rPr>
              <a:t>aspectj.annotation;</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1" i="0" u="none" strike="noStrike" cap="none" normalizeH="0" baseline="0" dirty="0">
                <a:ln>
                  <a:noFill/>
                </a:ln>
                <a:solidFill>
                  <a:srgbClr val="000080"/>
                </a:solidFill>
                <a:effectLst/>
                <a:latin typeface="Consolas" panose="020B0609020204030204" pitchFamily="49" charset="0"/>
              </a:rPr>
              <a:t>import </a:t>
            </a:r>
            <a:r>
              <a:rPr kumimoji="0" lang="zh-CN" altLang="zh-CN" sz="1700" b="0" i="0" u="none" strike="noStrike" cap="none" normalizeH="0" baseline="0" dirty="0">
                <a:ln>
                  <a:noFill/>
                </a:ln>
                <a:solidFill>
                  <a:srgbClr val="000000"/>
                </a:solidFill>
                <a:effectLst/>
                <a:latin typeface="Consolas" panose="020B0609020204030204" pitchFamily="49" charset="0"/>
              </a:rPr>
              <a:t>org.aspectj.lang.JoinPoint;</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1" i="0" u="none" strike="noStrike" cap="none" normalizeH="0" baseline="0" dirty="0">
                <a:ln>
                  <a:noFill/>
                </a:ln>
                <a:solidFill>
                  <a:srgbClr val="000080"/>
                </a:solidFill>
                <a:effectLst/>
                <a:latin typeface="Consolas" panose="020B0609020204030204" pitchFamily="49" charset="0"/>
              </a:rPr>
              <a:t>import </a:t>
            </a:r>
            <a:r>
              <a:rPr kumimoji="0" lang="zh-CN" altLang="zh-CN" sz="1700" b="0" i="0" u="none" strike="noStrike" cap="none" normalizeH="0" baseline="0" dirty="0">
                <a:ln>
                  <a:noFill/>
                </a:ln>
                <a:solidFill>
                  <a:srgbClr val="000000"/>
                </a:solidFill>
                <a:effectLst/>
                <a:latin typeface="Consolas" panose="020B0609020204030204" pitchFamily="49" charset="0"/>
              </a:rPr>
              <a:t>org.aspectj.lang.ProceedingJoinPoint;</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1" i="0" u="none" strike="noStrike" cap="none" normalizeH="0" baseline="0" dirty="0">
                <a:ln>
                  <a:noFill/>
                </a:ln>
                <a:solidFill>
                  <a:srgbClr val="000080"/>
                </a:solidFill>
                <a:effectLst/>
                <a:latin typeface="Consolas" panose="020B0609020204030204" pitchFamily="49" charset="0"/>
              </a:rPr>
              <a:t>import </a:t>
            </a:r>
            <a:r>
              <a:rPr kumimoji="0" lang="zh-CN" altLang="zh-CN" sz="1700" b="0" i="0" u="none" strike="noStrike" cap="none" normalizeH="0" baseline="0" dirty="0">
                <a:ln>
                  <a:noFill/>
                </a:ln>
                <a:solidFill>
                  <a:srgbClr val="000000"/>
                </a:solidFill>
                <a:effectLst/>
                <a:latin typeface="Consolas" panose="020B0609020204030204" pitchFamily="49" charset="0"/>
              </a:rPr>
              <a:t>org.aspectj.lang.annotation.*;</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1" i="0" u="none" strike="noStrike" cap="none" normalizeH="0" baseline="0" dirty="0">
                <a:ln>
                  <a:noFill/>
                </a:ln>
                <a:solidFill>
                  <a:srgbClr val="000080"/>
                </a:solidFill>
                <a:effectLst/>
                <a:latin typeface="Consolas" panose="020B0609020204030204" pitchFamily="49" charset="0"/>
              </a:rPr>
              <a:t>import </a:t>
            </a:r>
            <a:r>
              <a:rPr kumimoji="0" lang="zh-CN" altLang="zh-CN" sz="1700" b="0" i="0" u="none" strike="noStrike" cap="none" normalizeH="0" baseline="0" dirty="0">
                <a:ln>
                  <a:noFill/>
                </a:ln>
                <a:solidFill>
                  <a:srgbClr val="808000"/>
                </a:solidFill>
                <a:effectLst/>
                <a:latin typeface="Consolas" panose="020B0609020204030204" pitchFamily="49" charset="0"/>
              </a:rPr>
              <a:t>org.springframework.stereotype.Component</a:t>
            </a: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1" u="none" strike="noStrike" cap="none" normalizeH="0" baseline="0" dirty="0">
                <a:ln>
                  <a:noFill/>
                </a:ln>
                <a:solidFill>
                  <a:srgbClr val="808080"/>
                </a:solidFill>
                <a:effectLst/>
                <a:latin typeface="Consolas" panose="020B0609020204030204" pitchFamily="49" charset="0"/>
              </a:rPr>
              <a:t>/**</a:t>
            </a:r>
            <a:br>
              <a:rPr kumimoji="0" lang="zh-CN" altLang="zh-CN" sz="1700" b="0" i="1" u="none" strike="noStrike" cap="none" normalizeH="0" baseline="0" dirty="0">
                <a:ln>
                  <a:noFill/>
                </a:ln>
                <a:solidFill>
                  <a:srgbClr val="808080"/>
                </a:solidFill>
                <a:effectLst/>
                <a:latin typeface="Consolas" panose="020B0609020204030204" pitchFamily="49" charset="0"/>
              </a:rPr>
            </a:br>
            <a:r>
              <a:rPr kumimoji="0" lang="zh-CN" altLang="zh-CN" sz="1700" b="0" i="1" u="none" strike="noStrike" cap="none" normalizeH="0" baseline="0" dirty="0">
                <a:ln>
                  <a:noFill/>
                </a:ln>
                <a:solidFill>
                  <a:srgbClr val="808080"/>
                </a:solidFill>
                <a:effectLst/>
                <a:latin typeface="Consolas" panose="020B0609020204030204" pitchFamily="49" charset="0"/>
              </a:rPr>
              <a:t> *  </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切面类，在此类中编写各种类型的通知</a:t>
            </a:r>
            <a:b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700" b="0" i="1" u="none" strike="noStrike" cap="none" normalizeH="0" baseline="0" dirty="0">
                <a:ln>
                  <a:noFill/>
                </a:ln>
                <a:solidFill>
                  <a:srgbClr val="808080"/>
                </a:solidFill>
                <a:effectLst/>
                <a:latin typeface="Consolas" panose="020B0609020204030204" pitchFamily="49" charset="0"/>
              </a:rPr>
              <a:t>*/</a:t>
            </a:r>
            <a:br>
              <a:rPr kumimoji="0" lang="zh-CN" altLang="zh-CN" sz="1700" b="0" i="1" u="none" strike="noStrike" cap="none" normalizeH="0" baseline="0" dirty="0">
                <a:ln>
                  <a:noFill/>
                </a:ln>
                <a:solidFill>
                  <a:srgbClr val="808080"/>
                </a:solidFill>
                <a:effectLst/>
                <a:latin typeface="Consolas" panose="020B0609020204030204" pitchFamily="49" charset="0"/>
              </a:rPr>
            </a:br>
            <a:r>
              <a:rPr kumimoji="0" lang="zh-CN" altLang="zh-CN" sz="1700" b="0" i="0" u="none" strike="noStrike" cap="none" normalizeH="0" baseline="0" dirty="0">
                <a:ln>
                  <a:noFill/>
                </a:ln>
                <a:solidFill>
                  <a:srgbClr val="808000"/>
                </a:solidFill>
                <a:effectLst/>
                <a:latin typeface="Consolas" panose="020B0609020204030204" pitchFamily="49" charset="0"/>
              </a:rPr>
              <a:t>@Component  </a:t>
            </a:r>
            <a:r>
              <a:rPr kumimoji="0" lang="zh-CN" altLang="zh-CN" sz="1700" b="0" i="1" u="none" strike="noStrike" cap="none" normalizeH="0" baseline="0" dirty="0">
                <a:ln>
                  <a:noFill/>
                </a:ln>
                <a:solidFill>
                  <a:srgbClr val="808080"/>
                </a:solidFill>
                <a:effectLst/>
                <a:latin typeface="Consolas" panose="020B0609020204030204" pitchFamily="49" charset="0"/>
              </a:rPr>
              <a:t>// </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让此切面成为</a:t>
            </a:r>
            <a:r>
              <a:rPr kumimoji="0" lang="zh-CN" altLang="zh-CN" sz="1700" b="0" i="1" u="none" strike="noStrike" cap="none" normalizeH="0" baseline="0" dirty="0">
                <a:ln>
                  <a:noFill/>
                </a:ln>
                <a:solidFill>
                  <a:srgbClr val="808080"/>
                </a:solidFill>
                <a:effectLst/>
                <a:latin typeface="Consolas" panose="020B0609020204030204" pitchFamily="49" charset="0"/>
              </a:rPr>
              <a:t>Spring</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容器管理的</a:t>
            </a:r>
            <a:r>
              <a:rPr kumimoji="0" lang="zh-CN" altLang="zh-CN" sz="1700" b="0" i="1" u="none" strike="noStrike" cap="none" normalizeH="0" baseline="0" dirty="0">
                <a:ln>
                  <a:noFill/>
                </a:ln>
                <a:solidFill>
                  <a:srgbClr val="808080"/>
                </a:solidFill>
                <a:effectLst/>
                <a:latin typeface="Consolas" panose="020B0609020204030204" pitchFamily="49" charset="0"/>
              </a:rPr>
              <a:t>Bean</a:t>
            </a:r>
            <a:br>
              <a:rPr kumimoji="0" lang="zh-CN" altLang="zh-CN" sz="1700" b="0" i="1" u="none" strike="noStrike" cap="none" normalizeH="0" baseline="0" dirty="0">
                <a:ln>
                  <a:noFill/>
                </a:ln>
                <a:solidFill>
                  <a:srgbClr val="808080"/>
                </a:solidFill>
                <a:effectLst/>
                <a:latin typeface="Consolas" panose="020B0609020204030204" pitchFamily="49" charset="0"/>
              </a:rPr>
            </a:br>
            <a:r>
              <a:rPr kumimoji="0" lang="zh-CN" altLang="zh-CN" sz="1700" b="0" i="0" u="none" strike="noStrike" cap="none" normalizeH="0" baseline="0" dirty="0">
                <a:ln>
                  <a:noFill/>
                </a:ln>
                <a:solidFill>
                  <a:srgbClr val="808000"/>
                </a:solidFill>
                <a:effectLst/>
                <a:latin typeface="Consolas" panose="020B0609020204030204" pitchFamily="49" charset="0"/>
              </a:rPr>
              <a:t>@Aspect </a:t>
            </a:r>
            <a:r>
              <a:rPr kumimoji="0" lang="zh-CN" altLang="zh-CN" sz="1700" b="0" i="1" u="none" strike="noStrike" cap="none" normalizeH="0" baseline="0" dirty="0">
                <a:ln>
                  <a:noFill/>
                </a:ln>
                <a:solidFill>
                  <a:srgbClr val="808080"/>
                </a:solidFill>
                <a:effectLst/>
                <a:latin typeface="Consolas" panose="020B0609020204030204" pitchFamily="49" charset="0"/>
              </a:rPr>
              <a:t>// </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声明一个切面</a:t>
            </a:r>
            <a:b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700" b="1" i="0" u="none" strike="noStrike" cap="none" normalizeH="0" baseline="0" dirty="0">
                <a:ln>
                  <a:noFill/>
                </a:ln>
                <a:solidFill>
                  <a:srgbClr val="000080"/>
                </a:solidFill>
                <a:effectLst/>
                <a:latin typeface="Consolas" panose="020B0609020204030204" pitchFamily="49" charset="0"/>
              </a:rPr>
              <a:t>public class </a:t>
            </a:r>
            <a:r>
              <a:rPr kumimoji="0" lang="zh-CN" altLang="zh-CN" sz="1700" b="0" i="0" u="none" strike="noStrike" cap="none" normalizeH="0" baseline="0" dirty="0">
                <a:ln>
                  <a:noFill/>
                </a:ln>
                <a:solidFill>
                  <a:srgbClr val="000000"/>
                </a:solidFill>
                <a:effectLst/>
                <a:latin typeface="Consolas" panose="020B0609020204030204" pitchFamily="49" charset="0"/>
              </a:rPr>
              <a:t>MyAspect {</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0" i="1" u="none" strike="noStrike" cap="none" normalizeH="0" baseline="0" dirty="0">
                <a:ln>
                  <a:noFill/>
                </a:ln>
                <a:solidFill>
                  <a:srgbClr val="808080"/>
                </a:solidFill>
                <a:effectLst/>
                <a:latin typeface="Consolas" panose="020B0609020204030204" pitchFamily="49" charset="0"/>
              </a:rPr>
              <a:t>/**</a:t>
            </a:r>
            <a:br>
              <a:rPr kumimoji="0" lang="zh-CN" altLang="zh-CN" sz="1700" b="0" i="1" u="none" strike="noStrike" cap="none" normalizeH="0" baseline="0" dirty="0">
                <a:ln>
                  <a:noFill/>
                </a:ln>
                <a:solidFill>
                  <a:srgbClr val="808080"/>
                </a:solidFill>
                <a:effectLst/>
                <a:latin typeface="Consolas" panose="020B0609020204030204" pitchFamily="49" charset="0"/>
              </a:rPr>
            </a:br>
            <a:r>
              <a:rPr kumimoji="0" lang="zh-CN" altLang="zh-CN" sz="1700" b="0" i="1" u="none" strike="noStrike" cap="none" normalizeH="0" baseline="0" dirty="0">
                <a:ln>
                  <a:noFill/>
                </a:ln>
                <a:solidFill>
                  <a:srgbClr val="808080"/>
                </a:solidFill>
                <a:effectLst/>
                <a:latin typeface="Consolas" panose="020B0609020204030204" pitchFamily="49" charset="0"/>
              </a:rPr>
              <a:t>     * </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定义切入点，通知增强哪些方法</a:t>
            </a:r>
            <a:b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700" b="0" i="1" u="none" strike="noStrike" cap="none" normalizeH="0" baseline="0" dirty="0">
                <a:ln>
                  <a:noFill/>
                </a:ln>
                <a:solidFill>
                  <a:srgbClr val="808080"/>
                </a:solidFill>
                <a:effectLst/>
                <a:latin typeface="Consolas" panose="020B0609020204030204" pitchFamily="49" charset="0"/>
              </a:rPr>
              <a:t>* execution(* aspectj.dao *.*(..))</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是定义切入点表达式，</a:t>
            </a:r>
            <a:b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700" b="0" i="1" u="none" strike="noStrike" cap="none" normalizeH="0" baseline="0" dirty="0">
                <a:ln>
                  <a:noFill/>
                </a:ln>
                <a:solidFill>
                  <a:srgbClr val="808080"/>
                </a:solidFill>
                <a:effectLst/>
                <a:latin typeface="Consolas" panose="020B0609020204030204" pitchFamily="49" charset="0"/>
              </a:rPr>
              <a:t>* </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该表达式的意思是匹配</a:t>
            </a:r>
            <a:r>
              <a:rPr kumimoji="0" lang="zh-CN" altLang="zh-CN" sz="1700" b="0" i="1" u="none" strike="noStrike" cap="none" normalizeH="0" baseline="0" dirty="0">
                <a:ln>
                  <a:noFill/>
                </a:ln>
                <a:solidFill>
                  <a:srgbClr val="808080"/>
                </a:solidFill>
                <a:effectLst/>
                <a:latin typeface="Consolas" panose="020B0609020204030204" pitchFamily="49" charset="0"/>
              </a:rPr>
              <a:t>aspect.dao</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包中任意类的任意方法的执行；</a:t>
            </a:r>
            <a:b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700" b="0" i="1" u="none" strike="noStrike" cap="none" normalizeH="0" baseline="0" dirty="0">
                <a:ln>
                  <a:noFill/>
                </a:ln>
                <a:solidFill>
                  <a:srgbClr val="808080"/>
                </a:solidFill>
                <a:effectLst/>
                <a:latin typeface="Consolas" panose="020B0609020204030204" pitchFamily="49" charset="0"/>
              </a:rPr>
              <a:t>* </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其中</a:t>
            </a:r>
            <a:r>
              <a:rPr kumimoji="0" lang="zh-CN" altLang="zh-CN" sz="1700" b="0" i="1" u="none" strike="noStrike" cap="none" normalizeH="0" baseline="0" dirty="0">
                <a:ln>
                  <a:noFill/>
                </a:ln>
                <a:solidFill>
                  <a:srgbClr val="808080"/>
                </a:solidFill>
                <a:effectLst/>
                <a:latin typeface="Consolas" panose="020B0609020204030204" pitchFamily="49" charset="0"/>
              </a:rPr>
              <a:t>exection</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（）是表达式的主体，</a:t>
            </a:r>
            <a:b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700" b="0" i="1" u="none" strike="noStrike" cap="none" normalizeH="0" baseline="0" dirty="0">
                <a:ln>
                  <a:noFill/>
                </a:ln>
                <a:solidFill>
                  <a:srgbClr val="808080"/>
                </a:solidFill>
                <a:effectLst/>
                <a:latin typeface="Consolas" panose="020B0609020204030204" pitchFamily="49" charset="0"/>
              </a:rPr>
              <a:t>* </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第一个</a:t>
            </a:r>
            <a:r>
              <a:rPr kumimoji="0" lang="zh-CN" altLang="zh-CN" sz="1700" b="0" i="1" u="none" strike="noStrike" cap="none" normalizeH="0" baseline="0" dirty="0">
                <a:ln>
                  <a:noFill/>
                </a:ln>
                <a:solidFill>
                  <a:srgbClr val="808080"/>
                </a:solidFill>
                <a:effectLst/>
                <a:latin typeface="Consolas" panose="020B0609020204030204" pitchFamily="49" charset="0"/>
              </a:rPr>
              <a:t>*</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表示的是返回类型，使用</a:t>
            </a:r>
            <a:r>
              <a:rPr kumimoji="0" lang="zh-CN" altLang="zh-CN" sz="1700" b="0" i="1" u="none" strike="noStrike" cap="none" normalizeH="0" baseline="0" dirty="0">
                <a:ln>
                  <a:noFill/>
                </a:ln>
                <a:solidFill>
                  <a:srgbClr val="808080"/>
                </a:solidFill>
                <a:effectLst/>
                <a:latin typeface="Consolas" panose="020B0609020204030204" pitchFamily="49" charset="0"/>
              </a:rPr>
              <a:t>*</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代表所有类型。</a:t>
            </a:r>
            <a:b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700" b="0" i="1" u="none" strike="noStrike" cap="none" normalizeH="0" baseline="0" dirty="0">
                <a:ln>
                  <a:noFill/>
                </a:ln>
                <a:solidFill>
                  <a:srgbClr val="808080"/>
                </a:solidFill>
                <a:effectLst/>
                <a:latin typeface="Consolas" panose="020B0609020204030204" pitchFamily="49" charset="0"/>
              </a:rPr>
              <a:t>* aspectj.dao</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表示的是需要匹配的包名，</a:t>
            </a:r>
            <a:b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700" b="0" i="1" u="none" strike="noStrike" cap="none" normalizeH="0" baseline="0" dirty="0">
                <a:ln>
                  <a:noFill/>
                </a:ln>
                <a:solidFill>
                  <a:srgbClr val="808080"/>
                </a:solidFill>
                <a:effectLst/>
                <a:latin typeface="Consolas" panose="020B0609020204030204" pitchFamily="49" charset="0"/>
              </a:rPr>
              <a:t>* </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后面第二个</a:t>
            </a:r>
            <a:r>
              <a:rPr kumimoji="0" lang="zh-CN" altLang="zh-CN" sz="1700" b="0" i="1" u="none" strike="noStrike" cap="none" normalizeH="0" baseline="0" dirty="0">
                <a:ln>
                  <a:noFill/>
                </a:ln>
                <a:solidFill>
                  <a:srgbClr val="808080"/>
                </a:solidFill>
                <a:effectLst/>
                <a:latin typeface="Consolas" panose="020B0609020204030204" pitchFamily="49" charset="0"/>
              </a:rPr>
              <a:t>*</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表示的是类名，使用</a:t>
            </a:r>
            <a:r>
              <a:rPr kumimoji="0" lang="zh-CN" altLang="zh-CN" sz="1700" b="0" i="1" u="none" strike="noStrike" cap="none" normalizeH="0" baseline="0" dirty="0">
                <a:ln>
                  <a:noFill/>
                </a:ln>
                <a:solidFill>
                  <a:srgbClr val="808080"/>
                </a:solidFill>
                <a:effectLst/>
                <a:latin typeface="Consolas" panose="020B0609020204030204" pitchFamily="49" charset="0"/>
              </a:rPr>
              <a:t>*</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代表匹配包中所有的类</a:t>
            </a:r>
            <a:b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700" b="0" i="1" u="none" strike="noStrike" cap="none" normalizeH="0" baseline="0" dirty="0">
                <a:ln>
                  <a:noFill/>
                </a:ln>
                <a:solidFill>
                  <a:srgbClr val="808080"/>
                </a:solidFill>
                <a:effectLst/>
                <a:latin typeface="Consolas" panose="020B0609020204030204" pitchFamily="49" charset="0"/>
              </a:rPr>
              <a:t>* </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第三个</a:t>
            </a:r>
            <a:r>
              <a:rPr kumimoji="0" lang="zh-CN" altLang="zh-CN" sz="1700" b="0" i="1" u="none" strike="noStrike" cap="none" normalizeH="0" baseline="0" dirty="0">
                <a:ln>
                  <a:noFill/>
                </a:ln>
                <a:solidFill>
                  <a:srgbClr val="808080"/>
                </a:solidFill>
                <a:effectLst/>
                <a:latin typeface="Consolas" panose="020B0609020204030204" pitchFamily="49" charset="0"/>
              </a:rPr>
              <a:t>*</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表示的是方法名，使用</a:t>
            </a:r>
            <a:r>
              <a:rPr kumimoji="0" lang="zh-CN" altLang="zh-CN" sz="1700" b="0" i="1" u="none" strike="noStrike" cap="none" normalizeH="0" baseline="0" dirty="0">
                <a:ln>
                  <a:noFill/>
                </a:ln>
                <a:solidFill>
                  <a:srgbClr val="808080"/>
                </a:solidFill>
                <a:effectLst/>
                <a:latin typeface="Consolas" panose="020B0609020204030204" pitchFamily="49" charset="0"/>
              </a:rPr>
              <a:t>*</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表示所有方法；</a:t>
            </a:r>
            <a:b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700" b="0" i="1" u="none" strike="noStrike" cap="none" normalizeH="0" baseline="0" dirty="0">
                <a:ln>
                  <a:noFill/>
                </a:ln>
                <a:solidFill>
                  <a:srgbClr val="808080"/>
                </a:solidFill>
                <a:effectLst/>
                <a:latin typeface="Consolas" panose="020B0609020204030204" pitchFamily="49" charset="0"/>
              </a:rPr>
              <a:t>* </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后面（</a:t>
            </a:r>
            <a:r>
              <a:rPr kumimoji="0" lang="zh-CN" altLang="zh-CN" sz="1700" b="0" i="1" u="none" strike="noStrike" cap="none" normalizeH="0" baseline="0" dirty="0">
                <a:ln>
                  <a:noFill/>
                </a:ln>
                <a:solidFill>
                  <a:srgbClr val="808080"/>
                </a:solidFill>
                <a:effectLst/>
                <a:latin typeface="Consolas" panose="020B0609020204030204" pitchFamily="49" charset="0"/>
              </a:rPr>
              <a:t>..</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）表示方法的参数，其中</a:t>
            </a:r>
            <a:r>
              <a:rPr kumimoji="0" lang="zh-CN" altLang="zh-CN" sz="1700" b="0" i="1" u="none" strike="noStrike" cap="none" normalizeH="0" baseline="0" dirty="0">
                <a:ln>
                  <a:noFill/>
                </a:ln>
                <a:solidFill>
                  <a:srgbClr val="808080"/>
                </a:solidFill>
                <a:effectLst/>
                <a:latin typeface="Consolas" panose="020B0609020204030204" pitchFamily="49" charset="0"/>
              </a:rPr>
              <a:t>..</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表示任意参数</a:t>
            </a:r>
            <a:b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700" b="0" i="1" u="none" strike="noStrike" cap="none" normalizeH="0" baseline="0" dirty="0">
                <a:ln>
                  <a:noFill/>
                </a:ln>
                <a:solidFill>
                  <a:srgbClr val="808080"/>
                </a:solidFill>
                <a:effectLst/>
                <a:latin typeface="Consolas" panose="020B0609020204030204" pitchFamily="49" charset="0"/>
              </a:rPr>
              <a:t>* </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注意：第一个</a:t>
            </a:r>
            <a:r>
              <a:rPr kumimoji="0" lang="zh-CN" altLang="zh-CN" sz="1700" b="0" i="1" u="none" strike="noStrike" cap="none" normalizeH="0" baseline="0" dirty="0">
                <a:ln>
                  <a:noFill/>
                </a:ln>
                <a:solidFill>
                  <a:srgbClr val="808080"/>
                </a:solidFill>
                <a:effectLst/>
                <a:latin typeface="Consolas" panose="020B0609020204030204" pitchFamily="49" charset="0"/>
              </a:rPr>
              <a:t>*</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与包名之间有一个空格</a:t>
            </a:r>
            <a:b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700" b="0" i="1" u="none" strike="noStrike" cap="none" normalizeH="0" baseline="0" dirty="0">
                <a:ln>
                  <a:noFill/>
                </a:ln>
                <a:solidFill>
                  <a:srgbClr val="808080"/>
                </a:solidFill>
                <a:effectLst/>
                <a:latin typeface="Consolas" panose="020B0609020204030204" pitchFamily="49" charset="0"/>
              </a:rPr>
              <a:t>*/</a:t>
            </a:r>
            <a:br>
              <a:rPr kumimoji="0" lang="zh-CN" altLang="zh-CN" sz="1700" b="0" i="1" u="none" strike="noStrike" cap="none" normalizeH="0" baseline="0" dirty="0">
                <a:ln>
                  <a:noFill/>
                </a:ln>
                <a:solidFill>
                  <a:srgbClr val="808080"/>
                </a:solidFill>
                <a:effectLst/>
                <a:latin typeface="Consolas" panose="020B0609020204030204" pitchFamily="49" charset="0"/>
              </a:rPr>
            </a:br>
            <a:br>
              <a:rPr kumimoji="0" lang="zh-CN" altLang="zh-CN" sz="1700" b="0" i="1" u="none" strike="noStrike" cap="none" normalizeH="0" baseline="0" dirty="0">
                <a:ln>
                  <a:noFill/>
                </a:ln>
                <a:solidFill>
                  <a:srgbClr val="808080"/>
                </a:solidFill>
                <a:effectLst/>
                <a:latin typeface="Consolas" panose="020B0609020204030204" pitchFamily="49" charset="0"/>
              </a:rPr>
            </a:br>
            <a:r>
              <a:rPr kumimoji="0" lang="zh-CN" altLang="zh-CN" sz="1700" b="0" i="1" u="none" strike="noStrike" cap="none" normalizeH="0" baseline="0" dirty="0">
                <a:ln>
                  <a:noFill/>
                </a:ln>
                <a:solidFill>
                  <a:srgbClr val="808080"/>
                </a:solidFill>
                <a:effectLst/>
                <a:latin typeface="Consolas" panose="020B0609020204030204" pitchFamily="49" charset="0"/>
              </a:rPr>
              <a:t>    </a:t>
            </a:r>
            <a:r>
              <a:rPr kumimoji="0" lang="zh-CN" altLang="zh-CN" sz="1700" b="0" i="0" u="none" strike="noStrike" cap="none" normalizeH="0" baseline="0" dirty="0">
                <a:ln>
                  <a:noFill/>
                </a:ln>
                <a:solidFill>
                  <a:srgbClr val="808000"/>
                </a:solidFill>
                <a:effectLst/>
                <a:latin typeface="Consolas" panose="020B0609020204030204" pitchFamily="49" charset="0"/>
              </a:rPr>
              <a:t>@Pointcut</a:t>
            </a:r>
            <a:r>
              <a:rPr kumimoji="0" lang="zh-CN" altLang="zh-CN" sz="1700" b="0" i="0" u="none" strike="noStrike" cap="none" normalizeH="0" baseline="0" dirty="0">
                <a:ln>
                  <a:noFill/>
                </a:ln>
                <a:solidFill>
                  <a:srgbClr val="000000"/>
                </a:solidFill>
                <a:effectLst/>
                <a:latin typeface="Consolas" panose="020B0609020204030204" pitchFamily="49" charset="0"/>
              </a:rPr>
              <a:t>(</a:t>
            </a:r>
            <a:r>
              <a:rPr kumimoji="0" lang="zh-CN" altLang="zh-CN" sz="1700" b="1" i="0" u="none" strike="noStrike" cap="none" normalizeH="0" baseline="0" dirty="0">
                <a:ln>
                  <a:noFill/>
                </a:ln>
                <a:solidFill>
                  <a:srgbClr val="008000"/>
                </a:solidFill>
                <a:effectLst/>
                <a:latin typeface="Consolas" panose="020B0609020204030204" pitchFamily="49" charset="0"/>
              </a:rPr>
              <a:t>"execution(* aspectj.dao.*.*(..))"</a:t>
            </a: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1" i="0" u="none" strike="noStrike" cap="none" normalizeH="0" baseline="0" dirty="0">
                <a:ln>
                  <a:noFill/>
                </a:ln>
                <a:solidFill>
                  <a:srgbClr val="000080"/>
                </a:solidFill>
                <a:effectLst/>
                <a:latin typeface="Consolas" panose="020B0609020204030204" pitchFamily="49" charset="0"/>
              </a:rPr>
              <a:t>private void </a:t>
            </a:r>
            <a:r>
              <a:rPr kumimoji="0" lang="zh-CN" altLang="zh-CN" sz="1700" b="0" i="0" u="none" strike="noStrike" cap="none" normalizeH="0" baseline="0" dirty="0">
                <a:ln>
                  <a:noFill/>
                </a:ln>
                <a:solidFill>
                  <a:srgbClr val="000000"/>
                </a:solidFill>
                <a:effectLst/>
                <a:latin typeface="Consolas" panose="020B0609020204030204" pitchFamily="49" charset="0"/>
              </a:rPr>
              <a:t>myPointCut(){</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0" i="1" u="none" strike="noStrike" cap="none" normalizeH="0" baseline="0" dirty="0">
                <a:ln>
                  <a:noFill/>
                </a:ln>
                <a:solidFill>
                  <a:srgbClr val="808080"/>
                </a:solidFill>
                <a:effectLst/>
                <a:latin typeface="Consolas" panose="020B0609020204030204" pitchFamily="49" charset="0"/>
              </a:rPr>
              <a:t>//</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前置通知，使用</a:t>
            </a:r>
            <a:r>
              <a:rPr kumimoji="0" lang="zh-CN" altLang="zh-CN" sz="1700" b="0" i="1" u="none" strike="noStrike" cap="none" normalizeH="0" baseline="0" dirty="0">
                <a:ln>
                  <a:noFill/>
                </a:ln>
                <a:solidFill>
                  <a:srgbClr val="808080"/>
                </a:solidFill>
                <a:effectLst/>
                <a:latin typeface="Consolas" panose="020B0609020204030204" pitchFamily="49" charset="0"/>
              </a:rPr>
              <a:t>JointPoint</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接口作为参数获得目标对象的信息</a:t>
            </a:r>
            <a:b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700" b="0" i="0" u="none" strike="noStrike" cap="none" normalizeH="0" baseline="0" dirty="0">
                <a:ln>
                  <a:noFill/>
                </a:ln>
                <a:solidFill>
                  <a:srgbClr val="808000"/>
                </a:solidFill>
                <a:effectLst/>
                <a:latin typeface="Consolas" panose="020B0609020204030204" pitchFamily="49" charset="0"/>
              </a:rPr>
              <a:t>@Before</a:t>
            </a:r>
            <a:r>
              <a:rPr kumimoji="0" lang="zh-CN" altLang="zh-CN" sz="1700" b="0" i="0" u="none" strike="noStrike" cap="none" normalizeH="0" baseline="0" dirty="0">
                <a:ln>
                  <a:noFill/>
                </a:ln>
                <a:solidFill>
                  <a:srgbClr val="000000"/>
                </a:solidFill>
                <a:effectLst/>
                <a:latin typeface="Consolas" panose="020B0609020204030204" pitchFamily="49" charset="0"/>
              </a:rPr>
              <a:t>(</a:t>
            </a:r>
            <a:r>
              <a:rPr kumimoji="0" lang="zh-CN" altLang="zh-CN" sz="1700" b="1" i="0" u="none" strike="noStrike" cap="none" normalizeH="0" baseline="0" dirty="0">
                <a:ln>
                  <a:noFill/>
                </a:ln>
                <a:solidFill>
                  <a:srgbClr val="008000"/>
                </a:solidFill>
                <a:effectLst/>
                <a:latin typeface="Consolas" panose="020B0609020204030204" pitchFamily="49" charset="0"/>
              </a:rPr>
              <a:t>"myPointCut()"</a:t>
            </a: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1" i="0" u="none" strike="noStrike" cap="none" normalizeH="0" baseline="0" dirty="0">
                <a:ln>
                  <a:noFill/>
                </a:ln>
                <a:solidFill>
                  <a:srgbClr val="000080"/>
                </a:solidFill>
                <a:effectLst/>
                <a:latin typeface="Consolas" panose="020B0609020204030204" pitchFamily="49" charset="0"/>
              </a:rPr>
              <a:t>public void </a:t>
            </a:r>
            <a:r>
              <a:rPr kumimoji="0" lang="zh-CN" altLang="zh-CN" sz="1700" b="0" i="0" u="none" strike="noStrike" cap="none" normalizeH="0" baseline="0" dirty="0">
                <a:ln>
                  <a:noFill/>
                </a:ln>
                <a:solidFill>
                  <a:srgbClr val="000000"/>
                </a:solidFill>
                <a:effectLst/>
                <a:latin typeface="Consolas" panose="020B0609020204030204" pitchFamily="49" charset="0"/>
              </a:rPr>
              <a:t>before(JoinPoint jp){</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System.</a:t>
            </a:r>
            <a:r>
              <a:rPr kumimoji="0" lang="zh-CN" altLang="zh-CN" sz="1700" b="1" i="1" u="none" strike="noStrike" cap="none" normalizeH="0" baseline="0" dirty="0">
                <a:ln>
                  <a:noFill/>
                </a:ln>
                <a:solidFill>
                  <a:srgbClr val="660E7A"/>
                </a:solidFill>
                <a:effectLst/>
                <a:latin typeface="Consolas" panose="020B0609020204030204" pitchFamily="49" charset="0"/>
              </a:rPr>
              <a:t>out</a:t>
            </a:r>
            <a:r>
              <a:rPr kumimoji="0" lang="zh-CN" altLang="zh-CN" sz="1700" b="0" i="0" u="none" strike="noStrike" cap="none" normalizeH="0" baseline="0" dirty="0">
                <a:ln>
                  <a:noFill/>
                </a:ln>
                <a:solidFill>
                  <a:srgbClr val="000000"/>
                </a:solidFill>
                <a:effectLst/>
                <a:latin typeface="Consolas" panose="020B0609020204030204" pitchFamily="49" charset="0"/>
              </a:rPr>
              <a:t>.print(</a:t>
            </a:r>
            <a:r>
              <a:rPr kumimoji="0" lang="zh-CN" altLang="zh-CN" sz="1700" b="1" i="0" u="none" strike="noStrike" cap="none" normalizeH="0" baseline="0" dirty="0">
                <a:ln>
                  <a:noFill/>
                </a:ln>
                <a:solidFill>
                  <a:srgbClr val="008000"/>
                </a:solidFill>
                <a:effectLst/>
                <a:latin typeface="Consolas" panose="020B0609020204030204" pitchFamily="49" charset="0"/>
              </a:rPr>
              <a:t>"</a:t>
            </a:r>
            <a:r>
              <a:rPr kumimoji="0" lang="zh-CN" altLang="zh-CN" sz="17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前置通知：模拟权限控制</a:t>
            </a:r>
            <a:r>
              <a:rPr kumimoji="0" lang="zh-CN" altLang="zh-CN" sz="1700" b="1" i="0" u="none" strike="noStrike" cap="none" normalizeH="0" baseline="0" dirty="0">
                <a:ln>
                  <a:noFill/>
                </a:ln>
                <a:solidFill>
                  <a:srgbClr val="008000"/>
                </a:solidFill>
                <a:effectLst/>
                <a:latin typeface="Consolas" panose="020B0609020204030204" pitchFamily="49" charset="0"/>
              </a:rPr>
              <a:t>"</a:t>
            </a: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System.</a:t>
            </a:r>
            <a:r>
              <a:rPr kumimoji="0" lang="zh-CN" altLang="zh-CN" sz="1700" b="1" i="1" u="none" strike="noStrike" cap="none" normalizeH="0" baseline="0" dirty="0">
                <a:ln>
                  <a:noFill/>
                </a:ln>
                <a:solidFill>
                  <a:srgbClr val="660E7A"/>
                </a:solidFill>
                <a:effectLst/>
                <a:latin typeface="Consolas" panose="020B0609020204030204" pitchFamily="49" charset="0"/>
              </a:rPr>
              <a:t>out</a:t>
            </a:r>
            <a:r>
              <a:rPr kumimoji="0" lang="zh-CN" altLang="zh-CN" sz="1700" b="0" i="0" u="none" strike="noStrike" cap="none" normalizeH="0" baseline="0" dirty="0">
                <a:ln>
                  <a:noFill/>
                </a:ln>
                <a:solidFill>
                  <a:srgbClr val="000000"/>
                </a:solidFill>
                <a:effectLst/>
                <a:latin typeface="Consolas" panose="020B0609020204030204" pitchFamily="49" charset="0"/>
              </a:rPr>
              <a:t>.println(</a:t>
            </a:r>
            <a:r>
              <a:rPr kumimoji="0" lang="zh-CN" altLang="zh-CN" sz="1700" b="1" i="0" u="none" strike="noStrike" cap="none" normalizeH="0" baseline="0" dirty="0">
                <a:ln>
                  <a:noFill/>
                </a:ln>
                <a:solidFill>
                  <a:srgbClr val="008000"/>
                </a:solidFill>
                <a:effectLst/>
                <a:latin typeface="Consolas" panose="020B0609020204030204" pitchFamily="49" charset="0"/>
              </a:rPr>
              <a:t>"</a:t>
            </a:r>
            <a:r>
              <a:rPr kumimoji="0" lang="zh-CN" altLang="zh-CN" sz="17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目标类对象：</a:t>
            </a:r>
            <a:r>
              <a:rPr kumimoji="0" lang="zh-CN" altLang="zh-CN" sz="1700" b="1" i="0" u="none" strike="noStrike" cap="none" normalizeH="0" baseline="0" dirty="0">
                <a:ln>
                  <a:noFill/>
                </a:ln>
                <a:solidFill>
                  <a:srgbClr val="008000"/>
                </a:solidFill>
                <a:effectLst/>
                <a:latin typeface="Consolas" panose="020B0609020204030204" pitchFamily="49" charset="0"/>
              </a:rPr>
              <a:t>"</a:t>
            </a:r>
            <a:r>
              <a:rPr kumimoji="0" lang="zh-CN" altLang="zh-CN" sz="1700" b="0" i="0" u="none" strike="noStrike" cap="none" normalizeH="0" baseline="0" dirty="0">
                <a:ln>
                  <a:noFill/>
                </a:ln>
                <a:solidFill>
                  <a:srgbClr val="000000"/>
                </a:solidFill>
                <a:effectLst/>
                <a:latin typeface="Consolas" panose="020B0609020204030204" pitchFamily="49" charset="0"/>
              </a:rPr>
              <a:t>+jp.getTarget()+</a:t>
            </a:r>
            <a:r>
              <a:rPr kumimoji="0" lang="zh-CN" altLang="zh-CN" sz="1700" b="1" i="0" u="none" strike="noStrike" cap="none" normalizeH="0" baseline="0" dirty="0">
                <a:ln>
                  <a:noFill/>
                </a:ln>
                <a:solidFill>
                  <a:srgbClr val="008000"/>
                </a:solidFill>
                <a:effectLst/>
                <a:latin typeface="Consolas" panose="020B0609020204030204" pitchFamily="49" charset="0"/>
              </a:rPr>
              <a:t>",</a:t>
            </a:r>
            <a:r>
              <a:rPr kumimoji="0" lang="zh-CN" altLang="zh-CN" sz="17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被增强处理的方法</a:t>
            </a:r>
            <a:r>
              <a:rPr kumimoji="0" lang="zh-CN" altLang="zh-CN" sz="1700" b="1" i="0" u="none" strike="noStrike" cap="none" normalizeH="0" baseline="0" dirty="0">
                <a:ln>
                  <a:noFill/>
                </a:ln>
                <a:solidFill>
                  <a:srgbClr val="008000"/>
                </a:solidFill>
                <a:effectLst/>
                <a:latin typeface="Consolas" panose="020B0609020204030204" pitchFamily="49" charset="0"/>
              </a:rPr>
              <a:t>"</a:t>
            </a:r>
            <a:r>
              <a:rPr kumimoji="0" lang="zh-CN" altLang="zh-CN" sz="1700" b="0" i="0" u="none" strike="noStrike" cap="none" normalizeH="0" baseline="0" dirty="0">
                <a:ln>
                  <a:noFill/>
                </a:ln>
                <a:solidFill>
                  <a:srgbClr val="000000"/>
                </a:solidFill>
                <a:effectLst/>
                <a:latin typeface="Consolas" panose="020B0609020204030204" pitchFamily="49" charset="0"/>
              </a:rPr>
              <a:t>+jp.getSignature().getName());</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0" i="1" u="none" strike="noStrike" cap="none" normalizeH="0" baseline="0" dirty="0">
                <a:ln>
                  <a:noFill/>
                </a:ln>
                <a:solidFill>
                  <a:srgbClr val="808080"/>
                </a:solidFill>
                <a:effectLst/>
                <a:latin typeface="Consolas" panose="020B0609020204030204" pitchFamily="49" charset="0"/>
              </a:rPr>
              <a:t>//</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后置返回通知</a:t>
            </a:r>
            <a:b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700" b="0" i="0" u="none" strike="noStrike" cap="none" normalizeH="0" baseline="0" dirty="0">
                <a:ln>
                  <a:noFill/>
                </a:ln>
                <a:solidFill>
                  <a:srgbClr val="808000"/>
                </a:solidFill>
                <a:effectLst/>
                <a:latin typeface="Consolas" panose="020B0609020204030204" pitchFamily="49" charset="0"/>
              </a:rPr>
              <a:t>@AfterReturning</a:t>
            </a:r>
            <a:r>
              <a:rPr kumimoji="0" lang="zh-CN" altLang="zh-CN" sz="1700" b="0" i="0" u="none" strike="noStrike" cap="none" normalizeH="0" baseline="0" dirty="0">
                <a:ln>
                  <a:noFill/>
                </a:ln>
                <a:solidFill>
                  <a:srgbClr val="000000"/>
                </a:solidFill>
                <a:effectLst/>
                <a:latin typeface="Consolas" panose="020B0609020204030204" pitchFamily="49" charset="0"/>
              </a:rPr>
              <a:t>(</a:t>
            </a:r>
            <a:r>
              <a:rPr kumimoji="0" lang="zh-CN" altLang="zh-CN" sz="1700" b="1" i="0" u="none" strike="noStrike" cap="none" normalizeH="0" baseline="0" dirty="0">
                <a:ln>
                  <a:noFill/>
                </a:ln>
                <a:solidFill>
                  <a:srgbClr val="008000"/>
                </a:solidFill>
                <a:effectLst/>
                <a:latin typeface="Consolas" panose="020B0609020204030204" pitchFamily="49" charset="0"/>
              </a:rPr>
              <a:t>"myPointCut()"</a:t>
            </a: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1" i="0" u="none" strike="noStrike" cap="none" normalizeH="0" baseline="0" dirty="0">
                <a:ln>
                  <a:noFill/>
                </a:ln>
                <a:solidFill>
                  <a:srgbClr val="000080"/>
                </a:solidFill>
                <a:effectLst/>
                <a:latin typeface="Consolas" panose="020B0609020204030204" pitchFamily="49" charset="0"/>
              </a:rPr>
              <a:t>public void </a:t>
            </a:r>
            <a:r>
              <a:rPr kumimoji="0" lang="zh-CN" altLang="zh-CN" sz="1700" b="0" i="0" u="none" strike="noStrike" cap="none" normalizeH="0" baseline="0" dirty="0">
                <a:ln>
                  <a:noFill/>
                </a:ln>
                <a:solidFill>
                  <a:srgbClr val="000000"/>
                </a:solidFill>
                <a:effectLst/>
                <a:latin typeface="Consolas" panose="020B0609020204030204" pitchFamily="49" charset="0"/>
              </a:rPr>
              <a:t>afterReturning(JoinPoint jp){</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System.</a:t>
            </a:r>
            <a:r>
              <a:rPr kumimoji="0" lang="zh-CN" altLang="zh-CN" sz="1700" b="1" i="1" u="none" strike="noStrike" cap="none" normalizeH="0" baseline="0" dirty="0">
                <a:ln>
                  <a:noFill/>
                </a:ln>
                <a:solidFill>
                  <a:srgbClr val="660E7A"/>
                </a:solidFill>
                <a:effectLst/>
                <a:latin typeface="Consolas" panose="020B0609020204030204" pitchFamily="49" charset="0"/>
              </a:rPr>
              <a:t>out</a:t>
            </a:r>
            <a:r>
              <a:rPr kumimoji="0" lang="zh-CN" altLang="zh-CN" sz="1700" b="0" i="0" u="none" strike="noStrike" cap="none" normalizeH="0" baseline="0" dirty="0">
                <a:ln>
                  <a:noFill/>
                </a:ln>
                <a:solidFill>
                  <a:srgbClr val="000000"/>
                </a:solidFill>
                <a:effectLst/>
                <a:latin typeface="Consolas" panose="020B0609020204030204" pitchFamily="49" charset="0"/>
              </a:rPr>
              <a:t>.print(</a:t>
            </a:r>
            <a:r>
              <a:rPr kumimoji="0" lang="zh-CN" altLang="zh-CN" sz="1700" b="1" i="0" u="none" strike="noStrike" cap="none" normalizeH="0" baseline="0" dirty="0">
                <a:ln>
                  <a:noFill/>
                </a:ln>
                <a:solidFill>
                  <a:srgbClr val="008000"/>
                </a:solidFill>
                <a:effectLst/>
                <a:latin typeface="Consolas" panose="020B0609020204030204" pitchFamily="49" charset="0"/>
              </a:rPr>
              <a:t>"</a:t>
            </a:r>
            <a:r>
              <a:rPr kumimoji="0" lang="zh-CN" altLang="zh-CN" sz="17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后置返回通知：</a:t>
            </a:r>
            <a:r>
              <a:rPr kumimoji="0" lang="zh-CN" altLang="zh-CN" sz="1700" b="1" i="0" u="none" strike="noStrike" cap="none" normalizeH="0" baseline="0" dirty="0">
                <a:ln>
                  <a:noFill/>
                </a:ln>
                <a:solidFill>
                  <a:srgbClr val="008000"/>
                </a:solidFill>
                <a:effectLst/>
                <a:latin typeface="Consolas" panose="020B0609020204030204" pitchFamily="49" charset="0"/>
              </a:rPr>
              <a:t>" </a:t>
            </a: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1" i="0" u="none" strike="noStrike" cap="none" normalizeH="0" baseline="0" dirty="0">
                <a:ln>
                  <a:noFill/>
                </a:ln>
                <a:solidFill>
                  <a:srgbClr val="008000"/>
                </a:solidFill>
                <a:effectLst/>
                <a:latin typeface="Consolas" panose="020B0609020204030204" pitchFamily="49" charset="0"/>
              </a:rPr>
              <a:t>"</a:t>
            </a:r>
            <a:r>
              <a:rPr kumimoji="0" lang="zh-CN" altLang="zh-CN" sz="17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模拟删除临时文件</a:t>
            </a:r>
            <a:r>
              <a:rPr kumimoji="0" lang="zh-CN" altLang="zh-CN" sz="1700" b="1" i="0" u="none" strike="noStrike" cap="none" normalizeH="0" baseline="0" dirty="0">
                <a:ln>
                  <a:noFill/>
                </a:ln>
                <a:solidFill>
                  <a:srgbClr val="008000"/>
                </a:solidFill>
                <a:effectLst/>
                <a:latin typeface="Consolas" panose="020B0609020204030204" pitchFamily="49" charset="0"/>
              </a:rPr>
              <a:t>"</a:t>
            </a: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System.</a:t>
            </a:r>
            <a:r>
              <a:rPr kumimoji="0" lang="zh-CN" altLang="zh-CN" sz="1700" b="1" i="1" u="none" strike="noStrike" cap="none" normalizeH="0" baseline="0" dirty="0">
                <a:ln>
                  <a:noFill/>
                </a:ln>
                <a:solidFill>
                  <a:srgbClr val="660E7A"/>
                </a:solidFill>
                <a:effectLst/>
                <a:latin typeface="Consolas" panose="020B0609020204030204" pitchFamily="49" charset="0"/>
              </a:rPr>
              <a:t>out</a:t>
            </a:r>
            <a:r>
              <a:rPr kumimoji="0" lang="zh-CN" altLang="zh-CN" sz="1700" b="0" i="0" u="none" strike="noStrike" cap="none" normalizeH="0" baseline="0" dirty="0">
                <a:ln>
                  <a:noFill/>
                </a:ln>
                <a:solidFill>
                  <a:srgbClr val="000000"/>
                </a:solidFill>
                <a:effectLst/>
                <a:latin typeface="Consolas" panose="020B0609020204030204" pitchFamily="49" charset="0"/>
              </a:rPr>
              <a:t>.println(</a:t>
            </a:r>
            <a:r>
              <a:rPr kumimoji="0" lang="zh-CN" altLang="zh-CN" sz="1700" b="1" i="0" u="none" strike="noStrike" cap="none" normalizeH="0" baseline="0" dirty="0">
                <a:ln>
                  <a:noFill/>
                </a:ln>
                <a:solidFill>
                  <a:srgbClr val="008000"/>
                </a:solidFill>
                <a:effectLst/>
                <a:latin typeface="Consolas" panose="020B0609020204030204" pitchFamily="49" charset="0"/>
              </a:rPr>
              <a:t>",</a:t>
            </a:r>
            <a:r>
              <a:rPr kumimoji="0" lang="zh-CN" altLang="zh-CN" sz="17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被增强处理的方法：</a:t>
            </a:r>
            <a:r>
              <a:rPr kumimoji="0" lang="zh-CN" altLang="zh-CN" sz="1700" b="1" i="0" u="none" strike="noStrike" cap="none" normalizeH="0" baseline="0" dirty="0">
                <a:ln>
                  <a:noFill/>
                </a:ln>
                <a:solidFill>
                  <a:srgbClr val="008000"/>
                </a:solidFill>
                <a:effectLst/>
                <a:latin typeface="Consolas" panose="020B0609020204030204" pitchFamily="49" charset="0"/>
              </a:rPr>
              <a:t>"</a:t>
            </a:r>
            <a:r>
              <a:rPr kumimoji="0" lang="zh-CN" altLang="zh-CN" sz="1700" b="0" i="0" u="none" strike="noStrike" cap="none" normalizeH="0" baseline="0" dirty="0">
                <a:ln>
                  <a:noFill/>
                </a:ln>
                <a:solidFill>
                  <a:srgbClr val="000000"/>
                </a:solidFill>
                <a:effectLst/>
                <a:latin typeface="Consolas" panose="020B0609020204030204" pitchFamily="49" charset="0"/>
              </a:rPr>
              <a:t>+jp.getSignature().getName());</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0" i="1" u="none" strike="noStrike" cap="none" normalizeH="0" baseline="0" dirty="0">
                <a:ln>
                  <a:noFill/>
                </a:ln>
                <a:solidFill>
                  <a:srgbClr val="808080"/>
                </a:solidFill>
                <a:effectLst/>
                <a:latin typeface="Consolas" panose="020B0609020204030204" pitchFamily="49" charset="0"/>
              </a:rPr>
              <a:t>/**</a:t>
            </a:r>
            <a:br>
              <a:rPr kumimoji="0" lang="zh-CN" altLang="zh-CN" sz="1700" b="0" i="1" u="none" strike="noStrike" cap="none" normalizeH="0" baseline="0" dirty="0">
                <a:ln>
                  <a:noFill/>
                </a:ln>
                <a:solidFill>
                  <a:srgbClr val="808080"/>
                </a:solidFill>
                <a:effectLst/>
                <a:latin typeface="Consolas" panose="020B0609020204030204" pitchFamily="49" charset="0"/>
              </a:rPr>
            </a:br>
            <a:r>
              <a:rPr kumimoji="0" lang="zh-CN" altLang="zh-CN" sz="1700" b="0" i="1" u="none" strike="noStrike" cap="none" normalizeH="0" baseline="0" dirty="0">
                <a:ln>
                  <a:noFill/>
                </a:ln>
                <a:solidFill>
                  <a:srgbClr val="808080"/>
                </a:solidFill>
                <a:effectLst/>
                <a:latin typeface="Consolas" panose="020B0609020204030204" pitchFamily="49" charset="0"/>
              </a:rPr>
              <a:t>     *</a:t>
            </a:r>
            <a:br>
              <a:rPr kumimoji="0" lang="zh-CN" altLang="zh-CN" sz="1700" b="0" i="1" u="none" strike="noStrike" cap="none" normalizeH="0" baseline="0" dirty="0">
                <a:ln>
                  <a:noFill/>
                </a:ln>
                <a:solidFill>
                  <a:srgbClr val="808080"/>
                </a:solidFill>
                <a:effectLst/>
                <a:latin typeface="Consolas" panose="020B0609020204030204" pitchFamily="49" charset="0"/>
              </a:rPr>
            </a:br>
            <a:r>
              <a:rPr kumimoji="0" lang="zh-CN" altLang="zh-CN" sz="1700" b="0" i="1" u="none" strike="noStrike" cap="none" normalizeH="0" baseline="0" dirty="0">
                <a:ln>
                  <a:noFill/>
                </a:ln>
                <a:solidFill>
                  <a:srgbClr val="808080"/>
                </a:solidFill>
                <a:effectLst/>
                <a:latin typeface="Consolas" panose="020B0609020204030204" pitchFamily="49" charset="0"/>
              </a:rPr>
              <a:t>     * </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环绕通知</a:t>
            </a:r>
            <a:b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700" b="0" i="1" u="none" strike="noStrike" cap="none" normalizeH="0" baseline="0" dirty="0">
                <a:ln>
                  <a:noFill/>
                </a:ln>
                <a:solidFill>
                  <a:srgbClr val="808080"/>
                </a:solidFill>
                <a:effectLst/>
                <a:latin typeface="Consolas" panose="020B0609020204030204" pitchFamily="49" charset="0"/>
              </a:rPr>
              <a:t>* ProceedingJoinPoint</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是</a:t>
            </a:r>
            <a:r>
              <a:rPr kumimoji="0" lang="zh-CN" altLang="zh-CN" sz="1700" b="0" i="1" u="none" strike="noStrike" cap="none" normalizeH="0" baseline="0" dirty="0">
                <a:ln>
                  <a:noFill/>
                </a:ln>
                <a:solidFill>
                  <a:srgbClr val="808080"/>
                </a:solidFill>
                <a:effectLst/>
                <a:latin typeface="Consolas" panose="020B0609020204030204" pitchFamily="49" charset="0"/>
              </a:rPr>
              <a:t>JoinPoint</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子接口，代表可以执行的目标方法</a:t>
            </a:r>
            <a:b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700" b="0" i="1" u="none" strike="noStrike" cap="none" normalizeH="0" baseline="0" dirty="0">
                <a:ln>
                  <a:noFill/>
                </a:ln>
                <a:solidFill>
                  <a:srgbClr val="808080"/>
                </a:solidFill>
                <a:effectLst/>
                <a:latin typeface="Consolas" panose="020B0609020204030204" pitchFamily="49" charset="0"/>
              </a:rPr>
              <a:t>* </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返回值类型必须是</a:t>
            </a:r>
            <a:r>
              <a:rPr kumimoji="0" lang="zh-CN" altLang="zh-CN" sz="1700" b="0" i="1" u="none" strike="noStrike" cap="none" normalizeH="0" baseline="0" dirty="0">
                <a:ln>
                  <a:noFill/>
                </a:ln>
                <a:solidFill>
                  <a:srgbClr val="808080"/>
                </a:solidFill>
                <a:effectLst/>
                <a:latin typeface="Consolas" panose="020B0609020204030204" pitchFamily="49" charset="0"/>
              </a:rPr>
              <a:t>Object</a:t>
            </a:r>
            <a:br>
              <a:rPr kumimoji="0" lang="zh-CN" altLang="zh-CN" sz="1700" b="0" i="1" u="none" strike="noStrike" cap="none" normalizeH="0" baseline="0" dirty="0">
                <a:ln>
                  <a:noFill/>
                </a:ln>
                <a:solidFill>
                  <a:srgbClr val="808080"/>
                </a:solidFill>
                <a:effectLst/>
                <a:latin typeface="Consolas" panose="020B0609020204030204" pitchFamily="49" charset="0"/>
              </a:rPr>
            </a:br>
            <a:r>
              <a:rPr kumimoji="0" lang="zh-CN" altLang="zh-CN" sz="1700" b="0" i="1" u="none" strike="noStrike" cap="none" normalizeH="0" baseline="0" dirty="0">
                <a:ln>
                  <a:noFill/>
                </a:ln>
                <a:solidFill>
                  <a:srgbClr val="808080"/>
                </a:solidFill>
                <a:effectLst/>
                <a:latin typeface="Consolas" panose="020B0609020204030204" pitchFamily="49" charset="0"/>
              </a:rPr>
              <a:t>     * </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必须一个参数是</a:t>
            </a:r>
            <a:r>
              <a:rPr kumimoji="0" lang="zh-CN" altLang="zh-CN" sz="1700" b="0" i="1" u="none" strike="noStrike" cap="none" normalizeH="0" baseline="0" dirty="0">
                <a:ln>
                  <a:noFill/>
                </a:ln>
                <a:solidFill>
                  <a:srgbClr val="808080"/>
                </a:solidFill>
                <a:effectLst/>
                <a:latin typeface="Consolas" panose="020B0609020204030204" pitchFamily="49" charset="0"/>
              </a:rPr>
              <a:t>ProceedingJoinPoint</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类型</a:t>
            </a:r>
            <a:b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700" b="0" i="1" u="none" strike="noStrike" cap="none" normalizeH="0" baseline="0" dirty="0">
                <a:ln>
                  <a:noFill/>
                </a:ln>
                <a:solidFill>
                  <a:srgbClr val="808080"/>
                </a:solidFill>
                <a:effectLst/>
                <a:latin typeface="Consolas" panose="020B0609020204030204" pitchFamily="49" charset="0"/>
              </a:rPr>
              <a:t>* </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必须</a:t>
            </a:r>
            <a:r>
              <a:rPr kumimoji="0" lang="zh-CN" altLang="zh-CN" sz="1700" b="0" i="1" u="none" strike="noStrike" cap="none" normalizeH="0" baseline="0" dirty="0">
                <a:ln>
                  <a:noFill/>
                </a:ln>
                <a:solidFill>
                  <a:srgbClr val="808080"/>
                </a:solidFill>
                <a:effectLst/>
                <a:latin typeface="Consolas" panose="020B0609020204030204" pitchFamily="49" charset="0"/>
              </a:rPr>
              <a:t>throws throwable</a:t>
            </a:r>
            <a:br>
              <a:rPr kumimoji="0" lang="zh-CN" altLang="zh-CN" sz="1700" b="0" i="1" u="none" strike="noStrike" cap="none" normalizeH="0" baseline="0" dirty="0">
                <a:ln>
                  <a:noFill/>
                </a:ln>
                <a:solidFill>
                  <a:srgbClr val="808080"/>
                </a:solidFill>
                <a:effectLst/>
                <a:latin typeface="Consolas" panose="020B0609020204030204" pitchFamily="49" charset="0"/>
              </a:rPr>
            </a:br>
            <a:r>
              <a:rPr kumimoji="0" lang="zh-CN" altLang="zh-CN" sz="1700" b="0" i="1" u="none" strike="noStrike" cap="none" normalizeH="0" baseline="0" dirty="0">
                <a:ln>
                  <a:noFill/>
                </a:ln>
                <a:solidFill>
                  <a:srgbClr val="808080"/>
                </a:solidFill>
                <a:effectLst/>
                <a:latin typeface="Consolas" panose="020B0609020204030204" pitchFamily="49" charset="0"/>
              </a:rPr>
              <a:t>     */</a:t>
            </a:r>
            <a:br>
              <a:rPr kumimoji="0" lang="zh-CN" altLang="zh-CN" sz="1700" b="0" i="1" u="none" strike="noStrike" cap="none" normalizeH="0" baseline="0" dirty="0">
                <a:ln>
                  <a:noFill/>
                </a:ln>
                <a:solidFill>
                  <a:srgbClr val="808080"/>
                </a:solidFill>
                <a:effectLst/>
                <a:latin typeface="Consolas" panose="020B0609020204030204" pitchFamily="49" charset="0"/>
              </a:rPr>
            </a:br>
            <a:br>
              <a:rPr kumimoji="0" lang="zh-CN" altLang="zh-CN" sz="1700" b="0" i="1" u="none" strike="noStrike" cap="none" normalizeH="0" baseline="0" dirty="0">
                <a:ln>
                  <a:noFill/>
                </a:ln>
                <a:solidFill>
                  <a:srgbClr val="808080"/>
                </a:solidFill>
                <a:effectLst/>
                <a:latin typeface="Consolas" panose="020B0609020204030204" pitchFamily="49" charset="0"/>
              </a:rPr>
            </a:br>
            <a:r>
              <a:rPr kumimoji="0" lang="zh-CN" altLang="zh-CN" sz="1700" b="0" i="1" u="none" strike="noStrike" cap="none" normalizeH="0" baseline="0" dirty="0">
                <a:ln>
                  <a:noFill/>
                </a:ln>
                <a:solidFill>
                  <a:srgbClr val="808080"/>
                </a:solidFill>
                <a:effectLst/>
                <a:latin typeface="Consolas" panose="020B0609020204030204" pitchFamily="49" charset="0"/>
              </a:rPr>
              <a:t>    </a:t>
            </a:r>
            <a:r>
              <a:rPr kumimoji="0" lang="zh-CN" altLang="zh-CN" sz="1700" b="0" i="0" u="none" strike="noStrike" cap="none" normalizeH="0" baseline="0" dirty="0">
                <a:ln>
                  <a:noFill/>
                </a:ln>
                <a:solidFill>
                  <a:srgbClr val="808000"/>
                </a:solidFill>
                <a:effectLst/>
                <a:latin typeface="Consolas" panose="020B0609020204030204" pitchFamily="49" charset="0"/>
              </a:rPr>
              <a:t>@Around</a:t>
            </a:r>
            <a:r>
              <a:rPr kumimoji="0" lang="zh-CN" altLang="zh-CN" sz="1700" b="0" i="0" u="none" strike="noStrike" cap="none" normalizeH="0" baseline="0" dirty="0">
                <a:ln>
                  <a:noFill/>
                </a:ln>
                <a:solidFill>
                  <a:srgbClr val="000000"/>
                </a:solidFill>
                <a:effectLst/>
                <a:latin typeface="Consolas" panose="020B0609020204030204" pitchFamily="49" charset="0"/>
              </a:rPr>
              <a:t>(</a:t>
            </a:r>
            <a:r>
              <a:rPr kumimoji="0" lang="zh-CN" altLang="zh-CN" sz="1700" b="1" i="0" u="none" strike="noStrike" cap="none" normalizeH="0" baseline="0" dirty="0">
                <a:ln>
                  <a:noFill/>
                </a:ln>
                <a:solidFill>
                  <a:srgbClr val="008000"/>
                </a:solidFill>
                <a:effectLst/>
                <a:latin typeface="Consolas" panose="020B0609020204030204" pitchFamily="49" charset="0"/>
              </a:rPr>
              <a:t>"myPointCut()"</a:t>
            </a: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1" i="0" u="none" strike="noStrike" cap="none" normalizeH="0" baseline="0" dirty="0">
                <a:ln>
                  <a:noFill/>
                </a:ln>
                <a:solidFill>
                  <a:srgbClr val="000080"/>
                </a:solidFill>
                <a:effectLst/>
                <a:latin typeface="Consolas" panose="020B0609020204030204" pitchFamily="49" charset="0"/>
              </a:rPr>
              <a:t>public </a:t>
            </a:r>
            <a:r>
              <a:rPr kumimoji="0" lang="zh-CN" altLang="zh-CN" sz="1700" b="0" i="0" u="none" strike="noStrike" cap="none" normalizeH="0" baseline="0" dirty="0">
                <a:ln>
                  <a:noFill/>
                </a:ln>
                <a:solidFill>
                  <a:srgbClr val="000000"/>
                </a:solidFill>
                <a:effectLst/>
                <a:latin typeface="Consolas" panose="020B0609020204030204" pitchFamily="49" charset="0"/>
              </a:rPr>
              <a:t>Object aroud(ProceedingJoinPoint pjp) </a:t>
            </a:r>
            <a:r>
              <a:rPr kumimoji="0" lang="zh-CN" altLang="zh-CN" sz="1700" b="1" i="0" u="none" strike="noStrike" cap="none" normalizeH="0" baseline="0" dirty="0">
                <a:ln>
                  <a:noFill/>
                </a:ln>
                <a:solidFill>
                  <a:srgbClr val="000080"/>
                </a:solidFill>
                <a:effectLst/>
                <a:latin typeface="Consolas" panose="020B0609020204030204" pitchFamily="49" charset="0"/>
              </a:rPr>
              <a:t>throws </a:t>
            </a:r>
            <a:r>
              <a:rPr kumimoji="0" lang="zh-CN" altLang="zh-CN" sz="1700" b="0" i="0" u="none" strike="noStrike" cap="none" normalizeH="0" baseline="0" dirty="0">
                <a:ln>
                  <a:noFill/>
                </a:ln>
                <a:solidFill>
                  <a:srgbClr val="000000"/>
                </a:solidFill>
                <a:effectLst/>
                <a:latin typeface="Consolas" panose="020B0609020204030204" pitchFamily="49" charset="0"/>
              </a:rPr>
              <a:t>Throwable {</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0" i="1" u="none" strike="noStrike" cap="none" normalizeH="0" baseline="0" dirty="0">
                <a:ln>
                  <a:noFill/>
                </a:ln>
                <a:solidFill>
                  <a:srgbClr val="808080"/>
                </a:solidFill>
                <a:effectLst/>
                <a:latin typeface="Consolas" panose="020B0609020204030204" pitchFamily="49" charset="0"/>
              </a:rPr>
              <a:t>//</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开始</a:t>
            </a:r>
            <a:b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700" b="0" i="0" u="none" strike="noStrike" cap="none" normalizeH="0" baseline="0" dirty="0">
                <a:ln>
                  <a:noFill/>
                </a:ln>
                <a:solidFill>
                  <a:srgbClr val="000000"/>
                </a:solidFill>
                <a:effectLst/>
                <a:latin typeface="Consolas" panose="020B0609020204030204" pitchFamily="49" charset="0"/>
              </a:rPr>
              <a:t>System.</a:t>
            </a:r>
            <a:r>
              <a:rPr kumimoji="0" lang="zh-CN" altLang="zh-CN" sz="1700" b="1" i="1" u="none" strike="noStrike" cap="none" normalizeH="0" baseline="0" dirty="0">
                <a:ln>
                  <a:noFill/>
                </a:ln>
                <a:solidFill>
                  <a:srgbClr val="660E7A"/>
                </a:solidFill>
                <a:effectLst/>
                <a:latin typeface="Consolas" panose="020B0609020204030204" pitchFamily="49" charset="0"/>
              </a:rPr>
              <a:t>out</a:t>
            </a:r>
            <a:r>
              <a:rPr kumimoji="0" lang="zh-CN" altLang="zh-CN" sz="1700" b="0" i="0" u="none" strike="noStrike" cap="none" normalizeH="0" baseline="0" dirty="0">
                <a:ln>
                  <a:noFill/>
                </a:ln>
                <a:solidFill>
                  <a:srgbClr val="000000"/>
                </a:solidFill>
                <a:effectLst/>
                <a:latin typeface="Consolas" panose="020B0609020204030204" pitchFamily="49" charset="0"/>
              </a:rPr>
              <a:t>.println(</a:t>
            </a:r>
            <a:r>
              <a:rPr kumimoji="0" lang="zh-CN" altLang="zh-CN" sz="1700" b="1" i="0" u="none" strike="noStrike" cap="none" normalizeH="0" baseline="0" dirty="0">
                <a:ln>
                  <a:noFill/>
                </a:ln>
                <a:solidFill>
                  <a:srgbClr val="008000"/>
                </a:solidFill>
                <a:effectLst/>
                <a:latin typeface="Consolas" panose="020B0609020204030204" pitchFamily="49" charset="0"/>
              </a:rPr>
              <a:t>"</a:t>
            </a:r>
            <a:r>
              <a:rPr kumimoji="0" lang="zh-CN" altLang="zh-CN" sz="17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环绕开始：执行目标方法前，模拟开启事务</a:t>
            </a:r>
            <a:r>
              <a:rPr kumimoji="0" lang="zh-CN" altLang="zh-CN" sz="1700" b="1" i="0" u="none" strike="noStrike" cap="none" normalizeH="0" baseline="0" dirty="0">
                <a:ln>
                  <a:noFill/>
                </a:ln>
                <a:solidFill>
                  <a:srgbClr val="008000"/>
                </a:solidFill>
                <a:effectLst/>
                <a:latin typeface="Consolas" panose="020B0609020204030204" pitchFamily="49" charset="0"/>
              </a:rPr>
              <a:t>"</a:t>
            </a: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0" i="1" u="none" strike="noStrike" cap="none" normalizeH="0" baseline="0" dirty="0">
                <a:ln>
                  <a:noFill/>
                </a:ln>
                <a:solidFill>
                  <a:srgbClr val="808080"/>
                </a:solidFill>
                <a:effectLst/>
                <a:latin typeface="Consolas" panose="020B0609020204030204" pitchFamily="49" charset="0"/>
              </a:rPr>
              <a:t>//</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执行当前目标方法</a:t>
            </a:r>
            <a:b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700" b="0" i="0" u="none" strike="noStrike" cap="none" normalizeH="0" baseline="0" dirty="0">
                <a:ln>
                  <a:noFill/>
                </a:ln>
                <a:solidFill>
                  <a:srgbClr val="000000"/>
                </a:solidFill>
                <a:effectLst/>
                <a:latin typeface="Consolas" panose="020B0609020204030204" pitchFamily="49" charset="0"/>
              </a:rPr>
              <a:t>Object obj = pjp.proceed();</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0" i="1" u="none" strike="noStrike" cap="none" normalizeH="0" baseline="0" dirty="0">
                <a:ln>
                  <a:noFill/>
                </a:ln>
                <a:solidFill>
                  <a:srgbClr val="808080"/>
                </a:solidFill>
                <a:effectLst/>
                <a:latin typeface="Consolas" panose="020B0609020204030204" pitchFamily="49" charset="0"/>
              </a:rPr>
              <a:t>//</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结束</a:t>
            </a:r>
            <a:b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700" b="0" i="0" u="none" strike="noStrike" cap="none" normalizeH="0" baseline="0" dirty="0">
                <a:ln>
                  <a:noFill/>
                </a:ln>
                <a:solidFill>
                  <a:srgbClr val="000000"/>
                </a:solidFill>
                <a:effectLst/>
                <a:latin typeface="Consolas" panose="020B0609020204030204" pitchFamily="49" charset="0"/>
              </a:rPr>
              <a:t>System.</a:t>
            </a:r>
            <a:r>
              <a:rPr kumimoji="0" lang="zh-CN" altLang="zh-CN" sz="1700" b="1" i="1" u="none" strike="noStrike" cap="none" normalizeH="0" baseline="0" dirty="0">
                <a:ln>
                  <a:noFill/>
                </a:ln>
                <a:solidFill>
                  <a:srgbClr val="660E7A"/>
                </a:solidFill>
                <a:effectLst/>
                <a:latin typeface="Consolas" panose="020B0609020204030204" pitchFamily="49" charset="0"/>
              </a:rPr>
              <a:t>out</a:t>
            </a:r>
            <a:r>
              <a:rPr kumimoji="0" lang="zh-CN" altLang="zh-CN" sz="1700" b="0" i="0" u="none" strike="noStrike" cap="none" normalizeH="0" baseline="0" dirty="0">
                <a:ln>
                  <a:noFill/>
                </a:ln>
                <a:solidFill>
                  <a:srgbClr val="000000"/>
                </a:solidFill>
                <a:effectLst/>
                <a:latin typeface="Consolas" panose="020B0609020204030204" pitchFamily="49" charset="0"/>
              </a:rPr>
              <a:t>.println(</a:t>
            </a:r>
            <a:r>
              <a:rPr kumimoji="0" lang="zh-CN" altLang="zh-CN" sz="1700" b="1" i="0" u="none" strike="noStrike" cap="none" normalizeH="0" baseline="0" dirty="0">
                <a:ln>
                  <a:noFill/>
                </a:ln>
                <a:solidFill>
                  <a:srgbClr val="008000"/>
                </a:solidFill>
                <a:effectLst/>
                <a:latin typeface="Consolas" panose="020B0609020204030204" pitchFamily="49" charset="0"/>
              </a:rPr>
              <a:t>"</a:t>
            </a:r>
            <a:r>
              <a:rPr kumimoji="0" lang="zh-CN" altLang="zh-CN" sz="17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环绕结束：执行目标方法后，模拟关闭事务</a:t>
            </a:r>
            <a:r>
              <a:rPr kumimoji="0" lang="zh-CN" altLang="zh-CN" sz="1700" b="1" i="0" u="none" strike="noStrike" cap="none" normalizeH="0" baseline="0" dirty="0">
                <a:ln>
                  <a:noFill/>
                </a:ln>
                <a:solidFill>
                  <a:srgbClr val="008000"/>
                </a:solidFill>
                <a:effectLst/>
                <a:latin typeface="Consolas" panose="020B0609020204030204" pitchFamily="49" charset="0"/>
              </a:rPr>
              <a:t>"</a:t>
            </a: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1" i="0" u="none" strike="noStrike" cap="none" normalizeH="0" baseline="0" dirty="0">
                <a:ln>
                  <a:noFill/>
                </a:ln>
                <a:solidFill>
                  <a:srgbClr val="000080"/>
                </a:solidFill>
                <a:effectLst/>
                <a:latin typeface="Consolas" panose="020B0609020204030204" pitchFamily="49" charset="0"/>
              </a:rPr>
              <a:t>return </a:t>
            </a:r>
            <a:r>
              <a:rPr kumimoji="0" lang="zh-CN" altLang="zh-CN" sz="1700" b="0" i="0" u="none" strike="noStrike" cap="none" normalizeH="0" baseline="0" dirty="0">
                <a:ln>
                  <a:noFill/>
                </a:ln>
                <a:solidFill>
                  <a:srgbClr val="000000"/>
                </a:solidFill>
                <a:effectLst/>
                <a:latin typeface="Consolas" panose="020B0609020204030204" pitchFamily="49" charset="0"/>
              </a:rPr>
              <a:t>obj;</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0" i="1" u="none" strike="noStrike" cap="none" normalizeH="0" baseline="0" dirty="0">
                <a:ln>
                  <a:noFill/>
                </a:ln>
                <a:solidFill>
                  <a:srgbClr val="808080"/>
                </a:solidFill>
                <a:effectLst/>
                <a:latin typeface="Consolas" panose="020B0609020204030204" pitchFamily="49" charset="0"/>
              </a:rPr>
              <a:t>// </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异常通知</a:t>
            </a:r>
            <a:b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700" b="0" i="0" u="none" strike="noStrike" cap="none" normalizeH="0" baseline="0" dirty="0">
                <a:ln>
                  <a:noFill/>
                </a:ln>
                <a:solidFill>
                  <a:srgbClr val="808000"/>
                </a:solidFill>
                <a:effectLst/>
                <a:latin typeface="Consolas" panose="020B0609020204030204" pitchFamily="49" charset="0"/>
              </a:rPr>
              <a:t>@AfterThrowing</a:t>
            </a:r>
            <a:r>
              <a:rPr kumimoji="0" lang="zh-CN" altLang="zh-CN" sz="1700" b="0" i="0" u="none" strike="noStrike" cap="none" normalizeH="0" baseline="0" dirty="0">
                <a:ln>
                  <a:noFill/>
                </a:ln>
                <a:solidFill>
                  <a:srgbClr val="000000"/>
                </a:solidFill>
                <a:effectLst/>
                <a:latin typeface="Consolas" panose="020B0609020204030204" pitchFamily="49" charset="0"/>
              </a:rPr>
              <a:t>(value = </a:t>
            </a:r>
            <a:r>
              <a:rPr kumimoji="0" lang="zh-CN" altLang="zh-CN" sz="1700" b="1" i="0" u="none" strike="noStrike" cap="none" normalizeH="0" baseline="0" dirty="0">
                <a:ln>
                  <a:noFill/>
                </a:ln>
                <a:solidFill>
                  <a:srgbClr val="008000"/>
                </a:solidFill>
                <a:effectLst/>
                <a:latin typeface="Consolas" panose="020B0609020204030204" pitchFamily="49" charset="0"/>
              </a:rPr>
              <a:t>"myPointCut()"</a:t>
            </a:r>
            <a:r>
              <a:rPr kumimoji="0" lang="zh-CN" altLang="zh-CN" sz="1700" b="0" i="0" u="none" strike="noStrike" cap="none" normalizeH="0" baseline="0" dirty="0">
                <a:ln>
                  <a:noFill/>
                </a:ln>
                <a:solidFill>
                  <a:srgbClr val="000000"/>
                </a:solidFill>
                <a:effectLst/>
                <a:latin typeface="Consolas" panose="020B0609020204030204" pitchFamily="49" charset="0"/>
              </a:rPr>
              <a:t>,throwing = </a:t>
            </a:r>
            <a:r>
              <a:rPr kumimoji="0" lang="zh-CN" altLang="zh-CN" sz="1700" b="1" i="0" u="none" strike="noStrike" cap="none" normalizeH="0" baseline="0" dirty="0">
                <a:ln>
                  <a:noFill/>
                </a:ln>
                <a:solidFill>
                  <a:srgbClr val="008000"/>
                </a:solidFill>
                <a:effectLst/>
                <a:latin typeface="Consolas" panose="020B0609020204030204" pitchFamily="49" charset="0"/>
              </a:rPr>
              <a:t>"e"</a:t>
            </a: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1" i="0" u="none" strike="noStrike" cap="none" normalizeH="0" baseline="0" dirty="0">
                <a:ln>
                  <a:noFill/>
                </a:ln>
                <a:solidFill>
                  <a:srgbClr val="000080"/>
                </a:solidFill>
                <a:effectLst/>
                <a:latin typeface="Consolas" panose="020B0609020204030204" pitchFamily="49" charset="0"/>
              </a:rPr>
              <a:t>public void </a:t>
            </a:r>
            <a:r>
              <a:rPr kumimoji="0" lang="zh-CN" altLang="zh-CN" sz="1700" b="0" i="0" u="none" strike="noStrike" cap="none" normalizeH="0" baseline="0" dirty="0">
                <a:ln>
                  <a:noFill/>
                </a:ln>
                <a:solidFill>
                  <a:srgbClr val="000000"/>
                </a:solidFill>
                <a:effectLst/>
                <a:latin typeface="Consolas" panose="020B0609020204030204" pitchFamily="49" charset="0"/>
              </a:rPr>
              <a:t>execpt(Throwable e){</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System.</a:t>
            </a:r>
            <a:r>
              <a:rPr kumimoji="0" lang="zh-CN" altLang="zh-CN" sz="1700" b="1" i="1" u="none" strike="noStrike" cap="none" normalizeH="0" baseline="0" dirty="0">
                <a:ln>
                  <a:noFill/>
                </a:ln>
                <a:solidFill>
                  <a:srgbClr val="660E7A"/>
                </a:solidFill>
                <a:effectLst/>
                <a:latin typeface="Consolas" panose="020B0609020204030204" pitchFamily="49" charset="0"/>
              </a:rPr>
              <a:t>out</a:t>
            </a:r>
            <a:r>
              <a:rPr kumimoji="0" lang="zh-CN" altLang="zh-CN" sz="1700" b="0" i="0" u="none" strike="noStrike" cap="none" normalizeH="0" baseline="0" dirty="0">
                <a:ln>
                  <a:noFill/>
                </a:ln>
                <a:solidFill>
                  <a:srgbClr val="000000"/>
                </a:solidFill>
                <a:effectLst/>
                <a:latin typeface="Consolas" panose="020B0609020204030204" pitchFamily="49" charset="0"/>
              </a:rPr>
              <a:t>.println(</a:t>
            </a:r>
            <a:r>
              <a:rPr kumimoji="0" lang="zh-CN" altLang="zh-CN" sz="1700" b="1" i="0" u="none" strike="noStrike" cap="none" normalizeH="0" baseline="0" dirty="0">
                <a:ln>
                  <a:noFill/>
                </a:ln>
                <a:solidFill>
                  <a:srgbClr val="008000"/>
                </a:solidFill>
                <a:effectLst/>
                <a:latin typeface="Consolas" panose="020B0609020204030204" pitchFamily="49" charset="0"/>
              </a:rPr>
              <a:t>"</a:t>
            </a:r>
            <a:r>
              <a:rPr kumimoji="0" lang="zh-CN" altLang="zh-CN" sz="17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异常通知：</a:t>
            </a:r>
            <a:r>
              <a:rPr kumimoji="0" lang="zh-CN" altLang="zh-CN" sz="1700" b="1" i="0" u="none" strike="noStrike" cap="none" normalizeH="0" baseline="0" dirty="0">
                <a:ln>
                  <a:noFill/>
                </a:ln>
                <a:solidFill>
                  <a:srgbClr val="008000"/>
                </a:solidFill>
                <a:effectLst/>
                <a:latin typeface="Consolas" panose="020B0609020204030204" pitchFamily="49" charset="0"/>
              </a:rPr>
              <a:t>"</a:t>
            </a:r>
            <a:r>
              <a:rPr kumimoji="0" lang="zh-CN" altLang="zh-CN" sz="1700" b="0" i="0" u="none" strike="noStrike" cap="none" normalizeH="0" baseline="0" dirty="0">
                <a:ln>
                  <a:noFill/>
                </a:ln>
                <a:solidFill>
                  <a:srgbClr val="000000"/>
                </a:solidFill>
                <a:effectLst/>
                <a:latin typeface="Consolas" panose="020B0609020204030204" pitchFamily="49" charset="0"/>
              </a:rPr>
              <a:t>+</a:t>
            </a:r>
            <a:r>
              <a:rPr kumimoji="0" lang="zh-CN" altLang="zh-CN" sz="1700" b="1" i="0" u="none" strike="noStrike" cap="none" normalizeH="0" baseline="0" dirty="0">
                <a:ln>
                  <a:noFill/>
                </a:ln>
                <a:solidFill>
                  <a:srgbClr val="008000"/>
                </a:solidFill>
                <a:effectLst/>
                <a:latin typeface="Consolas" panose="020B0609020204030204" pitchFamily="49" charset="0"/>
              </a:rPr>
              <a:t>"</a:t>
            </a:r>
            <a:r>
              <a:rPr kumimoji="0" lang="zh-CN" altLang="zh-CN" sz="17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程序执行异常</a:t>
            </a:r>
            <a:r>
              <a:rPr kumimoji="0" lang="zh-CN" altLang="zh-CN" sz="1700" b="1" i="0" u="none" strike="noStrike" cap="none" normalizeH="0" baseline="0" dirty="0">
                <a:ln>
                  <a:noFill/>
                </a:ln>
                <a:solidFill>
                  <a:srgbClr val="008000"/>
                </a:solidFill>
                <a:effectLst/>
                <a:latin typeface="Consolas" panose="020B0609020204030204" pitchFamily="49" charset="0"/>
              </a:rPr>
              <a:t>"</a:t>
            </a:r>
            <a:r>
              <a:rPr kumimoji="0" lang="zh-CN" altLang="zh-CN" sz="1700" b="0" i="0" u="none" strike="noStrike" cap="none" normalizeH="0" baseline="0" dirty="0">
                <a:ln>
                  <a:noFill/>
                </a:ln>
                <a:solidFill>
                  <a:srgbClr val="000000"/>
                </a:solidFill>
                <a:effectLst/>
                <a:latin typeface="Consolas" panose="020B0609020204030204" pitchFamily="49" charset="0"/>
              </a:rPr>
              <a:t>+e.getMessage());</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0" i="1" u="none" strike="noStrike" cap="none" normalizeH="0" baseline="0" dirty="0">
                <a:ln>
                  <a:noFill/>
                </a:ln>
                <a:solidFill>
                  <a:srgbClr val="808080"/>
                </a:solidFill>
                <a:effectLst/>
                <a:latin typeface="Consolas" panose="020B0609020204030204" pitchFamily="49" charset="0"/>
              </a:rPr>
              <a:t>//</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后置（最终通知）</a:t>
            </a:r>
            <a:b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700" b="0" i="0" u="none" strike="noStrike" cap="none" normalizeH="0" baseline="0" dirty="0">
                <a:ln>
                  <a:noFill/>
                </a:ln>
                <a:solidFill>
                  <a:srgbClr val="808000"/>
                </a:solidFill>
                <a:effectLst/>
                <a:latin typeface="Consolas" panose="020B0609020204030204" pitchFamily="49" charset="0"/>
              </a:rPr>
              <a:t>@After</a:t>
            </a:r>
            <a:r>
              <a:rPr kumimoji="0" lang="zh-CN" altLang="zh-CN" sz="1700" b="0" i="0" u="none" strike="noStrike" cap="none" normalizeH="0" baseline="0" dirty="0">
                <a:ln>
                  <a:noFill/>
                </a:ln>
                <a:solidFill>
                  <a:srgbClr val="000000"/>
                </a:solidFill>
                <a:effectLst/>
                <a:latin typeface="Consolas" panose="020B0609020204030204" pitchFamily="49" charset="0"/>
              </a:rPr>
              <a:t>(</a:t>
            </a:r>
            <a:r>
              <a:rPr kumimoji="0" lang="zh-CN" altLang="zh-CN" sz="1700" b="1" i="0" u="none" strike="noStrike" cap="none" normalizeH="0" baseline="0" dirty="0">
                <a:ln>
                  <a:noFill/>
                </a:ln>
                <a:solidFill>
                  <a:srgbClr val="008000"/>
                </a:solidFill>
                <a:effectLst/>
                <a:latin typeface="Consolas" panose="020B0609020204030204" pitchFamily="49" charset="0"/>
              </a:rPr>
              <a:t>"myPointCut()"</a:t>
            </a: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1" i="0" u="none" strike="noStrike" cap="none" normalizeH="0" baseline="0" dirty="0">
                <a:ln>
                  <a:noFill/>
                </a:ln>
                <a:solidFill>
                  <a:srgbClr val="000080"/>
                </a:solidFill>
                <a:effectLst/>
                <a:latin typeface="Consolas" panose="020B0609020204030204" pitchFamily="49" charset="0"/>
              </a:rPr>
              <a:t>public void </a:t>
            </a:r>
            <a:r>
              <a:rPr kumimoji="0" lang="zh-CN" altLang="zh-CN" sz="1700" b="0" i="0" u="none" strike="noStrike" cap="none" normalizeH="0" baseline="0" dirty="0">
                <a:ln>
                  <a:noFill/>
                </a:ln>
                <a:solidFill>
                  <a:srgbClr val="000000"/>
                </a:solidFill>
                <a:effectLst/>
                <a:latin typeface="Consolas" panose="020B0609020204030204" pitchFamily="49" charset="0"/>
              </a:rPr>
              <a:t>after(){</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System.</a:t>
            </a:r>
            <a:r>
              <a:rPr kumimoji="0" lang="zh-CN" altLang="zh-CN" sz="1700" b="1" i="1" u="none" strike="noStrike" cap="none" normalizeH="0" baseline="0" dirty="0">
                <a:ln>
                  <a:noFill/>
                </a:ln>
                <a:solidFill>
                  <a:srgbClr val="660E7A"/>
                </a:solidFill>
                <a:effectLst/>
                <a:latin typeface="Consolas" panose="020B0609020204030204" pitchFamily="49" charset="0"/>
              </a:rPr>
              <a:t>out</a:t>
            </a:r>
            <a:r>
              <a:rPr kumimoji="0" lang="zh-CN" altLang="zh-CN" sz="1700" b="0" i="0" u="none" strike="noStrike" cap="none" normalizeH="0" baseline="0" dirty="0">
                <a:ln>
                  <a:noFill/>
                </a:ln>
                <a:solidFill>
                  <a:srgbClr val="000000"/>
                </a:solidFill>
                <a:effectLst/>
                <a:latin typeface="Consolas" panose="020B0609020204030204" pitchFamily="49" charset="0"/>
              </a:rPr>
              <a:t>.println(</a:t>
            </a:r>
            <a:r>
              <a:rPr kumimoji="0" lang="zh-CN" altLang="zh-CN" sz="1700" b="1" i="0" u="none" strike="noStrike" cap="none" normalizeH="0" baseline="0" dirty="0">
                <a:ln>
                  <a:noFill/>
                </a:ln>
                <a:solidFill>
                  <a:srgbClr val="008000"/>
                </a:solidFill>
                <a:effectLst/>
                <a:latin typeface="Consolas" panose="020B0609020204030204" pitchFamily="49" charset="0"/>
              </a:rPr>
              <a:t>"</a:t>
            </a:r>
            <a:r>
              <a:rPr kumimoji="0" lang="zh-CN" altLang="zh-CN" sz="17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最终通知：模拟释放资源</a:t>
            </a:r>
            <a:r>
              <a:rPr kumimoji="0" lang="zh-CN" altLang="zh-CN" sz="1700" b="1" i="0" u="none" strike="noStrike" cap="none" normalizeH="0" baseline="0" dirty="0">
                <a:ln>
                  <a:noFill/>
                </a:ln>
                <a:solidFill>
                  <a:srgbClr val="008000"/>
                </a:solidFill>
                <a:effectLst/>
                <a:latin typeface="Consolas" panose="020B0609020204030204" pitchFamily="49" charset="0"/>
              </a:rPr>
              <a:t>"</a:t>
            </a: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93283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6B422A-0896-44E6-9269-B7BE9309049B}"/>
              </a:ext>
            </a:extLst>
          </p:cNvPr>
          <p:cNvSpPr txBox="1">
            <a:spLocks/>
          </p:cNvSpPr>
          <p:nvPr/>
        </p:nvSpPr>
        <p:spPr>
          <a:xfrm>
            <a:off x="3962400" y="44608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zh-CN">
                <a:latin typeface="黑体" panose="02010609060101010101" pitchFamily="49" charset="-122"/>
                <a:ea typeface="黑体" panose="02010609060101010101" pitchFamily="49" charset="-122"/>
              </a:rPr>
              <a:t>．创建配置类</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027BE39B-48C0-484F-8A5D-D7E69AE4CD01}"/>
              </a:ext>
            </a:extLst>
          </p:cNvPr>
          <p:cNvSpPr txBox="1">
            <a:spLocks noChangeArrowheads="1"/>
          </p:cNvSpPr>
          <p:nvPr/>
        </p:nvSpPr>
        <p:spPr bwMode="auto">
          <a:xfrm>
            <a:off x="1482408" y="2025968"/>
            <a:ext cx="87852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t>    </a:t>
            </a:r>
            <a:r>
              <a:rPr lang="zh-CN" altLang="zh-CN" dirty="0"/>
              <a:t>在应用的</a:t>
            </a:r>
            <a:r>
              <a:rPr lang="de-DE" altLang="zh-CN" dirty="0"/>
              <a:t>src</a:t>
            </a:r>
            <a:r>
              <a:rPr lang="zh-CN" altLang="zh-CN" dirty="0"/>
              <a:t>目录下，创建</a:t>
            </a:r>
            <a:r>
              <a:rPr lang="de-DE" altLang="zh-CN" dirty="0"/>
              <a:t>aspectj.config</a:t>
            </a:r>
            <a:r>
              <a:rPr lang="zh-CN" altLang="zh-CN" dirty="0"/>
              <a:t>包，在该包中创建配置类</a:t>
            </a:r>
            <a:r>
              <a:rPr lang="de-DE" altLang="zh-CN" dirty="0"/>
              <a:t>AspectjAOPConfig</a:t>
            </a:r>
            <a:r>
              <a:rPr lang="zh-CN" altLang="zh-CN" dirty="0"/>
              <a:t>。在该类中使用</a:t>
            </a:r>
            <a:r>
              <a:rPr lang="de-DE" altLang="zh-CN" dirty="0">
                <a:solidFill>
                  <a:srgbClr val="0F06BA"/>
                </a:solidFill>
              </a:rPr>
              <a:t>@Configuration</a:t>
            </a:r>
            <a:r>
              <a:rPr lang="zh-CN" altLang="zh-CN" dirty="0">
                <a:solidFill>
                  <a:srgbClr val="0F06BA"/>
                </a:solidFill>
              </a:rPr>
              <a:t>注解</a:t>
            </a:r>
            <a:r>
              <a:rPr lang="zh-CN" altLang="zh-CN" dirty="0"/>
              <a:t>声明此类为配置类；使用</a:t>
            </a:r>
            <a:r>
              <a:rPr lang="de-DE" altLang="zh-CN" dirty="0">
                <a:solidFill>
                  <a:srgbClr val="0F06BA"/>
                </a:solidFill>
              </a:rPr>
              <a:t>@ComponentScan("aspectj")</a:t>
            </a:r>
            <a:r>
              <a:rPr lang="zh-CN" altLang="zh-CN" dirty="0">
                <a:solidFill>
                  <a:srgbClr val="0F06BA"/>
                </a:solidFill>
              </a:rPr>
              <a:t>注解</a:t>
            </a:r>
            <a:r>
              <a:rPr lang="zh-CN" altLang="zh-CN" dirty="0"/>
              <a:t>自动扫描</a:t>
            </a:r>
            <a:r>
              <a:rPr lang="de-DE" altLang="zh-CN" dirty="0"/>
              <a:t>aspectj</a:t>
            </a:r>
            <a:r>
              <a:rPr lang="zh-CN" altLang="zh-CN" dirty="0"/>
              <a:t>包下使用的注解；使用</a:t>
            </a:r>
            <a:r>
              <a:rPr lang="de-DE" altLang="zh-CN" dirty="0">
                <a:solidFill>
                  <a:srgbClr val="0F06BA"/>
                </a:solidFill>
              </a:rPr>
              <a:t>@EnableAspectJAutoProxy</a:t>
            </a:r>
            <a:r>
              <a:rPr lang="zh-CN" altLang="zh-CN" dirty="0">
                <a:solidFill>
                  <a:srgbClr val="0F06BA"/>
                </a:solidFill>
              </a:rPr>
              <a:t>注解</a:t>
            </a:r>
            <a:r>
              <a:rPr lang="zh-CN" altLang="zh-CN" dirty="0"/>
              <a:t>开启</a:t>
            </a:r>
            <a:r>
              <a:rPr lang="de-DE" altLang="zh-CN" dirty="0"/>
              <a:t>Spring</a:t>
            </a:r>
            <a:r>
              <a:rPr lang="zh-CN" altLang="zh-CN" dirty="0"/>
              <a:t>对</a:t>
            </a:r>
            <a:r>
              <a:rPr lang="de-DE" altLang="zh-CN" dirty="0"/>
              <a:t>AspectJ</a:t>
            </a:r>
            <a:r>
              <a:rPr lang="zh-CN" altLang="zh-CN" dirty="0"/>
              <a:t>的支持。</a:t>
            </a:r>
            <a:endParaRPr lang="zh-CN" altLang="en-US" dirty="0"/>
          </a:p>
        </p:txBody>
      </p:sp>
    </p:spTree>
    <p:extLst>
      <p:ext uri="{BB962C8B-B14F-4D97-AF65-F5344CB8AC3E}">
        <p14:creationId xmlns:p14="http://schemas.microsoft.com/office/powerpoint/2010/main" val="29139384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C9B2E6-D9BE-4B88-B721-A9578399ABB8}"/>
              </a:ext>
            </a:extLst>
          </p:cNvPr>
          <p:cNvSpPr>
            <a:spLocks noChangeArrowheads="1"/>
          </p:cNvSpPr>
          <p:nvPr/>
        </p:nvSpPr>
        <p:spPr bwMode="auto">
          <a:xfrm>
            <a:off x="478465" y="2530549"/>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dirty="0">
                <a:ln>
                  <a:noFill/>
                </a:ln>
                <a:solidFill>
                  <a:srgbClr val="000080"/>
                </a:solidFill>
                <a:effectLst/>
                <a:latin typeface="Consolas" panose="020B0609020204030204" pitchFamily="49" charset="0"/>
              </a:rPr>
              <a:t>package </a:t>
            </a:r>
            <a:r>
              <a:rPr kumimoji="0" lang="zh-CN" altLang="zh-CN" sz="1700" b="0" i="0" u="none" strike="noStrike" cap="none" normalizeH="0" baseline="0" dirty="0">
                <a:ln>
                  <a:noFill/>
                </a:ln>
                <a:solidFill>
                  <a:srgbClr val="000000"/>
                </a:solidFill>
                <a:effectLst/>
                <a:latin typeface="Consolas" panose="020B0609020204030204" pitchFamily="49" charset="0"/>
              </a:rPr>
              <a:t>aspectj.config;</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1" i="0" u="none" strike="noStrike" cap="none" normalizeH="0" baseline="0" dirty="0">
                <a:ln>
                  <a:noFill/>
                </a:ln>
                <a:solidFill>
                  <a:srgbClr val="000080"/>
                </a:solidFill>
                <a:effectLst/>
                <a:latin typeface="Consolas" panose="020B0609020204030204" pitchFamily="49" charset="0"/>
              </a:rPr>
              <a:t>import </a:t>
            </a:r>
            <a:r>
              <a:rPr kumimoji="0" lang="zh-CN" altLang="zh-CN" sz="1700" b="0" i="0" u="none" strike="noStrike" cap="none" normalizeH="0" baseline="0" dirty="0">
                <a:ln>
                  <a:noFill/>
                </a:ln>
                <a:solidFill>
                  <a:srgbClr val="808000"/>
                </a:solidFill>
                <a:effectLst/>
                <a:latin typeface="Consolas" panose="020B0609020204030204" pitchFamily="49" charset="0"/>
              </a:rPr>
              <a:t>org.springframework.context.annotation.ComponentScan</a:t>
            </a: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1" i="0" u="none" strike="noStrike" cap="none" normalizeH="0" baseline="0" dirty="0">
                <a:ln>
                  <a:noFill/>
                </a:ln>
                <a:solidFill>
                  <a:srgbClr val="000080"/>
                </a:solidFill>
                <a:effectLst/>
                <a:latin typeface="Consolas" panose="020B0609020204030204" pitchFamily="49" charset="0"/>
              </a:rPr>
              <a:t>import </a:t>
            </a:r>
            <a:r>
              <a:rPr kumimoji="0" lang="zh-CN" altLang="zh-CN" sz="1700" b="0" i="0" u="none" strike="noStrike" cap="none" normalizeH="0" baseline="0" dirty="0">
                <a:ln>
                  <a:noFill/>
                </a:ln>
                <a:solidFill>
                  <a:srgbClr val="808000"/>
                </a:solidFill>
                <a:effectLst/>
                <a:latin typeface="Consolas" panose="020B0609020204030204" pitchFamily="49" charset="0"/>
              </a:rPr>
              <a:t>org.springframework.context.annotation.Configuration</a:t>
            </a: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1" i="0" u="none" strike="noStrike" cap="none" normalizeH="0" baseline="0" dirty="0">
                <a:ln>
                  <a:noFill/>
                </a:ln>
                <a:solidFill>
                  <a:srgbClr val="000080"/>
                </a:solidFill>
                <a:effectLst/>
                <a:latin typeface="Consolas" panose="020B0609020204030204" pitchFamily="49" charset="0"/>
              </a:rPr>
              <a:t>import </a:t>
            </a:r>
            <a:r>
              <a:rPr kumimoji="0" lang="zh-CN" altLang="zh-CN" sz="1700" b="0" i="0" u="none" strike="noStrike" cap="none" normalizeH="0" baseline="0" dirty="0">
                <a:ln>
                  <a:noFill/>
                </a:ln>
                <a:solidFill>
                  <a:srgbClr val="808000"/>
                </a:solidFill>
                <a:effectLst/>
                <a:latin typeface="Consolas" panose="020B0609020204030204" pitchFamily="49" charset="0"/>
              </a:rPr>
              <a:t>org.springframework.context.annotation.EnableAspectJAutoProxy</a:t>
            </a: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1" u="none" strike="noStrike" cap="none" normalizeH="0" baseline="0" dirty="0">
                <a:ln>
                  <a:noFill/>
                </a:ln>
                <a:solidFill>
                  <a:srgbClr val="808080"/>
                </a:solidFill>
                <a:effectLst/>
                <a:latin typeface="Consolas" panose="020B0609020204030204" pitchFamily="49" charset="0"/>
              </a:rPr>
              <a:t>/**</a:t>
            </a:r>
            <a:br>
              <a:rPr kumimoji="0" lang="zh-CN" altLang="zh-CN" sz="1700" b="0" i="1" u="none" strike="noStrike" cap="none" normalizeH="0" baseline="0" dirty="0">
                <a:ln>
                  <a:noFill/>
                </a:ln>
                <a:solidFill>
                  <a:srgbClr val="808080"/>
                </a:solidFill>
                <a:effectLst/>
                <a:latin typeface="Consolas" panose="020B0609020204030204" pitchFamily="49" charset="0"/>
              </a:rPr>
            </a:br>
            <a:r>
              <a:rPr kumimoji="0" lang="zh-CN" altLang="zh-CN" sz="1700" b="0" i="1" u="none" strike="noStrike" cap="none" normalizeH="0" baseline="0" dirty="0">
                <a:ln>
                  <a:noFill/>
                </a:ln>
                <a:solidFill>
                  <a:srgbClr val="808080"/>
                </a:solidFill>
                <a:effectLst/>
                <a:latin typeface="Consolas" panose="020B0609020204030204" pitchFamily="49" charset="0"/>
              </a:rPr>
              <a:t> * Created by wangchao on 2021/11/16.</a:t>
            </a:r>
            <a:br>
              <a:rPr kumimoji="0" lang="zh-CN" altLang="zh-CN" sz="1700" b="0" i="1" u="none" strike="noStrike" cap="none" normalizeH="0" baseline="0" dirty="0">
                <a:ln>
                  <a:noFill/>
                </a:ln>
                <a:solidFill>
                  <a:srgbClr val="808080"/>
                </a:solidFill>
                <a:effectLst/>
                <a:latin typeface="Consolas" panose="020B0609020204030204" pitchFamily="49" charset="0"/>
              </a:rPr>
            </a:br>
            <a:r>
              <a:rPr kumimoji="0" lang="zh-CN" altLang="zh-CN" sz="1700" b="0" i="1" u="none" strike="noStrike" cap="none" normalizeH="0" baseline="0" dirty="0">
                <a:ln>
                  <a:noFill/>
                </a:ln>
                <a:solidFill>
                  <a:srgbClr val="808080"/>
                </a:solidFill>
                <a:effectLst/>
                <a:latin typeface="Consolas" panose="020B0609020204030204" pitchFamily="49" charset="0"/>
              </a:rPr>
              <a:t> */</a:t>
            </a:r>
            <a:br>
              <a:rPr kumimoji="0" lang="zh-CN" altLang="zh-CN" sz="1700" b="0" i="1" u="none" strike="noStrike" cap="none" normalizeH="0" baseline="0" dirty="0">
                <a:ln>
                  <a:noFill/>
                </a:ln>
                <a:solidFill>
                  <a:srgbClr val="808080"/>
                </a:solidFill>
                <a:effectLst/>
                <a:latin typeface="Consolas" panose="020B0609020204030204" pitchFamily="49" charset="0"/>
              </a:rPr>
            </a:br>
            <a:br>
              <a:rPr kumimoji="0" lang="zh-CN" altLang="zh-CN" sz="1700" b="0" i="1" u="none" strike="noStrike" cap="none" normalizeH="0" baseline="0" dirty="0">
                <a:ln>
                  <a:noFill/>
                </a:ln>
                <a:solidFill>
                  <a:srgbClr val="808080"/>
                </a:solidFill>
                <a:effectLst/>
                <a:latin typeface="Consolas" panose="020B0609020204030204" pitchFamily="49" charset="0"/>
              </a:rPr>
            </a:br>
            <a:r>
              <a:rPr kumimoji="0" lang="zh-CN" altLang="zh-CN" sz="1700" b="0" i="0" u="none" strike="noStrike" cap="none" normalizeH="0" baseline="0" dirty="0">
                <a:ln>
                  <a:noFill/>
                </a:ln>
                <a:solidFill>
                  <a:srgbClr val="808000"/>
                </a:solidFill>
                <a:effectLst/>
                <a:latin typeface="Consolas" panose="020B0609020204030204" pitchFamily="49" charset="0"/>
              </a:rPr>
              <a:t>@Configuration </a:t>
            </a:r>
            <a:r>
              <a:rPr kumimoji="0" lang="zh-CN" altLang="zh-CN" sz="1700" b="0" i="1" u="none" strike="noStrike" cap="none" normalizeH="0" baseline="0" dirty="0">
                <a:ln>
                  <a:noFill/>
                </a:ln>
                <a:solidFill>
                  <a:srgbClr val="808080"/>
                </a:solidFill>
                <a:effectLst/>
                <a:latin typeface="Consolas" panose="020B0609020204030204" pitchFamily="49" charset="0"/>
              </a:rPr>
              <a:t>//</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声明一个配置类</a:t>
            </a:r>
            <a:b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700" b="0" i="0" u="none" strike="noStrike" cap="none" normalizeH="0" baseline="0" dirty="0">
                <a:ln>
                  <a:noFill/>
                </a:ln>
                <a:solidFill>
                  <a:srgbClr val="808000"/>
                </a:solidFill>
                <a:effectLst/>
                <a:latin typeface="Consolas" panose="020B0609020204030204" pitchFamily="49" charset="0"/>
              </a:rPr>
              <a:t>@ComponentScan</a:t>
            </a:r>
            <a:r>
              <a:rPr kumimoji="0" lang="zh-CN" altLang="zh-CN" sz="1700" b="0" i="0" u="none" strike="noStrike" cap="none" normalizeH="0" baseline="0" dirty="0">
                <a:ln>
                  <a:noFill/>
                </a:ln>
                <a:solidFill>
                  <a:srgbClr val="000000"/>
                </a:solidFill>
                <a:effectLst/>
                <a:latin typeface="Consolas" panose="020B0609020204030204" pitchFamily="49" charset="0"/>
              </a:rPr>
              <a:t>(</a:t>
            </a:r>
            <a:r>
              <a:rPr kumimoji="0" lang="zh-CN" altLang="zh-CN" sz="1700" b="1" i="0" u="none" strike="noStrike" cap="none" normalizeH="0" baseline="0" dirty="0">
                <a:ln>
                  <a:noFill/>
                </a:ln>
                <a:solidFill>
                  <a:srgbClr val="008000"/>
                </a:solidFill>
                <a:effectLst/>
                <a:latin typeface="Consolas" panose="020B0609020204030204" pitchFamily="49" charset="0"/>
              </a:rPr>
              <a:t>"aspectj"</a:t>
            </a:r>
            <a:r>
              <a:rPr kumimoji="0" lang="zh-CN" altLang="zh-CN" sz="1700" b="0" i="0" u="none" strike="noStrike" cap="none" normalizeH="0" baseline="0" dirty="0">
                <a:ln>
                  <a:noFill/>
                </a:ln>
                <a:solidFill>
                  <a:srgbClr val="000000"/>
                </a:solidFill>
                <a:effectLst/>
                <a:latin typeface="Consolas" panose="020B0609020204030204" pitchFamily="49" charset="0"/>
              </a:rPr>
              <a:t>)</a:t>
            </a:r>
            <a:r>
              <a:rPr kumimoji="0" lang="zh-CN" altLang="zh-CN" sz="1700" b="0" i="1" u="none" strike="noStrike" cap="none" normalizeH="0" baseline="0" dirty="0">
                <a:ln>
                  <a:noFill/>
                </a:ln>
                <a:solidFill>
                  <a:srgbClr val="808080"/>
                </a:solidFill>
                <a:effectLst/>
                <a:latin typeface="Consolas" panose="020B0609020204030204" pitchFamily="49" charset="0"/>
              </a:rPr>
              <a:t>//</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自动扫描</a:t>
            </a:r>
            <a:r>
              <a:rPr kumimoji="0" lang="zh-CN" altLang="zh-CN" sz="1700" b="0" i="1" u="none" strike="noStrike" cap="none" normalizeH="0" baseline="0" dirty="0">
                <a:ln>
                  <a:noFill/>
                </a:ln>
                <a:solidFill>
                  <a:srgbClr val="808080"/>
                </a:solidFill>
                <a:effectLst/>
                <a:latin typeface="Consolas" panose="020B0609020204030204" pitchFamily="49" charset="0"/>
              </a:rPr>
              <a:t>aspectj</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包下使用的注解</a:t>
            </a:r>
            <a:b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700" b="0" i="0" u="none" strike="noStrike" cap="none" normalizeH="0" baseline="0" dirty="0">
                <a:ln>
                  <a:noFill/>
                </a:ln>
                <a:solidFill>
                  <a:srgbClr val="808000"/>
                </a:solidFill>
                <a:effectLst/>
                <a:latin typeface="Consolas" panose="020B0609020204030204" pitchFamily="49" charset="0"/>
              </a:rPr>
              <a:t>@EnableAspectJAutoProxy </a:t>
            </a:r>
            <a:r>
              <a:rPr kumimoji="0" lang="zh-CN" altLang="zh-CN" sz="1700" b="0" i="1" u="none" strike="noStrike" cap="none" normalizeH="0" baseline="0" dirty="0">
                <a:ln>
                  <a:noFill/>
                </a:ln>
                <a:solidFill>
                  <a:srgbClr val="808080"/>
                </a:solidFill>
                <a:effectLst/>
                <a:latin typeface="Consolas" panose="020B0609020204030204" pitchFamily="49" charset="0"/>
              </a:rPr>
              <a:t>//</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开启</a:t>
            </a:r>
            <a:r>
              <a:rPr kumimoji="0" lang="zh-CN" altLang="zh-CN" sz="1700" b="0" i="1" u="none" strike="noStrike" cap="none" normalizeH="0" baseline="0" dirty="0">
                <a:ln>
                  <a:noFill/>
                </a:ln>
                <a:solidFill>
                  <a:srgbClr val="808080"/>
                </a:solidFill>
                <a:effectLst/>
                <a:latin typeface="Consolas" panose="020B0609020204030204" pitchFamily="49" charset="0"/>
              </a:rPr>
              <a:t>Spring</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对</a:t>
            </a:r>
            <a:r>
              <a:rPr kumimoji="0" lang="zh-CN" altLang="zh-CN" sz="1700" b="0" i="1" u="none" strike="noStrike" cap="none" normalizeH="0" baseline="0" dirty="0">
                <a:ln>
                  <a:noFill/>
                </a:ln>
                <a:solidFill>
                  <a:srgbClr val="808080"/>
                </a:solidFill>
                <a:effectLst/>
                <a:latin typeface="Consolas" panose="020B0609020204030204" pitchFamily="49" charset="0"/>
              </a:rPr>
              <a:t>AspectJ</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的支持</a:t>
            </a:r>
            <a:b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700" b="1" i="0" u="none" strike="noStrike" cap="none" normalizeH="0" baseline="0" dirty="0">
                <a:ln>
                  <a:noFill/>
                </a:ln>
                <a:solidFill>
                  <a:srgbClr val="000080"/>
                </a:solidFill>
                <a:effectLst/>
                <a:latin typeface="Consolas" panose="020B0609020204030204" pitchFamily="49" charset="0"/>
              </a:rPr>
              <a:t>public class </a:t>
            </a:r>
            <a:r>
              <a:rPr kumimoji="0" lang="zh-CN" altLang="zh-CN" sz="1700" b="0" i="0" u="none" strike="noStrike" cap="none" normalizeH="0" baseline="0" dirty="0">
                <a:ln>
                  <a:noFill/>
                </a:ln>
                <a:solidFill>
                  <a:srgbClr val="000000"/>
                </a:solidFill>
                <a:effectLst/>
                <a:latin typeface="Consolas" panose="020B0609020204030204" pitchFamily="49" charset="0"/>
              </a:rPr>
              <a:t>AspectAOPConfig {</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62816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6977A-C0BF-4570-AED1-0F23B7A2479B}"/>
              </a:ext>
            </a:extLst>
          </p:cNvPr>
          <p:cNvSpPr txBox="1">
            <a:spLocks/>
          </p:cNvSpPr>
          <p:nvPr/>
        </p:nvSpPr>
        <p:spPr>
          <a:xfrm>
            <a:off x="3962400" y="36607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黑体" panose="02010609060101010101" pitchFamily="49" charset="-122"/>
                <a:ea typeface="黑体" panose="02010609060101010101" pitchFamily="49" charset="-122"/>
              </a:rPr>
              <a:t>5</a:t>
            </a:r>
            <a:r>
              <a:rPr lang="zh-CN" altLang="zh-CN">
                <a:latin typeface="黑体" panose="02010609060101010101" pitchFamily="49" charset="-122"/>
                <a:ea typeface="黑体" panose="02010609060101010101" pitchFamily="49" charset="-122"/>
              </a:rPr>
              <a:t>．创建测试类</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BDDCDEF1-CADE-4269-8E4A-50BB080EDD49}"/>
              </a:ext>
            </a:extLst>
          </p:cNvPr>
          <p:cNvSpPr txBox="1">
            <a:spLocks noChangeArrowheads="1"/>
          </p:cNvSpPr>
          <p:nvPr/>
        </p:nvSpPr>
        <p:spPr bwMode="auto">
          <a:xfrm>
            <a:off x="2024063" y="1425893"/>
            <a:ext cx="8410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zh-CN" altLang="zh-CN" dirty="0"/>
              <a:t>在应用的</a:t>
            </a:r>
            <a:r>
              <a:rPr lang="de-DE" altLang="zh-CN" dirty="0"/>
              <a:t>aspectj.config</a:t>
            </a:r>
            <a:r>
              <a:rPr lang="zh-CN" altLang="zh-CN" dirty="0"/>
              <a:t>包中创建测试类</a:t>
            </a:r>
            <a:r>
              <a:rPr lang="de-DE" altLang="zh-CN" dirty="0"/>
              <a:t>AOPTest</a:t>
            </a:r>
            <a:r>
              <a:rPr lang="zh-CN" altLang="zh-CN" dirty="0"/>
              <a:t>。</a:t>
            </a:r>
            <a:endParaRPr lang="zh-CN" altLang="en-US" dirty="0"/>
          </a:p>
        </p:txBody>
      </p:sp>
      <p:sp>
        <p:nvSpPr>
          <p:cNvPr id="4" name="Rectangle 1">
            <a:extLst>
              <a:ext uri="{FF2B5EF4-FFF2-40B4-BE49-F238E27FC236}">
                <a16:creationId xmlns:a16="http://schemas.microsoft.com/office/drawing/2014/main" id="{38C30937-E467-44AF-A35C-EDF438080D60}"/>
              </a:ext>
            </a:extLst>
          </p:cNvPr>
          <p:cNvSpPr>
            <a:spLocks noChangeArrowheads="1"/>
          </p:cNvSpPr>
          <p:nvPr/>
        </p:nvSpPr>
        <p:spPr bwMode="auto">
          <a:xfrm>
            <a:off x="968829" y="4741546"/>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dirty="0">
                <a:ln>
                  <a:noFill/>
                </a:ln>
                <a:solidFill>
                  <a:srgbClr val="000080"/>
                </a:solidFill>
                <a:effectLst/>
                <a:latin typeface="Consolas" panose="020B0609020204030204" pitchFamily="49" charset="0"/>
              </a:rPr>
              <a:t>package </a:t>
            </a:r>
            <a:r>
              <a:rPr kumimoji="0" lang="zh-CN" altLang="zh-CN" sz="1700" b="0" i="0" u="none" strike="noStrike" cap="none" normalizeH="0" baseline="0" dirty="0">
                <a:ln>
                  <a:noFill/>
                </a:ln>
                <a:solidFill>
                  <a:srgbClr val="000000"/>
                </a:solidFill>
                <a:effectLst/>
                <a:latin typeface="Consolas" panose="020B0609020204030204" pitchFamily="49" charset="0"/>
              </a:rPr>
              <a:t>aspectj.config;</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1" i="0" u="none" strike="noStrike" cap="none" normalizeH="0" baseline="0" dirty="0">
                <a:ln>
                  <a:noFill/>
                </a:ln>
                <a:solidFill>
                  <a:srgbClr val="000080"/>
                </a:solidFill>
                <a:effectLst/>
                <a:latin typeface="Consolas" panose="020B0609020204030204" pitchFamily="49" charset="0"/>
              </a:rPr>
              <a:t>import </a:t>
            </a:r>
            <a:r>
              <a:rPr kumimoji="0" lang="zh-CN" altLang="zh-CN" sz="1700" b="0" i="0" u="none" strike="noStrike" cap="none" normalizeH="0" baseline="0" dirty="0">
                <a:ln>
                  <a:noFill/>
                </a:ln>
                <a:solidFill>
                  <a:srgbClr val="000000"/>
                </a:solidFill>
                <a:effectLst/>
                <a:latin typeface="Consolas" panose="020B0609020204030204" pitchFamily="49" charset="0"/>
              </a:rPr>
              <a:t>aspectj.dao.TestDao;</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1" i="0" u="none" strike="noStrike" cap="none" normalizeH="0" baseline="0" dirty="0">
                <a:ln>
                  <a:noFill/>
                </a:ln>
                <a:solidFill>
                  <a:srgbClr val="000080"/>
                </a:solidFill>
                <a:effectLst/>
                <a:latin typeface="Consolas" panose="020B0609020204030204" pitchFamily="49" charset="0"/>
              </a:rPr>
              <a:t>import </a:t>
            </a:r>
            <a:r>
              <a:rPr kumimoji="0" lang="zh-CN" altLang="zh-CN" sz="1700" b="0" i="0" u="none" strike="noStrike" cap="none" normalizeH="0" baseline="0" dirty="0">
                <a:ln>
                  <a:noFill/>
                </a:ln>
                <a:solidFill>
                  <a:srgbClr val="000000"/>
                </a:solidFill>
                <a:effectLst/>
                <a:latin typeface="Consolas" panose="020B0609020204030204" pitchFamily="49" charset="0"/>
              </a:rPr>
              <a:t>org.springframework.context.annotation.AnnotationConfigApplicationContext;</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1" u="none" strike="noStrike" cap="none" normalizeH="0" baseline="0" dirty="0">
                <a:ln>
                  <a:noFill/>
                </a:ln>
                <a:solidFill>
                  <a:srgbClr val="808080"/>
                </a:solidFill>
                <a:effectLst/>
                <a:latin typeface="Consolas" panose="020B0609020204030204" pitchFamily="49" charset="0"/>
              </a:rPr>
              <a:t>/**</a:t>
            </a:r>
            <a:br>
              <a:rPr kumimoji="0" lang="zh-CN" altLang="zh-CN" sz="1700" b="0" i="1" u="none" strike="noStrike" cap="none" normalizeH="0" baseline="0" dirty="0">
                <a:ln>
                  <a:noFill/>
                </a:ln>
                <a:solidFill>
                  <a:srgbClr val="808080"/>
                </a:solidFill>
                <a:effectLst/>
                <a:latin typeface="Consolas" panose="020B0609020204030204" pitchFamily="49" charset="0"/>
              </a:rPr>
            </a:br>
            <a:r>
              <a:rPr kumimoji="0" lang="zh-CN" altLang="zh-CN" sz="1700" b="0" i="1" u="none" strike="noStrike" cap="none" normalizeH="0" baseline="0" dirty="0">
                <a:ln>
                  <a:noFill/>
                </a:ln>
                <a:solidFill>
                  <a:srgbClr val="808080"/>
                </a:solidFill>
                <a:effectLst/>
                <a:latin typeface="Consolas" panose="020B0609020204030204" pitchFamily="49" charset="0"/>
              </a:rPr>
              <a:t> * Created by wangchao on 2021/11/16.</a:t>
            </a:r>
            <a:br>
              <a:rPr kumimoji="0" lang="zh-CN" altLang="zh-CN" sz="1700" b="0" i="1" u="none" strike="noStrike" cap="none" normalizeH="0" baseline="0" dirty="0">
                <a:ln>
                  <a:noFill/>
                </a:ln>
                <a:solidFill>
                  <a:srgbClr val="808080"/>
                </a:solidFill>
                <a:effectLst/>
                <a:latin typeface="Consolas" panose="020B0609020204030204" pitchFamily="49" charset="0"/>
              </a:rPr>
            </a:br>
            <a:r>
              <a:rPr kumimoji="0" lang="zh-CN" altLang="zh-CN" sz="1700" b="0" i="1" u="none" strike="noStrike" cap="none" normalizeH="0" baseline="0" dirty="0">
                <a:ln>
                  <a:noFill/>
                </a:ln>
                <a:solidFill>
                  <a:srgbClr val="808080"/>
                </a:solidFill>
                <a:effectLst/>
                <a:latin typeface="Consolas" panose="020B0609020204030204" pitchFamily="49" charset="0"/>
              </a:rPr>
              <a:t> */</a:t>
            </a:r>
            <a:br>
              <a:rPr kumimoji="0" lang="zh-CN" altLang="zh-CN" sz="1700" b="0" i="1" u="none" strike="noStrike" cap="none" normalizeH="0" baseline="0" dirty="0">
                <a:ln>
                  <a:noFill/>
                </a:ln>
                <a:solidFill>
                  <a:srgbClr val="808080"/>
                </a:solidFill>
                <a:effectLst/>
                <a:latin typeface="Consolas" panose="020B0609020204030204" pitchFamily="49" charset="0"/>
              </a:rPr>
            </a:br>
            <a:r>
              <a:rPr kumimoji="0" lang="zh-CN" altLang="zh-CN" sz="1700" b="1" i="0" u="none" strike="noStrike" cap="none" normalizeH="0" baseline="0" dirty="0">
                <a:ln>
                  <a:noFill/>
                </a:ln>
                <a:solidFill>
                  <a:srgbClr val="000080"/>
                </a:solidFill>
                <a:effectLst/>
                <a:latin typeface="Consolas" panose="020B0609020204030204" pitchFamily="49" charset="0"/>
              </a:rPr>
              <a:t>public class </a:t>
            </a:r>
            <a:r>
              <a:rPr kumimoji="0" lang="zh-CN" altLang="zh-CN" sz="1700" b="0" i="0" u="none" strike="noStrike" cap="none" normalizeH="0" baseline="0" dirty="0">
                <a:ln>
                  <a:noFill/>
                </a:ln>
                <a:solidFill>
                  <a:srgbClr val="000000"/>
                </a:solidFill>
                <a:effectLst/>
                <a:latin typeface="Consolas" panose="020B0609020204030204" pitchFamily="49" charset="0"/>
              </a:rPr>
              <a:t>AOPTest {</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1" i="0" u="none" strike="noStrike" cap="none" normalizeH="0" baseline="0" dirty="0">
                <a:ln>
                  <a:noFill/>
                </a:ln>
                <a:solidFill>
                  <a:srgbClr val="000080"/>
                </a:solidFill>
                <a:effectLst/>
                <a:latin typeface="Consolas" panose="020B0609020204030204" pitchFamily="49" charset="0"/>
              </a:rPr>
              <a:t>public static void </a:t>
            </a:r>
            <a:r>
              <a:rPr kumimoji="0" lang="zh-CN" altLang="zh-CN" sz="1700" b="0" i="0" u="none" strike="noStrike" cap="none" normalizeH="0" baseline="0" dirty="0">
                <a:ln>
                  <a:noFill/>
                </a:ln>
                <a:solidFill>
                  <a:srgbClr val="000000"/>
                </a:solidFill>
                <a:effectLst/>
                <a:latin typeface="Consolas" panose="020B0609020204030204" pitchFamily="49" charset="0"/>
              </a:rPr>
              <a:t>main(String[] args) {</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0" i="1" u="none" strike="noStrike" cap="none" normalizeH="0" baseline="0" dirty="0">
                <a:ln>
                  <a:noFill/>
                </a:ln>
                <a:solidFill>
                  <a:srgbClr val="808080"/>
                </a:solidFill>
                <a:effectLst/>
                <a:latin typeface="Consolas" panose="020B0609020204030204" pitchFamily="49" charset="0"/>
              </a:rPr>
              <a:t>//</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初始化</a:t>
            </a:r>
            <a:r>
              <a:rPr kumimoji="0" lang="zh-CN" altLang="zh-CN" sz="1700" b="0" i="1" u="none" strike="noStrike" cap="none" normalizeH="0" baseline="0" dirty="0">
                <a:ln>
                  <a:noFill/>
                </a:ln>
                <a:solidFill>
                  <a:srgbClr val="808080"/>
                </a:solidFill>
                <a:effectLst/>
                <a:latin typeface="Consolas" panose="020B0609020204030204" pitchFamily="49" charset="0"/>
              </a:rPr>
              <a:t>Spring</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容器</a:t>
            </a:r>
            <a:r>
              <a:rPr kumimoji="0" lang="zh-CN" altLang="zh-CN" sz="1700" b="0" i="1" u="none" strike="noStrike" cap="none" normalizeH="0" baseline="0" dirty="0">
                <a:ln>
                  <a:noFill/>
                </a:ln>
                <a:solidFill>
                  <a:srgbClr val="808080"/>
                </a:solidFill>
                <a:effectLst/>
                <a:latin typeface="Consolas" panose="020B0609020204030204" pitchFamily="49" charset="0"/>
              </a:rPr>
              <a:t>ApplicationContext</a:t>
            </a:r>
            <a:br>
              <a:rPr kumimoji="0" lang="zh-CN" altLang="zh-CN" sz="1700" b="0" i="1" u="none" strike="noStrike" cap="none" normalizeH="0" baseline="0" dirty="0">
                <a:ln>
                  <a:noFill/>
                </a:ln>
                <a:solidFill>
                  <a:srgbClr val="808080"/>
                </a:solidFill>
                <a:effectLst/>
                <a:latin typeface="Consolas" panose="020B0609020204030204" pitchFamily="49" charset="0"/>
              </a:rPr>
            </a:br>
            <a:r>
              <a:rPr kumimoji="0" lang="zh-CN" altLang="zh-CN" sz="1700" b="0" i="1" u="none" strike="noStrike" cap="none" normalizeH="0" baseline="0" dirty="0">
                <a:ln>
                  <a:noFill/>
                </a:ln>
                <a:solidFill>
                  <a:srgbClr val="808080"/>
                </a:solidFill>
                <a:effectLst/>
                <a:latin typeface="Consolas" panose="020B0609020204030204" pitchFamily="49" charset="0"/>
              </a:rPr>
              <a:t>        </a:t>
            </a:r>
            <a:r>
              <a:rPr kumimoji="0" lang="zh-CN" altLang="zh-CN" sz="1700" b="0" i="0" u="none" strike="noStrike" cap="none" normalizeH="0" baseline="0" dirty="0">
                <a:ln>
                  <a:noFill/>
                </a:ln>
                <a:solidFill>
                  <a:srgbClr val="000000"/>
                </a:solidFill>
                <a:effectLst/>
                <a:latin typeface="Consolas" panose="020B0609020204030204" pitchFamily="49" charset="0"/>
              </a:rPr>
              <a:t>AnnotationConfigApplicationContext appCon = </a:t>
            </a:r>
            <a:r>
              <a:rPr kumimoji="0" lang="zh-CN" altLang="zh-CN" sz="1700" b="1" i="0" u="none" strike="noStrike" cap="none" normalizeH="0" baseline="0" dirty="0">
                <a:ln>
                  <a:noFill/>
                </a:ln>
                <a:solidFill>
                  <a:srgbClr val="000080"/>
                </a:solidFill>
                <a:effectLst/>
                <a:latin typeface="Consolas" panose="020B0609020204030204" pitchFamily="49" charset="0"/>
              </a:rPr>
              <a:t>new </a:t>
            </a:r>
            <a:r>
              <a:rPr kumimoji="0" lang="zh-CN" altLang="zh-CN" sz="1700" b="0" i="0" u="none" strike="noStrike" cap="none" normalizeH="0" baseline="0" dirty="0">
                <a:ln>
                  <a:noFill/>
                </a:ln>
                <a:solidFill>
                  <a:srgbClr val="000000"/>
                </a:solidFill>
                <a:effectLst/>
                <a:latin typeface="Consolas" panose="020B0609020204030204" pitchFamily="49" charset="0"/>
              </a:rPr>
              <a:t>AnnotationConfigApplicationContext(AspectAOPConfig.</a:t>
            </a:r>
            <a:r>
              <a:rPr kumimoji="0" lang="zh-CN" altLang="zh-CN" sz="1700" b="1" i="0" u="none" strike="noStrike" cap="none" normalizeH="0" baseline="0" dirty="0">
                <a:ln>
                  <a:noFill/>
                </a:ln>
                <a:solidFill>
                  <a:srgbClr val="000080"/>
                </a:solidFill>
                <a:effectLst/>
                <a:latin typeface="Consolas" panose="020B0609020204030204" pitchFamily="49" charset="0"/>
              </a:rPr>
              <a:t>class</a:t>
            </a: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0" i="1" u="none" strike="noStrike" cap="none" normalizeH="0" baseline="0" dirty="0">
                <a:ln>
                  <a:noFill/>
                </a:ln>
                <a:solidFill>
                  <a:srgbClr val="808080"/>
                </a:solidFill>
                <a:effectLst/>
                <a:latin typeface="Consolas" panose="020B0609020204030204" pitchFamily="49" charset="0"/>
              </a:rPr>
              <a:t>//</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从容器中获取增强后的目标对象</a:t>
            </a:r>
            <a:b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700" b="0" i="0" u="none" strike="noStrike" cap="none" normalizeH="0" baseline="0" dirty="0">
                <a:ln>
                  <a:noFill/>
                </a:ln>
                <a:solidFill>
                  <a:srgbClr val="000000"/>
                </a:solidFill>
                <a:effectLst/>
                <a:latin typeface="Consolas" panose="020B0609020204030204" pitchFamily="49" charset="0"/>
              </a:rPr>
              <a:t>TestDao testDaoAdvice = appCon.getBean(TestDao.</a:t>
            </a:r>
            <a:r>
              <a:rPr kumimoji="0" lang="zh-CN" altLang="zh-CN" sz="1700" b="1" i="0" u="none" strike="noStrike" cap="none" normalizeH="0" baseline="0" dirty="0">
                <a:ln>
                  <a:noFill/>
                </a:ln>
                <a:solidFill>
                  <a:srgbClr val="000080"/>
                </a:solidFill>
                <a:effectLst/>
                <a:latin typeface="Consolas" panose="020B0609020204030204" pitchFamily="49" charset="0"/>
              </a:rPr>
              <a:t>class</a:t>
            </a: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0" i="1" u="none" strike="noStrike" cap="none" normalizeH="0" baseline="0" dirty="0">
                <a:ln>
                  <a:noFill/>
                </a:ln>
                <a:solidFill>
                  <a:srgbClr val="808080"/>
                </a:solidFill>
                <a:effectLst/>
                <a:latin typeface="Consolas" panose="020B0609020204030204" pitchFamily="49" charset="0"/>
              </a:rPr>
              <a:t>//</a:t>
            </a: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执行方法</a:t>
            </a:r>
            <a:b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7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700" b="0" i="0" u="none" strike="noStrike" cap="none" normalizeH="0" baseline="0" dirty="0">
                <a:ln>
                  <a:noFill/>
                </a:ln>
                <a:solidFill>
                  <a:srgbClr val="000000"/>
                </a:solidFill>
                <a:effectLst/>
                <a:latin typeface="Consolas" panose="020B0609020204030204" pitchFamily="49" charset="0"/>
              </a:rPr>
              <a:t>testDaoAdvice.save();</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System.</a:t>
            </a:r>
            <a:r>
              <a:rPr kumimoji="0" lang="zh-CN" altLang="zh-CN" sz="1700" b="1" i="1" u="none" strike="noStrike" cap="none" normalizeH="0" baseline="0" dirty="0">
                <a:ln>
                  <a:noFill/>
                </a:ln>
                <a:solidFill>
                  <a:srgbClr val="660E7A"/>
                </a:solidFill>
                <a:effectLst/>
                <a:latin typeface="Consolas" panose="020B0609020204030204" pitchFamily="49" charset="0"/>
              </a:rPr>
              <a:t>out</a:t>
            </a:r>
            <a:r>
              <a:rPr kumimoji="0" lang="zh-CN" altLang="zh-CN" sz="1700" b="0" i="0" u="none" strike="noStrike" cap="none" normalizeH="0" baseline="0" dirty="0">
                <a:ln>
                  <a:noFill/>
                </a:ln>
                <a:solidFill>
                  <a:srgbClr val="000000"/>
                </a:solidFill>
                <a:effectLst/>
                <a:latin typeface="Consolas" panose="020B0609020204030204" pitchFamily="49" charset="0"/>
              </a:rPr>
              <a:t>.println(</a:t>
            </a:r>
            <a:r>
              <a:rPr kumimoji="0" lang="zh-CN" altLang="zh-CN" sz="1700" b="1" i="0" u="none" strike="noStrike" cap="none" normalizeH="0" baseline="0" dirty="0">
                <a:ln>
                  <a:noFill/>
                </a:ln>
                <a:solidFill>
                  <a:srgbClr val="008000"/>
                </a:solidFill>
                <a:effectLst/>
                <a:latin typeface="Consolas" panose="020B0609020204030204" pitchFamily="49" charset="0"/>
              </a:rPr>
              <a:t>"======================"</a:t>
            </a: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testDaoAdvice.modify();</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System.</a:t>
            </a:r>
            <a:r>
              <a:rPr kumimoji="0" lang="zh-CN" altLang="zh-CN" sz="1700" b="1" i="1" u="none" strike="noStrike" cap="none" normalizeH="0" baseline="0" dirty="0">
                <a:ln>
                  <a:noFill/>
                </a:ln>
                <a:solidFill>
                  <a:srgbClr val="660E7A"/>
                </a:solidFill>
                <a:effectLst/>
                <a:latin typeface="Consolas" panose="020B0609020204030204" pitchFamily="49" charset="0"/>
              </a:rPr>
              <a:t>out</a:t>
            </a:r>
            <a:r>
              <a:rPr kumimoji="0" lang="zh-CN" altLang="zh-CN" sz="1700" b="0" i="0" u="none" strike="noStrike" cap="none" normalizeH="0" baseline="0" dirty="0">
                <a:ln>
                  <a:noFill/>
                </a:ln>
                <a:solidFill>
                  <a:srgbClr val="000000"/>
                </a:solidFill>
                <a:effectLst/>
                <a:latin typeface="Consolas" panose="020B0609020204030204" pitchFamily="49" charset="0"/>
              </a:rPr>
              <a:t>.println(</a:t>
            </a:r>
            <a:r>
              <a:rPr kumimoji="0" lang="zh-CN" altLang="zh-CN" sz="1700" b="1" i="0" u="none" strike="noStrike" cap="none" normalizeH="0" baseline="0" dirty="0">
                <a:ln>
                  <a:noFill/>
                </a:ln>
                <a:solidFill>
                  <a:srgbClr val="008000"/>
                </a:solidFill>
                <a:effectLst/>
                <a:latin typeface="Consolas" panose="020B0609020204030204" pitchFamily="49" charset="0"/>
              </a:rPr>
              <a:t>"======================"</a:t>
            </a: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testDaoAdvice.delete();</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System.</a:t>
            </a:r>
            <a:r>
              <a:rPr kumimoji="0" lang="zh-CN" altLang="zh-CN" sz="1700" b="1" i="1" u="none" strike="noStrike" cap="none" normalizeH="0" baseline="0" dirty="0">
                <a:ln>
                  <a:noFill/>
                </a:ln>
                <a:solidFill>
                  <a:srgbClr val="660E7A"/>
                </a:solidFill>
                <a:effectLst/>
                <a:latin typeface="Consolas" panose="020B0609020204030204" pitchFamily="49" charset="0"/>
              </a:rPr>
              <a:t>out</a:t>
            </a:r>
            <a:r>
              <a:rPr kumimoji="0" lang="zh-CN" altLang="zh-CN" sz="1700" b="0" i="0" u="none" strike="noStrike" cap="none" normalizeH="0" baseline="0" dirty="0">
                <a:ln>
                  <a:noFill/>
                </a:ln>
                <a:solidFill>
                  <a:srgbClr val="000000"/>
                </a:solidFill>
                <a:effectLst/>
                <a:latin typeface="Consolas" panose="020B0609020204030204" pitchFamily="49" charset="0"/>
              </a:rPr>
              <a:t>.println(</a:t>
            </a:r>
            <a:r>
              <a:rPr kumimoji="0" lang="zh-CN" altLang="zh-CN" sz="1700" b="1" i="0" u="none" strike="noStrike" cap="none" normalizeH="0" baseline="0" dirty="0">
                <a:ln>
                  <a:noFill/>
                </a:ln>
                <a:solidFill>
                  <a:srgbClr val="008000"/>
                </a:solidFill>
                <a:effectLst/>
                <a:latin typeface="Consolas" panose="020B0609020204030204" pitchFamily="49" charset="0"/>
              </a:rPr>
              <a:t>"======================"</a:t>
            </a: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6314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46E605-8BBD-47DA-A116-FAB6675EF6C4}"/>
              </a:ext>
            </a:extLst>
          </p:cNvPr>
          <p:cNvSpPr txBox="1">
            <a:spLocks/>
          </p:cNvSpPr>
          <p:nvPr/>
        </p:nvSpPr>
        <p:spPr>
          <a:xfrm>
            <a:off x="3703320" y="26320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6</a:t>
            </a:r>
            <a:r>
              <a:rPr lang="zh-CN" altLang="zh-CN">
                <a:latin typeface="黑体" panose="02010609060101010101" pitchFamily="49" charset="-122"/>
                <a:ea typeface="黑体" panose="02010609060101010101" pitchFamily="49" charset="-122"/>
              </a:rPr>
              <a:t>．运行测试类</a:t>
            </a:r>
            <a:endParaRPr lang="zh-CN" altLang="en-US" dirty="0">
              <a:latin typeface="黑体" panose="02010609060101010101" pitchFamily="49" charset="-122"/>
              <a:ea typeface="黑体" panose="02010609060101010101" pitchFamily="49" charset="-122"/>
            </a:endParaRPr>
          </a:p>
        </p:txBody>
      </p:sp>
      <p:pic>
        <p:nvPicPr>
          <p:cNvPr id="5" name="图片 4">
            <a:extLst>
              <a:ext uri="{FF2B5EF4-FFF2-40B4-BE49-F238E27FC236}">
                <a16:creationId xmlns:a16="http://schemas.microsoft.com/office/drawing/2014/main" id="{95AD126D-DC34-409D-9551-319F1F11A239}"/>
              </a:ext>
            </a:extLst>
          </p:cNvPr>
          <p:cNvPicPr>
            <a:picLocks noChangeAspect="1"/>
          </p:cNvPicPr>
          <p:nvPr/>
        </p:nvPicPr>
        <p:blipFill>
          <a:blip r:embed="rId2"/>
          <a:stretch>
            <a:fillRect/>
          </a:stretch>
        </p:blipFill>
        <p:spPr>
          <a:xfrm>
            <a:off x="3101926" y="1227103"/>
            <a:ext cx="6870750" cy="4059271"/>
          </a:xfrm>
          <a:prstGeom prst="rect">
            <a:avLst/>
          </a:prstGeom>
        </p:spPr>
      </p:pic>
    </p:spTree>
    <p:extLst>
      <p:ext uri="{BB962C8B-B14F-4D97-AF65-F5344CB8AC3E}">
        <p14:creationId xmlns:p14="http://schemas.microsoft.com/office/powerpoint/2010/main" val="13367577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DE3B19-1FDD-4E26-B68E-B284D571DBAC}"/>
              </a:ext>
            </a:extLst>
          </p:cNvPr>
          <p:cNvSpPr txBox="1">
            <a:spLocks/>
          </p:cNvSpPr>
          <p:nvPr/>
        </p:nvSpPr>
        <p:spPr>
          <a:xfrm>
            <a:off x="3124200" y="37623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1.5  Spring Bean</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C3315529-52A2-4C31-9B47-086C82FBE52F}"/>
              </a:ext>
            </a:extLst>
          </p:cNvPr>
          <p:cNvSpPr txBox="1">
            <a:spLocks noChangeArrowheads="1"/>
          </p:cNvSpPr>
          <p:nvPr/>
        </p:nvSpPr>
        <p:spPr bwMode="auto">
          <a:xfrm>
            <a:off x="2944813" y="2005013"/>
            <a:ext cx="6767512"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de-DE" altLang="zh-CN" dirty="0"/>
              <a:t>1.5.1  Bean</a:t>
            </a:r>
            <a:r>
              <a:rPr lang="zh-CN" altLang="zh-CN" dirty="0"/>
              <a:t>的实例化</a:t>
            </a:r>
            <a:endParaRPr lang="en-US" altLang="zh-CN" dirty="0"/>
          </a:p>
          <a:p>
            <a:pPr>
              <a:spcBef>
                <a:spcPct val="0"/>
              </a:spcBef>
              <a:buFontTx/>
              <a:buNone/>
            </a:pPr>
            <a:endParaRPr lang="en-US" altLang="zh-CN" dirty="0"/>
          </a:p>
          <a:p>
            <a:pPr>
              <a:spcBef>
                <a:spcPct val="0"/>
              </a:spcBef>
              <a:buFontTx/>
              <a:buNone/>
            </a:pPr>
            <a:r>
              <a:rPr lang="de-DE" altLang="zh-CN" dirty="0"/>
              <a:t>1.5.2  Bean</a:t>
            </a:r>
            <a:r>
              <a:rPr lang="zh-CN" altLang="zh-CN" dirty="0"/>
              <a:t>的作用域</a:t>
            </a:r>
            <a:endParaRPr lang="en-US" altLang="zh-CN" dirty="0"/>
          </a:p>
          <a:p>
            <a:pPr>
              <a:spcBef>
                <a:spcPct val="0"/>
              </a:spcBef>
              <a:buFontTx/>
              <a:buNone/>
            </a:pPr>
            <a:endParaRPr lang="en-US" altLang="zh-CN" dirty="0"/>
          </a:p>
          <a:p>
            <a:pPr>
              <a:spcBef>
                <a:spcPct val="0"/>
              </a:spcBef>
              <a:buFontTx/>
              <a:buNone/>
            </a:pPr>
            <a:r>
              <a:rPr lang="de-DE" altLang="zh-CN" dirty="0"/>
              <a:t>1.5.3  Bean</a:t>
            </a:r>
            <a:r>
              <a:rPr lang="zh-CN" altLang="zh-CN" dirty="0"/>
              <a:t>的初始化和销毁</a:t>
            </a:r>
            <a:endParaRPr lang="zh-CN" altLang="en-US" b="0" dirty="0"/>
          </a:p>
        </p:txBody>
      </p:sp>
    </p:spTree>
    <p:extLst>
      <p:ext uri="{BB962C8B-B14F-4D97-AF65-F5344CB8AC3E}">
        <p14:creationId xmlns:p14="http://schemas.microsoft.com/office/powerpoint/2010/main" val="14613325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6E220C-8E6F-43A5-B4A6-5782236AF01E}"/>
              </a:ext>
            </a:extLst>
          </p:cNvPr>
          <p:cNvSpPr txBox="1">
            <a:spLocks/>
          </p:cNvSpPr>
          <p:nvPr/>
        </p:nvSpPr>
        <p:spPr>
          <a:xfrm>
            <a:off x="2641600" y="376238"/>
            <a:ext cx="8229600" cy="70643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1.5.1  Bean</a:t>
            </a:r>
            <a:r>
              <a:rPr lang="zh-CN" altLang="zh-CN">
                <a:latin typeface="黑体" panose="02010609060101010101" pitchFamily="49" charset="-122"/>
                <a:ea typeface="黑体" panose="02010609060101010101" pitchFamily="49" charset="-122"/>
              </a:rPr>
              <a:t>的实例化</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7E3099D6-BE66-4B0D-8C67-074958A194BA}"/>
              </a:ext>
            </a:extLst>
          </p:cNvPr>
          <p:cNvSpPr txBox="1">
            <a:spLocks noChangeArrowheads="1"/>
          </p:cNvSpPr>
          <p:nvPr/>
        </p:nvSpPr>
        <p:spPr bwMode="auto">
          <a:xfrm>
            <a:off x="1482725" y="1136650"/>
            <a:ext cx="864235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de-DE" altLang="zh-CN" dirty="0"/>
              <a:t>    Spring</a:t>
            </a:r>
            <a:r>
              <a:rPr lang="zh-CN" altLang="zh-CN" dirty="0"/>
              <a:t>框架实例化</a:t>
            </a:r>
            <a:r>
              <a:rPr lang="de-DE" altLang="zh-CN" dirty="0"/>
              <a:t>Bean</a:t>
            </a:r>
            <a:r>
              <a:rPr lang="zh-CN" altLang="zh-CN" dirty="0"/>
              <a:t>有三种方式：</a:t>
            </a:r>
            <a:r>
              <a:rPr lang="zh-CN" altLang="zh-CN" dirty="0">
                <a:solidFill>
                  <a:srgbClr val="0F06BA"/>
                </a:solidFill>
              </a:rPr>
              <a:t>构造方法实例化</a:t>
            </a:r>
            <a:r>
              <a:rPr lang="zh-CN" altLang="zh-CN" dirty="0"/>
              <a:t>、</a:t>
            </a:r>
            <a:r>
              <a:rPr lang="zh-CN" altLang="zh-CN" dirty="0">
                <a:solidFill>
                  <a:srgbClr val="0F06BA"/>
                </a:solidFill>
              </a:rPr>
              <a:t>静态工厂实例化</a:t>
            </a:r>
            <a:r>
              <a:rPr lang="zh-CN" altLang="zh-CN" dirty="0"/>
              <a:t>和</a:t>
            </a:r>
            <a:r>
              <a:rPr lang="zh-CN" altLang="zh-CN" dirty="0">
                <a:solidFill>
                  <a:srgbClr val="0F06BA"/>
                </a:solidFill>
              </a:rPr>
              <a:t>实例工厂实例化</a:t>
            </a:r>
            <a:r>
              <a:rPr lang="zh-CN" altLang="zh-CN" dirty="0"/>
              <a:t>（其中，最常用的实例方法是</a:t>
            </a:r>
            <a:r>
              <a:rPr lang="zh-CN" altLang="zh-CN" dirty="0">
                <a:solidFill>
                  <a:srgbClr val="0F06BA"/>
                </a:solidFill>
              </a:rPr>
              <a:t>构造方法实例化</a:t>
            </a:r>
            <a:r>
              <a:rPr lang="zh-CN" altLang="zh-CN" dirty="0"/>
              <a:t>）。下面通过一个实例来演示</a:t>
            </a:r>
            <a:r>
              <a:rPr lang="de-DE" altLang="zh-CN" dirty="0"/>
              <a:t>Bean</a:t>
            </a:r>
            <a:r>
              <a:rPr lang="zh-CN" altLang="zh-CN" dirty="0"/>
              <a:t>的实例化过程，具体步骤如下。</a:t>
            </a:r>
          </a:p>
        </p:txBody>
      </p:sp>
      <p:sp>
        <p:nvSpPr>
          <p:cNvPr id="4" name="文本框 4">
            <a:extLst>
              <a:ext uri="{FF2B5EF4-FFF2-40B4-BE49-F238E27FC236}">
                <a16:creationId xmlns:a16="http://schemas.microsoft.com/office/drawing/2014/main" id="{6B05E3FE-87F6-473F-B4FD-F1F79C339700}"/>
              </a:ext>
            </a:extLst>
          </p:cNvPr>
          <p:cNvSpPr txBox="1">
            <a:spLocks noChangeArrowheads="1"/>
          </p:cNvSpPr>
          <p:nvPr/>
        </p:nvSpPr>
        <p:spPr bwMode="auto">
          <a:xfrm>
            <a:off x="1482725" y="3006724"/>
            <a:ext cx="82296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de-DE" altLang="zh-CN" dirty="0"/>
              <a:t>1</a:t>
            </a:r>
            <a:r>
              <a:rPr lang="zh-CN" altLang="zh-CN" dirty="0"/>
              <a:t>．使用</a:t>
            </a:r>
            <a:r>
              <a:rPr lang="en-US" altLang="zh-CN" dirty="0"/>
              <a:t>idea</a:t>
            </a:r>
            <a:r>
              <a:rPr lang="zh-CN" altLang="zh-CN" dirty="0"/>
              <a:t>创建应用并导入</a:t>
            </a:r>
            <a:r>
              <a:rPr lang="de-DE" altLang="zh-CN" dirty="0"/>
              <a:t>JAR</a:t>
            </a:r>
            <a:r>
              <a:rPr lang="zh-CN" altLang="zh-CN" dirty="0"/>
              <a:t>包</a:t>
            </a:r>
          </a:p>
          <a:p>
            <a:pPr>
              <a:spcBef>
                <a:spcPct val="0"/>
              </a:spcBef>
              <a:buFontTx/>
              <a:buNone/>
            </a:pPr>
            <a:endParaRPr lang="en-US" altLang="zh-CN" dirty="0"/>
          </a:p>
          <a:p>
            <a:pPr>
              <a:spcBef>
                <a:spcPct val="0"/>
              </a:spcBef>
              <a:buFontTx/>
              <a:buNone/>
            </a:pPr>
            <a:r>
              <a:rPr lang="de-DE" altLang="zh-CN" dirty="0"/>
              <a:t>2</a:t>
            </a:r>
            <a:r>
              <a:rPr lang="zh-CN" altLang="zh-CN" dirty="0"/>
              <a:t>．创建实例化</a:t>
            </a:r>
            <a:r>
              <a:rPr lang="de-DE" altLang="zh-CN" dirty="0"/>
              <a:t>Bean</a:t>
            </a:r>
            <a:r>
              <a:rPr lang="zh-CN" altLang="zh-CN" dirty="0"/>
              <a:t>的类</a:t>
            </a:r>
            <a:endParaRPr lang="en-US" altLang="zh-CN" dirty="0"/>
          </a:p>
          <a:p>
            <a:pPr>
              <a:spcBef>
                <a:spcPct val="0"/>
              </a:spcBef>
              <a:buFontTx/>
              <a:buNone/>
            </a:pPr>
            <a:endParaRPr lang="en-US" altLang="zh-CN" dirty="0"/>
          </a:p>
          <a:p>
            <a:pPr>
              <a:spcBef>
                <a:spcPct val="0"/>
              </a:spcBef>
              <a:buFontTx/>
              <a:buNone/>
            </a:pPr>
            <a:r>
              <a:rPr lang="de-DE" altLang="zh-CN" dirty="0"/>
              <a:t>3</a:t>
            </a:r>
            <a:r>
              <a:rPr lang="zh-CN" altLang="zh-CN" dirty="0"/>
              <a:t>．创建配置类</a:t>
            </a:r>
          </a:p>
          <a:p>
            <a:pPr>
              <a:spcBef>
                <a:spcPct val="0"/>
              </a:spcBef>
              <a:buFontTx/>
              <a:buNone/>
            </a:pPr>
            <a:endParaRPr lang="en-US" altLang="zh-CN" dirty="0"/>
          </a:p>
          <a:p>
            <a:pPr>
              <a:spcBef>
                <a:spcPct val="0"/>
              </a:spcBef>
              <a:buFontTx/>
              <a:buNone/>
            </a:pPr>
            <a:r>
              <a:rPr lang="de-DE" altLang="zh-CN" dirty="0"/>
              <a:t>4</a:t>
            </a:r>
            <a:r>
              <a:rPr lang="zh-CN" altLang="zh-CN" dirty="0"/>
              <a:t>．创建测试类</a:t>
            </a:r>
          </a:p>
          <a:p>
            <a:pPr>
              <a:spcBef>
                <a:spcPct val="0"/>
              </a:spcBef>
              <a:buFontTx/>
              <a:buNone/>
            </a:pPr>
            <a:endParaRPr lang="en-US" altLang="zh-CN" dirty="0"/>
          </a:p>
          <a:p>
            <a:pPr>
              <a:spcBef>
                <a:spcPct val="0"/>
              </a:spcBef>
              <a:buFontTx/>
              <a:buNone/>
            </a:pPr>
            <a:r>
              <a:rPr lang="de-DE" altLang="zh-CN" dirty="0"/>
              <a:t>5</a:t>
            </a:r>
            <a:r>
              <a:rPr lang="zh-CN" altLang="zh-CN" dirty="0"/>
              <a:t>．运行测试类</a:t>
            </a:r>
          </a:p>
        </p:txBody>
      </p:sp>
    </p:spTree>
    <p:extLst>
      <p:ext uri="{BB962C8B-B14F-4D97-AF65-F5344CB8AC3E}">
        <p14:creationId xmlns:p14="http://schemas.microsoft.com/office/powerpoint/2010/main" val="24821967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F6F4571-23B5-4581-A2A9-B7173E970D96}"/>
              </a:ext>
            </a:extLst>
          </p:cNvPr>
          <p:cNvSpPr txBox="1">
            <a:spLocks/>
          </p:cNvSpPr>
          <p:nvPr/>
        </p:nvSpPr>
        <p:spPr>
          <a:xfrm>
            <a:off x="2309813" y="298450"/>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．使用</a:t>
            </a:r>
            <a:r>
              <a:rPr lang="en-US" altLang="zh-CN" dirty="0">
                <a:latin typeface="黑体" panose="02010609060101010101" pitchFamily="49" charset="-122"/>
                <a:ea typeface="黑体" panose="02010609060101010101" pitchFamily="49" charset="-122"/>
              </a:rPr>
              <a:t>idea</a:t>
            </a:r>
            <a:r>
              <a:rPr lang="zh-CN" altLang="zh-CN" dirty="0">
                <a:latin typeface="黑体" panose="02010609060101010101" pitchFamily="49" charset="-122"/>
                <a:ea typeface="黑体" panose="02010609060101010101" pitchFamily="49" charset="-122"/>
              </a:rPr>
              <a:t>创建应用并导入</a:t>
            </a:r>
            <a:r>
              <a:rPr lang="de-DE" altLang="zh-CN" dirty="0">
                <a:latin typeface="黑体" panose="02010609060101010101" pitchFamily="49" charset="-122"/>
                <a:ea typeface="黑体" panose="02010609060101010101" pitchFamily="49" charset="-122"/>
              </a:rPr>
              <a:t>JAR</a:t>
            </a:r>
            <a:r>
              <a:rPr lang="zh-CN" altLang="zh-CN" dirty="0">
                <a:latin typeface="黑体" panose="02010609060101010101" pitchFamily="49" charset="-122"/>
                <a:ea typeface="黑体" panose="02010609060101010101" pitchFamily="49" charset="-122"/>
              </a:rPr>
              <a:t>包</a:t>
            </a:r>
            <a:endParaRPr lang="zh-CN" altLang="en-US" dirty="0">
              <a:latin typeface="黑体" panose="02010609060101010101" pitchFamily="49" charset="-122"/>
              <a:ea typeface="黑体" panose="02010609060101010101" pitchFamily="49" charset="-122"/>
            </a:endParaRPr>
          </a:p>
        </p:txBody>
      </p:sp>
      <p:sp>
        <p:nvSpPr>
          <p:cNvPr id="5" name="文本框 3">
            <a:extLst>
              <a:ext uri="{FF2B5EF4-FFF2-40B4-BE49-F238E27FC236}">
                <a16:creationId xmlns:a16="http://schemas.microsoft.com/office/drawing/2014/main" id="{852A7BA4-51D8-47D6-82C5-EDD19B53CE7B}"/>
              </a:ext>
            </a:extLst>
          </p:cNvPr>
          <p:cNvSpPr txBox="1">
            <a:spLocks noChangeArrowheads="1"/>
          </p:cNvSpPr>
          <p:nvPr/>
        </p:nvSpPr>
        <p:spPr bwMode="auto">
          <a:xfrm>
            <a:off x="1660525" y="2154238"/>
            <a:ext cx="8426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t>    </a:t>
            </a:r>
            <a:r>
              <a:rPr lang="zh-CN" altLang="zh-CN" dirty="0"/>
              <a:t>使用</a:t>
            </a:r>
            <a:r>
              <a:rPr lang="en-US" altLang="zh-CN" dirty="0"/>
              <a:t>idea</a:t>
            </a:r>
            <a:r>
              <a:rPr lang="zh-CN" altLang="zh-CN" dirty="0"/>
              <a:t>创建</a:t>
            </a:r>
            <a:r>
              <a:rPr lang="zh-CN" altLang="en-US" dirty="0"/>
              <a:t>应用</a:t>
            </a:r>
            <a:r>
              <a:rPr lang="zh-CN" altLang="zh-CN" dirty="0"/>
              <a:t>，并将</a:t>
            </a:r>
            <a:r>
              <a:rPr lang="de-DE" altLang="zh-CN" dirty="0"/>
              <a:t>Spring</a:t>
            </a:r>
            <a:r>
              <a:rPr lang="zh-CN" altLang="zh-CN" dirty="0"/>
              <a:t>的四个基础包、第三方依赖包</a:t>
            </a:r>
            <a:r>
              <a:rPr lang="de-DE" altLang="zh-CN" dirty="0"/>
              <a:t>commons-logging-1.2.jar</a:t>
            </a:r>
            <a:r>
              <a:rPr lang="zh-CN" altLang="zh-CN" dirty="0"/>
              <a:t>以及</a:t>
            </a:r>
            <a:r>
              <a:rPr lang="de-DE" altLang="zh-CN" dirty="0"/>
              <a:t>spring-aop-5.1.4.RELEASE.jar</a:t>
            </a:r>
            <a:r>
              <a:rPr lang="zh-CN" altLang="zh-CN" dirty="0"/>
              <a:t>等</a:t>
            </a:r>
            <a:r>
              <a:rPr lang="de-DE" altLang="zh-CN" dirty="0"/>
              <a:t>JAR</a:t>
            </a:r>
            <a:r>
              <a:rPr lang="zh-CN" altLang="zh-CN" dirty="0"/>
              <a:t>包复制到</a:t>
            </a:r>
            <a:r>
              <a:rPr lang="zh-CN" altLang="en-US" dirty="0"/>
              <a:t>应用的</a:t>
            </a:r>
            <a:r>
              <a:rPr lang="de-DE" altLang="zh-CN" dirty="0"/>
              <a:t>lib</a:t>
            </a:r>
            <a:r>
              <a:rPr lang="zh-CN" altLang="zh-CN" dirty="0"/>
              <a:t>目录中。</a:t>
            </a:r>
            <a:endParaRPr lang="zh-CN" altLang="en-US" dirty="0"/>
          </a:p>
        </p:txBody>
      </p:sp>
    </p:spTree>
    <p:extLst>
      <p:ext uri="{BB962C8B-B14F-4D97-AF65-F5344CB8AC3E}">
        <p14:creationId xmlns:p14="http://schemas.microsoft.com/office/powerpoint/2010/main" val="1507922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DECDA9-CF3C-48F5-A6E8-89BEA13BAE14}"/>
              </a:ext>
            </a:extLst>
          </p:cNvPr>
          <p:cNvSpPr txBox="1">
            <a:spLocks/>
          </p:cNvSpPr>
          <p:nvPr/>
        </p:nvSpPr>
        <p:spPr>
          <a:xfrm>
            <a:off x="4171950" y="406083"/>
            <a:ext cx="8229600" cy="635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黑体" panose="02010609060101010101" pitchFamily="49" charset="-122"/>
                <a:ea typeface="黑体" panose="02010609060101010101" pitchFamily="49" charset="-122"/>
              </a:rPr>
              <a:t>1</a:t>
            </a:r>
            <a:r>
              <a:rPr lang="zh-CN" altLang="zh-CN">
                <a:latin typeface="黑体" panose="02010609060101010101" pitchFamily="49" charset="-122"/>
                <a:ea typeface="黑体" panose="02010609060101010101" pitchFamily="49" charset="-122"/>
              </a:rPr>
              <a:t>．安装</a:t>
            </a:r>
            <a:r>
              <a:rPr lang="en-US" altLang="zh-CN">
                <a:latin typeface="黑体" panose="02010609060101010101" pitchFamily="49" charset="-122"/>
                <a:ea typeface="黑体" panose="02010609060101010101" pitchFamily="49" charset="-122"/>
              </a:rPr>
              <a:t>JDK</a:t>
            </a:r>
            <a:endParaRPr lang="zh-CN" altLang="en-US" dirty="0">
              <a:latin typeface="黑体" panose="02010609060101010101" pitchFamily="49" charset="-122"/>
              <a:ea typeface="黑体" panose="02010609060101010101" pitchFamily="49" charset="-122"/>
            </a:endParaRPr>
          </a:p>
        </p:txBody>
      </p:sp>
      <p:pic>
        <p:nvPicPr>
          <p:cNvPr id="3" name="Picture 2">
            <a:extLst>
              <a:ext uri="{FF2B5EF4-FFF2-40B4-BE49-F238E27FC236}">
                <a16:creationId xmlns:a16="http://schemas.microsoft.com/office/drawing/2014/main" id="{09091747-DD66-4E8F-9FDD-F525B00124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7200" y="1041083"/>
            <a:ext cx="5289550"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FDE72846-0EF3-4AA5-834D-93A12BEE6D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4831" y="2471420"/>
            <a:ext cx="5094288"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4130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6D310-5C96-409C-8608-81D1531A0085}"/>
              </a:ext>
            </a:extLst>
          </p:cNvPr>
          <p:cNvSpPr txBox="1">
            <a:spLocks/>
          </p:cNvSpPr>
          <p:nvPr/>
        </p:nvSpPr>
        <p:spPr>
          <a:xfrm>
            <a:off x="3111500" y="41433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2</a:t>
            </a:r>
            <a:r>
              <a:rPr lang="zh-CN" altLang="zh-CN">
                <a:latin typeface="黑体" panose="02010609060101010101" pitchFamily="49" charset="-122"/>
                <a:ea typeface="黑体" panose="02010609060101010101" pitchFamily="49" charset="-122"/>
              </a:rPr>
              <a:t>．创建实例化</a:t>
            </a:r>
            <a:r>
              <a:rPr lang="de-DE" altLang="zh-CN">
                <a:latin typeface="黑体" panose="02010609060101010101" pitchFamily="49" charset="-122"/>
                <a:ea typeface="黑体" panose="02010609060101010101" pitchFamily="49" charset="-122"/>
              </a:rPr>
              <a:t>Bean</a:t>
            </a:r>
            <a:r>
              <a:rPr lang="zh-CN" altLang="zh-CN">
                <a:latin typeface="黑体" panose="02010609060101010101" pitchFamily="49" charset="-122"/>
                <a:ea typeface="黑体" panose="02010609060101010101" pitchFamily="49" charset="-122"/>
              </a:rPr>
              <a:t>的类</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DDC5B02B-6298-401B-AA52-97826E7C34D1}"/>
              </a:ext>
            </a:extLst>
          </p:cNvPr>
          <p:cNvSpPr txBox="1">
            <a:spLocks noChangeArrowheads="1"/>
          </p:cNvSpPr>
          <p:nvPr/>
        </p:nvSpPr>
        <p:spPr bwMode="auto">
          <a:xfrm>
            <a:off x="1538288" y="2228850"/>
            <a:ext cx="87137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t>    </a:t>
            </a:r>
            <a:r>
              <a:rPr lang="zh-CN" altLang="zh-CN" dirty="0"/>
              <a:t>在应用的</a:t>
            </a:r>
            <a:r>
              <a:rPr lang="de-DE" altLang="zh-CN" dirty="0"/>
              <a:t>src</a:t>
            </a:r>
            <a:r>
              <a:rPr lang="zh-CN" altLang="zh-CN" dirty="0"/>
              <a:t>目录下，创建包</a:t>
            </a:r>
            <a:r>
              <a:rPr lang="de-DE" altLang="zh-CN" dirty="0"/>
              <a:t>instance</a:t>
            </a:r>
            <a:r>
              <a:rPr lang="zh-CN" altLang="zh-CN" dirty="0"/>
              <a:t>，并在该包中创建</a:t>
            </a:r>
            <a:r>
              <a:rPr lang="de-DE" altLang="zh-CN" dirty="0"/>
              <a:t>BeanClass</a:t>
            </a:r>
            <a:r>
              <a:rPr lang="zh-CN" altLang="zh-CN" dirty="0"/>
              <a:t>、</a:t>
            </a:r>
            <a:r>
              <a:rPr lang="de-DE" altLang="zh-CN" dirty="0"/>
              <a:t>BeanInstanceFactory</a:t>
            </a:r>
            <a:r>
              <a:rPr lang="zh-CN" altLang="zh-CN" dirty="0"/>
              <a:t>以及</a:t>
            </a:r>
            <a:r>
              <a:rPr lang="de-DE" altLang="zh-CN" dirty="0"/>
              <a:t>BeanStaticFactory</a:t>
            </a:r>
            <a:r>
              <a:rPr lang="zh-CN" altLang="zh-CN" dirty="0"/>
              <a:t>等实例化</a:t>
            </a:r>
            <a:r>
              <a:rPr lang="de-DE" altLang="zh-CN" dirty="0"/>
              <a:t>Bean</a:t>
            </a:r>
            <a:r>
              <a:rPr lang="zh-CN" altLang="zh-CN" dirty="0"/>
              <a:t>的类。</a:t>
            </a:r>
            <a:endParaRPr lang="zh-CN" altLang="en-US" dirty="0"/>
          </a:p>
        </p:txBody>
      </p:sp>
    </p:spTree>
    <p:extLst>
      <p:ext uri="{BB962C8B-B14F-4D97-AF65-F5344CB8AC3E}">
        <p14:creationId xmlns:p14="http://schemas.microsoft.com/office/powerpoint/2010/main" val="1599853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663B4D-733E-48C7-9A11-F84F2AD4758E}"/>
              </a:ext>
            </a:extLst>
          </p:cNvPr>
          <p:cNvSpPr>
            <a:spLocks noChangeArrowheads="1"/>
          </p:cNvSpPr>
          <p:nvPr/>
        </p:nvSpPr>
        <p:spPr bwMode="auto">
          <a:xfrm>
            <a:off x="1143000" y="30861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80"/>
                </a:solidFill>
                <a:effectLst/>
                <a:latin typeface="Consolas" panose="020B0609020204030204" pitchFamily="49" charset="0"/>
              </a:rPr>
              <a:t>package </a:t>
            </a:r>
            <a:r>
              <a:rPr kumimoji="0" lang="zh-CN" altLang="zh-CN" sz="1700" b="0" i="0" u="none" strike="noStrike" cap="none" normalizeH="0" baseline="0">
                <a:ln>
                  <a:noFill/>
                </a:ln>
                <a:solidFill>
                  <a:srgbClr val="000000"/>
                </a:solidFill>
                <a:effectLst/>
                <a:latin typeface="Consolas" panose="020B0609020204030204" pitchFamily="49" charset="0"/>
              </a:rPr>
              <a:t>instance;</a:t>
            </a:r>
            <a:br>
              <a:rPr kumimoji="0" lang="zh-CN" altLang="zh-CN" sz="1700" b="0" i="0" u="none" strike="noStrike" cap="none" normalizeH="0" baseline="0">
                <a:ln>
                  <a:noFill/>
                </a:ln>
                <a:solidFill>
                  <a:srgbClr val="000000"/>
                </a:solidFill>
                <a:effectLst/>
                <a:latin typeface="Consolas" panose="020B0609020204030204" pitchFamily="49" charset="0"/>
              </a:rPr>
            </a:b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1" i="0" u="none" strike="noStrike" cap="none" normalizeH="0" baseline="0">
                <a:ln>
                  <a:noFill/>
                </a:ln>
                <a:solidFill>
                  <a:srgbClr val="000080"/>
                </a:solidFill>
                <a:effectLst/>
                <a:latin typeface="Consolas" panose="020B0609020204030204" pitchFamily="49" charset="0"/>
              </a:rPr>
              <a:t>import </a:t>
            </a:r>
            <a:r>
              <a:rPr kumimoji="0" lang="zh-CN" altLang="zh-CN" sz="1700" b="0" i="0" u="none" strike="noStrike" cap="none" normalizeH="0" baseline="0">
                <a:ln>
                  <a:noFill/>
                </a:ln>
                <a:solidFill>
                  <a:srgbClr val="808000"/>
                </a:solidFill>
                <a:effectLst/>
                <a:latin typeface="Consolas" panose="020B0609020204030204" pitchFamily="49" charset="0"/>
              </a:rPr>
              <a:t>org.springframework.context.annotation.Bean</a:t>
            </a:r>
            <a:r>
              <a:rPr kumimoji="0" lang="zh-CN" altLang="zh-CN" sz="1700" b="0" i="0" u="none" strike="noStrike" cap="none" normalizeH="0" baseline="0">
                <a:ln>
                  <a:noFill/>
                </a:ln>
                <a:solidFill>
                  <a:srgbClr val="000000"/>
                </a:solidFill>
                <a:effectLst/>
                <a:latin typeface="Consolas" panose="020B0609020204030204" pitchFamily="49" charset="0"/>
              </a:rPr>
              <a:t>;</a:t>
            </a:r>
            <a:br>
              <a:rPr kumimoji="0" lang="zh-CN" altLang="zh-CN" sz="1700" b="0" i="0" u="none" strike="noStrike" cap="none" normalizeH="0" baseline="0">
                <a:ln>
                  <a:noFill/>
                </a:ln>
                <a:solidFill>
                  <a:srgbClr val="000000"/>
                </a:solidFill>
                <a:effectLst/>
                <a:latin typeface="Consolas" panose="020B0609020204030204" pitchFamily="49" charset="0"/>
              </a:rPr>
            </a:b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1" u="none" strike="noStrike" cap="none" normalizeH="0" baseline="0">
                <a:ln>
                  <a:noFill/>
                </a:ln>
                <a:solidFill>
                  <a:srgbClr val="808080"/>
                </a:solidFill>
                <a:effectLst/>
                <a:latin typeface="Consolas" panose="020B0609020204030204" pitchFamily="49" charset="0"/>
              </a:rPr>
              <a:t>/**</a:t>
            </a:r>
            <a:br>
              <a:rPr kumimoji="0" lang="zh-CN" altLang="zh-CN" sz="1700" b="0" i="1" u="none" strike="noStrike" cap="none" normalizeH="0" baseline="0">
                <a:ln>
                  <a:noFill/>
                </a:ln>
                <a:solidFill>
                  <a:srgbClr val="808080"/>
                </a:solidFill>
                <a:effectLst/>
                <a:latin typeface="Consolas" panose="020B0609020204030204" pitchFamily="49" charset="0"/>
              </a:rPr>
            </a:br>
            <a:r>
              <a:rPr kumimoji="0" lang="zh-CN" altLang="zh-CN" sz="1700" b="0" i="1" u="none" strike="noStrike" cap="none" normalizeH="0" baseline="0">
                <a:ln>
                  <a:noFill/>
                </a:ln>
                <a:solidFill>
                  <a:srgbClr val="808080"/>
                </a:solidFill>
                <a:effectLst/>
                <a:latin typeface="Consolas" panose="020B0609020204030204" pitchFamily="49" charset="0"/>
              </a:rPr>
              <a:t> * Created by wangchao on 2021/11/18.</a:t>
            </a:r>
            <a:br>
              <a:rPr kumimoji="0" lang="zh-CN" altLang="zh-CN" sz="1700" b="0" i="1" u="none" strike="noStrike" cap="none" normalizeH="0" baseline="0">
                <a:ln>
                  <a:noFill/>
                </a:ln>
                <a:solidFill>
                  <a:srgbClr val="808080"/>
                </a:solidFill>
                <a:effectLst/>
                <a:latin typeface="Consolas" panose="020B0609020204030204" pitchFamily="49" charset="0"/>
              </a:rPr>
            </a:br>
            <a:r>
              <a:rPr kumimoji="0" lang="zh-CN" altLang="zh-CN" sz="1700" b="0" i="1" u="none" strike="noStrike" cap="none" normalizeH="0" baseline="0">
                <a:ln>
                  <a:noFill/>
                </a:ln>
                <a:solidFill>
                  <a:srgbClr val="808080"/>
                </a:solidFill>
                <a:effectLst/>
                <a:latin typeface="Consolas" panose="020B0609020204030204" pitchFamily="49" charset="0"/>
              </a:rPr>
              <a:t> */</a:t>
            </a:r>
            <a:br>
              <a:rPr kumimoji="0" lang="zh-CN" altLang="zh-CN" sz="1700" b="0" i="1" u="none" strike="noStrike" cap="none" normalizeH="0" baseline="0">
                <a:ln>
                  <a:noFill/>
                </a:ln>
                <a:solidFill>
                  <a:srgbClr val="808080"/>
                </a:solidFill>
                <a:effectLst/>
                <a:latin typeface="Consolas" panose="020B0609020204030204" pitchFamily="49" charset="0"/>
              </a:rPr>
            </a:br>
            <a:r>
              <a:rPr kumimoji="0" lang="zh-CN" altLang="zh-CN" sz="1700" b="1" i="0" u="none" strike="noStrike" cap="none" normalizeH="0" baseline="0">
                <a:ln>
                  <a:noFill/>
                </a:ln>
                <a:solidFill>
                  <a:srgbClr val="000080"/>
                </a:solidFill>
                <a:effectLst/>
                <a:latin typeface="Consolas" panose="020B0609020204030204" pitchFamily="49" charset="0"/>
              </a:rPr>
              <a:t>public class </a:t>
            </a:r>
            <a:r>
              <a:rPr kumimoji="0" lang="zh-CN" altLang="zh-CN" sz="1700" b="0" i="0" u="none" strike="noStrike" cap="none" normalizeH="0" baseline="0">
                <a:ln>
                  <a:noFill/>
                </a:ln>
                <a:solidFill>
                  <a:srgbClr val="000000"/>
                </a:solidFill>
                <a:effectLst/>
                <a:latin typeface="Consolas" panose="020B0609020204030204" pitchFamily="49" charset="0"/>
              </a:rPr>
              <a:t>BeanClass {</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a:t>
            </a:r>
            <a:r>
              <a:rPr kumimoji="0" lang="zh-CN" altLang="zh-CN" sz="1700" b="1" i="0" u="none" strike="noStrike" cap="none" normalizeH="0" baseline="0">
                <a:ln>
                  <a:noFill/>
                </a:ln>
                <a:solidFill>
                  <a:srgbClr val="000080"/>
                </a:solidFill>
                <a:effectLst/>
                <a:latin typeface="Consolas" panose="020B0609020204030204" pitchFamily="49" charset="0"/>
              </a:rPr>
              <a:t>public </a:t>
            </a:r>
            <a:r>
              <a:rPr kumimoji="0" lang="zh-CN" altLang="zh-CN" sz="1700" b="0" i="0" u="none" strike="noStrike" cap="none" normalizeH="0" baseline="0">
                <a:ln>
                  <a:noFill/>
                </a:ln>
                <a:solidFill>
                  <a:srgbClr val="000000"/>
                </a:solidFill>
                <a:effectLst/>
                <a:latin typeface="Consolas" panose="020B0609020204030204" pitchFamily="49" charset="0"/>
              </a:rPr>
              <a:t>String </a:t>
            </a:r>
            <a:r>
              <a:rPr kumimoji="0" lang="zh-CN" altLang="zh-CN" sz="1700" b="1" i="0" u="none" strike="noStrike" cap="none" normalizeH="0" baseline="0">
                <a:ln>
                  <a:noFill/>
                </a:ln>
                <a:solidFill>
                  <a:srgbClr val="660E7A"/>
                </a:solidFill>
                <a:effectLst/>
                <a:latin typeface="Consolas" panose="020B0609020204030204" pitchFamily="49" charset="0"/>
              </a:rPr>
              <a:t>message</a:t>
            </a:r>
            <a:r>
              <a:rPr kumimoji="0" lang="zh-CN" altLang="zh-CN" sz="1700" b="0" i="0" u="none" strike="noStrike" cap="none" normalizeH="0" baseline="0">
                <a:ln>
                  <a:noFill/>
                </a:ln>
                <a:solidFill>
                  <a:srgbClr val="000000"/>
                </a:solidFill>
                <a:effectLst/>
                <a:latin typeface="Consolas" panose="020B0609020204030204" pitchFamily="49" charset="0"/>
              </a:rPr>
              <a:t>;</a:t>
            </a:r>
            <a:br>
              <a:rPr kumimoji="0" lang="zh-CN" altLang="zh-CN" sz="1700" b="0" i="0" u="none" strike="noStrike" cap="none" normalizeH="0" baseline="0">
                <a:ln>
                  <a:noFill/>
                </a:ln>
                <a:solidFill>
                  <a:srgbClr val="000000"/>
                </a:solidFill>
                <a:effectLst/>
                <a:latin typeface="Consolas" panose="020B0609020204030204" pitchFamily="49" charset="0"/>
              </a:rPr>
            </a:b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a:t>
            </a:r>
            <a:r>
              <a:rPr kumimoji="0" lang="zh-CN" altLang="zh-CN" sz="1700" b="1" i="0" u="none" strike="noStrike" cap="none" normalizeH="0" baseline="0">
                <a:ln>
                  <a:noFill/>
                </a:ln>
                <a:solidFill>
                  <a:srgbClr val="000080"/>
                </a:solidFill>
                <a:effectLst/>
                <a:latin typeface="Consolas" panose="020B0609020204030204" pitchFamily="49" charset="0"/>
              </a:rPr>
              <a:t>public </a:t>
            </a:r>
            <a:r>
              <a:rPr kumimoji="0" lang="zh-CN" altLang="zh-CN" sz="1700" b="0" i="0" u="none" strike="noStrike" cap="none" normalizeH="0" baseline="0">
                <a:ln>
                  <a:noFill/>
                </a:ln>
                <a:solidFill>
                  <a:srgbClr val="000000"/>
                </a:solidFill>
                <a:effectLst/>
                <a:latin typeface="Consolas" panose="020B0609020204030204" pitchFamily="49" charset="0"/>
              </a:rPr>
              <a:t>BeanClass(){</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a:t>
            </a:r>
            <a:r>
              <a:rPr kumimoji="0" lang="zh-CN" altLang="zh-CN" sz="1700" b="1" i="0" u="none" strike="noStrike" cap="none" normalizeH="0" baseline="0">
                <a:ln>
                  <a:noFill/>
                </a:ln>
                <a:solidFill>
                  <a:srgbClr val="660E7A"/>
                </a:solidFill>
                <a:effectLst/>
                <a:latin typeface="Consolas" panose="020B0609020204030204" pitchFamily="49" charset="0"/>
              </a:rPr>
              <a:t>message </a:t>
            </a:r>
            <a:r>
              <a:rPr kumimoji="0" lang="zh-CN" altLang="zh-CN" sz="1700" b="0" i="0" u="none" strike="noStrike" cap="none" normalizeH="0" baseline="0">
                <a:ln>
                  <a:noFill/>
                </a:ln>
                <a:solidFill>
                  <a:srgbClr val="000000"/>
                </a:solidFill>
                <a:effectLst/>
                <a:latin typeface="Consolas" panose="020B0609020204030204" pitchFamily="49" charset="0"/>
              </a:rPr>
              <a:t>= </a:t>
            </a:r>
            <a:r>
              <a:rPr kumimoji="0" lang="zh-CN" altLang="zh-CN" sz="1700" b="1" i="0" u="none" strike="noStrike" cap="none" normalizeH="0" baseline="0">
                <a:ln>
                  <a:noFill/>
                </a:ln>
                <a:solidFill>
                  <a:srgbClr val="008000"/>
                </a:solidFill>
                <a:effectLst/>
                <a:latin typeface="Consolas" panose="020B0609020204030204" pitchFamily="49" charset="0"/>
              </a:rPr>
              <a:t>"</a:t>
            </a:r>
            <a:r>
              <a:rPr kumimoji="0" lang="zh-CN" altLang="zh-CN" sz="1700" b="1" i="0" u="none" strike="noStrike" cap="none" normalizeH="0" baseline="0">
                <a:ln>
                  <a:noFill/>
                </a:ln>
                <a:solidFill>
                  <a:srgbClr val="008000"/>
                </a:solidFill>
                <a:effectLst/>
                <a:latin typeface="宋体" panose="02010600030101010101" pitchFamily="2" charset="-122"/>
                <a:ea typeface="宋体" panose="02010600030101010101" pitchFamily="2" charset="-122"/>
              </a:rPr>
              <a:t>构造方法实例化</a:t>
            </a:r>
            <a:r>
              <a:rPr kumimoji="0" lang="zh-CN" altLang="zh-CN" sz="1700" b="1" i="0" u="none" strike="noStrike" cap="none" normalizeH="0" baseline="0">
                <a:ln>
                  <a:noFill/>
                </a:ln>
                <a:solidFill>
                  <a:srgbClr val="008000"/>
                </a:solidFill>
                <a:effectLst/>
                <a:latin typeface="Consolas" panose="020B0609020204030204" pitchFamily="49" charset="0"/>
              </a:rPr>
              <a:t>Bean"</a:t>
            </a:r>
            <a:r>
              <a:rPr kumimoji="0" lang="zh-CN" altLang="zh-CN" sz="1700" b="0" i="0" u="none" strike="noStrike" cap="none" normalizeH="0" baseline="0">
                <a:ln>
                  <a:noFill/>
                </a:ln>
                <a:solidFill>
                  <a:srgbClr val="000000"/>
                </a:solidFill>
                <a:effectLst/>
                <a:latin typeface="Consolas" panose="020B0609020204030204" pitchFamily="49" charset="0"/>
              </a:rPr>
              <a:t>;</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a:t>
            </a:r>
            <a:br>
              <a:rPr kumimoji="0" lang="zh-CN" altLang="zh-CN" sz="1700" b="0" i="0" u="none" strike="noStrike" cap="none" normalizeH="0" baseline="0">
                <a:ln>
                  <a:noFill/>
                </a:ln>
                <a:solidFill>
                  <a:srgbClr val="000000"/>
                </a:solidFill>
                <a:effectLst/>
                <a:latin typeface="Consolas" panose="020B0609020204030204" pitchFamily="49" charset="0"/>
              </a:rPr>
            </a:b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a:t>
            </a:r>
            <a:r>
              <a:rPr kumimoji="0" lang="zh-CN" altLang="zh-CN" sz="1700" b="1" i="0" u="none" strike="noStrike" cap="none" normalizeH="0" baseline="0">
                <a:ln>
                  <a:noFill/>
                </a:ln>
                <a:solidFill>
                  <a:srgbClr val="000080"/>
                </a:solidFill>
                <a:effectLst/>
                <a:latin typeface="Consolas" panose="020B0609020204030204" pitchFamily="49" charset="0"/>
              </a:rPr>
              <a:t>public </a:t>
            </a:r>
            <a:r>
              <a:rPr kumimoji="0" lang="zh-CN" altLang="zh-CN" sz="1700" b="0" i="0" u="none" strike="noStrike" cap="none" normalizeH="0" baseline="0">
                <a:ln>
                  <a:noFill/>
                </a:ln>
                <a:solidFill>
                  <a:srgbClr val="000000"/>
                </a:solidFill>
                <a:effectLst/>
                <a:latin typeface="Consolas" panose="020B0609020204030204" pitchFamily="49" charset="0"/>
              </a:rPr>
              <a:t>BeanClass(String s){</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a:t>
            </a:r>
            <a:r>
              <a:rPr kumimoji="0" lang="zh-CN" altLang="zh-CN" sz="1700" b="1" i="0" u="none" strike="noStrike" cap="none" normalizeH="0" baseline="0">
                <a:ln>
                  <a:noFill/>
                </a:ln>
                <a:solidFill>
                  <a:srgbClr val="660E7A"/>
                </a:solidFill>
                <a:effectLst/>
                <a:latin typeface="Consolas" panose="020B0609020204030204" pitchFamily="49" charset="0"/>
              </a:rPr>
              <a:t>message </a:t>
            </a:r>
            <a:r>
              <a:rPr kumimoji="0" lang="zh-CN" altLang="zh-CN" sz="1700" b="0" i="0" u="none" strike="noStrike" cap="none" normalizeH="0" baseline="0">
                <a:ln>
                  <a:noFill/>
                </a:ln>
                <a:solidFill>
                  <a:srgbClr val="000000"/>
                </a:solidFill>
                <a:effectLst/>
                <a:latin typeface="Consolas" panose="020B0609020204030204" pitchFamily="49" charset="0"/>
              </a:rPr>
              <a:t>= s;</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a:t>
            </a:r>
            <a:br>
              <a:rPr kumimoji="0" lang="zh-CN" altLang="zh-CN" sz="1700" b="0" i="0" u="none" strike="noStrike" cap="none" normalizeH="0" baseline="0">
                <a:ln>
                  <a:noFill/>
                </a:ln>
                <a:solidFill>
                  <a:srgbClr val="000000"/>
                </a:solidFill>
                <a:effectLst/>
                <a:latin typeface="Consolas" panose="020B0609020204030204" pitchFamily="49"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15219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877813-2163-43F2-921F-72320B4C12B7}"/>
              </a:ext>
            </a:extLst>
          </p:cNvPr>
          <p:cNvSpPr>
            <a:spLocks noChangeArrowheads="1"/>
          </p:cNvSpPr>
          <p:nvPr/>
        </p:nvSpPr>
        <p:spPr bwMode="auto">
          <a:xfrm>
            <a:off x="1625600" y="26162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80"/>
                </a:solidFill>
                <a:effectLst/>
                <a:latin typeface="Consolas" panose="020B0609020204030204" pitchFamily="49" charset="0"/>
              </a:rPr>
              <a:t>package </a:t>
            </a:r>
            <a:r>
              <a:rPr kumimoji="0" lang="zh-CN" altLang="zh-CN" sz="1700" b="0" i="0" u="none" strike="noStrike" cap="none" normalizeH="0" baseline="0">
                <a:ln>
                  <a:noFill/>
                </a:ln>
                <a:solidFill>
                  <a:srgbClr val="000000"/>
                </a:solidFill>
                <a:effectLst/>
                <a:latin typeface="Consolas" panose="020B0609020204030204" pitchFamily="49" charset="0"/>
              </a:rPr>
              <a:t>instance;</a:t>
            </a:r>
            <a:br>
              <a:rPr kumimoji="0" lang="zh-CN" altLang="zh-CN" sz="1700" b="0" i="0" u="none" strike="noStrike" cap="none" normalizeH="0" baseline="0">
                <a:ln>
                  <a:noFill/>
                </a:ln>
                <a:solidFill>
                  <a:srgbClr val="000000"/>
                </a:solidFill>
                <a:effectLst/>
                <a:latin typeface="Consolas" panose="020B0609020204030204" pitchFamily="49" charset="0"/>
              </a:rPr>
            </a:b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1" u="none" strike="noStrike" cap="none" normalizeH="0" baseline="0">
                <a:ln>
                  <a:noFill/>
                </a:ln>
                <a:solidFill>
                  <a:srgbClr val="808080"/>
                </a:solidFill>
                <a:effectLst/>
                <a:latin typeface="Consolas" panose="020B0609020204030204" pitchFamily="49" charset="0"/>
              </a:rPr>
              <a:t>/**</a:t>
            </a:r>
            <a:br>
              <a:rPr kumimoji="0" lang="zh-CN" altLang="zh-CN" sz="1700" b="0" i="1" u="none" strike="noStrike" cap="none" normalizeH="0" baseline="0">
                <a:ln>
                  <a:noFill/>
                </a:ln>
                <a:solidFill>
                  <a:srgbClr val="808080"/>
                </a:solidFill>
                <a:effectLst/>
                <a:latin typeface="Consolas" panose="020B0609020204030204" pitchFamily="49" charset="0"/>
              </a:rPr>
            </a:br>
            <a:r>
              <a:rPr kumimoji="0" lang="zh-CN" altLang="zh-CN" sz="1700" b="0" i="1" u="none" strike="noStrike" cap="none" normalizeH="0" baseline="0">
                <a:ln>
                  <a:noFill/>
                </a:ln>
                <a:solidFill>
                  <a:srgbClr val="808080"/>
                </a:solidFill>
                <a:effectLst/>
                <a:latin typeface="Consolas" panose="020B0609020204030204" pitchFamily="49" charset="0"/>
              </a:rPr>
              <a:t> * Created by wangchao on 2021/11/18.</a:t>
            </a:r>
            <a:br>
              <a:rPr kumimoji="0" lang="zh-CN" altLang="zh-CN" sz="1700" b="0" i="1" u="none" strike="noStrike" cap="none" normalizeH="0" baseline="0">
                <a:ln>
                  <a:noFill/>
                </a:ln>
                <a:solidFill>
                  <a:srgbClr val="808080"/>
                </a:solidFill>
                <a:effectLst/>
                <a:latin typeface="Consolas" panose="020B0609020204030204" pitchFamily="49" charset="0"/>
              </a:rPr>
            </a:br>
            <a:r>
              <a:rPr kumimoji="0" lang="zh-CN" altLang="zh-CN" sz="1700" b="0" i="1" u="none" strike="noStrike" cap="none" normalizeH="0" baseline="0">
                <a:ln>
                  <a:noFill/>
                </a:ln>
                <a:solidFill>
                  <a:srgbClr val="808080"/>
                </a:solidFill>
                <a:effectLst/>
                <a:latin typeface="Consolas" panose="020B0609020204030204" pitchFamily="49" charset="0"/>
              </a:rPr>
              <a:t> */</a:t>
            </a:r>
            <a:br>
              <a:rPr kumimoji="0" lang="zh-CN" altLang="zh-CN" sz="1700" b="0" i="1" u="none" strike="noStrike" cap="none" normalizeH="0" baseline="0">
                <a:ln>
                  <a:noFill/>
                </a:ln>
                <a:solidFill>
                  <a:srgbClr val="808080"/>
                </a:solidFill>
                <a:effectLst/>
                <a:latin typeface="Consolas" panose="020B0609020204030204" pitchFamily="49" charset="0"/>
              </a:rPr>
            </a:br>
            <a:r>
              <a:rPr kumimoji="0" lang="zh-CN" altLang="zh-CN" sz="1700" b="1" i="0" u="none" strike="noStrike" cap="none" normalizeH="0" baseline="0">
                <a:ln>
                  <a:noFill/>
                </a:ln>
                <a:solidFill>
                  <a:srgbClr val="000080"/>
                </a:solidFill>
                <a:effectLst/>
                <a:latin typeface="Consolas" panose="020B0609020204030204" pitchFamily="49" charset="0"/>
              </a:rPr>
              <a:t>public class </a:t>
            </a:r>
            <a:r>
              <a:rPr kumimoji="0" lang="zh-CN" altLang="zh-CN" sz="1700" b="0" i="0" u="none" strike="noStrike" cap="none" normalizeH="0" baseline="0">
                <a:ln>
                  <a:noFill/>
                </a:ln>
                <a:solidFill>
                  <a:srgbClr val="000000"/>
                </a:solidFill>
                <a:effectLst/>
                <a:latin typeface="Consolas" panose="020B0609020204030204" pitchFamily="49" charset="0"/>
              </a:rPr>
              <a:t>BeanInstanceFactory {</a:t>
            </a:r>
            <a:br>
              <a:rPr kumimoji="0" lang="zh-CN" altLang="zh-CN" sz="1700" b="0" i="0" u="none" strike="noStrike" cap="none" normalizeH="0" baseline="0">
                <a:ln>
                  <a:noFill/>
                </a:ln>
                <a:solidFill>
                  <a:srgbClr val="000000"/>
                </a:solidFill>
                <a:effectLst/>
                <a:latin typeface="Consolas" panose="020B0609020204030204" pitchFamily="49" charset="0"/>
              </a:rPr>
            </a:b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a:t>
            </a:r>
            <a:r>
              <a:rPr kumimoji="0" lang="zh-CN" altLang="zh-CN" sz="1700" b="1" i="0" u="none" strike="noStrike" cap="none" normalizeH="0" baseline="0">
                <a:ln>
                  <a:noFill/>
                </a:ln>
                <a:solidFill>
                  <a:srgbClr val="000080"/>
                </a:solidFill>
                <a:effectLst/>
                <a:latin typeface="Consolas" panose="020B0609020204030204" pitchFamily="49" charset="0"/>
              </a:rPr>
              <a:t>public </a:t>
            </a:r>
            <a:r>
              <a:rPr kumimoji="0" lang="zh-CN" altLang="zh-CN" sz="1700" b="0" i="0" u="none" strike="noStrike" cap="none" normalizeH="0" baseline="0">
                <a:ln>
                  <a:noFill/>
                </a:ln>
                <a:solidFill>
                  <a:srgbClr val="000000"/>
                </a:solidFill>
                <a:effectLst/>
                <a:latin typeface="Consolas" panose="020B0609020204030204" pitchFamily="49" charset="0"/>
              </a:rPr>
              <a:t>BeanClass createBeanClassInstance(){</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a:t>
            </a:r>
            <a:r>
              <a:rPr kumimoji="0" lang="zh-CN" altLang="zh-CN" sz="1700" b="1" i="0" u="none" strike="noStrike" cap="none" normalizeH="0" baseline="0">
                <a:ln>
                  <a:noFill/>
                </a:ln>
                <a:solidFill>
                  <a:srgbClr val="000080"/>
                </a:solidFill>
                <a:effectLst/>
                <a:latin typeface="Consolas" panose="020B0609020204030204" pitchFamily="49" charset="0"/>
              </a:rPr>
              <a:t>return new </a:t>
            </a:r>
            <a:r>
              <a:rPr kumimoji="0" lang="zh-CN" altLang="zh-CN" sz="1700" b="0" i="0" u="none" strike="noStrike" cap="none" normalizeH="0" baseline="0">
                <a:ln>
                  <a:noFill/>
                </a:ln>
                <a:solidFill>
                  <a:srgbClr val="000000"/>
                </a:solidFill>
                <a:effectLst/>
                <a:latin typeface="Consolas" panose="020B0609020204030204" pitchFamily="49" charset="0"/>
              </a:rPr>
              <a:t>BeanClass(</a:t>
            </a:r>
            <a:r>
              <a:rPr kumimoji="0" lang="zh-CN" altLang="zh-CN" sz="1700" b="1" i="0" u="none" strike="noStrike" cap="none" normalizeH="0" baseline="0">
                <a:ln>
                  <a:noFill/>
                </a:ln>
                <a:solidFill>
                  <a:srgbClr val="008000"/>
                </a:solidFill>
                <a:effectLst/>
                <a:latin typeface="Consolas" panose="020B0609020204030204" pitchFamily="49" charset="0"/>
              </a:rPr>
              <a:t>"</a:t>
            </a:r>
            <a:r>
              <a:rPr kumimoji="0" lang="zh-CN" altLang="zh-CN" sz="1700" b="1" i="0" u="none" strike="noStrike" cap="none" normalizeH="0" baseline="0">
                <a:ln>
                  <a:noFill/>
                </a:ln>
                <a:solidFill>
                  <a:srgbClr val="008000"/>
                </a:solidFill>
                <a:effectLst/>
                <a:latin typeface="宋体" panose="02010600030101010101" pitchFamily="2" charset="-122"/>
                <a:ea typeface="宋体" panose="02010600030101010101" pitchFamily="2" charset="-122"/>
              </a:rPr>
              <a:t>调用实例工厂方法实例化</a:t>
            </a:r>
            <a:r>
              <a:rPr kumimoji="0" lang="zh-CN" altLang="zh-CN" sz="1700" b="1" i="0" u="none" strike="noStrike" cap="none" normalizeH="0" baseline="0">
                <a:ln>
                  <a:noFill/>
                </a:ln>
                <a:solidFill>
                  <a:srgbClr val="008000"/>
                </a:solidFill>
                <a:effectLst/>
                <a:latin typeface="Consolas" panose="020B0609020204030204" pitchFamily="49" charset="0"/>
              </a:rPr>
              <a:t>Bean"</a:t>
            </a:r>
            <a:r>
              <a:rPr kumimoji="0" lang="zh-CN" altLang="zh-CN" sz="1700" b="0" i="0" u="none" strike="noStrike" cap="none" normalizeH="0" baseline="0">
                <a:ln>
                  <a:noFill/>
                </a:ln>
                <a:solidFill>
                  <a:srgbClr val="000000"/>
                </a:solidFill>
                <a:effectLst/>
                <a:latin typeface="Consolas" panose="020B0609020204030204" pitchFamily="49" charset="0"/>
              </a:rPr>
              <a:t>);</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a:t>
            </a:r>
            <a:br>
              <a:rPr kumimoji="0" lang="zh-CN" altLang="zh-CN" sz="1700" b="0" i="0" u="none" strike="noStrike" cap="none" normalizeH="0" baseline="0">
                <a:ln>
                  <a:noFill/>
                </a:ln>
                <a:solidFill>
                  <a:srgbClr val="000000"/>
                </a:solidFill>
                <a:effectLst/>
                <a:latin typeface="Consolas" panose="020B0609020204030204" pitchFamily="49"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52002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4ACF1D-B3BA-4F71-90BA-163175CDFFD1}"/>
              </a:ext>
            </a:extLst>
          </p:cNvPr>
          <p:cNvSpPr>
            <a:spLocks noChangeArrowheads="1"/>
          </p:cNvSpPr>
          <p:nvPr/>
        </p:nvSpPr>
        <p:spPr bwMode="auto">
          <a:xfrm>
            <a:off x="1016000" y="25781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80"/>
                </a:solidFill>
                <a:effectLst/>
                <a:latin typeface="Consolas" panose="020B0609020204030204" pitchFamily="49" charset="0"/>
              </a:rPr>
              <a:t>package </a:t>
            </a:r>
            <a:r>
              <a:rPr kumimoji="0" lang="zh-CN" altLang="zh-CN" sz="1700" b="0" i="0" u="none" strike="noStrike" cap="none" normalizeH="0" baseline="0">
                <a:ln>
                  <a:noFill/>
                </a:ln>
                <a:solidFill>
                  <a:srgbClr val="000000"/>
                </a:solidFill>
                <a:effectLst/>
                <a:latin typeface="Consolas" panose="020B0609020204030204" pitchFamily="49" charset="0"/>
              </a:rPr>
              <a:t>instance;</a:t>
            </a:r>
            <a:br>
              <a:rPr kumimoji="0" lang="zh-CN" altLang="zh-CN" sz="1700" b="0" i="0" u="none" strike="noStrike" cap="none" normalizeH="0" baseline="0">
                <a:ln>
                  <a:noFill/>
                </a:ln>
                <a:solidFill>
                  <a:srgbClr val="000000"/>
                </a:solidFill>
                <a:effectLst/>
                <a:latin typeface="Consolas" panose="020B0609020204030204" pitchFamily="49" charset="0"/>
              </a:rPr>
            </a:b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1" i="0" u="none" strike="noStrike" cap="none" normalizeH="0" baseline="0">
                <a:ln>
                  <a:noFill/>
                </a:ln>
                <a:solidFill>
                  <a:srgbClr val="000080"/>
                </a:solidFill>
                <a:effectLst/>
                <a:latin typeface="Consolas" panose="020B0609020204030204" pitchFamily="49" charset="0"/>
              </a:rPr>
              <a:t>import </a:t>
            </a:r>
            <a:r>
              <a:rPr kumimoji="0" lang="zh-CN" altLang="zh-CN" sz="1700" b="0" i="0" u="none" strike="noStrike" cap="none" normalizeH="0" baseline="0">
                <a:ln>
                  <a:noFill/>
                </a:ln>
                <a:solidFill>
                  <a:srgbClr val="808000"/>
                </a:solidFill>
                <a:effectLst/>
                <a:latin typeface="Consolas" panose="020B0609020204030204" pitchFamily="49" charset="0"/>
              </a:rPr>
              <a:t>org.springframework.context.annotation.Bean</a:t>
            </a:r>
            <a:r>
              <a:rPr kumimoji="0" lang="zh-CN" altLang="zh-CN" sz="1700" b="0" i="0" u="none" strike="noStrike" cap="none" normalizeH="0" baseline="0">
                <a:ln>
                  <a:noFill/>
                </a:ln>
                <a:solidFill>
                  <a:srgbClr val="000000"/>
                </a:solidFill>
                <a:effectLst/>
                <a:latin typeface="Consolas" panose="020B0609020204030204" pitchFamily="49" charset="0"/>
              </a:rPr>
              <a:t>;</a:t>
            </a:r>
            <a:br>
              <a:rPr kumimoji="0" lang="zh-CN" altLang="zh-CN" sz="1700" b="0" i="0" u="none" strike="noStrike" cap="none" normalizeH="0" baseline="0">
                <a:ln>
                  <a:noFill/>
                </a:ln>
                <a:solidFill>
                  <a:srgbClr val="000000"/>
                </a:solidFill>
                <a:effectLst/>
                <a:latin typeface="Consolas" panose="020B0609020204030204" pitchFamily="49" charset="0"/>
              </a:rPr>
            </a:b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1" u="none" strike="noStrike" cap="none" normalizeH="0" baseline="0">
                <a:ln>
                  <a:noFill/>
                </a:ln>
                <a:solidFill>
                  <a:srgbClr val="808080"/>
                </a:solidFill>
                <a:effectLst/>
                <a:latin typeface="Consolas" panose="020B0609020204030204" pitchFamily="49" charset="0"/>
              </a:rPr>
              <a:t>/**</a:t>
            </a:r>
            <a:br>
              <a:rPr kumimoji="0" lang="zh-CN" altLang="zh-CN" sz="1700" b="0" i="1" u="none" strike="noStrike" cap="none" normalizeH="0" baseline="0">
                <a:ln>
                  <a:noFill/>
                </a:ln>
                <a:solidFill>
                  <a:srgbClr val="808080"/>
                </a:solidFill>
                <a:effectLst/>
                <a:latin typeface="Consolas" panose="020B0609020204030204" pitchFamily="49" charset="0"/>
              </a:rPr>
            </a:br>
            <a:r>
              <a:rPr kumimoji="0" lang="zh-CN" altLang="zh-CN" sz="1700" b="0" i="1" u="none" strike="noStrike" cap="none" normalizeH="0" baseline="0">
                <a:ln>
                  <a:noFill/>
                </a:ln>
                <a:solidFill>
                  <a:srgbClr val="808080"/>
                </a:solidFill>
                <a:effectLst/>
                <a:latin typeface="Consolas" panose="020B0609020204030204" pitchFamily="49" charset="0"/>
              </a:rPr>
              <a:t> * Created by wangchao on 2021/11/18.</a:t>
            </a:r>
            <a:br>
              <a:rPr kumimoji="0" lang="zh-CN" altLang="zh-CN" sz="1700" b="0" i="1" u="none" strike="noStrike" cap="none" normalizeH="0" baseline="0">
                <a:ln>
                  <a:noFill/>
                </a:ln>
                <a:solidFill>
                  <a:srgbClr val="808080"/>
                </a:solidFill>
                <a:effectLst/>
                <a:latin typeface="Consolas" panose="020B0609020204030204" pitchFamily="49" charset="0"/>
              </a:rPr>
            </a:br>
            <a:r>
              <a:rPr kumimoji="0" lang="zh-CN" altLang="zh-CN" sz="1700" b="0" i="1" u="none" strike="noStrike" cap="none" normalizeH="0" baseline="0">
                <a:ln>
                  <a:noFill/>
                </a:ln>
                <a:solidFill>
                  <a:srgbClr val="808080"/>
                </a:solidFill>
                <a:effectLst/>
                <a:latin typeface="Consolas" panose="020B0609020204030204" pitchFamily="49" charset="0"/>
              </a:rPr>
              <a:t> */</a:t>
            </a:r>
            <a:br>
              <a:rPr kumimoji="0" lang="zh-CN" altLang="zh-CN" sz="1700" b="0" i="1" u="none" strike="noStrike" cap="none" normalizeH="0" baseline="0">
                <a:ln>
                  <a:noFill/>
                </a:ln>
                <a:solidFill>
                  <a:srgbClr val="808080"/>
                </a:solidFill>
                <a:effectLst/>
                <a:latin typeface="Consolas" panose="020B0609020204030204" pitchFamily="49" charset="0"/>
              </a:rPr>
            </a:br>
            <a:r>
              <a:rPr kumimoji="0" lang="zh-CN" altLang="zh-CN" sz="1700" b="1" i="0" u="none" strike="noStrike" cap="none" normalizeH="0" baseline="0">
                <a:ln>
                  <a:noFill/>
                </a:ln>
                <a:solidFill>
                  <a:srgbClr val="000080"/>
                </a:solidFill>
                <a:effectLst/>
                <a:latin typeface="Consolas" panose="020B0609020204030204" pitchFamily="49" charset="0"/>
              </a:rPr>
              <a:t>public class </a:t>
            </a:r>
            <a:r>
              <a:rPr kumimoji="0" lang="zh-CN" altLang="zh-CN" sz="1700" b="0" i="0" u="none" strike="noStrike" cap="none" normalizeH="0" baseline="0">
                <a:ln>
                  <a:noFill/>
                </a:ln>
                <a:solidFill>
                  <a:srgbClr val="000000"/>
                </a:solidFill>
                <a:effectLst/>
                <a:latin typeface="Consolas" panose="020B0609020204030204" pitchFamily="49" charset="0"/>
              </a:rPr>
              <a:t>BeanStaticFactory {</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a:t>
            </a:r>
            <a:r>
              <a:rPr kumimoji="0" lang="zh-CN" altLang="zh-CN" sz="1700" b="1" i="0" u="none" strike="noStrike" cap="none" normalizeH="0" baseline="0">
                <a:ln>
                  <a:noFill/>
                </a:ln>
                <a:solidFill>
                  <a:srgbClr val="000080"/>
                </a:solidFill>
                <a:effectLst/>
                <a:latin typeface="Consolas" panose="020B0609020204030204" pitchFamily="49" charset="0"/>
              </a:rPr>
              <a:t>private static  </a:t>
            </a:r>
            <a:r>
              <a:rPr kumimoji="0" lang="zh-CN" altLang="zh-CN" sz="1700" b="0" i="0" u="none" strike="noStrike" cap="none" normalizeH="0" baseline="0">
                <a:ln>
                  <a:noFill/>
                </a:ln>
                <a:solidFill>
                  <a:srgbClr val="000000"/>
                </a:solidFill>
                <a:effectLst/>
                <a:latin typeface="Consolas" panose="020B0609020204030204" pitchFamily="49" charset="0"/>
              </a:rPr>
              <a:t>BeanClass </a:t>
            </a:r>
            <a:r>
              <a:rPr kumimoji="0" lang="zh-CN" altLang="zh-CN" sz="1700" b="0" i="1" u="none" strike="noStrike" cap="none" normalizeH="0" baseline="0">
                <a:ln>
                  <a:noFill/>
                </a:ln>
                <a:solidFill>
                  <a:srgbClr val="660E7A"/>
                </a:solidFill>
                <a:effectLst/>
                <a:latin typeface="Consolas" panose="020B0609020204030204" pitchFamily="49" charset="0"/>
              </a:rPr>
              <a:t>beanInstance </a:t>
            </a:r>
            <a:r>
              <a:rPr kumimoji="0" lang="zh-CN" altLang="zh-CN" sz="1700" b="0" i="0" u="none" strike="noStrike" cap="none" normalizeH="0" baseline="0">
                <a:ln>
                  <a:noFill/>
                </a:ln>
                <a:solidFill>
                  <a:srgbClr val="000000"/>
                </a:solidFill>
                <a:effectLst/>
                <a:latin typeface="Consolas" panose="020B0609020204030204" pitchFamily="49" charset="0"/>
              </a:rPr>
              <a:t>= </a:t>
            </a:r>
            <a:r>
              <a:rPr kumimoji="0" lang="zh-CN" altLang="zh-CN" sz="1700" b="1" i="0" u="none" strike="noStrike" cap="none" normalizeH="0" baseline="0">
                <a:ln>
                  <a:noFill/>
                </a:ln>
                <a:solidFill>
                  <a:srgbClr val="000080"/>
                </a:solidFill>
                <a:effectLst/>
                <a:latin typeface="Consolas" panose="020B0609020204030204" pitchFamily="49" charset="0"/>
              </a:rPr>
              <a:t>new </a:t>
            </a:r>
            <a:r>
              <a:rPr kumimoji="0" lang="zh-CN" altLang="zh-CN" sz="1700" b="0" i="0" u="none" strike="noStrike" cap="none" normalizeH="0" baseline="0">
                <a:ln>
                  <a:noFill/>
                </a:ln>
                <a:solidFill>
                  <a:srgbClr val="000000"/>
                </a:solidFill>
                <a:effectLst/>
                <a:latin typeface="Consolas" panose="020B0609020204030204" pitchFamily="49" charset="0"/>
              </a:rPr>
              <a:t>BeanClass(</a:t>
            </a:r>
            <a:r>
              <a:rPr kumimoji="0" lang="zh-CN" altLang="zh-CN" sz="1700" b="1" i="0" u="none" strike="noStrike" cap="none" normalizeH="0" baseline="0">
                <a:ln>
                  <a:noFill/>
                </a:ln>
                <a:solidFill>
                  <a:srgbClr val="008000"/>
                </a:solidFill>
                <a:effectLst/>
                <a:latin typeface="Consolas" panose="020B0609020204030204" pitchFamily="49" charset="0"/>
              </a:rPr>
              <a:t>"</a:t>
            </a:r>
            <a:r>
              <a:rPr kumimoji="0" lang="zh-CN" altLang="zh-CN" sz="1700" b="1" i="0" u="none" strike="noStrike" cap="none" normalizeH="0" baseline="0">
                <a:ln>
                  <a:noFill/>
                </a:ln>
                <a:solidFill>
                  <a:srgbClr val="008000"/>
                </a:solidFill>
                <a:effectLst/>
                <a:latin typeface="宋体" panose="02010600030101010101" pitchFamily="2" charset="-122"/>
                <a:ea typeface="宋体" panose="02010600030101010101" pitchFamily="2" charset="-122"/>
              </a:rPr>
              <a:t>调用静态工厂方法实例化</a:t>
            </a:r>
            <a:r>
              <a:rPr kumimoji="0" lang="zh-CN" altLang="zh-CN" sz="1700" b="1" i="0" u="none" strike="noStrike" cap="none" normalizeH="0" baseline="0">
                <a:ln>
                  <a:noFill/>
                </a:ln>
                <a:solidFill>
                  <a:srgbClr val="008000"/>
                </a:solidFill>
                <a:effectLst/>
                <a:latin typeface="Consolas" panose="020B0609020204030204" pitchFamily="49" charset="0"/>
              </a:rPr>
              <a:t>Bean"</a:t>
            </a:r>
            <a:r>
              <a:rPr kumimoji="0" lang="zh-CN" altLang="zh-CN" sz="1700" b="0" i="0" u="none" strike="noStrike" cap="none" normalizeH="0" baseline="0">
                <a:ln>
                  <a:noFill/>
                </a:ln>
                <a:solidFill>
                  <a:srgbClr val="000000"/>
                </a:solidFill>
                <a:effectLst/>
                <a:latin typeface="Consolas" panose="020B0609020204030204" pitchFamily="49" charset="0"/>
              </a:rPr>
              <a:t>);</a:t>
            </a:r>
            <a:br>
              <a:rPr kumimoji="0" lang="zh-CN" altLang="zh-CN" sz="1700" b="0" i="0" u="none" strike="noStrike" cap="none" normalizeH="0" baseline="0">
                <a:ln>
                  <a:noFill/>
                </a:ln>
                <a:solidFill>
                  <a:srgbClr val="000000"/>
                </a:solidFill>
                <a:effectLst/>
                <a:latin typeface="Consolas" panose="020B0609020204030204" pitchFamily="49" charset="0"/>
              </a:rPr>
            </a:b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a:t>
            </a:r>
            <a:r>
              <a:rPr kumimoji="0" lang="zh-CN" altLang="zh-CN" sz="1700" b="1" i="0" u="none" strike="noStrike" cap="none" normalizeH="0" baseline="0">
                <a:ln>
                  <a:noFill/>
                </a:ln>
                <a:solidFill>
                  <a:srgbClr val="000080"/>
                </a:solidFill>
                <a:effectLst/>
                <a:latin typeface="Consolas" panose="020B0609020204030204" pitchFamily="49" charset="0"/>
              </a:rPr>
              <a:t>public static </a:t>
            </a:r>
            <a:r>
              <a:rPr kumimoji="0" lang="zh-CN" altLang="zh-CN" sz="1700" b="0" i="0" u="none" strike="noStrike" cap="none" normalizeH="0" baseline="0">
                <a:ln>
                  <a:noFill/>
                </a:ln>
                <a:solidFill>
                  <a:srgbClr val="000000"/>
                </a:solidFill>
                <a:effectLst/>
                <a:latin typeface="Consolas" panose="020B0609020204030204" pitchFamily="49" charset="0"/>
              </a:rPr>
              <a:t>BeanClass createInstance(){</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a:t>
            </a:r>
            <a:r>
              <a:rPr kumimoji="0" lang="zh-CN" altLang="zh-CN" sz="1700" b="1" i="0" u="none" strike="noStrike" cap="none" normalizeH="0" baseline="0">
                <a:ln>
                  <a:noFill/>
                </a:ln>
                <a:solidFill>
                  <a:srgbClr val="000080"/>
                </a:solidFill>
                <a:effectLst/>
                <a:latin typeface="Consolas" panose="020B0609020204030204" pitchFamily="49" charset="0"/>
              </a:rPr>
              <a:t>return </a:t>
            </a:r>
            <a:r>
              <a:rPr kumimoji="0" lang="zh-CN" altLang="zh-CN" sz="1700" b="0" i="1" u="none" strike="noStrike" cap="none" normalizeH="0" baseline="0">
                <a:ln>
                  <a:noFill/>
                </a:ln>
                <a:solidFill>
                  <a:srgbClr val="660E7A"/>
                </a:solidFill>
                <a:effectLst/>
                <a:latin typeface="Consolas" panose="020B0609020204030204" pitchFamily="49" charset="0"/>
              </a:rPr>
              <a:t>beanInstance</a:t>
            </a:r>
            <a:r>
              <a:rPr kumimoji="0" lang="zh-CN" altLang="zh-CN" sz="1700" b="0" i="0" u="none" strike="noStrike" cap="none" normalizeH="0" baseline="0">
                <a:ln>
                  <a:noFill/>
                </a:ln>
                <a:solidFill>
                  <a:srgbClr val="000000"/>
                </a:solidFill>
                <a:effectLst/>
                <a:latin typeface="Consolas" panose="020B0609020204030204" pitchFamily="49" charset="0"/>
              </a:rPr>
              <a:t>;</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a:t>
            </a:r>
            <a:br>
              <a:rPr kumimoji="0" lang="zh-CN" altLang="zh-CN" sz="1700" b="0" i="0" u="none" strike="noStrike" cap="none" normalizeH="0" baseline="0">
                <a:ln>
                  <a:noFill/>
                </a:ln>
                <a:solidFill>
                  <a:srgbClr val="000000"/>
                </a:solidFill>
                <a:effectLst/>
                <a:latin typeface="Consolas" panose="020B0609020204030204" pitchFamily="49"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37494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B3F508-4CF4-4CCF-B7CB-223F762C7C63}"/>
              </a:ext>
            </a:extLst>
          </p:cNvPr>
          <p:cNvSpPr txBox="1">
            <a:spLocks/>
          </p:cNvSpPr>
          <p:nvPr/>
        </p:nvSpPr>
        <p:spPr>
          <a:xfrm>
            <a:off x="4165600" y="49053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3</a:t>
            </a:r>
            <a:r>
              <a:rPr lang="zh-CN" altLang="zh-CN">
                <a:latin typeface="黑体" panose="02010609060101010101" pitchFamily="49" charset="-122"/>
                <a:ea typeface="黑体" panose="02010609060101010101" pitchFamily="49" charset="-122"/>
              </a:rPr>
              <a:t>．创建配置类</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2CD231E0-516F-4C0F-A52B-4EF1F91AB8C4}"/>
              </a:ext>
            </a:extLst>
          </p:cNvPr>
          <p:cNvSpPr txBox="1">
            <a:spLocks noChangeArrowheads="1"/>
          </p:cNvSpPr>
          <p:nvPr/>
        </p:nvSpPr>
        <p:spPr bwMode="auto">
          <a:xfrm>
            <a:off x="2087563" y="1874838"/>
            <a:ext cx="84232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t>    </a:t>
            </a:r>
            <a:r>
              <a:rPr lang="zh-CN" altLang="zh-CN" dirty="0"/>
              <a:t>在应用的</a:t>
            </a:r>
            <a:r>
              <a:rPr lang="de-DE" altLang="zh-CN" dirty="0"/>
              <a:t>src</a:t>
            </a:r>
            <a:r>
              <a:rPr lang="zh-CN" altLang="zh-CN" dirty="0"/>
              <a:t>目录下，创建包</a:t>
            </a:r>
            <a:r>
              <a:rPr lang="de-DE" altLang="zh-CN" dirty="0"/>
              <a:t>config</a:t>
            </a:r>
            <a:r>
              <a:rPr lang="zh-CN" altLang="zh-CN" dirty="0"/>
              <a:t>，并在该包中创建配置类</a:t>
            </a:r>
            <a:r>
              <a:rPr lang="de-DE" altLang="zh-CN" dirty="0"/>
              <a:t>JavaConfig</a:t>
            </a:r>
            <a:r>
              <a:rPr lang="zh-CN" altLang="zh-CN" dirty="0"/>
              <a:t>。在该配置类中使用</a:t>
            </a:r>
            <a:r>
              <a:rPr lang="de-DE" altLang="zh-CN" dirty="0"/>
              <a:t>@Bean</a:t>
            </a:r>
            <a:r>
              <a:rPr lang="zh-CN" altLang="zh-CN" dirty="0"/>
              <a:t>定义</a:t>
            </a:r>
            <a:r>
              <a:rPr lang="de-DE" altLang="zh-CN" dirty="0"/>
              <a:t>3</a:t>
            </a:r>
            <a:r>
              <a:rPr lang="zh-CN" altLang="zh-CN" dirty="0"/>
              <a:t>个</a:t>
            </a:r>
            <a:r>
              <a:rPr lang="de-DE" altLang="zh-CN" dirty="0"/>
              <a:t>Bean</a:t>
            </a:r>
            <a:endParaRPr lang="zh-CN" altLang="en-US" dirty="0"/>
          </a:p>
        </p:txBody>
      </p:sp>
    </p:spTree>
    <p:extLst>
      <p:ext uri="{BB962C8B-B14F-4D97-AF65-F5344CB8AC3E}">
        <p14:creationId xmlns:p14="http://schemas.microsoft.com/office/powerpoint/2010/main" val="42656985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BD4DC2-AA1C-4A2E-A5E3-5B838D96E056}"/>
              </a:ext>
            </a:extLst>
          </p:cNvPr>
          <p:cNvSpPr>
            <a:spLocks noChangeArrowheads="1"/>
          </p:cNvSpPr>
          <p:nvPr/>
        </p:nvSpPr>
        <p:spPr bwMode="auto">
          <a:xfrm>
            <a:off x="279400" y="914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80"/>
                </a:solidFill>
                <a:effectLst/>
                <a:latin typeface="Consolas" panose="020B0609020204030204" pitchFamily="49" charset="0"/>
              </a:rPr>
              <a:t>package </a:t>
            </a:r>
            <a:r>
              <a:rPr kumimoji="0" lang="zh-CN" altLang="zh-CN" sz="1700" b="0" i="0" u="none" strike="noStrike" cap="none" normalizeH="0" baseline="0">
                <a:ln>
                  <a:noFill/>
                </a:ln>
                <a:solidFill>
                  <a:srgbClr val="000000"/>
                </a:solidFill>
                <a:effectLst/>
                <a:latin typeface="Consolas" panose="020B0609020204030204" pitchFamily="49" charset="0"/>
              </a:rPr>
              <a:t>config;</a:t>
            </a:r>
            <a:br>
              <a:rPr kumimoji="0" lang="zh-CN" altLang="zh-CN" sz="1700" b="0" i="0" u="none" strike="noStrike" cap="none" normalizeH="0" baseline="0">
                <a:ln>
                  <a:noFill/>
                </a:ln>
                <a:solidFill>
                  <a:srgbClr val="000000"/>
                </a:solidFill>
                <a:effectLst/>
                <a:latin typeface="Consolas" panose="020B0609020204030204" pitchFamily="49" charset="0"/>
              </a:rPr>
            </a:b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1" i="0" u="none" strike="noStrike" cap="none" normalizeH="0" baseline="0">
                <a:ln>
                  <a:noFill/>
                </a:ln>
                <a:solidFill>
                  <a:srgbClr val="000080"/>
                </a:solidFill>
                <a:effectLst/>
                <a:latin typeface="Consolas" panose="020B0609020204030204" pitchFamily="49" charset="0"/>
              </a:rPr>
              <a:t>import </a:t>
            </a:r>
            <a:r>
              <a:rPr kumimoji="0" lang="zh-CN" altLang="zh-CN" sz="1700" b="0" i="0" u="none" strike="noStrike" cap="none" normalizeH="0" baseline="0">
                <a:ln>
                  <a:noFill/>
                </a:ln>
                <a:solidFill>
                  <a:srgbClr val="000000"/>
                </a:solidFill>
                <a:effectLst/>
                <a:latin typeface="Consolas" panose="020B0609020204030204" pitchFamily="49" charset="0"/>
              </a:rPr>
              <a:t>instance.BeanClass;</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1" i="0" u="none" strike="noStrike" cap="none" normalizeH="0" baseline="0">
                <a:ln>
                  <a:noFill/>
                </a:ln>
                <a:solidFill>
                  <a:srgbClr val="000080"/>
                </a:solidFill>
                <a:effectLst/>
                <a:latin typeface="Consolas" panose="020B0609020204030204" pitchFamily="49" charset="0"/>
              </a:rPr>
              <a:t>import </a:t>
            </a:r>
            <a:r>
              <a:rPr kumimoji="0" lang="zh-CN" altLang="zh-CN" sz="1700" b="0" i="0" u="none" strike="noStrike" cap="none" normalizeH="0" baseline="0">
                <a:ln>
                  <a:noFill/>
                </a:ln>
                <a:solidFill>
                  <a:srgbClr val="000000"/>
                </a:solidFill>
                <a:effectLst/>
                <a:latin typeface="Consolas" panose="020B0609020204030204" pitchFamily="49" charset="0"/>
              </a:rPr>
              <a:t>instance.BeanInstanceFactory;</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1" i="0" u="none" strike="noStrike" cap="none" normalizeH="0" baseline="0">
                <a:ln>
                  <a:noFill/>
                </a:ln>
                <a:solidFill>
                  <a:srgbClr val="000080"/>
                </a:solidFill>
                <a:effectLst/>
                <a:latin typeface="Consolas" panose="020B0609020204030204" pitchFamily="49" charset="0"/>
              </a:rPr>
              <a:t>import </a:t>
            </a:r>
            <a:r>
              <a:rPr kumimoji="0" lang="zh-CN" altLang="zh-CN" sz="1700" b="0" i="0" u="none" strike="noStrike" cap="none" normalizeH="0" baseline="0">
                <a:ln>
                  <a:noFill/>
                </a:ln>
                <a:solidFill>
                  <a:srgbClr val="000000"/>
                </a:solidFill>
                <a:effectLst/>
                <a:latin typeface="Consolas" panose="020B0609020204030204" pitchFamily="49" charset="0"/>
              </a:rPr>
              <a:t>instance.BeanStaticFactory;</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1" i="0" u="none" strike="noStrike" cap="none" normalizeH="0" baseline="0">
                <a:ln>
                  <a:noFill/>
                </a:ln>
                <a:solidFill>
                  <a:srgbClr val="000080"/>
                </a:solidFill>
                <a:effectLst/>
                <a:latin typeface="Consolas" panose="020B0609020204030204" pitchFamily="49" charset="0"/>
              </a:rPr>
              <a:t>import </a:t>
            </a:r>
            <a:r>
              <a:rPr kumimoji="0" lang="zh-CN" altLang="zh-CN" sz="1700" b="0" i="0" u="none" strike="noStrike" cap="none" normalizeH="0" baseline="0">
                <a:ln>
                  <a:noFill/>
                </a:ln>
                <a:solidFill>
                  <a:srgbClr val="808000"/>
                </a:solidFill>
                <a:effectLst/>
                <a:latin typeface="Consolas" panose="020B0609020204030204" pitchFamily="49" charset="0"/>
              </a:rPr>
              <a:t>org.springframework.context.annotation.Bean</a:t>
            </a:r>
            <a:r>
              <a:rPr kumimoji="0" lang="zh-CN" altLang="zh-CN" sz="1700" b="0" i="0" u="none" strike="noStrike" cap="none" normalizeH="0" baseline="0">
                <a:ln>
                  <a:noFill/>
                </a:ln>
                <a:solidFill>
                  <a:srgbClr val="000000"/>
                </a:solidFill>
                <a:effectLst/>
                <a:latin typeface="Consolas" panose="020B0609020204030204" pitchFamily="49" charset="0"/>
              </a:rPr>
              <a:t>;</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1" i="0" u="none" strike="noStrike" cap="none" normalizeH="0" baseline="0">
                <a:ln>
                  <a:noFill/>
                </a:ln>
                <a:solidFill>
                  <a:srgbClr val="000080"/>
                </a:solidFill>
                <a:effectLst/>
                <a:latin typeface="Consolas" panose="020B0609020204030204" pitchFamily="49" charset="0"/>
              </a:rPr>
              <a:t>import </a:t>
            </a:r>
            <a:r>
              <a:rPr kumimoji="0" lang="zh-CN" altLang="zh-CN" sz="1700" b="0" i="0" u="none" strike="noStrike" cap="none" normalizeH="0" baseline="0">
                <a:ln>
                  <a:noFill/>
                </a:ln>
                <a:solidFill>
                  <a:srgbClr val="808000"/>
                </a:solidFill>
                <a:effectLst/>
                <a:latin typeface="Consolas" panose="020B0609020204030204" pitchFamily="49" charset="0"/>
              </a:rPr>
              <a:t>org.springframework.context.annotation.Configuration</a:t>
            </a:r>
            <a:r>
              <a:rPr kumimoji="0" lang="zh-CN" altLang="zh-CN" sz="1700" b="0" i="0" u="none" strike="noStrike" cap="none" normalizeH="0" baseline="0">
                <a:ln>
                  <a:noFill/>
                </a:ln>
                <a:solidFill>
                  <a:srgbClr val="000000"/>
                </a:solidFill>
                <a:effectLst/>
                <a:latin typeface="Consolas" panose="020B0609020204030204" pitchFamily="49" charset="0"/>
              </a:rPr>
              <a:t>;</a:t>
            </a:r>
            <a:br>
              <a:rPr kumimoji="0" lang="zh-CN" altLang="zh-CN" sz="1700" b="0" i="0" u="none" strike="noStrike" cap="none" normalizeH="0" baseline="0">
                <a:ln>
                  <a:noFill/>
                </a:ln>
                <a:solidFill>
                  <a:srgbClr val="000000"/>
                </a:solidFill>
                <a:effectLst/>
                <a:latin typeface="Consolas" panose="020B0609020204030204" pitchFamily="49" charset="0"/>
              </a:rPr>
            </a:b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1" u="none" strike="noStrike" cap="none" normalizeH="0" baseline="0">
                <a:ln>
                  <a:noFill/>
                </a:ln>
                <a:solidFill>
                  <a:srgbClr val="808080"/>
                </a:solidFill>
                <a:effectLst/>
                <a:latin typeface="Consolas" panose="020B0609020204030204" pitchFamily="49" charset="0"/>
              </a:rPr>
              <a:t>/**</a:t>
            </a:r>
            <a:br>
              <a:rPr kumimoji="0" lang="zh-CN" altLang="zh-CN" sz="1700" b="0" i="1" u="none" strike="noStrike" cap="none" normalizeH="0" baseline="0">
                <a:ln>
                  <a:noFill/>
                </a:ln>
                <a:solidFill>
                  <a:srgbClr val="808080"/>
                </a:solidFill>
                <a:effectLst/>
                <a:latin typeface="Consolas" panose="020B0609020204030204" pitchFamily="49" charset="0"/>
              </a:rPr>
            </a:br>
            <a:r>
              <a:rPr kumimoji="0" lang="zh-CN" altLang="zh-CN" sz="1700" b="0" i="1" u="none" strike="noStrike" cap="none" normalizeH="0" baseline="0">
                <a:ln>
                  <a:noFill/>
                </a:ln>
                <a:solidFill>
                  <a:srgbClr val="808080"/>
                </a:solidFill>
                <a:effectLst/>
                <a:latin typeface="Consolas" panose="020B0609020204030204" pitchFamily="49" charset="0"/>
              </a:rPr>
              <a:t> * Created by wangchao on 2021/11/18.</a:t>
            </a:r>
            <a:br>
              <a:rPr kumimoji="0" lang="zh-CN" altLang="zh-CN" sz="1700" b="0" i="1" u="none" strike="noStrike" cap="none" normalizeH="0" baseline="0">
                <a:ln>
                  <a:noFill/>
                </a:ln>
                <a:solidFill>
                  <a:srgbClr val="808080"/>
                </a:solidFill>
                <a:effectLst/>
                <a:latin typeface="Consolas" panose="020B0609020204030204" pitchFamily="49" charset="0"/>
              </a:rPr>
            </a:br>
            <a:r>
              <a:rPr kumimoji="0" lang="zh-CN" altLang="zh-CN" sz="1700" b="0" i="1" u="none" strike="noStrike" cap="none" normalizeH="0" baseline="0">
                <a:ln>
                  <a:noFill/>
                </a:ln>
                <a:solidFill>
                  <a:srgbClr val="808080"/>
                </a:solidFill>
                <a:effectLst/>
                <a:latin typeface="Consolas" panose="020B0609020204030204" pitchFamily="49" charset="0"/>
              </a:rPr>
              <a:t> */</a:t>
            </a:r>
            <a:br>
              <a:rPr kumimoji="0" lang="zh-CN" altLang="zh-CN" sz="1700" b="0" i="1" u="none" strike="noStrike" cap="none" normalizeH="0" baseline="0">
                <a:ln>
                  <a:noFill/>
                </a:ln>
                <a:solidFill>
                  <a:srgbClr val="808080"/>
                </a:solidFill>
                <a:effectLst/>
                <a:latin typeface="Consolas" panose="020B0609020204030204" pitchFamily="49" charset="0"/>
              </a:rPr>
            </a:br>
            <a:r>
              <a:rPr kumimoji="0" lang="zh-CN" altLang="zh-CN" sz="1700" b="0" i="0" u="none" strike="noStrike" cap="none" normalizeH="0" baseline="0">
                <a:ln>
                  <a:noFill/>
                </a:ln>
                <a:solidFill>
                  <a:srgbClr val="808000"/>
                </a:solidFill>
                <a:effectLst/>
                <a:latin typeface="Consolas" panose="020B0609020204030204" pitchFamily="49" charset="0"/>
              </a:rPr>
              <a:t>@Configuration</a:t>
            </a:r>
            <a:br>
              <a:rPr kumimoji="0" lang="zh-CN" altLang="zh-CN" sz="1700" b="0" i="0" u="none" strike="noStrike" cap="none" normalizeH="0" baseline="0">
                <a:ln>
                  <a:noFill/>
                </a:ln>
                <a:solidFill>
                  <a:srgbClr val="808000"/>
                </a:solidFill>
                <a:effectLst/>
                <a:latin typeface="Consolas" panose="020B0609020204030204" pitchFamily="49" charset="0"/>
              </a:rPr>
            </a:br>
            <a:r>
              <a:rPr kumimoji="0" lang="zh-CN" altLang="zh-CN" sz="1700" b="1" i="0" u="none" strike="noStrike" cap="none" normalizeH="0" baseline="0">
                <a:ln>
                  <a:noFill/>
                </a:ln>
                <a:solidFill>
                  <a:srgbClr val="000080"/>
                </a:solidFill>
                <a:effectLst/>
                <a:latin typeface="Consolas" panose="020B0609020204030204" pitchFamily="49" charset="0"/>
              </a:rPr>
              <a:t>public class </a:t>
            </a:r>
            <a:r>
              <a:rPr kumimoji="0" lang="zh-CN" altLang="zh-CN" sz="1700" b="0" i="0" u="none" strike="noStrike" cap="none" normalizeH="0" baseline="0">
                <a:ln>
                  <a:noFill/>
                </a:ln>
                <a:solidFill>
                  <a:srgbClr val="000000"/>
                </a:solidFill>
                <a:effectLst/>
                <a:latin typeface="Consolas" panose="020B0609020204030204" pitchFamily="49" charset="0"/>
              </a:rPr>
              <a:t>JavaConfig</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a:t>
            </a:r>
            <a:br>
              <a:rPr kumimoji="0" lang="zh-CN" altLang="zh-CN" sz="1700" b="0" i="0" u="none" strike="noStrike" cap="none" normalizeH="0" baseline="0">
                <a:ln>
                  <a:noFill/>
                </a:ln>
                <a:solidFill>
                  <a:srgbClr val="000000"/>
                </a:solidFill>
                <a:effectLst/>
                <a:latin typeface="Consolas" panose="020B0609020204030204" pitchFamily="49" charset="0"/>
              </a:rPr>
            </a:b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a:t>
            </a:r>
            <a:r>
              <a:rPr kumimoji="0" lang="zh-CN" altLang="zh-CN" sz="1700" b="0" i="1" u="none" strike="noStrike" cap="none" normalizeH="0" baseline="0">
                <a:ln>
                  <a:noFill/>
                </a:ln>
                <a:solidFill>
                  <a:srgbClr val="808080"/>
                </a:solidFill>
                <a:effectLst/>
                <a:latin typeface="Consolas" panose="020B0609020204030204" pitchFamily="49" charset="0"/>
              </a:rPr>
              <a:t>/**</a:t>
            </a:r>
            <a:br>
              <a:rPr kumimoji="0" lang="zh-CN" altLang="zh-CN" sz="1700" b="0" i="1" u="none" strike="noStrike" cap="none" normalizeH="0" baseline="0">
                <a:ln>
                  <a:noFill/>
                </a:ln>
                <a:solidFill>
                  <a:srgbClr val="808080"/>
                </a:solidFill>
                <a:effectLst/>
                <a:latin typeface="Consolas" panose="020B0609020204030204" pitchFamily="49" charset="0"/>
              </a:rPr>
            </a:br>
            <a:r>
              <a:rPr kumimoji="0" lang="zh-CN" altLang="zh-CN" sz="1700" b="0" i="1" u="none" strike="noStrike" cap="none" normalizeH="0" baseline="0">
                <a:ln>
                  <a:noFill/>
                </a:ln>
                <a:solidFill>
                  <a:srgbClr val="808080"/>
                </a:solidFill>
                <a:effectLst/>
                <a:latin typeface="Consolas" panose="020B0609020204030204" pitchFamily="49" charset="0"/>
              </a:rPr>
              <a:t>     * </a:t>
            </a:r>
            <a:r>
              <a:rPr kumimoji="0" lang="zh-CN" altLang="zh-CN" sz="1700" b="0" i="1" u="none" strike="noStrike" cap="none" normalizeH="0" baseline="0">
                <a:ln>
                  <a:noFill/>
                </a:ln>
                <a:solidFill>
                  <a:srgbClr val="808080"/>
                </a:solidFill>
                <a:effectLst/>
                <a:latin typeface="宋体" panose="02010600030101010101" pitchFamily="2" charset="-122"/>
                <a:ea typeface="宋体" panose="02010600030101010101" pitchFamily="2" charset="-122"/>
              </a:rPr>
              <a:t>构造方法实例化</a:t>
            </a:r>
            <a:br>
              <a:rPr kumimoji="0" lang="zh-CN" altLang="zh-CN" sz="1700" b="0" i="1" u="none" strike="noStrike" cap="none" normalizeH="0" baseline="0">
                <a:ln>
                  <a:noFill/>
                </a:ln>
                <a:solidFill>
                  <a:srgbClr val="808080"/>
                </a:solidFill>
                <a:effectLst/>
                <a:latin typeface="宋体" panose="02010600030101010101" pitchFamily="2" charset="-122"/>
                <a:ea typeface="宋体" panose="02010600030101010101" pitchFamily="2" charset="-122"/>
              </a:rPr>
            </a:br>
            <a:r>
              <a:rPr kumimoji="0" lang="zh-CN" altLang="zh-CN" sz="1700" b="0" i="1" u="none" strike="noStrike" cap="none" normalizeH="0" baseline="0">
                <a:ln>
                  <a:noFill/>
                </a:ln>
                <a:solidFill>
                  <a:srgbClr val="808080"/>
                </a:solidFill>
                <a:effectLst/>
                <a:latin typeface="宋体" panose="02010600030101010101" pitchFamily="2" charset="-122"/>
                <a:ea typeface="宋体" panose="02010600030101010101" pitchFamily="2" charset="-122"/>
              </a:rPr>
              <a:t>     </a:t>
            </a:r>
            <a:r>
              <a:rPr kumimoji="0" lang="zh-CN" altLang="zh-CN" sz="1700" b="0" i="1" u="none" strike="noStrike" cap="none" normalizeH="0" baseline="0">
                <a:ln>
                  <a:noFill/>
                </a:ln>
                <a:solidFill>
                  <a:srgbClr val="808080"/>
                </a:solidFill>
                <a:effectLst/>
                <a:latin typeface="Consolas" panose="020B0609020204030204" pitchFamily="49" charset="0"/>
              </a:rPr>
              <a:t>* </a:t>
            </a:r>
            <a:r>
              <a:rPr kumimoji="0" lang="zh-CN" altLang="zh-CN" sz="1700" b="1" i="1" u="none" strike="noStrike" cap="none" normalizeH="0" baseline="0">
                <a:ln>
                  <a:noFill/>
                </a:ln>
                <a:solidFill>
                  <a:srgbClr val="808080"/>
                </a:solidFill>
                <a:effectLst/>
                <a:latin typeface="Consolas" panose="020B0609020204030204" pitchFamily="49" charset="0"/>
              </a:rPr>
              <a:t>@return</a:t>
            </a:r>
            <a:br>
              <a:rPr kumimoji="0" lang="zh-CN" altLang="zh-CN" sz="1700" b="1" i="1" u="none" strike="noStrike" cap="none" normalizeH="0" baseline="0">
                <a:ln>
                  <a:noFill/>
                </a:ln>
                <a:solidFill>
                  <a:srgbClr val="808080"/>
                </a:solidFill>
                <a:effectLst/>
                <a:latin typeface="Consolas" panose="020B0609020204030204" pitchFamily="49" charset="0"/>
              </a:rPr>
            </a:br>
            <a:r>
              <a:rPr kumimoji="0" lang="zh-CN" altLang="zh-CN" sz="1700" b="1" i="1" u="none" strike="noStrike" cap="none" normalizeH="0" baseline="0">
                <a:ln>
                  <a:noFill/>
                </a:ln>
                <a:solidFill>
                  <a:srgbClr val="808080"/>
                </a:solidFill>
                <a:effectLst/>
                <a:latin typeface="Consolas" panose="020B0609020204030204" pitchFamily="49" charset="0"/>
              </a:rPr>
              <a:t>     </a:t>
            </a:r>
            <a:r>
              <a:rPr kumimoji="0" lang="zh-CN" altLang="zh-CN" sz="1700" b="0" i="1" u="none" strike="noStrike" cap="none" normalizeH="0" baseline="0">
                <a:ln>
                  <a:noFill/>
                </a:ln>
                <a:solidFill>
                  <a:srgbClr val="808080"/>
                </a:solidFill>
                <a:effectLst/>
                <a:latin typeface="Consolas" panose="020B0609020204030204" pitchFamily="49" charset="0"/>
              </a:rPr>
              <a:t>*/</a:t>
            </a:r>
            <a:br>
              <a:rPr kumimoji="0" lang="zh-CN" altLang="zh-CN" sz="1700" b="0" i="1" u="none" strike="noStrike" cap="none" normalizeH="0" baseline="0">
                <a:ln>
                  <a:noFill/>
                </a:ln>
                <a:solidFill>
                  <a:srgbClr val="808080"/>
                </a:solidFill>
                <a:effectLst/>
                <a:latin typeface="Consolas" panose="020B0609020204030204" pitchFamily="49" charset="0"/>
              </a:rPr>
            </a:br>
            <a:r>
              <a:rPr kumimoji="0" lang="zh-CN" altLang="zh-CN" sz="1700" b="0" i="1" u="none" strike="noStrike" cap="none" normalizeH="0" baseline="0">
                <a:ln>
                  <a:noFill/>
                </a:ln>
                <a:solidFill>
                  <a:srgbClr val="808080"/>
                </a:solidFill>
                <a:effectLst/>
                <a:latin typeface="Consolas" panose="020B0609020204030204" pitchFamily="49" charset="0"/>
              </a:rPr>
              <a:t>    </a:t>
            </a:r>
            <a:r>
              <a:rPr kumimoji="0" lang="zh-CN" altLang="zh-CN" sz="1700" b="0" i="0" u="none" strike="noStrike" cap="none" normalizeH="0" baseline="0">
                <a:ln>
                  <a:noFill/>
                </a:ln>
                <a:solidFill>
                  <a:srgbClr val="808000"/>
                </a:solidFill>
                <a:effectLst/>
                <a:latin typeface="Consolas" panose="020B0609020204030204" pitchFamily="49" charset="0"/>
              </a:rPr>
              <a:t>@Bean</a:t>
            </a:r>
            <a:r>
              <a:rPr kumimoji="0" lang="zh-CN" altLang="zh-CN" sz="1700" b="0" i="0" u="none" strike="noStrike" cap="none" normalizeH="0" baseline="0">
                <a:ln>
                  <a:noFill/>
                </a:ln>
                <a:solidFill>
                  <a:srgbClr val="000000"/>
                </a:solidFill>
                <a:effectLst/>
                <a:latin typeface="Consolas" panose="020B0609020204030204" pitchFamily="49" charset="0"/>
              </a:rPr>
              <a:t>(value = </a:t>
            </a:r>
            <a:r>
              <a:rPr kumimoji="0" lang="zh-CN" altLang="zh-CN" sz="1700" b="1" i="0" u="none" strike="noStrike" cap="none" normalizeH="0" baseline="0">
                <a:ln>
                  <a:noFill/>
                </a:ln>
                <a:solidFill>
                  <a:srgbClr val="008000"/>
                </a:solidFill>
                <a:effectLst/>
                <a:latin typeface="Consolas" panose="020B0609020204030204" pitchFamily="49" charset="0"/>
              </a:rPr>
              <a:t>"beanClass"</a:t>
            </a:r>
            <a:r>
              <a:rPr kumimoji="0" lang="zh-CN" altLang="zh-CN" sz="1700" b="0" i="0" u="none" strike="noStrike" cap="none" normalizeH="0" baseline="0">
                <a:ln>
                  <a:noFill/>
                </a:ln>
                <a:solidFill>
                  <a:srgbClr val="000000"/>
                </a:solidFill>
                <a:effectLst/>
                <a:latin typeface="Consolas" panose="020B0609020204030204" pitchFamily="49" charset="0"/>
              </a:rPr>
              <a:t>)</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a:t>
            </a:r>
            <a:r>
              <a:rPr kumimoji="0" lang="zh-CN" altLang="zh-CN" sz="1700" b="1" i="0" u="none" strike="noStrike" cap="none" normalizeH="0" baseline="0">
                <a:ln>
                  <a:noFill/>
                </a:ln>
                <a:solidFill>
                  <a:srgbClr val="000080"/>
                </a:solidFill>
                <a:effectLst/>
                <a:latin typeface="Consolas" panose="020B0609020204030204" pitchFamily="49" charset="0"/>
              </a:rPr>
              <a:t>public </a:t>
            </a:r>
            <a:r>
              <a:rPr kumimoji="0" lang="zh-CN" altLang="zh-CN" sz="1700" b="0" i="0" u="none" strike="noStrike" cap="none" normalizeH="0" baseline="0">
                <a:ln>
                  <a:noFill/>
                </a:ln>
                <a:solidFill>
                  <a:srgbClr val="000000"/>
                </a:solidFill>
                <a:effectLst/>
                <a:latin typeface="Consolas" panose="020B0609020204030204" pitchFamily="49" charset="0"/>
              </a:rPr>
              <a:t>BeanClass getBeanClass(){</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a:t>
            </a:r>
            <a:r>
              <a:rPr kumimoji="0" lang="zh-CN" altLang="zh-CN" sz="1700" b="1" i="0" u="none" strike="noStrike" cap="none" normalizeH="0" baseline="0">
                <a:ln>
                  <a:noFill/>
                </a:ln>
                <a:solidFill>
                  <a:srgbClr val="000080"/>
                </a:solidFill>
                <a:effectLst/>
                <a:latin typeface="Consolas" panose="020B0609020204030204" pitchFamily="49" charset="0"/>
              </a:rPr>
              <a:t>return new </a:t>
            </a:r>
            <a:r>
              <a:rPr kumimoji="0" lang="zh-CN" altLang="zh-CN" sz="1700" b="0" i="0" u="none" strike="noStrike" cap="none" normalizeH="0" baseline="0">
                <a:ln>
                  <a:noFill/>
                </a:ln>
                <a:solidFill>
                  <a:srgbClr val="000000"/>
                </a:solidFill>
                <a:effectLst/>
                <a:latin typeface="Consolas" panose="020B0609020204030204" pitchFamily="49" charset="0"/>
              </a:rPr>
              <a:t>BeanClass();</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a:t>
            </a:r>
            <a:br>
              <a:rPr kumimoji="0" lang="zh-CN" altLang="zh-CN" sz="1700" b="0" i="0" u="none" strike="noStrike" cap="none" normalizeH="0" baseline="0">
                <a:ln>
                  <a:noFill/>
                </a:ln>
                <a:solidFill>
                  <a:srgbClr val="000000"/>
                </a:solidFill>
                <a:effectLst/>
                <a:latin typeface="Consolas" panose="020B0609020204030204" pitchFamily="49" charset="0"/>
              </a:rPr>
            </a:b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a:t>
            </a:r>
            <a:r>
              <a:rPr kumimoji="0" lang="zh-CN" altLang="zh-CN" sz="1700" b="0" i="1" u="none" strike="noStrike" cap="none" normalizeH="0" baseline="0">
                <a:ln>
                  <a:noFill/>
                </a:ln>
                <a:solidFill>
                  <a:srgbClr val="808080"/>
                </a:solidFill>
                <a:effectLst/>
                <a:latin typeface="Consolas" panose="020B0609020204030204" pitchFamily="49" charset="0"/>
              </a:rPr>
              <a:t>/**</a:t>
            </a:r>
            <a:br>
              <a:rPr kumimoji="0" lang="zh-CN" altLang="zh-CN" sz="1700" b="0" i="1" u="none" strike="noStrike" cap="none" normalizeH="0" baseline="0">
                <a:ln>
                  <a:noFill/>
                </a:ln>
                <a:solidFill>
                  <a:srgbClr val="808080"/>
                </a:solidFill>
                <a:effectLst/>
                <a:latin typeface="Consolas" panose="020B0609020204030204" pitchFamily="49" charset="0"/>
              </a:rPr>
            </a:br>
            <a:r>
              <a:rPr kumimoji="0" lang="zh-CN" altLang="zh-CN" sz="1700" b="0" i="1" u="none" strike="noStrike" cap="none" normalizeH="0" baseline="0">
                <a:ln>
                  <a:noFill/>
                </a:ln>
                <a:solidFill>
                  <a:srgbClr val="808080"/>
                </a:solidFill>
                <a:effectLst/>
                <a:latin typeface="Consolas" panose="020B0609020204030204" pitchFamily="49" charset="0"/>
              </a:rPr>
              <a:t>     * </a:t>
            </a:r>
            <a:r>
              <a:rPr kumimoji="0" lang="zh-CN" altLang="zh-CN" sz="1700" b="0" i="1" u="none" strike="noStrike" cap="none" normalizeH="0" baseline="0">
                <a:ln>
                  <a:noFill/>
                </a:ln>
                <a:solidFill>
                  <a:srgbClr val="808080"/>
                </a:solidFill>
                <a:effectLst/>
                <a:latin typeface="宋体" panose="02010600030101010101" pitchFamily="2" charset="-122"/>
                <a:ea typeface="宋体" panose="02010600030101010101" pitchFamily="2" charset="-122"/>
              </a:rPr>
              <a:t>静态工厂实例化</a:t>
            </a:r>
            <a:br>
              <a:rPr kumimoji="0" lang="zh-CN" altLang="zh-CN" sz="1700" b="0" i="1" u="none" strike="noStrike" cap="none" normalizeH="0" baseline="0">
                <a:ln>
                  <a:noFill/>
                </a:ln>
                <a:solidFill>
                  <a:srgbClr val="808080"/>
                </a:solidFill>
                <a:effectLst/>
                <a:latin typeface="宋体" panose="02010600030101010101" pitchFamily="2" charset="-122"/>
                <a:ea typeface="宋体" panose="02010600030101010101" pitchFamily="2" charset="-122"/>
              </a:rPr>
            </a:br>
            <a:r>
              <a:rPr kumimoji="0" lang="zh-CN" altLang="zh-CN" sz="1700" b="0" i="1" u="none" strike="noStrike" cap="none" normalizeH="0" baseline="0">
                <a:ln>
                  <a:noFill/>
                </a:ln>
                <a:solidFill>
                  <a:srgbClr val="808080"/>
                </a:solidFill>
                <a:effectLst/>
                <a:latin typeface="宋体" panose="02010600030101010101" pitchFamily="2" charset="-122"/>
                <a:ea typeface="宋体" panose="02010600030101010101" pitchFamily="2" charset="-122"/>
              </a:rPr>
              <a:t>     </a:t>
            </a:r>
            <a:r>
              <a:rPr kumimoji="0" lang="zh-CN" altLang="zh-CN" sz="1700" b="0" i="1" u="none" strike="noStrike" cap="none" normalizeH="0" baseline="0">
                <a:ln>
                  <a:noFill/>
                </a:ln>
                <a:solidFill>
                  <a:srgbClr val="808080"/>
                </a:solidFill>
                <a:effectLst/>
                <a:latin typeface="Consolas" panose="020B0609020204030204" pitchFamily="49" charset="0"/>
              </a:rPr>
              <a:t>* </a:t>
            </a:r>
            <a:r>
              <a:rPr kumimoji="0" lang="zh-CN" altLang="zh-CN" sz="1700" b="1" i="1" u="none" strike="noStrike" cap="none" normalizeH="0" baseline="0">
                <a:ln>
                  <a:noFill/>
                </a:ln>
                <a:solidFill>
                  <a:srgbClr val="808080"/>
                </a:solidFill>
                <a:effectLst/>
                <a:latin typeface="Consolas" panose="020B0609020204030204" pitchFamily="49" charset="0"/>
              </a:rPr>
              <a:t>@return</a:t>
            </a:r>
            <a:br>
              <a:rPr kumimoji="0" lang="zh-CN" altLang="zh-CN" sz="1700" b="1" i="1" u="none" strike="noStrike" cap="none" normalizeH="0" baseline="0">
                <a:ln>
                  <a:noFill/>
                </a:ln>
                <a:solidFill>
                  <a:srgbClr val="808080"/>
                </a:solidFill>
                <a:effectLst/>
                <a:latin typeface="Consolas" panose="020B0609020204030204" pitchFamily="49" charset="0"/>
              </a:rPr>
            </a:br>
            <a:r>
              <a:rPr kumimoji="0" lang="zh-CN" altLang="zh-CN" sz="1700" b="1" i="1" u="none" strike="noStrike" cap="none" normalizeH="0" baseline="0">
                <a:ln>
                  <a:noFill/>
                </a:ln>
                <a:solidFill>
                  <a:srgbClr val="808080"/>
                </a:solidFill>
                <a:effectLst/>
                <a:latin typeface="Consolas" panose="020B0609020204030204" pitchFamily="49" charset="0"/>
              </a:rPr>
              <a:t>     </a:t>
            </a:r>
            <a:r>
              <a:rPr kumimoji="0" lang="zh-CN" altLang="zh-CN" sz="1700" b="0" i="1" u="none" strike="noStrike" cap="none" normalizeH="0" baseline="0">
                <a:ln>
                  <a:noFill/>
                </a:ln>
                <a:solidFill>
                  <a:srgbClr val="808080"/>
                </a:solidFill>
                <a:effectLst/>
                <a:latin typeface="Consolas" panose="020B0609020204030204" pitchFamily="49" charset="0"/>
              </a:rPr>
              <a:t>*/</a:t>
            </a:r>
            <a:br>
              <a:rPr kumimoji="0" lang="zh-CN" altLang="zh-CN" sz="1700" b="0" i="1" u="none" strike="noStrike" cap="none" normalizeH="0" baseline="0">
                <a:ln>
                  <a:noFill/>
                </a:ln>
                <a:solidFill>
                  <a:srgbClr val="808080"/>
                </a:solidFill>
                <a:effectLst/>
                <a:latin typeface="Consolas" panose="020B0609020204030204" pitchFamily="49" charset="0"/>
              </a:rPr>
            </a:br>
            <a:r>
              <a:rPr kumimoji="0" lang="zh-CN" altLang="zh-CN" sz="1700" b="0" i="1" u="none" strike="noStrike" cap="none" normalizeH="0" baseline="0">
                <a:ln>
                  <a:noFill/>
                </a:ln>
                <a:solidFill>
                  <a:srgbClr val="808080"/>
                </a:solidFill>
                <a:effectLst/>
                <a:latin typeface="Consolas" panose="020B0609020204030204" pitchFamily="49" charset="0"/>
              </a:rPr>
              <a:t>    </a:t>
            </a:r>
            <a:r>
              <a:rPr kumimoji="0" lang="zh-CN" altLang="zh-CN" sz="1700" b="0" i="0" u="none" strike="noStrike" cap="none" normalizeH="0" baseline="0">
                <a:ln>
                  <a:noFill/>
                </a:ln>
                <a:solidFill>
                  <a:srgbClr val="808000"/>
                </a:solidFill>
                <a:effectLst/>
                <a:latin typeface="Consolas" panose="020B0609020204030204" pitchFamily="49" charset="0"/>
              </a:rPr>
              <a:t>@Bean</a:t>
            </a:r>
            <a:r>
              <a:rPr kumimoji="0" lang="zh-CN" altLang="zh-CN" sz="1700" b="0" i="0" u="none" strike="noStrike" cap="none" normalizeH="0" baseline="0">
                <a:ln>
                  <a:noFill/>
                </a:ln>
                <a:solidFill>
                  <a:srgbClr val="000000"/>
                </a:solidFill>
                <a:effectLst/>
                <a:latin typeface="Consolas" panose="020B0609020204030204" pitchFamily="49" charset="0"/>
              </a:rPr>
              <a:t>(value = </a:t>
            </a:r>
            <a:r>
              <a:rPr kumimoji="0" lang="zh-CN" altLang="zh-CN" sz="1700" b="1" i="0" u="none" strike="noStrike" cap="none" normalizeH="0" baseline="0">
                <a:ln>
                  <a:noFill/>
                </a:ln>
                <a:solidFill>
                  <a:srgbClr val="008000"/>
                </a:solidFill>
                <a:effectLst/>
                <a:latin typeface="Consolas" panose="020B0609020204030204" pitchFamily="49" charset="0"/>
              </a:rPr>
              <a:t>"beanStaticFactory"</a:t>
            </a:r>
            <a:r>
              <a:rPr kumimoji="0" lang="zh-CN" altLang="zh-CN" sz="1700" b="0" i="0" u="none" strike="noStrike" cap="none" normalizeH="0" baseline="0">
                <a:ln>
                  <a:noFill/>
                </a:ln>
                <a:solidFill>
                  <a:srgbClr val="000000"/>
                </a:solidFill>
                <a:effectLst/>
                <a:latin typeface="Consolas" panose="020B0609020204030204" pitchFamily="49" charset="0"/>
              </a:rPr>
              <a:t>)</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a:t>
            </a:r>
            <a:r>
              <a:rPr kumimoji="0" lang="zh-CN" altLang="zh-CN" sz="1700" b="1" i="0" u="none" strike="noStrike" cap="none" normalizeH="0" baseline="0">
                <a:ln>
                  <a:noFill/>
                </a:ln>
                <a:solidFill>
                  <a:srgbClr val="000080"/>
                </a:solidFill>
                <a:effectLst/>
                <a:latin typeface="Consolas" panose="020B0609020204030204" pitchFamily="49" charset="0"/>
              </a:rPr>
              <a:t>public </a:t>
            </a:r>
            <a:r>
              <a:rPr kumimoji="0" lang="zh-CN" altLang="zh-CN" sz="1700" b="0" i="0" u="none" strike="noStrike" cap="none" normalizeH="0" baseline="0">
                <a:ln>
                  <a:noFill/>
                </a:ln>
                <a:solidFill>
                  <a:srgbClr val="000000"/>
                </a:solidFill>
                <a:effectLst/>
                <a:latin typeface="Consolas" panose="020B0609020204030204" pitchFamily="49" charset="0"/>
              </a:rPr>
              <a:t>BeanClass getBeanStaticFactory(){</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a:t>
            </a:r>
            <a:r>
              <a:rPr kumimoji="0" lang="zh-CN" altLang="zh-CN" sz="1700" b="1" i="0" u="none" strike="noStrike" cap="none" normalizeH="0" baseline="0">
                <a:ln>
                  <a:noFill/>
                </a:ln>
                <a:solidFill>
                  <a:srgbClr val="000080"/>
                </a:solidFill>
                <a:effectLst/>
                <a:latin typeface="Consolas" panose="020B0609020204030204" pitchFamily="49" charset="0"/>
              </a:rPr>
              <a:t>return </a:t>
            </a:r>
            <a:r>
              <a:rPr kumimoji="0" lang="zh-CN" altLang="zh-CN" sz="1700" b="0" i="0" u="none" strike="noStrike" cap="none" normalizeH="0" baseline="0">
                <a:ln>
                  <a:noFill/>
                </a:ln>
                <a:solidFill>
                  <a:srgbClr val="000000"/>
                </a:solidFill>
                <a:effectLst/>
                <a:latin typeface="Consolas" panose="020B0609020204030204" pitchFamily="49" charset="0"/>
              </a:rPr>
              <a:t>BeanStaticFactory.</a:t>
            </a:r>
            <a:r>
              <a:rPr kumimoji="0" lang="zh-CN" altLang="zh-CN" sz="1700" b="0" i="1" u="none" strike="noStrike" cap="none" normalizeH="0" baseline="0">
                <a:ln>
                  <a:noFill/>
                </a:ln>
                <a:solidFill>
                  <a:srgbClr val="000000"/>
                </a:solidFill>
                <a:effectLst/>
                <a:latin typeface="Consolas" panose="020B0609020204030204" pitchFamily="49" charset="0"/>
              </a:rPr>
              <a:t>createInstance</a:t>
            </a:r>
            <a:r>
              <a:rPr kumimoji="0" lang="zh-CN" altLang="zh-CN" sz="1700" b="0" i="0" u="none" strike="noStrike" cap="none" normalizeH="0" baseline="0">
                <a:ln>
                  <a:noFill/>
                </a:ln>
                <a:solidFill>
                  <a:srgbClr val="000000"/>
                </a:solidFill>
                <a:effectLst/>
                <a:latin typeface="Consolas" panose="020B0609020204030204" pitchFamily="49" charset="0"/>
              </a:rPr>
              <a:t>();</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a:t>
            </a:r>
            <a:br>
              <a:rPr kumimoji="0" lang="zh-CN" altLang="zh-CN" sz="1700" b="0" i="0" u="none" strike="noStrike" cap="none" normalizeH="0" baseline="0">
                <a:ln>
                  <a:noFill/>
                </a:ln>
                <a:solidFill>
                  <a:srgbClr val="000000"/>
                </a:solidFill>
                <a:effectLst/>
                <a:latin typeface="Consolas" panose="020B0609020204030204" pitchFamily="49" charset="0"/>
              </a:rPr>
            </a:br>
            <a:br>
              <a:rPr kumimoji="0" lang="zh-CN" altLang="zh-CN" sz="1700" b="0" i="0" u="none" strike="noStrike" cap="none" normalizeH="0" baseline="0">
                <a:ln>
                  <a:noFill/>
                </a:ln>
                <a:solidFill>
                  <a:srgbClr val="000000"/>
                </a:solidFill>
                <a:effectLst/>
                <a:latin typeface="Consolas" panose="020B0609020204030204" pitchFamily="49" charset="0"/>
              </a:rPr>
            </a:b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a:t>
            </a:r>
            <a:r>
              <a:rPr kumimoji="0" lang="zh-CN" altLang="zh-CN" sz="1700" b="0" i="1" u="none" strike="noStrike" cap="none" normalizeH="0" baseline="0">
                <a:ln>
                  <a:noFill/>
                </a:ln>
                <a:solidFill>
                  <a:srgbClr val="808080"/>
                </a:solidFill>
                <a:effectLst/>
                <a:latin typeface="Consolas" panose="020B0609020204030204" pitchFamily="49" charset="0"/>
              </a:rPr>
              <a:t>/**</a:t>
            </a:r>
            <a:br>
              <a:rPr kumimoji="0" lang="zh-CN" altLang="zh-CN" sz="1700" b="0" i="1" u="none" strike="noStrike" cap="none" normalizeH="0" baseline="0">
                <a:ln>
                  <a:noFill/>
                </a:ln>
                <a:solidFill>
                  <a:srgbClr val="808080"/>
                </a:solidFill>
                <a:effectLst/>
                <a:latin typeface="Consolas" panose="020B0609020204030204" pitchFamily="49" charset="0"/>
              </a:rPr>
            </a:br>
            <a:r>
              <a:rPr kumimoji="0" lang="zh-CN" altLang="zh-CN" sz="1700" b="0" i="1" u="none" strike="noStrike" cap="none" normalizeH="0" baseline="0">
                <a:ln>
                  <a:noFill/>
                </a:ln>
                <a:solidFill>
                  <a:srgbClr val="808080"/>
                </a:solidFill>
                <a:effectLst/>
                <a:latin typeface="Consolas" panose="020B0609020204030204" pitchFamily="49" charset="0"/>
              </a:rPr>
              <a:t>     * </a:t>
            </a:r>
            <a:r>
              <a:rPr kumimoji="0" lang="zh-CN" altLang="zh-CN" sz="1700" b="0" i="1" u="none" strike="noStrike" cap="none" normalizeH="0" baseline="0">
                <a:ln>
                  <a:noFill/>
                </a:ln>
                <a:solidFill>
                  <a:srgbClr val="808080"/>
                </a:solidFill>
                <a:effectLst/>
                <a:latin typeface="宋体" panose="02010600030101010101" pitchFamily="2" charset="-122"/>
                <a:ea typeface="宋体" panose="02010600030101010101" pitchFamily="2" charset="-122"/>
              </a:rPr>
              <a:t>实例工厂实例化</a:t>
            </a:r>
            <a:br>
              <a:rPr kumimoji="0" lang="zh-CN" altLang="zh-CN" sz="1700" b="0" i="1" u="none" strike="noStrike" cap="none" normalizeH="0" baseline="0">
                <a:ln>
                  <a:noFill/>
                </a:ln>
                <a:solidFill>
                  <a:srgbClr val="808080"/>
                </a:solidFill>
                <a:effectLst/>
                <a:latin typeface="宋体" panose="02010600030101010101" pitchFamily="2" charset="-122"/>
                <a:ea typeface="宋体" panose="02010600030101010101" pitchFamily="2" charset="-122"/>
              </a:rPr>
            </a:br>
            <a:r>
              <a:rPr kumimoji="0" lang="zh-CN" altLang="zh-CN" sz="1700" b="0" i="1" u="none" strike="noStrike" cap="none" normalizeH="0" baseline="0">
                <a:ln>
                  <a:noFill/>
                </a:ln>
                <a:solidFill>
                  <a:srgbClr val="808080"/>
                </a:solidFill>
                <a:effectLst/>
                <a:latin typeface="宋体" panose="02010600030101010101" pitchFamily="2" charset="-122"/>
                <a:ea typeface="宋体" panose="02010600030101010101" pitchFamily="2" charset="-122"/>
              </a:rPr>
              <a:t>     </a:t>
            </a:r>
            <a:r>
              <a:rPr kumimoji="0" lang="zh-CN" altLang="zh-CN" sz="1700" b="0" i="1" u="none" strike="noStrike" cap="none" normalizeH="0" baseline="0">
                <a:ln>
                  <a:noFill/>
                </a:ln>
                <a:solidFill>
                  <a:srgbClr val="808080"/>
                </a:solidFill>
                <a:effectLst/>
                <a:latin typeface="Consolas" panose="020B0609020204030204" pitchFamily="49" charset="0"/>
              </a:rPr>
              <a:t>* </a:t>
            </a:r>
            <a:r>
              <a:rPr kumimoji="0" lang="zh-CN" altLang="zh-CN" sz="1700" b="1" i="1" u="none" strike="noStrike" cap="none" normalizeH="0" baseline="0">
                <a:ln>
                  <a:noFill/>
                </a:ln>
                <a:solidFill>
                  <a:srgbClr val="808080"/>
                </a:solidFill>
                <a:effectLst/>
                <a:latin typeface="Consolas" panose="020B0609020204030204" pitchFamily="49" charset="0"/>
              </a:rPr>
              <a:t>@return</a:t>
            </a:r>
            <a:br>
              <a:rPr kumimoji="0" lang="zh-CN" altLang="zh-CN" sz="1700" b="1" i="1" u="none" strike="noStrike" cap="none" normalizeH="0" baseline="0">
                <a:ln>
                  <a:noFill/>
                </a:ln>
                <a:solidFill>
                  <a:srgbClr val="808080"/>
                </a:solidFill>
                <a:effectLst/>
                <a:latin typeface="Consolas" panose="020B0609020204030204" pitchFamily="49" charset="0"/>
              </a:rPr>
            </a:br>
            <a:r>
              <a:rPr kumimoji="0" lang="zh-CN" altLang="zh-CN" sz="1700" b="1" i="1" u="none" strike="noStrike" cap="none" normalizeH="0" baseline="0">
                <a:ln>
                  <a:noFill/>
                </a:ln>
                <a:solidFill>
                  <a:srgbClr val="808080"/>
                </a:solidFill>
                <a:effectLst/>
                <a:latin typeface="Consolas" panose="020B0609020204030204" pitchFamily="49" charset="0"/>
              </a:rPr>
              <a:t>     </a:t>
            </a:r>
            <a:r>
              <a:rPr kumimoji="0" lang="zh-CN" altLang="zh-CN" sz="1700" b="0" i="1" u="none" strike="noStrike" cap="none" normalizeH="0" baseline="0">
                <a:ln>
                  <a:noFill/>
                </a:ln>
                <a:solidFill>
                  <a:srgbClr val="808080"/>
                </a:solidFill>
                <a:effectLst/>
                <a:latin typeface="Consolas" panose="020B0609020204030204" pitchFamily="49" charset="0"/>
              </a:rPr>
              <a:t>*/</a:t>
            </a:r>
            <a:br>
              <a:rPr kumimoji="0" lang="zh-CN" altLang="zh-CN" sz="1700" b="0" i="1" u="none" strike="noStrike" cap="none" normalizeH="0" baseline="0">
                <a:ln>
                  <a:noFill/>
                </a:ln>
                <a:solidFill>
                  <a:srgbClr val="808080"/>
                </a:solidFill>
                <a:effectLst/>
                <a:latin typeface="Consolas" panose="020B0609020204030204" pitchFamily="49" charset="0"/>
              </a:rPr>
            </a:br>
            <a:r>
              <a:rPr kumimoji="0" lang="zh-CN" altLang="zh-CN" sz="1700" b="0" i="1" u="none" strike="noStrike" cap="none" normalizeH="0" baseline="0">
                <a:ln>
                  <a:noFill/>
                </a:ln>
                <a:solidFill>
                  <a:srgbClr val="808080"/>
                </a:solidFill>
                <a:effectLst/>
                <a:latin typeface="Consolas" panose="020B0609020204030204" pitchFamily="49" charset="0"/>
              </a:rPr>
              <a:t>    </a:t>
            </a:r>
            <a:r>
              <a:rPr kumimoji="0" lang="zh-CN" altLang="zh-CN" sz="1700" b="0" i="0" u="none" strike="noStrike" cap="none" normalizeH="0" baseline="0">
                <a:ln>
                  <a:noFill/>
                </a:ln>
                <a:solidFill>
                  <a:srgbClr val="808000"/>
                </a:solidFill>
                <a:effectLst/>
                <a:latin typeface="Consolas" panose="020B0609020204030204" pitchFamily="49" charset="0"/>
              </a:rPr>
              <a:t>@Bean</a:t>
            </a:r>
            <a:r>
              <a:rPr kumimoji="0" lang="zh-CN" altLang="zh-CN" sz="1700" b="0" i="0" u="none" strike="noStrike" cap="none" normalizeH="0" baseline="0">
                <a:ln>
                  <a:noFill/>
                </a:ln>
                <a:solidFill>
                  <a:srgbClr val="000000"/>
                </a:solidFill>
                <a:effectLst/>
                <a:latin typeface="Consolas" panose="020B0609020204030204" pitchFamily="49" charset="0"/>
              </a:rPr>
              <a:t>(value = </a:t>
            </a:r>
            <a:r>
              <a:rPr kumimoji="0" lang="zh-CN" altLang="zh-CN" sz="1700" b="1" i="0" u="none" strike="noStrike" cap="none" normalizeH="0" baseline="0">
                <a:ln>
                  <a:noFill/>
                </a:ln>
                <a:solidFill>
                  <a:srgbClr val="008000"/>
                </a:solidFill>
                <a:effectLst/>
                <a:latin typeface="Consolas" panose="020B0609020204030204" pitchFamily="49" charset="0"/>
              </a:rPr>
              <a:t>"beanInstanceFactory"</a:t>
            </a:r>
            <a:r>
              <a:rPr kumimoji="0" lang="zh-CN" altLang="zh-CN" sz="1700" b="0" i="0" u="none" strike="noStrike" cap="none" normalizeH="0" baseline="0">
                <a:ln>
                  <a:noFill/>
                </a:ln>
                <a:solidFill>
                  <a:srgbClr val="000000"/>
                </a:solidFill>
                <a:effectLst/>
                <a:latin typeface="Consolas" panose="020B0609020204030204" pitchFamily="49" charset="0"/>
              </a:rPr>
              <a:t>)</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a:t>
            </a:r>
            <a:r>
              <a:rPr kumimoji="0" lang="zh-CN" altLang="zh-CN" sz="1700" b="1" i="0" u="none" strike="noStrike" cap="none" normalizeH="0" baseline="0">
                <a:ln>
                  <a:noFill/>
                </a:ln>
                <a:solidFill>
                  <a:srgbClr val="000080"/>
                </a:solidFill>
                <a:effectLst/>
                <a:latin typeface="Consolas" panose="020B0609020204030204" pitchFamily="49" charset="0"/>
              </a:rPr>
              <a:t>public </a:t>
            </a:r>
            <a:r>
              <a:rPr kumimoji="0" lang="zh-CN" altLang="zh-CN" sz="1700" b="0" i="0" u="none" strike="noStrike" cap="none" normalizeH="0" baseline="0">
                <a:ln>
                  <a:noFill/>
                </a:ln>
                <a:solidFill>
                  <a:srgbClr val="000000"/>
                </a:solidFill>
                <a:effectLst/>
                <a:latin typeface="Consolas" panose="020B0609020204030204" pitchFamily="49" charset="0"/>
              </a:rPr>
              <a:t>BeanClass getBeanInstanceFactory(){</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BeanInstanceFactory bi = </a:t>
            </a:r>
            <a:r>
              <a:rPr kumimoji="0" lang="zh-CN" altLang="zh-CN" sz="1700" b="1" i="0" u="none" strike="noStrike" cap="none" normalizeH="0" baseline="0">
                <a:ln>
                  <a:noFill/>
                </a:ln>
                <a:solidFill>
                  <a:srgbClr val="000080"/>
                </a:solidFill>
                <a:effectLst/>
                <a:latin typeface="Consolas" panose="020B0609020204030204" pitchFamily="49" charset="0"/>
              </a:rPr>
              <a:t>new </a:t>
            </a:r>
            <a:r>
              <a:rPr kumimoji="0" lang="zh-CN" altLang="zh-CN" sz="1700" b="0" i="0" u="none" strike="noStrike" cap="none" normalizeH="0" baseline="0">
                <a:ln>
                  <a:noFill/>
                </a:ln>
                <a:solidFill>
                  <a:srgbClr val="000000"/>
                </a:solidFill>
                <a:effectLst/>
                <a:latin typeface="Consolas" panose="020B0609020204030204" pitchFamily="49" charset="0"/>
              </a:rPr>
              <a:t>BeanInstanceFactory();</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a:t>
            </a:r>
            <a:r>
              <a:rPr kumimoji="0" lang="zh-CN" altLang="zh-CN" sz="1700" b="1" i="0" u="none" strike="noStrike" cap="none" normalizeH="0" baseline="0">
                <a:ln>
                  <a:noFill/>
                </a:ln>
                <a:solidFill>
                  <a:srgbClr val="000080"/>
                </a:solidFill>
                <a:effectLst/>
                <a:latin typeface="Consolas" panose="020B0609020204030204" pitchFamily="49" charset="0"/>
              </a:rPr>
              <a:t>return </a:t>
            </a:r>
            <a:r>
              <a:rPr kumimoji="0" lang="zh-CN" altLang="zh-CN" sz="1700" b="0" i="0" u="none" strike="noStrike" cap="none" normalizeH="0" baseline="0">
                <a:ln>
                  <a:noFill/>
                </a:ln>
                <a:solidFill>
                  <a:srgbClr val="000000"/>
                </a:solidFill>
                <a:effectLst/>
                <a:latin typeface="Consolas" panose="020B0609020204030204" pitchFamily="49" charset="0"/>
              </a:rPr>
              <a:t>bi.createBeanClassInstance();</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a:t>
            </a:r>
            <a:br>
              <a:rPr kumimoji="0" lang="zh-CN" altLang="zh-CN" sz="1700" b="0" i="0" u="none" strike="noStrike" cap="none" normalizeH="0" baseline="0">
                <a:ln>
                  <a:noFill/>
                </a:ln>
                <a:solidFill>
                  <a:srgbClr val="000000"/>
                </a:solidFill>
                <a:effectLst/>
                <a:latin typeface="Consolas" panose="020B0609020204030204" pitchFamily="49"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81366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165A82-63C7-4DEE-B490-003C66F20DAF}"/>
              </a:ext>
            </a:extLst>
          </p:cNvPr>
          <p:cNvSpPr txBox="1">
            <a:spLocks/>
          </p:cNvSpPr>
          <p:nvPr/>
        </p:nvSpPr>
        <p:spPr>
          <a:xfrm>
            <a:off x="3962400" y="54133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4</a:t>
            </a:r>
            <a:r>
              <a:rPr lang="zh-CN" altLang="zh-CN">
                <a:latin typeface="黑体" panose="02010609060101010101" pitchFamily="49" charset="-122"/>
                <a:ea typeface="黑体" panose="02010609060101010101" pitchFamily="49" charset="-122"/>
              </a:rPr>
              <a:t>．创建测试类</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58ABFA5D-8BB3-412F-B5FD-31752674A7D8}"/>
              </a:ext>
            </a:extLst>
          </p:cNvPr>
          <p:cNvSpPr txBox="1">
            <a:spLocks noChangeArrowheads="1"/>
          </p:cNvSpPr>
          <p:nvPr/>
        </p:nvSpPr>
        <p:spPr bwMode="auto">
          <a:xfrm>
            <a:off x="1549400" y="2162175"/>
            <a:ext cx="84359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t>    </a:t>
            </a:r>
            <a:r>
              <a:rPr lang="zh-CN" altLang="zh-CN" dirty="0"/>
              <a:t>在应用的</a:t>
            </a:r>
            <a:r>
              <a:rPr lang="de-DE" altLang="zh-CN" dirty="0"/>
              <a:t>config</a:t>
            </a:r>
            <a:r>
              <a:rPr lang="zh-CN" altLang="zh-CN" dirty="0"/>
              <a:t>包中，创建测试类</a:t>
            </a:r>
            <a:r>
              <a:rPr lang="de-DE" altLang="zh-CN" dirty="0"/>
              <a:t>TestBean</a:t>
            </a:r>
            <a:r>
              <a:rPr lang="zh-CN" altLang="zh-CN" dirty="0"/>
              <a:t>，在该类中测试配置类定义的</a:t>
            </a:r>
            <a:r>
              <a:rPr lang="de-DE" altLang="zh-CN" dirty="0"/>
              <a:t>Bean</a:t>
            </a:r>
            <a:endParaRPr lang="zh-CN" altLang="en-US" dirty="0"/>
          </a:p>
        </p:txBody>
      </p:sp>
    </p:spTree>
    <p:extLst>
      <p:ext uri="{BB962C8B-B14F-4D97-AF65-F5344CB8AC3E}">
        <p14:creationId xmlns:p14="http://schemas.microsoft.com/office/powerpoint/2010/main" val="17074968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DD3A7B-411D-44E4-84AD-B39CA060BF95}"/>
              </a:ext>
            </a:extLst>
          </p:cNvPr>
          <p:cNvSpPr>
            <a:spLocks noChangeArrowheads="1"/>
          </p:cNvSpPr>
          <p:nvPr/>
        </p:nvSpPr>
        <p:spPr bwMode="auto">
          <a:xfrm>
            <a:off x="698500" y="27178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80"/>
                </a:solidFill>
                <a:effectLst/>
                <a:latin typeface="Consolas" panose="020B0609020204030204" pitchFamily="49" charset="0"/>
              </a:rPr>
              <a:t>package </a:t>
            </a:r>
            <a:r>
              <a:rPr kumimoji="0" lang="zh-CN" altLang="zh-CN" sz="1700" b="0" i="0" u="none" strike="noStrike" cap="none" normalizeH="0" baseline="0">
                <a:ln>
                  <a:noFill/>
                </a:ln>
                <a:solidFill>
                  <a:srgbClr val="000000"/>
                </a:solidFill>
                <a:effectLst/>
                <a:latin typeface="Consolas" panose="020B0609020204030204" pitchFamily="49" charset="0"/>
              </a:rPr>
              <a:t>instance;</a:t>
            </a:r>
            <a:br>
              <a:rPr kumimoji="0" lang="zh-CN" altLang="zh-CN" sz="1700" b="0" i="0" u="none" strike="noStrike" cap="none" normalizeH="0" baseline="0">
                <a:ln>
                  <a:noFill/>
                </a:ln>
                <a:solidFill>
                  <a:srgbClr val="000000"/>
                </a:solidFill>
                <a:effectLst/>
                <a:latin typeface="Consolas" panose="020B0609020204030204" pitchFamily="49" charset="0"/>
              </a:rPr>
            </a:b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1" i="0" u="none" strike="noStrike" cap="none" normalizeH="0" baseline="0">
                <a:ln>
                  <a:noFill/>
                </a:ln>
                <a:solidFill>
                  <a:srgbClr val="000080"/>
                </a:solidFill>
                <a:effectLst/>
                <a:latin typeface="Consolas" panose="020B0609020204030204" pitchFamily="49" charset="0"/>
              </a:rPr>
              <a:t>import </a:t>
            </a:r>
            <a:r>
              <a:rPr kumimoji="0" lang="zh-CN" altLang="zh-CN" sz="1700" b="0" i="0" u="none" strike="noStrike" cap="none" normalizeH="0" baseline="0">
                <a:ln>
                  <a:noFill/>
                </a:ln>
                <a:solidFill>
                  <a:srgbClr val="000000"/>
                </a:solidFill>
                <a:effectLst/>
                <a:latin typeface="Consolas" panose="020B0609020204030204" pitchFamily="49" charset="0"/>
              </a:rPr>
              <a:t>config.JavaConfig;</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1" i="0" u="none" strike="noStrike" cap="none" normalizeH="0" baseline="0">
                <a:ln>
                  <a:noFill/>
                </a:ln>
                <a:solidFill>
                  <a:srgbClr val="000080"/>
                </a:solidFill>
                <a:effectLst/>
                <a:latin typeface="Consolas" panose="020B0609020204030204" pitchFamily="49" charset="0"/>
              </a:rPr>
              <a:t>import </a:t>
            </a:r>
            <a:r>
              <a:rPr kumimoji="0" lang="zh-CN" altLang="zh-CN" sz="1700" b="0" i="0" u="none" strike="noStrike" cap="none" normalizeH="0" baseline="0">
                <a:ln>
                  <a:noFill/>
                </a:ln>
                <a:solidFill>
                  <a:srgbClr val="000000"/>
                </a:solidFill>
                <a:effectLst/>
                <a:latin typeface="Consolas" panose="020B0609020204030204" pitchFamily="49" charset="0"/>
              </a:rPr>
              <a:t>org.springframework.context.annotation.AnnotationConfigApplicationContext;</a:t>
            </a:r>
            <a:br>
              <a:rPr kumimoji="0" lang="zh-CN" altLang="zh-CN" sz="1700" b="0" i="0" u="none" strike="noStrike" cap="none" normalizeH="0" baseline="0">
                <a:ln>
                  <a:noFill/>
                </a:ln>
                <a:solidFill>
                  <a:srgbClr val="000000"/>
                </a:solidFill>
                <a:effectLst/>
                <a:latin typeface="Consolas" panose="020B0609020204030204" pitchFamily="49" charset="0"/>
              </a:rPr>
            </a:b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1" u="none" strike="noStrike" cap="none" normalizeH="0" baseline="0">
                <a:ln>
                  <a:noFill/>
                </a:ln>
                <a:solidFill>
                  <a:srgbClr val="808080"/>
                </a:solidFill>
                <a:effectLst/>
                <a:latin typeface="Consolas" panose="020B0609020204030204" pitchFamily="49" charset="0"/>
              </a:rPr>
              <a:t>/**</a:t>
            </a:r>
            <a:br>
              <a:rPr kumimoji="0" lang="zh-CN" altLang="zh-CN" sz="1700" b="0" i="1" u="none" strike="noStrike" cap="none" normalizeH="0" baseline="0">
                <a:ln>
                  <a:noFill/>
                </a:ln>
                <a:solidFill>
                  <a:srgbClr val="808080"/>
                </a:solidFill>
                <a:effectLst/>
                <a:latin typeface="Consolas" panose="020B0609020204030204" pitchFamily="49" charset="0"/>
              </a:rPr>
            </a:br>
            <a:r>
              <a:rPr kumimoji="0" lang="zh-CN" altLang="zh-CN" sz="1700" b="0" i="1" u="none" strike="noStrike" cap="none" normalizeH="0" baseline="0">
                <a:ln>
                  <a:noFill/>
                </a:ln>
                <a:solidFill>
                  <a:srgbClr val="808080"/>
                </a:solidFill>
                <a:effectLst/>
                <a:latin typeface="Consolas" panose="020B0609020204030204" pitchFamily="49" charset="0"/>
              </a:rPr>
              <a:t> * Created by wangchao on 2021/11/18.</a:t>
            </a:r>
            <a:br>
              <a:rPr kumimoji="0" lang="zh-CN" altLang="zh-CN" sz="1700" b="0" i="1" u="none" strike="noStrike" cap="none" normalizeH="0" baseline="0">
                <a:ln>
                  <a:noFill/>
                </a:ln>
                <a:solidFill>
                  <a:srgbClr val="808080"/>
                </a:solidFill>
                <a:effectLst/>
                <a:latin typeface="Consolas" panose="020B0609020204030204" pitchFamily="49" charset="0"/>
              </a:rPr>
            </a:br>
            <a:r>
              <a:rPr kumimoji="0" lang="zh-CN" altLang="zh-CN" sz="1700" b="0" i="1" u="none" strike="noStrike" cap="none" normalizeH="0" baseline="0">
                <a:ln>
                  <a:noFill/>
                </a:ln>
                <a:solidFill>
                  <a:srgbClr val="808080"/>
                </a:solidFill>
                <a:effectLst/>
                <a:latin typeface="Consolas" panose="020B0609020204030204" pitchFamily="49" charset="0"/>
              </a:rPr>
              <a:t> */</a:t>
            </a:r>
            <a:br>
              <a:rPr kumimoji="0" lang="zh-CN" altLang="zh-CN" sz="1700" b="0" i="1" u="none" strike="noStrike" cap="none" normalizeH="0" baseline="0">
                <a:ln>
                  <a:noFill/>
                </a:ln>
                <a:solidFill>
                  <a:srgbClr val="808080"/>
                </a:solidFill>
                <a:effectLst/>
                <a:latin typeface="Consolas" panose="020B0609020204030204" pitchFamily="49" charset="0"/>
              </a:rPr>
            </a:br>
            <a:r>
              <a:rPr kumimoji="0" lang="zh-CN" altLang="zh-CN" sz="1700" b="1" i="0" u="none" strike="noStrike" cap="none" normalizeH="0" baseline="0">
                <a:ln>
                  <a:noFill/>
                </a:ln>
                <a:solidFill>
                  <a:srgbClr val="000080"/>
                </a:solidFill>
                <a:effectLst/>
                <a:latin typeface="Consolas" panose="020B0609020204030204" pitchFamily="49" charset="0"/>
              </a:rPr>
              <a:t>public class </a:t>
            </a:r>
            <a:r>
              <a:rPr kumimoji="0" lang="zh-CN" altLang="zh-CN" sz="1700" b="0" i="0" u="none" strike="noStrike" cap="none" normalizeH="0" baseline="0">
                <a:ln>
                  <a:noFill/>
                </a:ln>
                <a:solidFill>
                  <a:srgbClr val="000000"/>
                </a:solidFill>
                <a:effectLst/>
                <a:latin typeface="Consolas" panose="020B0609020204030204" pitchFamily="49" charset="0"/>
              </a:rPr>
              <a:t>TestBean</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a:t>
            </a:r>
            <a:r>
              <a:rPr kumimoji="0" lang="zh-CN" altLang="zh-CN" sz="1700" b="1" i="0" u="none" strike="noStrike" cap="none" normalizeH="0" baseline="0">
                <a:ln>
                  <a:noFill/>
                </a:ln>
                <a:solidFill>
                  <a:srgbClr val="000080"/>
                </a:solidFill>
                <a:effectLst/>
                <a:latin typeface="Consolas" panose="020B0609020204030204" pitchFamily="49" charset="0"/>
              </a:rPr>
              <a:t>public static void </a:t>
            </a:r>
            <a:r>
              <a:rPr kumimoji="0" lang="zh-CN" altLang="zh-CN" sz="1700" b="0" i="0" u="none" strike="noStrike" cap="none" normalizeH="0" baseline="0">
                <a:ln>
                  <a:noFill/>
                </a:ln>
                <a:solidFill>
                  <a:srgbClr val="000000"/>
                </a:solidFill>
                <a:effectLst/>
                <a:latin typeface="Consolas" panose="020B0609020204030204" pitchFamily="49" charset="0"/>
              </a:rPr>
              <a:t>main(String[] args) {</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AnnotationConfigApplicationContext app = </a:t>
            </a:r>
            <a:r>
              <a:rPr kumimoji="0" lang="zh-CN" altLang="zh-CN" sz="1700" b="1" i="0" u="none" strike="noStrike" cap="none" normalizeH="0" baseline="0">
                <a:ln>
                  <a:noFill/>
                </a:ln>
                <a:solidFill>
                  <a:srgbClr val="000080"/>
                </a:solidFill>
                <a:effectLst/>
                <a:latin typeface="Consolas" panose="020B0609020204030204" pitchFamily="49" charset="0"/>
              </a:rPr>
              <a:t>new </a:t>
            </a:r>
            <a:r>
              <a:rPr kumimoji="0" lang="zh-CN" altLang="zh-CN" sz="1700" b="0" i="0" u="none" strike="noStrike" cap="none" normalizeH="0" baseline="0">
                <a:ln>
                  <a:noFill/>
                </a:ln>
                <a:solidFill>
                  <a:srgbClr val="000000"/>
                </a:solidFill>
                <a:effectLst/>
                <a:latin typeface="Consolas" panose="020B0609020204030204" pitchFamily="49" charset="0"/>
              </a:rPr>
              <a:t>AnnotationConfigApplicationContext(JavaConfig.</a:t>
            </a:r>
            <a:r>
              <a:rPr kumimoji="0" lang="zh-CN" altLang="zh-CN" sz="1700" b="1" i="0" u="none" strike="noStrike" cap="none" normalizeH="0" baseline="0">
                <a:ln>
                  <a:noFill/>
                </a:ln>
                <a:solidFill>
                  <a:srgbClr val="000080"/>
                </a:solidFill>
                <a:effectLst/>
                <a:latin typeface="Consolas" panose="020B0609020204030204" pitchFamily="49" charset="0"/>
              </a:rPr>
              <a:t>class</a:t>
            </a:r>
            <a:r>
              <a:rPr kumimoji="0" lang="zh-CN" altLang="zh-CN" sz="1700" b="0" i="0" u="none" strike="noStrike" cap="none" normalizeH="0" baseline="0">
                <a:ln>
                  <a:noFill/>
                </a:ln>
                <a:solidFill>
                  <a:srgbClr val="000000"/>
                </a:solidFill>
                <a:effectLst/>
                <a:latin typeface="Consolas" panose="020B0609020204030204" pitchFamily="49" charset="0"/>
              </a:rPr>
              <a:t>);</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BeanClass b1 = (BeanClass)app.getBean(</a:t>
            </a:r>
            <a:r>
              <a:rPr kumimoji="0" lang="zh-CN" altLang="zh-CN" sz="1700" b="1" i="0" u="none" strike="noStrike" cap="none" normalizeH="0" baseline="0">
                <a:ln>
                  <a:noFill/>
                </a:ln>
                <a:solidFill>
                  <a:srgbClr val="008000"/>
                </a:solidFill>
                <a:effectLst/>
                <a:latin typeface="Consolas" panose="020B0609020204030204" pitchFamily="49" charset="0"/>
              </a:rPr>
              <a:t>"beanClass"</a:t>
            </a:r>
            <a:r>
              <a:rPr kumimoji="0" lang="zh-CN" altLang="zh-CN" sz="1700" b="0" i="0" u="none" strike="noStrike" cap="none" normalizeH="0" baseline="0">
                <a:ln>
                  <a:noFill/>
                </a:ln>
                <a:solidFill>
                  <a:srgbClr val="000000"/>
                </a:solidFill>
                <a:effectLst/>
                <a:latin typeface="Consolas" panose="020B0609020204030204" pitchFamily="49" charset="0"/>
              </a:rPr>
              <a:t>);</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System.</a:t>
            </a:r>
            <a:r>
              <a:rPr kumimoji="0" lang="zh-CN" altLang="zh-CN" sz="1700" b="1" i="1" u="none" strike="noStrike" cap="none" normalizeH="0" baseline="0">
                <a:ln>
                  <a:noFill/>
                </a:ln>
                <a:solidFill>
                  <a:srgbClr val="660E7A"/>
                </a:solidFill>
                <a:effectLst/>
                <a:latin typeface="Consolas" panose="020B0609020204030204" pitchFamily="49" charset="0"/>
              </a:rPr>
              <a:t>out</a:t>
            </a:r>
            <a:r>
              <a:rPr kumimoji="0" lang="zh-CN" altLang="zh-CN" sz="1700" b="0" i="0" u="none" strike="noStrike" cap="none" normalizeH="0" baseline="0">
                <a:ln>
                  <a:noFill/>
                </a:ln>
                <a:solidFill>
                  <a:srgbClr val="000000"/>
                </a:solidFill>
                <a:effectLst/>
                <a:latin typeface="Consolas" panose="020B0609020204030204" pitchFamily="49" charset="0"/>
              </a:rPr>
              <a:t>.println(b1+b1.</a:t>
            </a:r>
            <a:r>
              <a:rPr kumimoji="0" lang="zh-CN" altLang="zh-CN" sz="1700" b="1" i="0" u="none" strike="noStrike" cap="none" normalizeH="0" baseline="0">
                <a:ln>
                  <a:noFill/>
                </a:ln>
                <a:solidFill>
                  <a:srgbClr val="660E7A"/>
                </a:solidFill>
                <a:effectLst/>
                <a:latin typeface="Consolas" panose="020B0609020204030204" pitchFamily="49" charset="0"/>
              </a:rPr>
              <a:t>message</a:t>
            </a:r>
            <a:r>
              <a:rPr kumimoji="0" lang="zh-CN" altLang="zh-CN" sz="1700" b="0" i="0" u="none" strike="noStrike" cap="none" normalizeH="0" baseline="0">
                <a:ln>
                  <a:noFill/>
                </a:ln>
                <a:solidFill>
                  <a:srgbClr val="000000"/>
                </a:solidFill>
                <a:effectLst/>
                <a:latin typeface="Consolas" panose="020B0609020204030204" pitchFamily="49" charset="0"/>
              </a:rPr>
              <a:t>);</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BeanClass b2 = (BeanClass)app.getBean(</a:t>
            </a:r>
            <a:r>
              <a:rPr kumimoji="0" lang="zh-CN" altLang="zh-CN" sz="1700" b="1" i="0" u="none" strike="noStrike" cap="none" normalizeH="0" baseline="0">
                <a:ln>
                  <a:noFill/>
                </a:ln>
                <a:solidFill>
                  <a:srgbClr val="008000"/>
                </a:solidFill>
                <a:effectLst/>
                <a:latin typeface="Consolas" panose="020B0609020204030204" pitchFamily="49" charset="0"/>
              </a:rPr>
              <a:t>"beanStaticFactory"</a:t>
            </a:r>
            <a:r>
              <a:rPr kumimoji="0" lang="zh-CN" altLang="zh-CN" sz="1700" b="0" i="0" u="none" strike="noStrike" cap="none" normalizeH="0" baseline="0">
                <a:ln>
                  <a:noFill/>
                </a:ln>
                <a:solidFill>
                  <a:srgbClr val="000000"/>
                </a:solidFill>
                <a:effectLst/>
                <a:latin typeface="Consolas" panose="020B0609020204030204" pitchFamily="49" charset="0"/>
              </a:rPr>
              <a:t>);</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System.</a:t>
            </a:r>
            <a:r>
              <a:rPr kumimoji="0" lang="zh-CN" altLang="zh-CN" sz="1700" b="1" i="1" u="none" strike="noStrike" cap="none" normalizeH="0" baseline="0">
                <a:ln>
                  <a:noFill/>
                </a:ln>
                <a:solidFill>
                  <a:srgbClr val="660E7A"/>
                </a:solidFill>
                <a:effectLst/>
                <a:latin typeface="Consolas" panose="020B0609020204030204" pitchFamily="49" charset="0"/>
              </a:rPr>
              <a:t>out</a:t>
            </a:r>
            <a:r>
              <a:rPr kumimoji="0" lang="zh-CN" altLang="zh-CN" sz="1700" b="0" i="0" u="none" strike="noStrike" cap="none" normalizeH="0" baseline="0">
                <a:ln>
                  <a:noFill/>
                </a:ln>
                <a:solidFill>
                  <a:srgbClr val="000000"/>
                </a:solidFill>
                <a:effectLst/>
                <a:latin typeface="Consolas" panose="020B0609020204030204" pitchFamily="49" charset="0"/>
              </a:rPr>
              <a:t>.println(b2+b2.</a:t>
            </a:r>
            <a:r>
              <a:rPr kumimoji="0" lang="zh-CN" altLang="zh-CN" sz="1700" b="1" i="0" u="none" strike="noStrike" cap="none" normalizeH="0" baseline="0">
                <a:ln>
                  <a:noFill/>
                </a:ln>
                <a:solidFill>
                  <a:srgbClr val="660E7A"/>
                </a:solidFill>
                <a:effectLst/>
                <a:latin typeface="Consolas" panose="020B0609020204030204" pitchFamily="49" charset="0"/>
              </a:rPr>
              <a:t>message</a:t>
            </a:r>
            <a:r>
              <a:rPr kumimoji="0" lang="zh-CN" altLang="zh-CN" sz="1700" b="0" i="0" u="none" strike="noStrike" cap="none" normalizeH="0" baseline="0">
                <a:ln>
                  <a:noFill/>
                </a:ln>
                <a:solidFill>
                  <a:srgbClr val="000000"/>
                </a:solidFill>
                <a:effectLst/>
                <a:latin typeface="Consolas" panose="020B0609020204030204" pitchFamily="49" charset="0"/>
              </a:rPr>
              <a:t>);</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BeanClass b3 = (BeanClass)app.getBean(</a:t>
            </a:r>
            <a:r>
              <a:rPr kumimoji="0" lang="zh-CN" altLang="zh-CN" sz="1700" b="1" i="0" u="none" strike="noStrike" cap="none" normalizeH="0" baseline="0">
                <a:ln>
                  <a:noFill/>
                </a:ln>
                <a:solidFill>
                  <a:srgbClr val="008000"/>
                </a:solidFill>
                <a:effectLst/>
                <a:latin typeface="Consolas" panose="020B0609020204030204" pitchFamily="49" charset="0"/>
              </a:rPr>
              <a:t>"beanInstanceFactory"</a:t>
            </a:r>
            <a:r>
              <a:rPr kumimoji="0" lang="zh-CN" altLang="zh-CN" sz="1700" b="0" i="0" u="none" strike="noStrike" cap="none" normalizeH="0" baseline="0">
                <a:ln>
                  <a:noFill/>
                </a:ln>
                <a:solidFill>
                  <a:srgbClr val="000000"/>
                </a:solidFill>
                <a:effectLst/>
                <a:latin typeface="Consolas" panose="020B0609020204030204" pitchFamily="49" charset="0"/>
              </a:rPr>
              <a:t>);</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System.</a:t>
            </a:r>
            <a:r>
              <a:rPr kumimoji="0" lang="zh-CN" altLang="zh-CN" sz="1700" b="1" i="1" u="none" strike="noStrike" cap="none" normalizeH="0" baseline="0">
                <a:ln>
                  <a:noFill/>
                </a:ln>
                <a:solidFill>
                  <a:srgbClr val="660E7A"/>
                </a:solidFill>
                <a:effectLst/>
                <a:latin typeface="Consolas" panose="020B0609020204030204" pitchFamily="49" charset="0"/>
              </a:rPr>
              <a:t>out</a:t>
            </a:r>
            <a:r>
              <a:rPr kumimoji="0" lang="zh-CN" altLang="zh-CN" sz="1700" b="0" i="0" u="none" strike="noStrike" cap="none" normalizeH="0" baseline="0">
                <a:ln>
                  <a:noFill/>
                </a:ln>
                <a:solidFill>
                  <a:srgbClr val="000000"/>
                </a:solidFill>
                <a:effectLst/>
                <a:latin typeface="Consolas" panose="020B0609020204030204" pitchFamily="49" charset="0"/>
              </a:rPr>
              <a:t>.println(b3+b3.</a:t>
            </a:r>
            <a:r>
              <a:rPr kumimoji="0" lang="zh-CN" altLang="zh-CN" sz="1700" b="1" i="0" u="none" strike="noStrike" cap="none" normalizeH="0" baseline="0">
                <a:ln>
                  <a:noFill/>
                </a:ln>
                <a:solidFill>
                  <a:srgbClr val="660E7A"/>
                </a:solidFill>
                <a:effectLst/>
                <a:latin typeface="Consolas" panose="020B0609020204030204" pitchFamily="49" charset="0"/>
              </a:rPr>
              <a:t>message</a:t>
            </a:r>
            <a:r>
              <a:rPr kumimoji="0" lang="zh-CN" altLang="zh-CN" sz="1700" b="0" i="0" u="none" strike="noStrike" cap="none" normalizeH="0" baseline="0">
                <a:ln>
                  <a:noFill/>
                </a:ln>
                <a:solidFill>
                  <a:srgbClr val="000000"/>
                </a:solidFill>
                <a:effectLst/>
                <a:latin typeface="Consolas" panose="020B0609020204030204" pitchFamily="49" charset="0"/>
              </a:rPr>
              <a:t>);</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app.close();</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a:t>
            </a:r>
            <a:br>
              <a:rPr kumimoji="0" lang="zh-CN" altLang="zh-CN" sz="1700" b="0" i="0" u="none" strike="noStrike" cap="none" normalizeH="0" baseline="0">
                <a:ln>
                  <a:noFill/>
                </a:ln>
                <a:solidFill>
                  <a:srgbClr val="000000"/>
                </a:solidFill>
                <a:effectLst/>
                <a:latin typeface="Consolas" panose="020B0609020204030204" pitchFamily="49"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87880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ECECFB-DC3A-4E1F-8F1A-3ACA38EE4211}"/>
              </a:ext>
            </a:extLst>
          </p:cNvPr>
          <p:cNvSpPr txBox="1">
            <a:spLocks/>
          </p:cNvSpPr>
          <p:nvPr/>
        </p:nvSpPr>
        <p:spPr>
          <a:xfrm>
            <a:off x="2794000" y="47783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5</a:t>
            </a:r>
            <a:r>
              <a:rPr lang="zh-CN" altLang="zh-CN">
                <a:latin typeface="黑体" panose="02010609060101010101" pitchFamily="49" charset="-122"/>
                <a:ea typeface="黑体" panose="02010609060101010101" pitchFamily="49" charset="-122"/>
              </a:rPr>
              <a:t>．运行测试类</a:t>
            </a:r>
            <a:endParaRPr lang="zh-CN" altLang="en-US" dirty="0">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BF38BE52-CE05-4A31-B215-28AB1A82677C}"/>
              </a:ext>
            </a:extLst>
          </p:cNvPr>
          <p:cNvPicPr>
            <a:picLocks noChangeAspect="1"/>
          </p:cNvPicPr>
          <p:nvPr/>
        </p:nvPicPr>
        <p:blipFill>
          <a:blip r:embed="rId2"/>
          <a:stretch>
            <a:fillRect/>
          </a:stretch>
        </p:blipFill>
        <p:spPr>
          <a:xfrm>
            <a:off x="1168400" y="1620838"/>
            <a:ext cx="9505950" cy="2762250"/>
          </a:xfrm>
          <a:prstGeom prst="rect">
            <a:avLst/>
          </a:prstGeom>
        </p:spPr>
      </p:pic>
    </p:spTree>
    <p:extLst>
      <p:ext uri="{BB962C8B-B14F-4D97-AF65-F5344CB8AC3E}">
        <p14:creationId xmlns:p14="http://schemas.microsoft.com/office/powerpoint/2010/main" val="21593224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483A54-9D93-4512-9C6B-33F1BD3EC311}"/>
              </a:ext>
            </a:extLst>
          </p:cNvPr>
          <p:cNvSpPr txBox="1">
            <a:spLocks/>
          </p:cNvSpPr>
          <p:nvPr/>
        </p:nvSpPr>
        <p:spPr>
          <a:xfrm>
            <a:off x="3187700" y="0"/>
            <a:ext cx="8229600" cy="56356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1.5.2  Bean</a:t>
            </a:r>
            <a:r>
              <a:rPr lang="zh-CN" altLang="zh-CN">
                <a:latin typeface="黑体" panose="02010609060101010101" pitchFamily="49" charset="-122"/>
                <a:ea typeface="黑体" panose="02010609060101010101" pitchFamily="49" charset="-122"/>
              </a:rPr>
              <a:t>的作用域</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9968DEA0-04F2-455E-93F0-9937CB769A66}"/>
              </a:ext>
            </a:extLst>
          </p:cNvPr>
          <p:cNvSpPr txBox="1">
            <a:spLocks noChangeArrowheads="1"/>
          </p:cNvSpPr>
          <p:nvPr/>
        </p:nvSpPr>
        <p:spPr bwMode="auto">
          <a:xfrm>
            <a:off x="1703387" y="681038"/>
            <a:ext cx="87852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t>    </a:t>
            </a:r>
            <a:r>
              <a:rPr lang="zh-CN" altLang="zh-CN" dirty="0"/>
              <a:t>在</a:t>
            </a:r>
            <a:r>
              <a:rPr lang="de-DE" altLang="zh-CN" dirty="0"/>
              <a:t>Spring</a:t>
            </a:r>
            <a:r>
              <a:rPr lang="zh-CN" altLang="zh-CN" dirty="0"/>
              <a:t>中，不仅可以完成</a:t>
            </a:r>
            <a:r>
              <a:rPr lang="de-DE" altLang="zh-CN" dirty="0"/>
              <a:t>Bean</a:t>
            </a:r>
            <a:r>
              <a:rPr lang="zh-CN" altLang="zh-CN" dirty="0"/>
              <a:t>的实例化，还可以为</a:t>
            </a:r>
            <a:r>
              <a:rPr lang="de-DE" altLang="zh-CN" dirty="0"/>
              <a:t>Bean</a:t>
            </a:r>
            <a:r>
              <a:rPr lang="zh-CN" altLang="zh-CN" dirty="0"/>
              <a:t>指定作用域。在</a:t>
            </a:r>
            <a:r>
              <a:rPr lang="de-DE" altLang="zh-CN" dirty="0"/>
              <a:t>Spring</a:t>
            </a:r>
            <a:r>
              <a:rPr lang="zh-CN" altLang="zh-CN" dirty="0"/>
              <a:t>中为</a:t>
            </a:r>
            <a:r>
              <a:rPr lang="de-DE" altLang="zh-CN" dirty="0"/>
              <a:t>Bean</a:t>
            </a:r>
            <a:r>
              <a:rPr lang="zh-CN" altLang="zh-CN" dirty="0"/>
              <a:t>的实例定义了如表</a:t>
            </a:r>
            <a:r>
              <a:rPr lang="de-DE" altLang="zh-CN" dirty="0"/>
              <a:t>1.2</a:t>
            </a:r>
            <a:r>
              <a:rPr lang="zh-CN" altLang="zh-CN" dirty="0"/>
              <a:t>所示的作用域，通过</a:t>
            </a:r>
            <a:r>
              <a:rPr lang="de-DE" altLang="zh-CN" dirty="0">
                <a:solidFill>
                  <a:srgbClr val="0F06BA"/>
                </a:solidFill>
              </a:rPr>
              <a:t>@Scope</a:t>
            </a:r>
            <a:r>
              <a:rPr lang="zh-CN" altLang="zh-CN" dirty="0">
                <a:solidFill>
                  <a:srgbClr val="0F06BA"/>
                </a:solidFill>
              </a:rPr>
              <a:t>注解</a:t>
            </a:r>
            <a:r>
              <a:rPr lang="zh-CN" altLang="zh-CN" dirty="0"/>
              <a:t>来实现。</a:t>
            </a:r>
            <a:endParaRPr lang="zh-CN" altLang="en-US" dirty="0"/>
          </a:p>
        </p:txBody>
      </p:sp>
      <p:graphicFrame>
        <p:nvGraphicFramePr>
          <p:cNvPr id="4" name="表格 3">
            <a:extLst>
              <a:ext uri="{FF2B5EF4-FFF2-40B4-BE49-F238E27FC236}">
                <a16:creationId xmlns:a16="http://schemas.microsoft.com/office/drawing/2014/main" id="{61143BF2-1C08-4CC8-A6F1-8D6BBFD089B9}"/>
              </a:ext>
            </a:extLst>
          </p:cNvPr>
          <p:cNvGraphicFramePr>
            <a:graphicFrameLocks noGrp="1"/>
          </p:cNvGraphicFramePr>
          <p:nvPr>
            <p:extLst>
              <p:ext uri="{D42A27DB-BD31-4B8C-83A1-F6EECF244321}">
                <p14:modId xmlns:p14="http://schemas.microsoft.com/office/powerpoint/2010/main" val="1439794708"/>
              </p:ext>
            </p:extLst>
          </p:nvPr>
        </p:nvGraphicFramePr>
        <p:xfrm>
          <a:off x="1136650" y="2117715"/>
          <a:ext cx="8496300" cy="4947420"/>
        </p:xfrm>
        <a:graphic>
          <a:graphicData uri="http://schemas.openxmlformats.org/drawingml/2006/table">
            <a:tbl>
              <a:tblPr firstRow="1" firstCol="1" bandRow="1">
                <a:tableStyleId>{5C22544A-7EE6-4342-B048-85BDC9FD1C3A}</a:tableStyleId>
              </a:tblPr>
              <a:tblGrid>
                <a:gridCol w="1238254">
                  <a:extLst>
                    <a:ext uri="{9D8B030D-6E8A-4147-A177-3AD203B41FA5}">
                      <a16:colId xmlns:a16="http://schemas.microsoft.com/office/drawing/2014/main" val="20000"/>
                    </a:ext>
                  </a:extLst>
                </a:gridCol>
                <a:gridCol w="7258046">
                  <a:extLst>
                    <a:ext uri="{9D8B030D-6E8A-4147-A177-3AD203B41FA5}">
                      <a16:colId xmlns:a16="http://schemas.microsoft.com/office/drawing/2014/main" val="20001"/>
                    </a:ext>
                  </a:extLst>
                </a:gridCol>
              </a:tblGrid>
              <a:tr h="505775">
                <a:tc>
                  <a:txBody>
                    <a:bodyPr/>
                    <a:lstStyle/>
                    <a:p>
                      <a:pPr algn="ctr">
                        <a:spcAft>
                          <a:spcPts val="0"/>
                        </a:spcAft>
                      </a:pPr>
                      <a:r>
                        <a:rPr lang="zh-CN" sz="1800" b="1" kern="100">
                          <a:effectLst/>
                          <a:latin typeface="黑体" panose="02010609060101010101" pitchFamily="49" charset="-122"/>
                          <a:ea typeface="黑体" panose="02010609060101010101" pitchFamily="49" charset="-122"/>
                        </a:rPr>
                        <a:t>作用域名称</a:t>
                      </a:r>
                    </a:p>
                  </a:txBody>
                  <a:tcPr marL="68575" marR="68575" marT="0" marB="0"/>
                </a:tc>
                <a:tc>
                  <a:txBody>
                    <a:bodyPr/>
                    <a:lstStyle/>
                    <a:p>
                      <a:pPr algn="ctr">
                        <a:spcAft>
                          <a:spcPts val="0"/>
                        </a:spcAft>
                      </a:pPr>
                      <a:r>
                        <a:rPr lang="zh-CN" sz="1800" b="1" kern="100" dirty="0">
                          <a:effectLst/>
                          <a:latin typeface="黑体" panose="02010609060101010101" pitchFamily="49" charset="-122"/>
                          <a:ea typeface="黑体" panose="02010609060101010101" pitchFamily="49" charset="-122"/>
                        </a:rPr>
                        <a:t>描述</a:t>
                      </a:r>
                    </a:p>
                  </a:txBody>
                  <a:tcPr marL="68575" marR="68575" marT="0" marB="0"/>
                </a:tc>
                <a:extLst>
                  <a:ext uri="{0D108BD9-81ED-4DB2-BD59-A6C34878D82A}">
                    <a16:rowId xmlns:a16="http://schemas.microsoft.com/office/drawing/2014/main" val="10000"/>
                  </a:ext>
                </a:extLst>
              </a:tr>
              <a:tr h="548637">
                <a:tc>
                  <a:txBody>
                    <a:bodyPr/>
                    <a:lstStyle/>
                    <a:p>
                      <a:pPr algn="ctr">
                        <a:spcAft>
                          <a:spcPts val="0"/>
                        </a:spcAft>
                      </a:pPr>
                      <a:r>
                        <a:rPr lang="de-DE" sz="1800" b="1" kern="100">
                          <a:effectLst/>
                          <a:latin typeface="黑体" panose="02010609060101010101" pitchFamily="49" charset="-122"/>
                          <a:ea typeface="黑体" panose="02010609060101010101" pitchFamily="49" charset="-122"/>
                        </a:rPr>
                        <a:t>singleton</a:t>
                      </a:r>
                      <a:endParaRPr lang="zh-CN" sz="1800" b="1" kern="100">
                        <a:effectLst/>
                        <a:latin typeface="黑体" panose="02010609060101010101" pitchFamily="49" charset="-122"/>
                        <a:ea typeface="黑体" panose="02010609060101010101" pitchFamily="49" charset="-122"/>
                      </a:endParaRPr>
                    </a:p>
                  </a:txBody>
                  <a:tcPr marL="68575" marR="68575" marT="0" marB="0"/>
                </a:tc>
                <a:tc>
                  <a:txBody>
                    <a:bodyPr/>
                    <a:lstStyle/>
                    <a:p>
                      <a:pPr algn="l">
                        <a:spcAft>
                          <a:spcPts val="0"/>
                        </a:spcAft>
                      </a:pPr>
                      <a:r>
                        <a:rPr lang="zh-CN" sz="1800" b="1" kern="100" dirty="0">
                          <a:effectLst/>
                          <a:latin typeface="黑体" panose="02010609060101010101" pitchFamily="49" charset="-122"/>
                          <a:ea typeface="黑体" panose="02010609060101010101" pitchFamily="49" charset="-122"/>
                        </a:rPr>
                        <a:t>默认的作用域，使用</a:t>
                      </a:r>
                      <a:r>
                        <a:rPr lang="de-DE" sz="1800" b="1" kern="100" dirty="0">
                          <a:effectLst/>
                          <a:latin typeface="黑体" panose="02010609060101010101" pitchFamily="49" charset="-122"/>
                          <a:ea typeface="黑体" panose="02010609060101010101" pitchFamily="49" charset="-122"/>
                        </a:rPr>
                        <a:t>singleton</a:t>
                      </a:r>
                      <a:r>
                        <a:rPr lang="zh-CN" sz="1800" b="1" kern="100" dirty="0">
                          <a:effectLst/>
                          <a:latin typeface="黑体" panose="02010609060101010101" pitchFamily="49" charset="-122"/>
                          <a:ea typeface="黑体" panose="02010609060101010101" pitchFamily="49" charset="-122"/>
                        </a:rPr>
                        <a:t>定义的</a:t>
                      </a:r>
                      <a:r>
                        <a:rPr lang="de-DE" sz="1800" b="1" kern="100" dirty="0">
                          <a:effectLst/>
                          <a:latin typeface="黑体" panose="02010609060101010101" pitchFamily="49" charset="-122"/>
                          <a:ea typeface="黑体" panose="02010609060101010101" pitchFamily="49" charset="-122"/>
                        </a:rPr>
                        <a:t>Bean</a:t>
                      </a:r>
                      <a:r>
                        <a:rPr lang="zh-CN" sz="1800" b="1" kern="100" dirty="0">
                          <a:effectLst/>
                          <a:latin typeface="黑体" panose="02010609060101010101" pitchFamily="49" charset="-122"/>
                          <a:ea typeface="黑体" panose="02010609060101010101" pitchFamily="49" charset="-122"/>
                        </a:rPr>
                        <a:t>在</a:t>
                      </a:r>
                      <a:r>
                        <a:rPr lang="de-DE" sz="1800" b="1" kern="100" dirty="0">
                          <a:effectLst/>
                          <a:latin typeface="黑体" panose="02010609060101010101" pitchFamily="49" charset="-122"/>
                          <a:ea typeface="黑体" panose="02010609060101010101" pitchFamily="49" charset="-122"/>
                        </a:rPr>
                        <a:t>Spring</a:t>
                      </a:r>
                      <a:r>
                        <a:rPr lang="zh-CN" sz="1800" b="1" kern="100" dirty="0">
                          <a:effectLst/>
                          <a:latin typeface="黑体" panose="02010609060101010101" pitchFamily="49" charset="-122"/>
                          <a:ea typeface="黑体" panose="02010609060101010101" pitchFamily="49" charset="-122"/>
                        </a:rPr>
                        <a:t>容器中只有一个</a:t>
                      </a:r>
                      <a:r>
                        <a:rPr lang="de-DE" sz="1800" b="1" kern="100" dirty="0">
                          <a:effectLst/>
                          <a:latin typeface="黑体" panose="02010609060101010101" pitchFamily="49" charset="-122"/>
                          <a:ea typeface="黑体" panose="02010609060101010101" pitchFamily="49" charset="-122"/>
                        </a:rPr>
                        <a:t>Bean</a:t>
                      </a:r>
                      <a:r>
                        <a:rPr lang="zh-CN" sz="1800" b="1" kern="100" dirty="0">
                          <a:effectLst/>
                          <a:latin typeface="黑体" panose="02010609060101010101" pitchFamily="49" charset="-122"/>
                          <a:ea typeface="黑体" panose="02010609060101010101" pitchFamily="49" charset="-122"/>
                        </a:rPr>
                        <a:t>实例。</a:t>
                      </a:r>
                    </a:p>
                  </a:txBody>
                  <a:tcPr marL="68575" marR="68575" marT="0" marB="0"/>
                </a:tc>
                <a:extLst>
                  <a:ext uri="{0D108BD9-81ED-4DB2-BD59-A6C34878D82A}">
                    <a16:rowId xmlns:a16="http://schemas.microsoft.com/office/drawing/2014/main" val="10001"/>
                  </a:ext>
                </a:extLst>
              </a:tr>
              <a:tr h="789111">
                <a:tc>
                  <a:txBody>
                    <a:bodyPr/>
                    <a:lstStyle/>
                    <a:p>
                      <a:pPr algn="ctr">
                        <a:spcAft>
                          <a:spcPts val="0"/>
                        </a:spcAft>
                      </a:pPr>
                      <a:r>
                        <a:rPr lang="de-DE" sz="1800" b="1" kern="100" dirty="0">
                          <a:effectLst/>
                          <a:latin typeface="黑体" panose="02010609060101010101" pitchFamily="49" charset="-122"/>
                          <a:ea typeface="黑体" panose="02010609060101010101" pitchFamily="49" charset="-122"/>
                        </a:rPr>
                        <a:t>prototype</a:t>
                      </a:r>
                      <a:endParaRPr lang="zh-CN" sz="1800" b="1" kern="100" dirty="0">
                        <a:effectLst/>
                        <a:latin typeface="黑体" panose="02010609060101010101" pitchFamily="49" charset="-122"/>
                        <a:ea typeface="黑体" panose="02010609060101010101" pitchFamily="49" charset="-122"/>
                      </a:endParaRPr>
                    </a:p>
                  </a:txBody>
                  <a:tcPr marL="68575" marR="68575" marT="0" marB="0"/>
                </a:tc>
                <a:tc>
                  <a:txBody>
                    <a:bodyPr/>
                    <a:lstStyle/>
                    <a:p>
                      <a:pPr algn="l">
                        <a:spcAft>
                          <a:spcPts val="0"/>
                        </a:spcAft>
                      </a:pPr>
                      <a:r>
                        <a:rPr lang="de-DE" sz="1800" b="1" kern="100" dirty="0">
                          <a:effectLst/>
                          <a:latin typeface="黑体" panose="02010609060101010101" pitchFamily="49" charset="-122"/>
                          <a:ea typeface="黑体" panose="02010609060101010101" pitchFamily="49" charset="-122"/>
                        </a:rPr>
                        <a:t>Spring</a:t>
                      </a:r>
                      <a:r>
                        <a:rPr lang="zh-CN" sz="1800" b="1" kern="100" dirty="0">
                          <a:effectLst/>
                          <a:latin typeface="黑体" panose="02010609060101010101" pitchFamily="49" charset="-122"/>
                          <a:ea typeface="黑体" panose="02010609060101010101" pitchFamily="49" charset="-122"/>
                        </a:rPr>
                        <a:t>容器每次获取</a:t>
                      </a:r>
                      <a:r>
                        <a:rPr lang="de-DE" sz="1800" b="1" kern="100" dirty="0">
                          <a:effectLst/>
                          <a:latin typeface="黑体" panose="02010609060101010101" pitchFamily="49" charset="-122"/>
                          <a:ea typeface="黑体" panose="02010609060101010101" pitchFamily="49" charset="-122"/>
                        </a:rPr>
                        <a:t>prototype</a:t>
                      </a:r>
                      <a:r>
                        <a:rPr lang="zh-CN" sz="1800" b="1" kern="100" dirty="0">
                          <a:effectLst/>
                          <a:latin typeface="黑体" panose="02010609060101010101" pitchFamily="49" charset="-122"/>
                          <a:ea typeface="黑体" panose="02010609060101010101" pitchFamily="49" charset="-122"/>
                        </a:rPr>
                        <a:t>定义的</a:t>
                      </a:r>
                      <a:r>
                        <a:rPr lang="de-DE" sz="1800" b="1" kern="100" dirty="0">
                          <a:effectLst/>
                          <a:latin typeface="黑体" panose="02010609060101010101" pitchFamily="49" charset="-122"/>
                          <a:ea typeface="黑体" panose="02010609060101010101" pitchFamily="49" charset="-122"/>
                        </a:rPr>
                        <a:t>Bean</a:t>
                      </a:r>
                      <a:r>
                        <a:rPr lang="zh-CN" sz="1800" b="1" kern="100" dirty="0">
                          <a:effectLst/>
                          <a:latin typeface="黑体" panose="02010609060101010101" pitchFamily="49" charset="-122"/>
                          <a:ea typeface="黑体" panose="02010609060101010101" pitchFamily="49" charset="-122"/>
                        </a:rPr>
                        <a:t>，容器都将创建一个新的</a:t>
                      </a:r>
                      <a:r>
                        <a:rPr lang="de-DE" sz="1800" b="1" kern="100" dirty="0">
                          <a:effectLst/>
                          <a:latin typeface="黑体" panose="02010609060101010101" pitchFamily="49" charset="-122"/>
                          <a:ea typeface="黑体" panose="02010609060101010101" pitchFamily="49" charset="-122"/>
                        </a:rPr>
                        <a:t>Bean</a:t>
                      </a:r>
                      <a:r>
                        <a:rPr lang="zh-CN" sz="1800" b="1" kern="100" dirty="0">
                          <a:effectLst/>
                          <a:latin typeface="黑体" panose="02010609060101010101" pitchFamily="49" charset="-122"/>
                          <a:ea typeface="黑体" panose="02010609060101010101" pitchFamily="49" charset="-122"/>
                        </a:rPr>
                        <a:t>实例。</a:t>
                      </a:r>
                    </a:p>
                  </a:txBody>
                  <a:tcPr marL="68575" marR="68575" marT="0" marB="0"/>
                </a:tc>
                <a:extLst>
                  <a:ext uri="{0D108BD9-81ED-4DB2-BD59-A6C34878D82A}">
                    <a16:rowId xmlns:a16="http://schemas.microsoft.com/office/drawing/2014/main" val="10002"/>
                  </a:ext>
                </a:extLst>
              </a:tr>
              <a:tr h="837463">
                <a:tc>
                  <a:txBody>
                    <a:bodyPr/>
                    <a:lstStyle/>
                    <a:p>
                      <a:pPr algn="ctr">
                        <a:spcAft>
                          <a:spcPts val="0"/>
                        </a:spcAft>
                      </a:pPr>
                      <a:r>
                        <a:rPr lang="de-DE" sz="1800" b="1" kern="100" dirty="0">
                          <a:effectLst/>
                          <a:latin typeface="黑体" panose="02010609060101010101" pitchFamily="49" charset="-122"/>
                          <a:ea typeface="黑体" panose="02010609060101010101" pitchFamily="49" charset="-122"/>
                        </a:rPr>
                        <a:t>request</a:t>
                      </a:r>
                      <a:endParaRPr lang="zh-CN" sz="1800" b="1" kern="100" dirty="0">
                        <a:effectLst/>
                        <a:latin typeface="黑体" panose="02010609060101010101" pitchFamily="49" charset="-122"/>
                        <a:ea typeface="黑体" panose="02010609060101010101" pitchFamily="49" charset="-122"/>
                      </a:endParaRPr>
                    </a:p>
                  </a:txBody>
                  <a:tcPr marL="68575" marR="68575" marT="0" marB="0"/>
                </a:tc>
                <a:tc>
                  <a:txBody>
                    <a:bodyPr/>
                    <a:lstStyle/>
                    <a:p>
                      <a:pPr algn="l">
                        <a:spcAft>
                          <a:spcPts val="0"/>
                        </a:spcAft>
                      </a:pPr>
                      <a:r>
                        <a:rPr lang="zh-CN" sz="1800" b="1" kern="100">
                          <a:effectLst/>
                          <a:latin typeface="黑体" panose="02010609060101010101" pitchFamily="49" charset="-122"/>
                          <a:ea typeface="黑体" panose="02010609060101010101" pitchFamily="49" charset="-122"/>
                        </a:rPr>
                        <a:t>在一次</a:t>
                      </a:r>
                      <a:r>
                        <a:rPr lang="de-DE" sz="1800" b="1" kern="100">
                          <a:effectLst/>
                          <a:latin typeface="黑体" panose="02010609060101010101" pitchFamily="49" charset="-122"/>
                          <a:ea typeface="黑体" panose="02010609060101010101" pitchFamily="49" charset="-122"/>
                        </a:rPr>
                        <a:t>HTTP</a:t>
                      </a:r>
                      <a:r>
                        <a:rPr lang="zh-CN" sz="1800" b="1" kern="100">
                          <a:effectLst/>
                          <a:latin typeface="黑体" panose="02010609060101010101" pitchFamily="49" charset="-122"/>
                          <a:ea typeface="黑体" panose="02010609060101010101" pitchFamily="49" charset="-122"/>
                        </a:rPr>
                        <a:t>请求中容器将返回一个</a:t>
                      </a:r>
                      <a:r>
                        <a:rPr lang="de-DE" sz="1800" b="1" kern="100">
                          <a:effectLst/>
                          <a:latin typeface="黑体" panose="02010609060101010101" pitchFamily="49" charset="-122"/>
                          <a:ea typeface="黑体" panose="02010609060101010101" pitchFamily="49" charset="-122"/>
                        </a:rPr>
                        <a:t>Bean</a:t>
                      </a:r>
                      <a:r>
                        <a:rPr lang="zh-CN" sz="1800" b="1" kern="100">
                          <a:effectLst/>
                          <a:latin typeface="黑体" panose="02010609060101010101" pitchFamily="49" charset="-122"/>
                          <a:ea typeface="黑体" panose="02010609060101010101" pitchFamily="49" charset="-122"/>
                        </a:rPr>
                        <a:t>实例，不同的</a:t>
                      </a:r>
                      <a:r>
                        <a:rPr lang="de-DE" sz="1800" b="1" kern="100">
                          <a:effectLst/>
                          <a:latin typeface="黑体" panose="02010609060101010101" pitchFamily="49" charset="-122"/>
                          <a:ea typeface="黑体" panose="02010609060101010101" pitchFamily="49" charset="-122"/>
                        </a:rPr>
                        <a:t>HTTP</a:t>
                      </a:r>
                      <a:r>
                        <a:rPr lang="zh-CN" sz="1800" b="1" kern="100">
                          <a:effectLst/>
                          <a:latin typeface="黑体" panose="02010609060101010101" pitchFamily="49" charset="-122"/>
                          <a:ea typeface="黑体" panose="02010609060101010101" pitchFamily="49" charset="-122"/>
                        </a:rPr>
                        <a:t>请求返回不同的</a:t>
                      </a:r>
                      <a:r>
                        <a:rPr lang="de-DE" sz="1800" b="1" kern="100">
                          <a:effectLst/>
                          <a:latin typeface="黑体" panose="02010609060101010101" pitchFamily="49" charset="-122"/>
                          <a:ea typeface="黑体" panose="02010609060101010101" pitchFamily="49" charset="-122"/>
                        </a:rPr>
                        <a:t>Bean</a:t>
                      </a:r>
                      <a:r>
                        <a:rPr lang="zh-CN" sz="1800" b="1" kern="100">
                          <a:effectLst/>
                          <a:latin typeface="黑体" panose="02010609060101010101" pitchFamily="49" charset="-122"/>
                          <a:ea typeface="黑体" panose="02010609060101010101" pitchFamily="49" charset="-122"/>
                        </a:rPr>
                        <a:t>实例。仅在</a:t>
                      </a:r>
                      <a:r>
                        <a:rPr lang="de-DE" sz="1800" b="1" kern="100">
                          <a:effectLst/>
                          <a:latin typeface="黑体" panose="02010609060101010101" pitchFamily="49" charset="-122"/>
                          <a:ea typeface="黑体" panose="02010609060101010101" pitchFamily="49" charset="-122"/>
                        </a:rPr>
                        <a:t>Web Spring</a:t>
                      </a:r>
                      <a:r>
                        <a:rPr lang="zh-CN" sz="1800" b="1" kern="100">
                          <a:effectLst/>
                          <a:latin typeface="黑体" panose="02010609060101010101" pitchFamily="49" charset="-122"/>
                          <a:ea typeface="黑体" panose="02010609060101010101" pitchFamily="49" charset="-122"/>
                        </a:rPr>
                        <a:t>应用程序上下文中使用。</a:t>
                      </a:r>
                    </a:p>
                  </a:txBody>
                  <a:tcPr marL="68575" marR="68575" marT="0" marB="0"/>
                </a:tc>
                <a:extLst>
                  <a:ext uri="{0D108BD9-81ED-4DB2-BD59-A6C34878D82A}">
                    <a16:rowId xmlns:a16="http://schemas.microsoft.com/office/drawing/2014/main" val="10003"/>
                  </a:ext>
                </a:extLst>
              </a:tr>
              <a:tr h="837463">
                <a:tc>
                  <a:txBody>
                    <a:bodyPr/>
                    <a:lstStyle/>
                    <a:p>
                      <a:pPr algn="ctr">
                        <a:spcAft>
                          <a:spcPts val="0"/>
                        </a:spcAft>
                      </a:pPr>
                      <a:r>
                        <a:rPr lang="de-DE" sz="1800" b="1" kern="100" dirty="0">
                          <a:effectLst/>
                          <a:latin typeface="黑体" panose="02010609060101010101" pitchFamily="49" charset="-122"/>
                          <a:ea typeface="黑体" panose="02010609060101010101" pitchFamily="49" charset="-122"/>
                        </a:rPr>
                        <a:t>session</a:t>
                      </a:r>
                      <a:endParaRPr lang="zh-CN" sz="1800" b="1" kern="100" dirty="0">
                        <a:effectLst/>
                        <a:latin typeface="黑体" panose="02010609060101010101" pitchFamily="49" charset="-122"/>
                        <a:ea typeface="黑体" panose="02010609060101010101" pitchFamily="49" charset="-122"/>
                      </a:endParaRPr>
                    </a:p>
                  </a:txBody>
                  <a:tcPr marL="68575" marR="68575" marT="0" marB="0"/>
                </a:tc>
                <a:tc>
                  <a:txBody>
                    <a:bodyPr/>
                    <a:lstStyle/>
                    <a:p>
                      <a:pPr algn="l">
                        <a:spcAft>
                          <a:spcPts val="0"/>
                        </a:spcAft>
                      </a:pPr>
                      <a:r>
                        <a:rPr lang="zh-CN" sz="1800" b="1" kern="100">
                          <a:effectLst/>
                          <a:latin typeface="黑体" panose="02010609060101010101" pitchFamily="49" charset="-122"/>
                          <a:ea typeface="黑体" panose="02010609060101010101" pitchFamily="49" charset="-122"/>
                        </a:rPr>
                        <a:t>在一个</a:t>
                      </a:r>
                      <a:r>
                        <a:rPr lang="de-DE" sz="1800" b="1" kern="100">
                          <a:effectLst/>
                          <a:latin typeface="黑体" panose="02010609060101010101" pitchFamily="49" charset="-122"/>
                          <a:ea typeface="黑体" panose="02010609060101010101" pitchFamily="49" charset="-122"/>
                        </a:rPr>
                        <a:t>HTTP Session</a:t>
                      </a:r>
                      <a:r>
                        <a:rPr lang="zh-CN" sz="1800" b="1" kern="100">
                          <a:effectLst/>
                          <a:latin typeface="黑体" panose="02010609060101010101" pitchFamily="49" charset="-122"/>
                          <a:ea typeface="黑体" panose="02010609060101010101" pitchFamily="49" charset="-122"/>
                        </a:rPr>
                        <a:t>中，容器将返回同一个</a:t>
                      </a:r>
                      <a:r>
                        <a:rPr lang="de-DE" sz="1800" b="1" kern="100">
                          <a:effectLst/>
                          <a:latin typeface="黑体" panose="02010609060101010101" pitchFamily="49" charset="-122"/>
                          <a:ea typeface="黑体" panose="02010609060101010101" pitchFamily="49" charset="-122"/>
                        </a:rPr>
                        <a:t>Bean</a:t>
                      </a:r>
                      <a:r>
                        <a:rPr lang="zh-CN" sz="1800" b="1" kern="100">
                          <a:effectLst/>
                          <a:latin typeface="黑体" panose="02010609060101010101" pitchFamily="49" charset="-122"/>
                          <a:ea typeface="黑体" panose="02010609060101010101" pitchFamily="49" charset="-122"/>
                        </a:rPr>
                        <a:t>实例。仅在</a:t>
                      </a:r>
                      <a:r>
                        <a:rPr lang="de-DE" sz="1800" b="1" kern="100">
                          <a:effectLst/>
                          <a:latin typeface="黑体" panose="02010609060101010101" pitchFamily="49" charset="-122"/>
                          <a:ea typeface="黑体" panose="02010609060101010101" pitchFamily="49" charset="-122"/>
                        </a:rPr>
                        <a:t>Web Spring</a:t>
                      </a:r>
                      <a:r>
                        <a:rPr lang="zh-CN" sz="1800" b="1" kern="100">
                          <a:effectLst/>
                          <a:latin typeface="黑体" panose="02010609060101010101" pitchFamily="49" charset="-122"/>
                          <a:ea typeface="黑体" panose="02010609060101010101" pitchFamily="49" charset="-122"/>
                        </a:rPr>
                        <a:t>应用程序上下文中使用。</a:t>
                      </a:r>
                    </a:p>
                  </a:txBody>
                  <a:tcPr marL="68575" marR="68575" marT="0" marB="0"/>
                </a:tc>
                <a:extLst>
                  <a:ext uri="{0D108BD9-81ED-4DB2-BD59-A6C34878D82A}">
                    <a16:rowId xmlns:a16="http://schemas.microsoft.com/office/drawing/2014/main" val="10004"/>
                  </a:ext>
                </a:extLst>
              </a:tr>
              <a:tr h="837463">
                <a:tc>
                  <a:txBody>
                    <a:bodyPr/>
                    <a:lstStyle/>
                    <a:p>
                      <a:pPr algn="ctr">
                        <a:spcAft>
                          <a:spcPts val="0"/>
                        </a:spcAft>
                      </a:pPr>
                      <a:r>
                        <a:rPr lang="de-DE" sz="1800" b="1" kern="100" dirty="0">
                          <a:effectLst/>
                          <a:latin typeface="黑体" panose="02010609060101010101" pitchFamily="49" charset="-122"/>
                          <a:ea typeface="黑体" panose="02010609060101010101" pitchFamily="49" charset="-122"/>
                        </a:rPr>
                        <a:t>application</a:t>
                      </a:r>
                      <a:endParaRPr lang="zh-CN" sz="1800" b="1" kern="100" dirty="0">
                        <a:effectLst/>
                        <a:latin typeface="黑体" panose="02010609060101010101" pitchFamily="49" charset="-122"/>
                        <a:ea typeface="黑体" panose="02010609060101010101" pitchFamily="49" charset="-122"/>
                      </a:endParaRPr>
                    </a:p>
                  </a:txBody>
                  <a:tcPr marL="68575" marR="68575" marT="0" marB="0"/>
                </a:tc>
                <a:tc>
                  <a:txBody>
                    <a:bodyPr/>
                    <a:lstStyle/>
                    <a:p>
                      <a:pPr algn="l">
                        <a:spcAft>
                          <a:spcPts val="0"/>
                        </a:spcAft>
                      </a:pPr>
                      <a:r>
                        <a:rPr lang="zh-CN" sz="1800" b="1" kern="100">
                          <a:effectLst/>
                          <a:latin typeface="黑体" panose="02010609060101010101" pitchFamily="49" charset="-122"/>
                          <a:ea typeface="黑体" panose="02010609060101010101" pitchFamily="49" charset="-122"/>
                        </a:rPr>
                        <a:t>为每个</a:t>
                      </a:r>
                      <a:r>
                        <a:rPr lang="de-DE" sz="1800" b="1" kern="100">
                          <a:effectLst/>
                          <a:latin typeface="黑体" panose="02010609060101010101" pitchFamily="49" charset="-122"/>
                          <a:ea typeface="黑体" panose="02010609060101010101" pitchFamily="49" charset="-122"/>
                        </a:rPr>
                        <a:t>ServletContext</a:t>
                      </a:r>
                      <a:r>
                        <a:rPr lang="zh-CN" sz="1800" b="1" kern="100">
                          <a:effectLst/>
                          <a:latin typeface="黑体" panose="02010609060101010101" pitchFamily="49" charset="-122"/>
                          <a:ea typeface="黑体" panose="02010609060101010101" pitchFamily="49" charset="-122"/>
                        </a:rPr>
                        <a:t>对象创建一个实例，即同一个应用共享一个</a:t>
                      </a:r>
                      <a:r>
                        <a:rPr lang="de-DE" sz="1800" b="1" kern="100">
                          <a:effectLst/>
                          <a:latin typeface="黑体" panose="02010609060101010101" pitchFamily="49" charset="-122"/>
                          <a:ea typeface="黑体" panose="02010609060101010101" pitchFamily="49" charset="-122"/>
                        </a:rPr>
                        <a:t>Bean</a:t>
                      </a:r>
                      <a:r>
                        <a:rPr lang="zh-CN" sz="1800" b="1" kern="100">
                          <a:effectLst/>
                          <a:latin typeface="黑体" panose="02010609060101010101" pitchFamily="49" charset="-122"/>
                          <a:ea typeface="黑体" panose="02010609060101010101" pitchFamily="49" charset="-122"/>
                        </a:rPr>
                        <a:t>实例。仅在</a:t>
                      </a:r>
                      <a:r>
                        <a:rPr lang="de-DE" sz="1800" b="1" kern="100">
                          <a:effectLst/>
                          <a:latin typeface="黑体" panose="02010609060101010101" pitchFamily="49" charset="-122"/>
                          <a:ea typeface="黑体" panose="02010609060101010101" pitchFamily="49" charset="-122"/>
                        </a:rPr>
                        <a:t>Web Spring</a:t>
                      </a:r>
                      <a:r>
                        <a:rPr lang="zh-CN" sz="1800" b="1" kern="100">
                          <a:effectLst/>
                          <a:latin typeface="黑体" panose="02010609060101010101" pitchFamily="49" charset="-122"/>
                          <a:ea typeface="黑体" panose="02010609060101010101" pitchFamily="49" charset="-122"/>
                        </a:rPr>
                        <a:t>应用程序上下文中使用。</a:t>
                      </a:r>
                    </a:p>
                  </a:txBody>
                  <a:tcPr marL="68575" marR="68575" marT="0" marB="0"/>
                </a:tc>
                <a:extLst>
                  <a:ext uri="{0D108BD9-81ED-4DB2-BD59-A6C34878D82A}">
                    <a16:rowId xmlns:a16="http://schemas.microsoft.com/office/drawing/2014/main" val="10005"/>
                  </a:ext>
                </a:extLst>
              </a:tr>
              <a:tr h="548637">
                <a:tc>
                  <a:txBody>
                    <a:bodyPr/>
                    <a:lstStyle/>
                    <a:p>
                      <a:pPr algn="ctr">
                        <a:spcAft>
                          <a:spcPts val="0"/>
                        </a:spcAft>
                      </a:pPr>
                      <a:r>
                        <a:rPr lang="de-DE" sz="1800" b="1" kern="100" dirty="0">
                          <a:effectLst/>
                          <a:latin typeface="黑体" panose="02010609060101010101" pitchFamily="49" charset="-122"/>
                          <a:ea typeface="黑体" panose="02010609060101010101" pitchFamily="49" charset="-122"/>
                        </a:rPr>
                        <a:t>websocket</a:t>
                      </a:r>
                      <a:endParaRPr lang="zh-CN" sz="1800" b="1" kern="100" dirty="0">
                        <a:effectLst/>
                        <a:latin typeface="黑体" panose="02010609060101010101" pitchFamily="49" charset="-122"/>
                        <a:ea typeface="黑体" panose="02010609060101010101" pitchFamily="49" charset="-122"/>
                      </a:endParaRPr>
                    </a:p>
                  </a:txBody>
                  <a:tcPr marL="68575" marR="68575" marT="0" marB="0"/>
                </a:tc>
                <a:tc>
                  <a:txBody>
                    <a:bodyPr/>
                    <a:lstStyle/>
                    <a:p>
                      <a:pPr algn="l">
                        <a:spcAft>
                          <a:spcPts val="0"/>
                        </a:spcAft>
                      </a:pPr>
                      <a:r>
                        <a:rPr lang="zh-CN" sz="1800" b="1" kern="100" dirty="0">
                          <a:effectLst/>
                          <a:latin typeface="黑体" panose="02010609060101010101" pitchFamily="49" charset="-122"/>
                          <a:ea typeface="黑体" panose="02010609060101010101" pitchFamily="49" charset="-122"/>
                        </a:rPr>
                        <a:t>为每个</a:t>
                      </a:r>
                      <a:r>
                        <a:rPr lang="de-DE" sz="1800" b="1" kern="100" dirty="0">
                          <a:effectLst/>
                          <a:latin typeface="黑体" panose="02010609060101010101" pitchFamily="49" charset="-122"/>
                          <a:ea typeface="黑体" panose="02010609060101010101" pitchFamily="49" charset="-122"/>
                        </a:rPr>
                        <a:t>WebSocket</a:t>
                      </a:r>
                      <a:r>
                        <a:rPr lang="zh-CN" sz="1800" b="1" kern="100" dirty="0">
                          <a:effectLst/>
                          <a:latin typeface="黑体" panose="02010609060101010101" pitchFamily="49" charset="-122"/>
                          <a:ea typeface="黑体" panose="02010609060101010101" pitchFamily="49" charset="-122"/>
                        </a:rPr>
                        <a:t>对象创建一个</a:t>
                      </a:r>
                      <a:r>
                        <a:rPr lang="de-DE" sz="1800" b="1" kern="100" dirty="0">
                          <a:effectLst/>
                          <a:latin typeface="黑体" panose="02010609060101010101" pitchFamily="49" charset="-122"/>
                          <a:ea typeface="黑体" panose="02010609060101010101" pitchFamily="49" charset="-122"/>
                        </a:rPr>
                        <a:t>Bean</a:t>
                      </a:r>
                      <a:r>
                        <a:rPr lang="zh-CN" sz="1800" b="1" kern="100" dirty="0">
                          <a:effectLst/>
                          <a:latin typeface="黑体" panose="02010609060101010101" pitchFamily="49" charset="-122"/>
                          <a:ea typeface="黑体" panose="02010609060101010101" pitchFamily="49" charset="-122"/>
                        </a:rPr>
                        <a:t>实例。仅在</a:t>
                      </a:r>
                      <a:r>
                        <a:rPr lang="de-DE" sz="1800" b="1" kern="100" dirty="0">
                          <a:effectLst/>
                          <a:latin typeface="黑体" panose="02010609060101010101" pitchFamily="49" charset="-122"/>
                          <a:ea typeface="黑体" panose="02010609060101010101" pitchFamily="49" charset="-122"/>
                        </a:rPr>
                        <a:t>Web Spring</a:t>
                      </a:r>
                      <a:r>
                        <a:rPr lang="zh-CN" sz="1800" b="1" kern="100" dirty="0">
                          <a:effectLst/>
                          <a:latin typeface="黑体" panose="02010609060101010101" pitchFamily="49" charset="-122"/>
                          <a:ea typeface="黑体" panose="02010609060101010101" pitchFamily="49" charset="-122"/>
                        </a:rPr>
                        <a:t>应用程序上下文中使用。</a:t>
                      </a:r>
                    </a:p>
                  </a:txBody>
                  <a:tcPr marL="68575" marR="68575"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99055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9FA321-3804-4400-A240-C13DEBE1DDBE}"/>
              </a:ext>
            </a:extLst>
          </p:cNvPr>
          <p:cNvSpPr txBox="1">
            <a:spLocks/>
          </p:cNvSpPr>
          <p:nvPr/>
        </p:nvSpPr>
        <p:spPr>
          <a:xfrm>
            <a:off x="3794760" y="130493"/>
            <a:ext cx="8229600" cy="7778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黑体" panose="02010609060101010101" pitchFamily="49" charset="-122"/>
                <a:ea typeface="黑体" panose="02010609060101010101" pitchFamily="49" charset="-122"/>
              </a:rPr>
              <a:t>2</a:t>
            </a:r>
            <a:r>
              <a:rPr lang="zh-CN" altLang="zh-CN">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Web</a:t>
            </a:r>
            <a:r>
              <a:rPr lang="zh-CN" altLang="zh-CN">
                <a:latin typeface="黑体" panose="02010609060101010101" pitchFamily="49" charset="-122"/>
                <a:ea typeface="黑体" panose="02010609060101010101" pitchFamily="49" charset="-122"/>
              </a:rPr>
              <a:t>服务器</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107DD11D-D2E2-4103-9BAC-AE0ED44F4623}"/>
              </a:ext>
            </a:extLst>
          </p:cNvPr>
          <p:cNvSpPr txBox="1">
            <a:spLocks noChangeArrowheads="1"/>
          </p:cNvSpPr>
          <p:nvPr/>
        </p:nvSpPr>
        <p:spPr bwMode="auto">
          <a:xfrm>
            <a:off x="1666875" y="1348740"/>
            <a:ext cx="88582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t>    </a:t>
            </a:r>
            <a:r>
              <a:rPr lang="zh-CN" altLang="zh-CN" dirty="0"/>
              <a:t>登录</a:t>
            </a:r>
            <a:r>
              <a:rPr lang="en-US" altLang="zh-CN" dirty="0"/>
              <a:t>Apache </a:t>
            </a:r>
            <a:r>
              <a:rPr lang="zh-CN" altLang="zh-CN" dirty="0"/>
              <a:t>软件基金会的官方网站</a:t>
            </a:r>
            <a:r>
              <a:rPr lang="en-US" altLang="zh-CN" dirty="0"/>
              <a:t>http://jakarta.Apache.org/tomcat</a:t>
            </a:r>
            <a:r>
              <a:rPr lang="zh-CN" altLang="zh-CN" dirty="0"/>
              <a:t>，下载</a:t>
            </a:r>
            <a:r>
              <a:rPr lang="en-US" altLang="zh-CN" dirty="0"/>
              <a:t>Tomcat9.0</a:t>
            </a:r>
            <a:r>
              <a:rPr lang="zh-CN" altLang="zh-CN" dirty="0"/>
              <a:t>的免安装版（本书采用</a:t>
            </a:r>
            <a:r>
              <a:rPr lang="en-US" altLang="zh-CN" dirty="0">
                <a:solidFill>
                  <a:srgbClr val="0F06BA"/>
                </a:solidFill>
              </a:rPr>
              <a:t>apache-tomcat-9.0.2-windows-x64.zip</a:t>
            </a:r>
            <a:r>
              <a:rPr lang="zh-CN" altLang="zh-CN" dirty="0"/>
              <a:t>）。</a:t>
            </a:r>
            <a:endParaRPr lang="en-US" altLang="zh-CN" dirty="0"/>
          </a:p>
          <a:p>
            <a:pPr>
              <a:spcBef>
                <a:spcPct val="0"/>
              </a:spcBef>
              <a:buFontTx/>
              <a:buNone/>
            </a:pPr>
            <a:endParaRPr lang="en-US" altLang="zh-CN" dirty="0"/>
          </a:p>
          <a:p>
            <a:pPr>
              <a:spcBef>
                <a:spcPct val="0"/>
              </a:spcBef>
              <a:buFontTx/>
              <a:buNone/>
            </a:pPr>
            <a:r>
              <a:rPr lang="en-US" altLang="zh-CN" dirty="0"/>
              <a:t>    </a:t>
            </a:r>
            <a:r>
              <a:rPr lang="zh-CN" altLang="zh-CN" dirty="0"/>
              <a:t>安装</a:t>
            </a:r>
            <a:r>
              <a:rPr lang="de-DE" altLang="zh-CN" dirty="0"/>
              <a:t>Tomcat</a:t>
            </a:r>
            <a:r>
              <a:rPr lang="zh-CN" altLang="zh-CN" dirty="0"/>
              <a:t>之前需要事先安装</a:t>
            </a:r>
            <a:r>
              <a:rPr lang="de-DE" altLang="zh-CN" dirty="0"/>
              <a:t>JDK</a:t>
            </a:r>
            <a:r>
              <a:rPr lang="zh-CN" altLang="zh-CN" dirty="0"/>
              <a:t>并配置系统环境变量</a:t>
            </a:r>
            <a:r>
              <a:rPr lang="en-US" altLang="zh-CN" dirty="0" err="1"/>
              <a:t>Java_Home</a:t>
            </a:r>
            <a:r>
              <a:rPr lang="zh-CN" altLang="zh-CN" dirty="0"/>
              <a:t>。将下载的</a:t>
            </a:r>
            <a:r>
              <a:rPr lang="en-US" altLang="zh-CN" dirty="0"/>
              <a:t>apache-tomcat-9.0.2-windows-x64.zip</a:t>
            </a:r>
            <a:r>
              <a:rPr lang="zh-CN" altLang="zh-CN" dirty="0"/>
              <a:t>解压到某个目录下，比如解压到</a:t>
            </a:r>
            <a:r>
              <a:rPr lang="de-DE" altLang="zh-CN" dirty="0"/>
              <a:t>E:\Java soft</a:t>
            </a:r>
            <a:r>
              <a:rPr lang="zh-CN" altLang="zh-CN" dirty="0"/>
              <a:t>，解压缩后将出现如图</a:t>
            </a:r>
            <a:r>
              <a:rPr lang="de-DE" altLang="zh-CN" dirty="0"/>
              <a:t>1.4</a:t>
            </a:r>
            <a:r>
              <a:rPr lang="zh-CN" altLang="zh-CN" dirty="0"/>
              <a:t>所示的目录结构。</a:t>
            </a:r>
            <a:endParaRPr lang="zh-CN" altLang="en-US" dirty="0"/>
          </a:p>
        </p:txBody>
      </p:sp>
    </p:spTree>
    <p:extLst>
      <p:ext uri="{BB962C8B-B14F-4D97-AF65-F5344CB8AC3E}">
        <p14:creationId xmlns:p14="http://schemas.microsoft.com/office/powerpoint/2010/main" val="6356253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a:extLst>
              <a:ext uri="{FF2B5EF4-FFF2-40B4-BE49-F238E27FC236}">
                <a16:creationId xmlns:a16="http://schemas.microsoft.com/office/drawing/2014/main" id="{01754CA2-7DC0-420A-A109-7B54029BEFB5}"/>
              </a:ext>
            </a:extLst>
          </p:cNvPr>
          <p:cNvSpPr txBox="1">
            <a:spLocks noChangeArrowheads="1"/>
          </p:cNvSpPr>
          <p:nvPr/>
        </p:nvSpPr>
        <p:spPr bwMode="auto">
          <a:xfrm>
            <a:off x="1589088" y="244475"/>
            <a:ext cx="86407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t>    </a:t>
            </a:r>
            <a:r>
              <a:rPr lang="zh-CN" altLang="zh-CN" dirty="0"/>
              <a:t>下面通过一个实例来演示</a:t>
            </a:r>
            <a:r>
              <a:rPr lang="de-DE" altLang="zh-CN" dirty="0"/>
              <a:t>Bean</a:t>
            </a:r>
            <a:r>
              <a:rPr lang="zh-CN" altLang="zh-CN" dirty="0"/>
              <a:t>的作用域，具体步骤如下。</a:t>
            </a:r>
            <a:endParaRPr lang="zh-CN" altLang="en-US" dirty="0"/>
          </a:p>
        </p:txBody>
      </p:sp>
      <p:sp>
        <p:nvSpPr>
          <p:cNvPr id="3" name="文本框 4">
            <a:extLst>
              <a:ext uri="{FF2B5EF4-FFF2-40B4-BE49-F238E27FC236}">
                <a16:creationId xmlns:a16="http://schemas.microsoft.com/office/drawing/2014/main" id="{992AB49D-830C-4207-8B2A-8417A8DF18F8}"/>
              </a:ext>
            </a:extLst>
          </p:cNvPr>
          <p:cNvSpPr txBox="1">
            <a:spLocks noChangeArrowheads="1"/>
          </p:cNvSpPr>
          <p:nvPr/>
        </p:nvSpPr>
        <p:spPr bwMode="auto">
          <a:xfrm>
            <a:off x="2135188" y="1501775"/>
            <a:ext cx="8497887"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de-DE" altLang="zh-CN" dirty="0"/>
              <a:t>    1</a:t>
            </a:r>
            <a:r>
              <a:rPr lang="zh-CN" altLang="zh-CN" dirty="0"/>
              <a:t>．使用</a:t>
            </a:r>
            <a:r>
              <a:rPr lang="en-US" altLang="zh-CN" dirty="0"/>
              <a:t>idea</a:t>
            </a:r>
            <a:r>
              <a:rPr lang="zh-CN" altLang="zh-CN" dirty="0"/>
              <a:t>创建应用并导入</a:t>
            </a:r>
            <a:r>
              <a:rPr lang="de-DE" altLang="zh-CN" dirty="0"/>
              <a:t>JAR</a:t>
            </a:r>
            <a:r>
              <a:rPr lang="zh-CN" altLang="zh-CN" dirty="0"/>
              <a:t>包</a:t>
            </a:r>
            <a:endParaRPr lang="en-US" altLang="zh-CN" dirty="0"/>
          </a:p>
          <a:p>
            <a:pPr>
              <a:spcBef>
                <a:spcPct val="0"/>
              </a:spcBef>
              <a:buFontTx/>
              <a:buNone/>
            </a:pPr>
            <a:endParaRPr lang="en-US" altLang="zh-CN" dirty="0"/>
          </a:p>
          <a:p>
            <a:pPr>
              <a:spcBef>
                <a:spcPct val="0"/>
              </a:spcBef>
              <a:buFontTx/>
              <a:buNone/>
            </a:pPr>
            <a:r>
              <a:rPr lang="de-DE" altLang="zh-CN" dirty="0"/>
              <a:t>    2</a:t>
            </a:r>
            <a:r>
              <a:rPr lang="zh-CN" altLang="zh-CN" dirty="0"/>
              <a:t>．编写不同作用域的</a:t>
            </a:r>
            <a:r>
              <a:rPr lang="de-DE" altLang="zh-CN" dirty="0"/>
              <a:t>Bean</a:t>
            </a:r>
            <a:endParaRPr lang="zh-CN" altLang="zh-CN" dirty="0"/>
          </a:p>
          <a:p>
            <a:pPr>
              <a:spcBef>
                <a:spcPct val="0"/>
              </a:spcBef>
              <a:buFontTx/>
              <a:buNone/>
            </a:pPr>
            <a:endParaRPr lang="en-US" altLang="zh-CN" dirty="0"/>
          </a:p>
          <a:p>
            <a:pPr>
              <a:spcBef>
                <a:spcPct val="0"/>
              </a:spcBef>
              <a:buFontTx/>
              <a:buNone/>
            </a:pPr>
            <a:r>
              <a:rPr lang="de-DE" altLang="zh-CN" dirty="0"/>
              <a:t>    3</a:t>
            </a:r>
            <a:r>
              <a:rPr lang="zh-CN" altLang="zh-CN" dirty="0"/>
              <a:t>．创建配置类</a:t>
            </a:r>
          </a:p>
          <a:p>
            <a:pPr>
              <a:spcBef>
                <a:spcPct val="0"/>
              </a:spcBef>
              <a:buFontTx/>
              <a:buNone/>
            </a:pPr>
            <a:endParaRPr lang="en-US" altLang="zh-CN" dirty="0"/>
          </a:p>
          <a:p>
            <a:pPr>
              <a:spcBef>
                <a:spcPct val="0"/>
              </a:spcBef>
              <a:buFontTx/>
              <a:buNone/>
            </a:pPr>
            <a:r>
              <a:rPr lang="de-DE" altLang="zh-CN" dirty="0"/>
              <a:t>    4</a:t>
            </a:r>
            <a:r>
              <a:rPr lang="zh-CN" altLang="zh-CN" dirty="0"/>
              <a:t>．创建测试类</a:t>
            </a:r>
          </a:p>
          <a:p>
            <a:pPr>
              <a:spcBef>
                <a:spcPct val="0"/>
              </a:spcBef>
              <a:buFontTx/>
              <a:buNone/>
            </a:pPr>
            <a:endParaRPr lang="en-US" altLang="zh-CN" dirty="0"/>
          </a:p>
          <a:p>
            <a:pPr>
              <a:spcBef>
                <a:spcPct val="0"/>
              </a:spcBef>
              <a:buFontTx/>
              <a:buNone/>
            </a:pPr>
            <a:r>
              <a:rPr lang="de-DE" altLang="zh-CN" dirty="0"/>
              <a:t>    5</a:t>
            </a:r>
            <a:r>
              <a:rPr lang="zh-CN" altLang="zh-CN" dirty="0"/>
              <a:t>．运行测试类</a:t>
            </a:r>
          </a:p>
        </p:txBody>
      </p:sp>
    </p:spTree>
    <p:extLst>
      <p:ext uri="{BB962C8B-B14F-4D97-AF65-F5344CB8AC3E}">
        <p14:creationId xmlns:p14="http://schemas.microsoft.com/office/powerpoint/2010/main" val="41685355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69067F-38B3-474F-A36A-35357AF12D4D}"/>
              </a:ext>
            </a:extLst>
          </p:cNvPr>
          <p:cNvSpPr txBox="1">
            <a:spLocks/>
          </p:cNvSpPr>
          <p:nvPr/>
        </p:nvSpPr>
        <p:spPr>
          <a:xfrm>
            <a:off x="2146300" y="109538"/>
            <a:ext cx="8229600" cy="6334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2</a:t>
            </a:r>
            <a:r>
              <a:rPr lang="zh-CN" altLang="zh-CN">
                <a:latin typeface="黑体" panose="02010609060101010101" pitchFamily="49" charset="-122"/>
                <a:ea typeface="黑体" panose="02010609060101010101" pitchFamily="49" charset="-122"/>
              </a:rPr>
              <a:t>．编写不同作用域的</a:t>
            </a:r>
            <a:r>
              <a:rPr lang="de-DE" altLang="zh-CN">
                <a:latin typeface="黑体" panose="02010609060101010101" pitchFamily="49" charset="-122"/>
                <a:ea typeface="黑体" panose="02010609060101010101" pitchFamily="49" charset="-122"/>
              </a:rPr>
              <a:t>Bean</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89C565CC-EAD0-4E54-8565-F5F824B4115A}"/>
              </a:ext>
            </a:extLst>
          </p:cNvPr>
          <p:cNvSpPr txBox="1">
            <a:spLocks noChangeArrowheads="1"/>
          </p:cNvSpPr>
          <p:nvPr/>
        </p:nvSpPr>
        <p:spPr bwMode="auto">
          <a:xfrm>
            <a:off x="1538288" y="887413"/>
            <a:ext cx="8640762"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t>    </a:t>
            </a:r>
            <a:r>
              <a:rPr lang="zh-CN" altLang="zh-CN" dirty="0"/>
              <a:t>在应用的</a:t>
            </a:r>
            <a:r>
              <a:rPr lang="de-DE" altLang="zh-CN" dirty="0"/>
              <a:t>src</a:t>
            </a:r>
            <a:r>
              <a:rPr lang="zh-CN" altLang="zh-CN" dirty="0"/>
              <a:t>目录下，创建包</a:t>
            </a:r>
            <a:r>
              <a:rPr lang="de-DE" altLang="zh-CN" dirty="0"/>
              <a:t>service</a:t>
            </a:r>
            <a:r>
              <a:rPr lang="zh-CN" altLang="zh-CN" dirty="0"/>
              <a:t>，并在该包中创建</a:t>
            </a:r>
            <a:r>
              <a:rPr lang="de-DE" altLang="zh-CN" dirty="0"/>
              <a:t>SingletonService</a:t>
            </a:r>
            <a:r>
              <a:rPr lang="zh-CN" altLang="zh-CN" dirty="0"/>
              <a:t>和</a:t>
            </a:r>
            <a:r>
              <a:rPr lang="de-DE" altLang="zh-CN" dirty="0"/>
              <a:t>PrototypeService</a:t>
            </a:r>
            <a:r>
              <a:rPr lang="zh-CN" altLang="zh-CN" dirty="0"/>
              <a:t>类。在</a:t>
            </a:r>
            <a:r>
              <a:rPr lang="de-DE" altLang="zh-CN" dirty="0"/>
              <a:t>SingletonService</a:t>
            </a:r>
            <a:r>
              <a:rPr lang="zh-CN" altLang="zh-CN" dirty="0"/>
              <a:t>类中，</a:t>
            </a:r>
            <a:r>
              <a:rPr lang="de-DE" altLang="zh-CN" dirty="0"/>
              <a:t>Bean</a:t>
            </a:r>
            <a:r>
              <a:rPr lang="zh-CN" altLang="zh-CN" dirty="0"/>
              <a:t>的作用域为默认作用域</a:t>
            </a:r>
            <a:r>
              <a:rPr lang="de-DE" altLang="zh-CN" dirty="0"/>
              <a:t>singleton</a:t>
            </a:r>
            <a:r>
              <a:rPr lang="zh-CN" altLang="zh-CN" dirty="0"/>
              <a:t>；在</a:t>
            </a:r>
            <a:r>
              <a:rPr lang="de-DE" altLang="zh-CN" dirty="0"/>
              <a:t>PrototypeService</a:t>
            </a:r>
            <a:r>
              <a:rPr lang="zh-CN" altLang="zh-CN" dirty="0"/>
              <a:t>类中，</a:t>
            </a:r>
            <a:r>
              <a:rPr lang="de-DE" altLang="zh-CN" dirty="0"/>
              <a:t>Bean</a:t>
            </a:r>
            <a:r>
              <a:rPr lang="zh-CN" altLang="zh-CN" dirty="0"/>
              <a:t>的作用域为默认作用域</a:t>
            </a:r>
            <a:r>
              <a:rPr lang="de-DE" altLang="zh-CN" dirty="0"/>
              <a:t>prototype</a:t>
            </a:r>
            <a:r>
              <a:rPr lang="zh-CN" altLang="zh-CN" dirty="0"/>
              <a:t>。</a:t>
            </a:r>
            <a:endParaRPr lang="zh-CN" altLang="en-US" dirty="0"/>
          </a:p>
        </p:txBody>
      </p:sp>
    </p:spTree>
    <p:extLst>
      <p:ext uri="{BB962C8B-B14F-4D97-AF65-F5344CB8AC3E}">
        <p14:creationId xmlns:p14="http://schemas.microsoft.com/office/powerpoint/2010/main" val="16533984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709F9C-AE48-48DC-9F7F-70AE1B32B4C9}"/>
              </a:ext>
            </a:extLst>
          </p:cNvPr>
          <p:cNvSpPr>
            <a:spLocks noChangeArrowheads="1"/>
          </p:cNvSpPr>
          <p:nvPr/>
        </p:nvSpPr>
        <p:spPr bwMode="auto">
          <a:xfrm>
            <a:off x="0" y="237744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80"/>
                </a:solidFill>
                <a:effectLst/>
                <a:latin typeface="Consolas" panose="020B0609020204030204" pitchFamily="49" charset="0"/>
              </a:rPr>
              <a:t>package </a:t>
            </a:r>
            <a:r>
              <a:rPr kumimoji="0" lang="zh-CN" altLang="zh-CN" sz="1700" b="0" i="0" u="none" strike="noStrike" cap="none" normalizeH="0" baseline="0">
                <a:ln>
                  <a:noFill/>
                </a:ln>
                <a:solidFill>
                  <a:srgbClr val="000000"/>
                </a:solidFill>
                <a:effectLst/>
                <a:latin typeface="Consolas" panose="020B0609020204030204" pitchFamily="49" charset="0"/>
              </a:rPr>
              <a:t>area.service;</a:t>
            </a:r>
            <a:br>
              <a:rPr kumimoji="0" lang="zh-CN" altLang="zh-CN" sz="1700" b="0" i="0" u="none" strike="noStrike" cap="none" normalizeH="0" baseline="0">
                <a:ln>
                  <a:noFill/>
                </a:ln>
                <a:solidFill>
                  <a:srgbClr val="000000"/>
                </a:solidFill>
                <a:effectLst/>
                <a:latin typeface="Consolas" panose="020B0609020204030204" pitchFamily="49" charset="0"/>
              </a:rPr>
            </a:b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1" i="0" u="none" strike="noStrike" cap="none" normalizeH="0" baseline="0">
                <a:ln>
                  <a:noFill/>
                </a:ln>
                <a:solidFill>
                  <a:srgbClr val="000080"/>
                </a:solidFill>
                <a:effectLst/>
                <a:latin typeface="Consolas" panose="020B0609020204030204" pitchFamily="49" charset="0"/>
              </a:rPr>
              <a:t>import </a:t>
            </a:r>
            <a:r>
              <a:rPr kumimoji="0" lang="zh-CN" altLang="zh-CN" sz="1700" b="0" i="0" u="none" strike="noStrike" cap="none" normalizeH="0" baseline="0">
                <a:ln>
                  <a:noFill/>
                </a:ln>
                <a:solidFill>
                  <a:srgbClr val="808000"/>
                </a:solidFill>
                <a:effectLst/>
                <a:latin typeface="Consolas" panose="020B0609020204030204" pitchFamily="49" charset="0"/>
              </a:rPr>
              <a:t>org.springframework.stereotype.Service</a:t>
            </a:r>
            <a:r>
              <a:rPr kumimoji="0" lang="zh-CN" altLang="zh-CN" sz="1700" b="0" i="0" u="none" strike="noStrike" cap="none" normalizeH="0" baseline="0">
                <a:ln>
                  <a:noFill/>
                </a:ln>
                <a:solidFill>
                  <a:srgbClr val="000000"/>
                </a:solidFill>
                <a:effectLst/>
                <a:latin typeface="Consolas" panose="020B0609020204030204" pitchFamily="49" charset="0"/>
              </a:rPr>
              <a:t>;</a:t>
            </a:r>
            <a:br>
              <a:rPr kumimoji="0" lang="zh-CN" altLang="zh-CN" sz="1700" b="0" i="0" u="none" strike="noStrike" cap="none" normalizeH="0" baseline="0">
                <a:ln>
                  <a:noFill/>
                </a:ln>
                <a:solidFill>
                  <a:srgbClr val="000000"/>
                </a:solidFill>
                <a:effectLst/>
                <a:latin typeface="Consolas" panose="020B0609020204030204" pitchFamily="49" charset="0"/>
              </a:rPr>
            </a:b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1" u="none" strike="noStrike" cap="none" normalizeH="0" baseline="0">
                <a:ln>
                  <a:noFill/>
                </a:ln>
                <a:solidFill>
                  <a:srgbClr val="808080"/>
                </a:solidFill>
                <a:effectLst/>
                <a:latin typeface="Consolas" panose="020B0609020204030204" pitchFamily="49" charset="0"/>
              </a:rPr>
              <a:t>/**</a:t>
            </a:r>
            <a:br>
              <a:rPr kumimoji="0" lang="zh-CN" altLang="zh-CN" sz="1700" b="0" i="1" u="none" strike="noStrike" cap="none" normalizeH="0" baseline="0">
                <a:ln>
                  <a:noFill/>
                </a:ln>
                <a:solidFill>
                  <a:srgbClr val="808080"/>
                </a:solidFill>
                <a:effectLst/>
                <a:latin typeface="Consolas" panose="020B0609020204030204" pitchFamily="49" charset="0"/>
              </a:rPr>
            </a:br>
            <a:r>
              <a:rPr kumimoji="0" lang="zh-CN" altLang="zh-CN" sz="1700" b="0" i="1" u="none" strike="noStrike" cap="none" normalizeH="0" baseline="0">
                <a:ln>
                  <a:noFill/>
                </a:ln>
                <a:solidFill>
                  <a:srgbClr val="808080"/>
                </a:solidFill>
                <a:effectLst/>
                <a:latin typeface="Consolas" panose="020B0609020204030204" pitchFamily="49" charset="0"/>
              </a:rPr>
              <a:t> * Created by wangchao on 2021/11/18.</a:t>
            </a:r>
            <a:br>
              <a:rPr kumimoji="0" lang="zh-CN" altLang="zh-CN" sz="1700" b="0" i="1" u="none" strike="noStrike" cap="none" normalizeH="0" baseline="0">
                <a:ln>
                  <a:noFill/>
                </a:ln>
                <a:solidFill>
                  <a:srgbClr val="808080"/>
                </a:solidFill>
                <a:effectLst/>
                <a:latin typeface="Consolas" panose="020B0609020204030204" pitchFamily="49" charset="0"/>
              </a:rPr>
            </a:br>
            <a:r>
              <a:rPr kumimoji="0" lang="zh-CN" altLang="zh-CN" sz="1700" b="0" i="1" u="none" strike="noStrike" cap="none" normalizeH="0" baseline="0">
                <a:ln>
                  <a:noFill/>
                </a:ln>
                <a:solidFill>
                  <a:srgbClr val="808080"/>
                </a:solidFill>
                <a:effectLst/>
                <a:latin typeface="Consolas" panose="020B0609020204030204" pitchFamily="49" charset="0"/>
              </a:rPr>
              <a:t> */</a:t>
            </a:r>
            <a:br>
              <a:rPr kumimoji="0" lang="zh-CN" altLang="zh-CN" sz="1700" b="0" i="1" u="none" strike="noStrike" cap="none" normalizeH="0" baseline="0">
                <a:ln>
                  <a:noFill/>
                </a:ln>
                <a:solidFill>
                  <a:srgbClr val="808080"/>
                </a:solidFill>
                <a:effectLst/>
                <a:latin typeface="Consolas" panose="020B0609020204030204" pitchFamily="49" charset="0"/>
              </a:rPr>
            </a:br>
            <a:r>
              <a:rPr kumimoji="0" lang="zh-CN" altLang="zh-CN" sz="1700" b="0" i="0" u="none" strike="noStrike" cap="none" normalizeH="0" baseline="0">
                <a:ln>
                  <a:noFill/>
                </a:ln>
                <a:solidFill>
                  <a:srgbClr val="808000"/>
                </a:solidFill>
                <a:effectLst/>
                <a:latin typeface="Consolas" panose="020B0609020204030204" pitchFamily="49" charset="0"/>
              </a:rPr>
              <a:t>@Service  </a:t>
            </a:r>
            <a:r>
              <a:rPr kumimoji="0" lang="zh-CN" altLang="zh-CN" sz="1700" b="0" i="1" u="none" strike="noStrike" cap="none" normalizeH="0" baseline="0">
                <a:ln>
                  <a:noFill/>
                </a:ln>
                <a:solidFill>
                  <a:srgbClr val="808080"/>
                </a:solidFill>
                <a:effectLst/>
                <a:latin typeface="Consolas" panose="020B0609020204030204" pitchFamily="49" charset="0"/>
              </a:rPr>
              <a:t>//</a:t>
            </a:r>
            <a:r>
              <a:rPr kumimoji="0" lang="zh-CN" altLang="zh-CN" sz="1700" b="0" i="1" u="none" strike="noStrike" cap="none" normalizeH="0" baseline="0">
                <a:ln>
                  <a:noFill/>
                </a:ln>
                <a:solidFill>
                  <a:srgbClr val="808080"/>
                </a:solidFill>
                <a:effectLst/>
                <a:latin typeface="宋体" panose="02010600030101010101" pitchFamily="2" charset="-122"/>
                <a:ea typeface="宋体" panose="02010600030101010101" pitchFamily="2" charset="-122"/>
              </a:rPr>
              <a:t>默认情况相当于</a:t>
            </a:r>
            <a:r>
              <a:rPr kumimoji="0" lang="zh-CN" altLang="zh-CN" sz="1700" b="0" i="1" u="none" strike="noStrike" cap="none" normalizeH="0" baseline="0">
                <a:ln>
                  <a:noFill/>
                </a:ln>
                <a:solidFill>
                  <a:srgbClr val="808080"/>
                </a:solidFill>
                <a:effectLst/>
                <a:latin typeface="Consolas" panose="020B0609020204030204" pitchFamily="49" charset="0"/>
              </a:rPr>
              <a:t>@Scope</a:t>
            </a:r>
            <a:r>
              <a:rPr kumimoji="0" lang="zh-CN" altLang="zh-CN" sz="1700" b="0" i="1" u="none" strike="noStrike" cap="none" normalizeH="0" baseline="0">
                <a:ln>
                  <a:noFill/>
                </a:ln>
                <a:solidFill>
                  <a:srgbClr val="808080"/>
                </a:solidFill>
                <a:effectLst/>
                <a:latin typeface="宋体" panose="02010600030101010101" pitchFamily="2" charset="-122"/>
                <a:ea typeface="宋体" panose="02010600030101010101" pitchFamily="2" charset="-122"/>
              </a:rPr>
              <a:t>（</a:t>
            </a:r>
            <a:r>
              <a:rPr kumimoji="0" lang="zh-CN" altLang="zh-CN" sz="1700" b="0" i="1" u="none" strike="noStrike" cap="none" normalizeH="0" baseline="0">
                <a:ln>
                  <a:noFill/>
                </a:ln>
                <a:solidFill>
                  <a:srgbClr val="808080"/>
                </a:solidFill>
                <a:effectLst/>
                <a:latin typeface="Consolas" panose="020B0609020204030204" pitchFamily="49" charset="0"/>
              </a:rPr>
              <a:t>"singleton"</a:t>
            </a:r>
            <a:r>
              <a:rPr kumimoji="0" lang="zh-CN" altLang="zh-CN" sz="1700" b="0" i="1" u="none" strike="noStrike" cap="none" normalizeH="0" baseline="0">
                <a:ln>
                  <a:noFill/>
                </a:ln>
                <a:solidFill>
                  <a:srgbClr val="808080"/>
                </a:solidFill>
                <a:effectLst/>
                <a:latin typeface="宋体" panose="02010600030101010101" pitchFamily="2" charset="-122"/>
                <a:ea typeface="宋体" panose="02010600030101010101" pitchFamily="2" charset="-122"/>
              </a:rPr>
              <a:t>）</a:t>
            </a:r>
            <a:br>
              <a:rPr kumimoji="0" lang="zh-CN" altLang="zh-CN" sz="1700" b="0" i="1" u="none" strike="noStrike" cap="none" normalizeH="0" baseline="0">
                <a:ln>
                  <a:noFill/>
                </a:ln>
                <a:solidFill>
                  <a:srgbClr val="808080"/>
                </a:solidFill>
                <a:effectLst/>
                <a:latin typeface="宋体" panose="02010600030101010101" pitchFamily="2" charset="-122"/>
                <a:ea typeface="宋体" panose="02010600030101010101" pitchFamily="2" charset="-122"/>
              </a:rPr>
            </a:br>
            <a:r>
              <a:rPr kumimoji="0" lang="zh-CN" altLang="zh-CN" sz="1700" b="1" i="0" u="none" strike="noStrike" cap="none" normalizeH="0" baseline="0">
                <a:ln>
                  <a:noFill/>
                </a:ln>
                <a:solidFill>
                  <a:srgbClr val="000080"/>
                </a:solidFill>
                <a:effectLst/>
                <a:latin typeface="Consolas" panose="020B0609020204030204" pitchFamily="49" charset="0"/>
              </a:rPr>
              <a:t>public class </a:t>
            </a:r>
            <a:r>
              <a:rPr kumimoji="0" lang="zh-CN" altLang="zh-CN" sz="1700" b="0" i="0" u="none" strike="noStrike" cap="none" normalizeH="0" baseline="0">
                <a:ln>
                  <a:noFill/>
                </a:ln>
                <a:solidFill>
                  <a:srgbClr val="000000"/>
                </a:solidFill>
                <a:effectLst/>
                <a:latin typeface="Consolas" panose="020B0609020204030204" pitchFamily="49" charset="0"/>
              </a:rPr>
              <a:t>SingletonService {</a:t>
            </a:r>
            <a:br>
              <a:rPr kumimoji="0" lang="zh-CN" altLang="zh-CN" sz="1700" b="0" i="0" u="none" strike="noStrike" cap="none" normalizeH="0" baseline="0">
                <a:ln>
                  <a:noFill/>
                </a:ln>
                <a:solidFill>
                  <a:srgbClr val="000000"/>
                </a:solidFill>
                <a:effectLst/>
                <a:latin typeface="Consolas" panose="020B0609020204030204" pitchFamily="49" charset="0"/>
              </a:rPr>
            </a:b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a:t>
            </a:r>
            <a:br>
              <a:rPr kumimoji="0" lang="zh-CN" altLang="zh-CN" sz="1700" b="0" i="0" u="none" strike="noStrike" cap="none" normalizeH="0" baseline="0">
                <a:ln>
                  <a:noFill/>
                </a:ln>
                <a:solidFill>
                  <a:srgbClr val="000000"/>
                </a:solidFill>
                <a:effectLst/>
                <a:latin typeface="Consolas" panose="020B0609020204030204" pitchFamily="49"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233DD212-CBA5-4241-A138-2277335A6EA7}"/>
              </a:ext>
            </a:extLst>
          </p:cNvPr>
          <p:cNvSpPr>
            <a:spLocks noChangeArrowheads="1"/>
          </p:cNvSpPr>
          <p:nvPr/>
        </p:nvSpPr>
        <p:spPr bwMode="auto">
          <a:xfrm>
            <a:off x="0" y="5951913"/>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80"/>
                </a:solidFill>
                <a:effectLst/>
                <a:latin typeface="Consolas" panose="020B0609020204030204" pitchFamily="49" charset="0"/>
              </a:rPr>
              <a:t>package </a:t>
            </a:r>
            <a:r>
              <a:rPr kumimoji="0" lang="zh-CN" altLang="zh-CN" sz="1700" b="0" i="0" u="none" strike="noStrike" cap="none" normalizeH="0" baseline="0">
                <a:ln>
                  <a:noFill/>
                </a:ln>
                <a:solidFill>
                  <a:srgbClr val="000000"/>
                </a:solidFill>
                <a:effectLst/>
                <a:latin typeface="Consolas" panose="020B0609020204030204" pitchFamily="49" charset="0"/>
              </a:rPr>
              <a:t>area.service;</a:t>
            </a:r>
            <a:br>
              <a:rPr kumimoji="0" lang="zh-CN" altLang="zh-CN" sz="1700" b="0" i="0" u="none" strike="noStrike" cap="none" normalizeH="0" baseline="0">
                <a:ln>
                  <a:noFill/>
                </a:ln>
                <a:solidFill>
                  <a:srgbClr val="000000"/>
                </a:solidFill>
                <a:effectLst/>
                <a:latin typeface="Consolas" panose="020B0609020204030204" pitchFamily="49" charset="0"/>
              </a:rPr>
            </a:b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1" i="0" u="none" strike="noStrike" cap="none" normalizeH="0" baseline="0">
                <a:ln>
                  <a:noFill/>
                </a:ln>
                <a:solidFill>
                  <a:srgbClr val="000080"/>
                </a:solidFill>
                <a:effectLst/>
                <a:latin typeface="Consolas" panose="020B0609020204030204" pitchFamily="49" charset="0"/>
              </a:rPr>
              <a:t>import </a:t>
            </a:r>
            <a:r>
              <a:rPr kumimoji="0" lang="zh-CN" altLang="zh-CN" sz="1700" b="0" i="0" u="none" strike="noStrike" cap="none" normalizeH="0" baseline="0">
                <a:ln>
                  <a:noFill/>
                </a:ln>
                <a:solidFill>
                  <a:srgbClr val="808000"/>
                </a:solidFill>
                <a:effectLst/>
                <a:latin typeface="Consolas" panose="020B0609020204030204" pitchFamily="49" charset="0"/>
              </a:rPr>
              <a:t>org.springframework.context.annotation.Scope</a:t>
            </a:r>
            <a:r>
              <a:rPr kumimoji="0" lang="zh-CN" altLang="zh-CN" sz="1700" b="0" i="0" u="none" strike="noStrike" cap="none" normalizeH="0" baseline="0">
                <a:ln>
                  <a:noFill/>
                </a:ln>
                <a:solidFill>
                  <a:srgbClr val="000000"/>
                </a:solidFill>
                <a:effectLst/>
                <a:latin typeface="Consolas" panose="020B0609020204030204" pitchFamily="49" charset="0"/>
              </a:rPr>
              <a:t>;</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1" i="0" u="none" strike="noStrike" cap="none" normalizeH="0" baseline="0">
                <a:ln>
                  <a:noFill/>
                </a:ln>
                <a:solidFill>
                  <a:srgbClr val="000080"/>
                </a:solidFill>
                <a:effectLst/>
                <a:latin typeface="Consolas" panose="020B0609020204030204" pitchFamily="49" charset="0"/>
              </a:rPr>
              <a:t>import </a:t>
            </a:r>
            <a:r>
              <a:rPr kumimoji="0" lang="zh-CN" altLang="zh-CN" sz="1700" b="0" i="0" u="none" strike="noStrike" cap="none" normalizeH="0" baseline="0">
                <a:ln>
                  <a:noFill/>
                </a:ln>
                <a:solidFill>
                  <a:srgbClr val="808000"/>
                </a:solidFill>
                <a:effectLst/>
                <a:latin typeface="Consolas" panose="020B0609020204030204" pitchFamily="49" charset="0"/>
              </a:rPr>
              <a:t>org.springframework.stereotype.Service</a:t>
            </a:r>
            <a:r>
              <a:rPr kumimoji="0" lang="zh-CN" altLang="zh-CN" sz="1700" b="0" i="0" u="none" strike="noStrike" cap="none" normalizeH="0" baseline="0">
                <a:ln>
                  <a:noFill/>
                </a:ln>
                <a:solidFill>
                  <a:srgbClr val="000000"/>
                </a:solidFill>
                <a:effectLst/>
                <a:latin typeface="Consolas" panose="020B0609020204030204" pitchFamily="49" charset="0"/>
              </a:rPr>
              <a:t>;</a:t>
            </a:r>
            <a:br>
              <a:rPr kumimoji="0" lang="zh-CN" altLang="zh-CN" sz="1700" b="0" i="0" u="none" strike="noStrike" cap="none" normalizeH="0" baseline="0">
                <a:ln>
                  <a:noFill/>
                </a:ln>
                <a:solidFill>
                  <a:srgbClr val="000000"/>
                </a:solidFill>
                <a:effectLst/>
                <a:latin typeface="Consolas" panose="020B0609020204030204" pitchFamily="49" charset="0"/>
              </a:rPr>
            </a:b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1" u="none" strike="noStrike" cap="none" normalizeH="0" baseline="0">
                <a:ln>
                  <a:noFill/>
                </a:ln>
                <a:solidFill>
                  <a:srgbClr val="808080"/>
                </a:solidFill>
                <a:effectLst/>
                <a:latin typeface="Consolas" panose="020B0609020204030204" pitchFamily="49" charset="0"/>
              </a:rPr>
              <a:t>/**</a:t>
            </a:r>
            <a:br>
              <a:rPr kumimoji="0" lang="zh-CN" altLang="zh-CN" sz="1700" b="0" i="1" u="none" strike="noStrike" cap="none" normalizeH="0" baseline="0">
                <a:ln>
                  <a:noFill/>
                </a:ln>
                <a:solidFill>
                  <a:srgbClr val="808080"/>
                </a:solidFill>
                <a:effectLst/>
                <a:latin typeface="Consolas" panose="020B0609020204030204" pitchFamily="49" charset="0"/>
              </a:rPr>
            </a:br>
            <a:r>
              <a:rPr kumimoji="0" lang="zh-CN" altLang="zh-CN" sz="1700" b="0" i="1" u="none" strike="noStrike" cap="none" normalizeH="0" baseline="0">
                <a:ln>
                  <a:noFill/>
                </a:ln>
                <a:solidFill>
                  <a:srgbClr val="808080"/>
                </a:solidFill>
                <a:effectLst/>
                <a:latin typeface="Consolas" panose="020B0609020204030204" pitchFamily="49" charset="0"/>
              </a:rPr>
              <a:t> * Created by wangchao on 2021/11/18.</a:t>
            </a:r>
            <a:br>
              <a:rPr kumimoji="0" lang="zh-CN" altLang="zh-CN" sz="1700" b="0" i="1" u="none" strike="noStrike" cap="none" normalizeH="0" baseline="0">
                <a:ln>
                  <a:noFill/>
                </a:ln>
                <a:solidFill>
                  <a:srgbClr val="808080"/>
                </a:solidFill>
                <a:effectLst/>
                <a:latin typeface="Consolas" panose="020B0609020204030204" pitchFamily="49" charset="0"/>
              </a:rPr>
            </a:br>
            <a:r>
              <a:rPr kumimoji="0" lang="zh-CN" altLang="zh-CN" sz="1700" b="0" i="1" u="none" strike="noStrike" cap="none" normalizeH="0" baseline="0">
                <a:ln>
                  <a:noFill/>
                </a:ln>
                <a:solidFill>
                  <a:srgbClr val="808080"/>
                </a:solidFill>
                <a:effectLst/>
                <a:latin typeface="Consolas" panose="020B0609020204030204" pitchFamily="49" charset="0"/>
              </a:rPr>
              <a:t> */</a:t>
            </a:r>
            <a:br>
              <a:rPr kumimoji="0" lang="zh-CN" altLang="zh-CN" sz="1700" b="0" i="1" u="none" strike="noStrike" cap="none" normalizeH="0" baseline="0">
                <a:ln>
                  <a:noFill/>
                </a:ln>
                <a:solidFill>
                  <a:srgbClr val="808080"/>
                </a:solidFill>
                <a:effectLst/>
                <a:latin typeface="Consolas" panose="020B0609020204030204" pitchFamily="49" charset="0"/>
              </a:rPr>
            </a:br>
            <a:r>
              <a:rPr kumimoji="0" lang="zh-CN" altLang="zh-CN" sz="1700" b="0" i="0" u="none" strike="noStrike" cap="none" normalizeH="0" baseline="0">
                <a:ln>
                  <a:noFill/>
                </a:ln>
                <a:solidFill>
                  <a:srgbClr val="808000"/>
                </a:solidFill>
                <a:effectLst/>
                <a:latin typeface="Consolas" panose="020B0609020204030204" pitchFamily="49" charset="0"/>
              </a:rPr>
              <a:t>@Service</a:t>
            </a:r>
            <a:br>
              <a:rPr kumimoji="0" lang="zh-CN" altLang="zh-CN" sz="1700" b="0" i="0" u="none" strike="noStrike" cap="none" normalizeH="0" baseline="0">
                <a:ln>
                  <a:noFill/>
                </a:ln>
                <a:solidFill>
                  <a:srgbClr val="808000"/>
                </a:solidFill>
                <a:effectLst/>
                <a:latin typeface="Consolas" panose="020B0609020204030204" pitchFamily="49" charset="0"/>
              </a:rPr>
            </a:br>
            <a:r>
              <a:rPr kumimoji="0" lang="zh-CN" altLang="zh-CN" sz="1700" b="0" i="0" u="none" strike="noStrike" cap="none" normalizeH="0" baseline="0">
                <a:ln>
                  <a:noFill/>
                </a:ln>
                <a:solidFill>
                  <a:srgbClr val="808000"/>
                </a:solidFill>
                <a:effectLst/>
                <a:latin typeface="Consolas" panose="020B0609020204030204" pitchFamily="49" charset="0"/>
              </a:rPr>
              <a:t>@Scope</a:t>
            </a:r>
            <a:r>
              <a:rPr kumimoji="0" lang="zh-CN" altLang="zh-CN" sz="1700" b="0" i="0" u="none" strike="noStrike" cap="none" normalizeH="0" baseline="0">
                <a:ln>
                  <a:noFill/>
                </a:ln>
                <a:solidFill>
                  <a:srgbClr val="000000"/>
                </a:solidFill>
                <a:effectLst/>
                <a:latin typeface="Consolas" panose="020B0609020204030204" pitchFamily="49" charset="0"/>
              </a:rPr>
              <a:t>(</a:t>
            </a:r>
            <a:r>
              <a:rPr kumimoji="0" lang="zh-CN" altLang="zh-CN" sz="1700" b="1" i="0" u="none" strike="noStrike" cap="none" normalizeH="0" baseline="0">
                <a:ln>
                  <a:noFill/>
                </a:ln>
                <a:solidFill>
                  <a:srgbClr val="008000"/>
                </a:solidFill>
                <a:effectLst/>
                <a:latin typeface="Consolas" panose="020B0609020204030204" pitchFamily="49" charset="0"/>
              </a:rPr>
              <a:t>"prototype"</a:t>
            </a:r>
            <a:r>
              <a:rPr kumimoji="0" lang="zh-CN" altLang="zh-CN" sz="1700" b="0" i="0" u="none" strike="noStrike" cap="none" normalizeH="0" baseline="0">
                <a:ln>
                  <a:noFill/>
                </a:ln>
                <a:solidFill>
                  <a:srgbClr val="000000"/>
                </a:solidFill>
                <a:effectLst/>
                <a:latin typeface="Consolas" panose="020B0609020204030204" pitchFamily="49" charset="0"/>
              </a:rPr>
              <a:t>)</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1" i="0" u="none" strike="noStrike" cap="none" normalizeH="0" baseline="0">
                <a:ln>
                  <a:noFill/>
                </a:ln>
                <a:solidFill>
                  <a:srgbClr val="000080"/>
                </a:solidFill>
                <a:effectLst/>
                <a:latin typeface="Consolas" panose="020B0609020204030204" pitchFamily="49" charset="0"/>
              </a:rPr>
              <a:t>public class </a:t>
            </a:r>
            <a:r>
              <a:rPr kumimoji="0" lang="zh-CN" altLang="zh-CN" sz="1700" b="0" i="0" u="none" strike="noStrike" cap="none" normalizeH="0" baseline="0">
                <a:ln>
                  <a:noFill/>
                </a:ln>
                <a:solidFill>
                  <a:srgbClr val="000000"/>
                </a:solidFill>
                <a:effectLst/>
                <a:latin typeface="Consolas" panose="020B0609020204030204" pitchFamily="49" charset="0"/>
              </a:rPr>
              <a:t>PrototypeService {</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a:t>
            </a:r>
            <a:br>
              <a:rPr kumimoji="0" lang="zh-CN" altLang="zh-CN" sz="1700" b="0" i="0" u="none" strike="noStrike" cap="none" normalizeH="0" baseline="0">
                <a:ln>
                  <a:noFill/>
                </a:ln>
                <a:solidFill>
                  <a:srgbClr val="000000"/>
                </a:solidFill>
                <a:effectLst/>
                <a:latin typeface="Consolas" panose="020B0609020204030204" pitchFamily="49"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8733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8B5467-0D19-4A12-9F04-B49121981988}"/>
              </a:ext>
            </a:extLst>
          </p:cNvPr>
          <p:cNvSpPr txBox="1">
            <a:spLocks/>
          </p:cNvSpPr>
          <p:nvPr/>
        </p:nvSpPr>
        <p:spPr>
          <a:xfrm>
            <a:off x="3619500" y="19843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3</a:t>
            </a:r>
            <a:r>
              <a:rPr lang="zh-CN" altLang="zh-CN">
                <a:latin typeface="黑体" panose="02010609060101010101" pitchFamily="49" charset="-122"/>
                <a:ea typeface="黑体" panose="02010609060101010101" pitchFamily="49" charset="-122"/>
              </a:rPr>
              <a:t>．创建配置类</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BA03CA63-C09C-4639-AFC8-5FC413C962A1}"/>
              </a:ext>
            </a:extLst>
          </p:cNvPr>
          <p:cNvSpPr txBox="1">
            <a:spLocks noChangeArrowheads="1"/>
          </p:cNvSpPr>
          <p:nvPr/>
        </p:nvSpPr>
        <p:spPr bwMode="auto">
          <a:xfrm>
            <a:off x="1373188" y="1341438"/>
            <a:ext cx="86407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t>    </a:t>
            </a:r>
            <a:r>
              <a:rPr lang="zh-CN" altLang="zh-CN" dirty="0"/>
              <a:t>在应用的</a:t>
            </a:r>
            <a:r>
              <a:rPr lang="de-DE" altLang="zh-CN" dirty="0"/>
              <a:t>src</a:t>
            </a:r>
            <a:r>
              <a:rPr lang="zh-CN" altLang="zh-CN" dirty="0"/>
              <a:t>目录下，创建包</a:t>
            </a:r>
            <a:r>
              <a:rPr lang="de-DE" altLang="zh-CN" dirty="0"/>
              <a:t>config</a:t>
            </a:r>
            <a:r>
              <a:rPr lang="zh-CN" altLang="zh-CN" dirty="0"/>
              <a:t>，并在该包中创建配置类</a:t>
            </a:r>
            <a:r>
              <a:rPr lang="de-DE" altLang="zh-CN" dirty="0"/>
              <a:t>ScopeConfig</a:t>
            </a:r>
            <a:endParaRPr lang="zh-CN" altLang="en-US" dirty="0"/>
          </a:p>
        </p:txBody>
      </p:sp>
    </p:spTree>
    <p:extLst>
      <p:ext uri="{BB962C8B-B14F-4D97-AF65-F5344CB8AC3E}">
        <p14:creationId xmlns:p14="http://schemas.microsoft.com/office/powerpoint/2010/main" val="35054827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C8BC41-BA63-4A1E-B046-62B79DF693C1}"/>
              </a:ext>
            </a:extLst>
          </p:cNvPr>
          <p:cNvSpPr>
            <a:spLocks noChangeArrowheads="1"/>
          </p:cNvSpPr>
          <p:nvPr/>
        </p:nvSpPr>
        <p:spPr bwMode="auto">
          <a:xfrm>
            <a:off x="548640" y="2842953"/>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80"/>
                </a:solidFill>
                <a:effectLst/>
                <a:latin typeface="Consolas" panose="020B0609020204030204" pitchFamily="49" charset="0"/>
              </a:rPr>
              <a:t>package </a:t>
            </a:r>
            <a:r>
              <a:rPr kumimoji="0" lang="zh-CN" altLang="zh-CN" sz="1700" b="0" i="0" u="none" strike="noStrike" cap="none" normalizeH="0" baseline="0">
                <a:ln>
                  <a:noFill/>
                </a:ln>
                <a:solidFill>
                  <a:srgbClr val="000000"/>
                </a:solidFill>
                <a:effectLst/>
                <a:latin typeface="Consolas" panose="020B0609020204030204" pitchFamily="49" charset="0"/>
              </a:rPr>
              <a:t>area.config;</a:t>
            </a:r>
            <a:br>
              <a:rPr kumimoji="0" lang="zh-CN" altLang="zh-CN" sz="1700" b="0" i="0" u="none" strike="noStrike" cap="none" normalizeH="0" baseline="0">
                <a:ln>
                  <a:noFill/>
                </a:ln>
                <a:solidFill>
                  <a:srgbClr val="000000"/>
                </a:solidFill>
                <a:effectLst/>
                <a:latin typeface="Consolas" panose="020B0609020204030204" pitchFamily="49" charset="0"/>
              </a:rPr>
            </a:b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1" i="0" u="none" strike="noStrike" cap="none" normalizeH="0" baseline="0">
                <a:ln>
                  <a:noFill/>
                </a:ln>
                <a:solidFill>
                  <a:srgbClr val="000080"/>
                </a:solidFill>
                <a:effectLst/>
                <a:latin typeface="Consolas" panose="020B0609020204030204" pitchFamily="49" charset="0"/>
              </a:rPr>
              <a:t>import </a:t>
            </a:r>
            <a:r>
              <a:rPr kumimoji="0" lang="zh-CN" altLang="zh-CN" sz="1700" b="0" i="0" u="none" strike="noStrike" cap="none" normalizeH="0" baseline="0">
                <a:ln>
                  <a:noFill/>
                </a:ln>
                <a:solidFill>
                  <a:srgbClr val="808000"/>
                </a:solidFill>
                <a:effectLst/>
                <a:latin typeface="Consolas" panose="020B0609020204030204" pitchFamily="49" charset="0"/>
              </a:rPr>
              <a:t>org.springframework.context.annotation.ComponentScan</a:t>
            </a:r>
            <a:r>
              <a:rPr kumimoji="0" lang="zh-CN" altLang="zh-CN" sz="1700" b="0" i="0" u="none" strike="noStrike" cap="none" normalizeH="0" baseline="0">
                <a:ln>
                  <a:noFill/>
                </a:ln>
                <a:solidFill>
                  <a:srgbClr val="000000"/>
                </a:solidFill>
                <a:effectLst/>
                <a:latin typeface="Consolas" panose="020B0609020204030204" pitchFamily="49" charset="0"/>
              </a:rPr>
              <a:t>;</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1" i="0" u="none" strike="noStrike" cap="none" normalizeH="0" baseline="0">
                <a:ln>
                  <a:noFill/>
                </a:ln>
                <a:solidFill>
                  <a:srgbClr val="000080"/>
                </a:solidFill>
                <a:effectLst/>
                <a:latin typeface="Consolas" panose="020B0609020204030204" pitchFamily="49" charset="0"/>
              </a:rPr>
              <a:t>import </a:t>
            </a:r>
            <a:r>
              <a:rPr kumimoji="0" lang="zh-CN" altLang="zh-CN" sz="1700" b="0" i="0" u="none" strike="noStrike" cap="none" normalizeH="0" baseline="0">
                <a:ln>
                  <a:noFill/>
                </a:ln>
                <a:solidFill>
                  <a:srgbClr val="808000"/>
                </a:solidFill>
                <a:effectLst/>
                <a:latin typeface="Consolas" panose="020B0609020204030204" pitchFamily="49" charset="0"/>
              </a:rPr>
              <a:t>org.springframework.context.annotation.Configuration</a:t>
            </a:r>
            <a:r>
              <a:rPr kumimoji="0" lang="zh-CN" altLang="zh-CN" sz="1700" b="0" i="0" u="none" strike="noStrike" cap="none" normalizeH="0" baseline="0">
                <a:ln>
                  <a:noFill/>
                </a:ln>
                <a:solidFill>
                  <a:srgbClr val="000000"/>
                </a:solidFill>
                <a:effectLst/>
                <a:latin typeface="Consolas" panose="020B0609020204030204" pitchFamily="49" charset="0"/>
              </a:rPr>
              <a:t>;</a:t>
            </a:r>
            <a:br>
              <a:rPr kumimoji="0" lang="zh-CN" altLang="zh-CN" sz="1700" b="0" i="0" u="none" strike="noStrike" cap="none" normalizeH="0" baseline="0">
                <a:ln>
                  <a:noFill/>
                </a:ln>
                <a:solidFill>
                  <a:srgbClr val="000000"/>
                </a:solidFill>
                <a:effectLst/>
                <a:latin typeface="Consolas" panose="020B0609020204030204" pitchFamily="49" charset="0"/>
              </a:rPr>
            </a:b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1" u="none" strike="noStrike" cap="none" normalizeH="0" baseline="0">
                <a:ln>
                  <a:noFill/>
                </a:ln>
                <a:solidFill>
                  <a:srgbClr val="808080"/>
                </a:solidFill>
                <a:effectLst/>
                <a:latin typeface="Consolas" panose="020B0609020204030204" pitchFamily="49" charset="0"/>
              </a:rPr>
              <a:t>/**</a:t>
            </a:r>
            <a:br>
              <a:rPr kumimoji="0" lang="zh-CN" altLang="zh-CN" sz="1700" b="0" i="1" u="none" strike="noStrike" cap="none" normalizeH="0" baseline="0">
                <a:ln>
                  <a:noFill/>
                </a:ln>
                <a:solidFill>
                  <a:srgbClr val="808080"/>
                </a:solidFill>
                <a:effectLst/>
                <a:latin typeface="Consolas" panose="020B0609020204030204" pitchFamily="49" charset="0"/>
              </a:rPr>
            </a:br>
            <a:r>
              <a:rPr kumimoji="0" lang="zh-CN" altLang="zh-CN" sz="1700" b="0" i="1" u="none" strike="noStrike" cap="none" normalizeH="0" baseline="0">
                <a:ln>
                  <a:noFill/>
                </a:ln>
                <a:solidFill>
                  <a:srgbClr val="808080"/>
                </a:solidFill>
                <a:effectLst/>
                <a:latin typeface="Consolas" panose="020B0609020204030204" pitchFamily="49" charset="0"/>
              </a:rPr>
              <a:t> * Created by wangchao on 2021/11/18.</a:t>
            </a:r>
            <a:br>
              <a:rPr kumimoji="0" lang="zh-CN" altLang="zh-CN" sz="1700" b="0" i="1" u="none" strike="noStrike" cap="none" normalizeH="0" baseline="0">
                <a:ln>
                  <a:noFill/>
                </a:ln>
                <a:solidFill>
                  <a:srgbClr val="808080"/>
                </a:solidFill>
                <a:effectLst/>
                <a:latin typeface="Consolas" panose="020B0609020204030204" pitchFamily="49" charset="0"/>
              </a:rPr>
            </a:br>
            <a:r>
              <a:rPr kumimoji="0" lang="zh-CN" altLang="zh-CN" sz="1700" b="0" i="1" u="none" strike="noStrike" cap="none" normalizeH="0" baseline="0">
                <a:ln>
                  <a:noFill/>
                </a:ln>
                <a:solidFill>
                  <a:srgbClr val="808080"/>
                </a:solidFill>
                <a:effectLst/>
                <a:latin typeface="Consolas" panose="020B0609020204030204" pitchFamily="49" charset="0"/>
              </a:rPr>
              <a:t> */</a:t>
            </a:r>
            <a:br>
              <a:rPr kumimoji="0" lang="zh-CN" altLang="zh-CN" sz="1700" b="0" i="1" u="none" strike="noStrike" cap="none" normalizeH="0" baseline="0">
                <a:ln>
                  <a:noFill/>
                </a:ln>
                <a:solidFill>
                  <a:srgbClr val="808080"/>
                </a:solidFill>
                <a:effectLst/>
                <a:latin typeface="Consolas" panose="020B0609020204030204" pitchFamily="49" charset="0"/>
              </a:rPr>
            </a:br>
            <a:r>
              <a:rPr kumimoji="0" lang="zh-CN" altLang="zh-CN" sz="1700" b="0" i="0" u="none" strike="noStrike" cap="none" normalizeH="0" baseline="0">
                <a:ln>
                  <a:noFill/>
                </a:ln>
                <a:solidFill>
                  <a:srgbClr val="808000"/>
                </a:solidFill>
                <a:effectLst/>
                <a:latin typeface="Consolas" panose="020B0609020204030204" pitchFamily="49" charset="0"/>
              </a:rPr>
              <a:t>@Configuration</a:t>
            </a:r>
            <a:br>
              <a:rPr kumimoji="0" lang="zh-CN" altLang="zh-CN" sz="1700" b="0" i="0" u="none" strike="noStrike" cap="none" normalizeH="0" baseline="0">
                <a:ln>
                  <a:noFill/>
                </a:ln>
                <a:solidFill>
                  <a:srgbClr val="808000"/>
                </a:solidFill>
                <a:effectLst/>
                <a:latin typeface="Consolas" panose="020B0609020204030204" pitchFamily="49" charset="0"/>
              </a:rPr>
            </a:br>
            <a:r>
              <a:rPr kumimoji="0" lang="zh-CN" altLang="zh-CN" sz="1700" b="0" i="0" u="none" strike="noStrike" cap="none" normalizeH="0" baseline="0">
                <a:ln>
                  <a:noFill/>
                </a:ln>
                <a:solidFill>
                  <a:srgbClr val="808000"/>
                </a:solidFill>
                <a:effectLst/>
                <a:latin typeface="Consolas" panose="020B0609020204030204" pitchFamily="49" charset="0"/>
              </a:rPr>
              <a:t>@ComponentScan</a:t>
            </a:r>
            <a:r>
              <a:rPr kumimoji="0" lang="zh-CN" altLang="zh-CN" sz="1700" b="0" i="0" u="none" strike="noStrike" cap="none" normalizeH="0" baseline="0">
                <a:ln>
                  <a:noFill/>
                </a:ln>
                <a:solidFill>
                  <a:srgbClr val="000000"/>
                </a:solidFill>
                <a:effectLst/>
                <a:latin typeface="Consolas" panose="020B0609020204030204" pitchFamily="49" charset="0"/>
              </a:rPr>
              <a:t>(</a:t>
            </a:r>
            <a:r>
              <a:rPr kumimoji="0" lang="zh-CN" altLang="zh-CN" sz="1700" b="1" i="0" u="none" strike="noStrike" cap="none" normalizeH="0" baseline="0">
                <a:ln>
                  <a:noFill/>
                </a:ln>
                <a:solidFill>
                  <a:srgbClr val="008000"/>
                </a:solidFill>
                <a:effectLst/>
                <a:latin typeface="Consolas" panose="020B0609020204030204" pitchFamily="49" charset="0"/>
              </a:rPr>
              <a:t>"area.service"</a:t>
            </a:r>
            <a:r>
              <a:rPr kumimoji="0" lang="zh-CN" altLang="zh-CN" sz="1700" b="0" i="0" u="none" strike="noStrike" cap="none" normalizeH="0" baseline="0">
                <a:ln>
                  <a:noFill/>
                </a:ln>
                <a:solidFill>
                  <a:srgbClr val="000000"/>
                </a:solidFill>
                <a:effectLst/>
                <a:latin typeface="Consolas" panose="020B0609020204030204" pitchFamily="49" charset="0"/>
              </a:rPr>
              <a:t>)</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1" i="0" u="none" strike="noStrike" cap="none" normalizeH="0" baseline="0">
                <a:ln>
                  <a:noFill/>
                </a:ln>
                <a:solidFill>
                  <a:srgbClr val="000080"/>
                </a:solidFill>
                <a:effectLst/>
                <a:latin typeface="Consolas" panose="020B0609020204030204" pitchFamily="49" charset="0"/>
              </a:rPr>
              <a:t>public class </a:t>
            </a:r>
            <a:r>
              <a:rPr kumimoji="0" lang="zh-CN" altLang="zh-CN" sz="1700" b="0" i="0" u="none" strike="noStrike" cap="none" normalizeH="0" baseline="0">
                <a:ln>
                  <a:noFill/>
                </a:ln>
                <a:solidFill>
                  <a:srgbClr val="000000"/>
                </a:solidFill>
                <a:effectLst/>
                <a:latin typeface="Consolas" panose="020B0609020204030204" pitchFamily="49" charset="0"/>
              </a:rPr>
              <a:t>ScopeConfig {</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a:t>
            </a:r>
            <a:br>
              <a:rPr kumimoji="0" lang="zh-CN" altLang="zh-CN" sz="1700" b="0" i="0" u="none" strike="noStrike" cap="none" normalizeH="0" baseline="0">
                <a:ln>
                  <a:noFill/>
                </a:ln>
                <a:solidFill>
                  <a:srgbClr val="000000"/>
                </a:solidFill>
                <a:effectLst/>
                <a:latin typeface="Consolas" panose="020B0609020204030204" pitchFamily="49"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0211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119F24-6ED2-4BA5-9268-E8F4B840408C}"/>
              </a:ext>
            </a:extLst>
          </p:cNvPr>
          <p:cNvSpPr txBox="1">
            <a:spLocks/>
          </p:cNvSpPr>
          <p:nvPr/>
        </p:nvSpPr>
        <p:spPr>
          <a:xfrm>
            <a:off x="3810000" y="23653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4</a:t>
            </a:r>
            <a:r>
              <a:rPr lang="zh-CN" altLang="zh-CN">
                <a:latin typeface="黑体" panose="02010609060101010101" pitchFamily="49" charset="-122"/>
                <a:ea typeface="黑体" panose="02010609060101010101" pitchFamily="49" charset="-122"/>
              </a:rPr>
              <a:t>．创建测试类</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D8F30E88-A063-4F5F-B048-7320162D6D34}"/>
              </a:ext>
            </a:extLst>
          </p:cNvPr>
          <p:cNvSpPr txBox="1">
            <a:spLocks noChangeArrowheads="1"/>
          </p:cNvSpPr>
          <p:nvPr/>
        </p:nvSpPr>
        <p:spPr bwMode="auto">
          <a:xfrm>
            <a:off x="1817688" y="1176338"/>
            <a:ext cx="87852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t>    </a:t>
            </a:r>
            <a:r>
              <a:rPr lang="zh-CN" altLang="zh-CN" dirty="0"/>
              <a:t>在应用的</a:t>
            </a:r>
            <a:r>
              <a:rPr lang="de-DE" altLang="zh-CN" dirty="0"/>
              <a:t>config</a:t>
            </a:r>
            <a:r>
              <a:rPr lang="zh-CN" altLang="zh-CN" dirty="0"/>
              <a:t>包中，创建测试类</a:t>
            </a:r>
            <a:r>
              <a:rPr lang="de-DE" altLang="zh-CN" dirty="0"/>
              <a:t>TestScope</a:t>
            </a:r>
            <a:r>
              <a:rPr lang="zh-CN" altLang="zh-CN" dirty="0"/>
              <a:t>，在该测试类中分别获得</a:t>
            </a:r>
            <a:r>
              <a:rPr lang="de-DE" altLang="zh-CN" dirty="0"/>
              <a:t>SingletonService</a:t>
            </a:r>
            <a:r>
              <a:rPr lang="zh-CN" altLang="zh-CN" dirty="0"/>
              <a:t>和</a:t>
            </a:r>
            <a:r>
              <a:rPr lang="de-DE" altLang="zh-CN" dirty="0"/>
              <a:t>PrototypeService</a:t>
            </a:r>
            <a:r>
              <a:rPr lang="zh-CN" altLang="zh-CN" dirty="0"/>
              <a:t>的两个</a:t>
            </a:r>
            <a:r>
              <a:rPr lang="de-DE" altLang="zh-CN" dirty="0"/>
              <a:t>Bean</a:t>
            </a:r>
            <a:r>
              <a:rPr lang="zh-CN" altLang="zh-CN" dirty="0"/>
              <a:t>实例</a:t>
            </a:r>
            <a:endParaRPr lang="zh-CN" altLang="en-US" dirty="0"/>
          </a:p>
        </p:txBody>
      </p:sp>
    </p:spTree>
    <p:extLst>
      <p:ext uri="{BB962C8B-B14F-4D97-AF65-F5344CB8AC3E}">
        <p14:creationId xmlns:p14="http://schemas.microsoft.com/office/powerpoint/2010/main" val="13728637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51C421-2BFA-4FC1-924D-B4F7F545C57F}"/>
              </a:ext>
            </a:extLst>
          </p:cNvPr>
          <p:cNvSpPr>
            <a:spLocks noChangeArrowheads="1"/>
          </p:cNvSpPr>
          <p:nvPr/>
        </p:nvSpPr>
        <p:spPr bwMode="auto">
          <a:xfrm>
            <a:off x="498764" y="29718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dirty="0">
                <a:ln>
                  <a:noFill/>
                </a:ln>
                <a:solidFill>
                  <a:srgbClr val="000080"/>
                </a:solidFill>
                <a:effectLst/>
                <a:latin typeface="Consolas" panose="020B0609020204030204" pitchFamily="49" charset="0"/>
              </a:rPr>
              <a:t>package </a:t>
            </a:r>
            <a:r>
              <a:rPr kumimoji="0" lang="zh-CN" altLang="zh-CN" sz="1700" b="0" i="0" u="none" strike="noStrike" cap="none" normalizeH="0" baseline="0" dirty="0">
                <a:ln>
                  <a:noFill/>
                </a:ln>
                <a:solidFill>
                  <a:srgbClr val="000000"/>
                </a:solidFill>
                <a:effectLst/>
                <a:latin typeface="Consolas" panose="020B0609020204030204" pitchFamily="49" charset="0"/>
              </a:rPr>
              <a:t>area.config;</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1" i="0" u="none" strike="noStrike" cap="none" normalizeH="0" baseline="0" dirty="0">
                <a:ln>
                  <a:noFill/>
                </a:ln>
                <a:solidFill>
                  <a:srgbClr val="000080"/>
                </a:solidFill>
                <a:effectLst/>
                <a:latin typeface="Consolas" panose="020B0609020204030204" pitchFamily="49" charset="0"/>
              </a:rPr>
              <a:t>import </a:t>
            </a:r>
            <a:r>
              <a:rPr kumimoji="0" lang="zh-CN" altLang="zh-CN" sz="1700" b="0" i="0" u="none" strike="noStrike" cap="none" normalizeH="0" baseline="0" dirty="0">
                <a:ln>
                  <a:noFill/>
                </a:ln>
                <a:solidFill>
                  <a:srgbClr val="000000"/>
                </a:solidFill>
                <a:effectLst/>
                <a:latin typeface="Consolas" panose="020B0609020204030204" pitchFamily="49" charset="0"/>
              </a:rPr>
              <a:t>area.service.PrototypeService;</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1" i="0" u="none" strike="noStrike" cap="none" normalizeH="0" baseline="0" dirty="0">
                <a:ln>
                  <a:noFill/>
                </a:ln>
                <a:solidFill>
                  <a:srgbClr val="000080"/>
                </a:solidFill>
                <a:effectLst/>
                <a:latin typeface="Consolas" panose="020B0609020204030204" pitchFamily="49" charset="0"/>
              </a:rPr>
              <a:t>import </a:t>
            </a:r>
            <a:r>
              <a:rPr kumimoji="0" lang="zh-CN" altLang="zh-CN" sz="1700" b="0" i="0" u="none" strike="noStrike" cap="none" normalizeH="0" baseline="0" dirty="0">
                <a:ln>
                  <a:noFill/>
                </a:ln>
                <a:solidFill>
                  <a:srgbClr val="000000"/>
                </a:solidFill>
                <a:effectLst/>
                <a:latin typeface="Consolas" panose="020B0609020204030204" pitchFamily="49" charset="0"/>
              </a:rPr>
              <a:t>area.service.SingletonService;</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1" i="0" u="none" strike="noStrike" cap="none" normalizeH="0" baseline="0" dirty="0">
                <a:ln>
                  <a:noFill/>
                </a:ln>
                <a:solidFill>
                  <a:srgbClr val="000080"/>
                </a:solidFill>
                <a:effectLst/>
                <a:latin typeface="Consolas" panose="020B0609020204030204" pitchFamily="49" charset="0"/>
              </a:rPr>
              <a:t>import </a:t>
            </a:r>
            <a:r>
              <a:rPr kumimoji="0" lang="zh-CN" altLang="zh-CN" sz="1700" b="0" i="0" u="none" strike="noStrike" cap="none" normalizeH="0" baseline="0" dirty="0">
                <a:ln>
                  <a:noFill/>
                </a:ln>
                <a:solidFill>
                  <a:srgbClr val="000000"/>
                </a:solidFill>
                <a:effectLst/>
                <a:latin typeface="Consolas" panose="020B0609020204030204" pitchFamily="49" charset="0"/>
              </a:rPr>
              <a:t>org.springframework.context.annotation.AnnotationConfigApplicationContext;</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1" u="none" strike="noStrike" cap="none" normalizeH="0" baseline="0" dirty="0">
                <a:ln>
                  <a:noFill/>
                </a:ln>
                <a:solidFill>
                  <a:srgbClr val="808080"/>
                </a:solidFill>
                <a:effectLst/>
                <a:latin typeface="Consolas" panose="020B0609020204030204" pitchFamily="49" charset="0"/>
              </a:rPr>
              <a:t>/**</a:t>
            </a:r>
            <a:br>
              <a:rPr kumimoji="0" lang="zh-CN" altLang="zh-CN" sz="1700" b="0" i="1" u="none" strike="noStrike" cap="none" normalizeH="0" baseline="0" dirty="0">
                <a:ln>
                  <a:noFill/>
                </a:ln>
                <a:solidFill>
                  <a:srgbClr val="808080"/>
                </a:solidFill>
                <a:effectLst/>
                <a:latin typeface="Consolas" panose="020B0609020204030204" pitchFamily="49" charset="0"/>
              </a:rPr>
            </a:br>
            <a:r>
              <a:rPr kumimoji="0" lang="zh-CN" altLang="zh-CN" sz="1700" b="0" i="1" u="none" strike="noStrike" cap="none" normalizeH="0" baseline="0" dirty="0">
                <a:ln>
                  <a:noFill/>
                </a:ln>
                <a:solidFill>
                  <a:srgbClr val="808080"/>
                </a:solidFill>
                <a:effectLst/>
                <a:latin typeface="Consolas" panose="020B0609020204030204" pitchFamily="49" charset="0"/>
              </a:rPr>
              <a:t> * Created by wangchao on 2021/11/18.</a:t>
            </a:r>
            <a:br>
              <a:rPr kumimoji="0" lang="zh-CN" altLang="zh-CN" sz="1700" b="0" i="1" u="none" strike="noStrike" cap="none" normalizeH="0" baseline="0" dirty="0">
                <a:ln>
                  <a:noFill/>
                </a:ln>
                <a:solidFill>
                  <a:srgbClr val="808080"/>
                </a:solidFill>
                <a:effectLst/>
                <a:latin typeface="Consolas" panose="020B0609020204030204" pitchFamily="49" charset="0"/>
              </a:rPr>
            </a:br>
            <a:r>
              <a:rPr kumimoji="0" lang="zh-CN" altLang="zh-CN" sz="1700" b="0" i="1" u="none" strike="noStrike" cap="none" normalizeH="0" baseline="0" dirty="0">
                <a:ln>
                  <a:noFill/>
                </a:ln>
                <a:solidFill>
                  <a:srgbClr val="808080"/>
                </a:solidFill>
                <a:effectLst/>
                <a:latin typeface="Consolas" panose="020B0609020204030204" pitchFamily="49" charset="0"/>
              </a:rPr>
              <a:t> */</a:t>
            </a:r>
            <a:br>
              <a:rPr kumimoji="0" lang="zh-CN" altLang="zh-CN" sz="1700" b="0" i="1" u="none" strike="noStrike" cap="none" normalizeH="0" baseline="0" dirty="0">
                <a:ln>
                  <a:noFill/>
                </a:ln>
                <a:solidFill>
                  <a:srgbClr val="808080"/>
                </a:solidFill>
                <a:effectLst/>
                <a:latin typeface="Consolas" panose="020B0609020204030204" pitchFamily="49" charset="0"/>
              </a:rPr>
            </a:br>
            <a:br>
              <a:rPr kumimoji="0" lang="zh-CN" altLang="zh-CN" sz="1700" b="0" i="1" u="none" strike="noStrike" cap="none" normalizeH="0" baseline="0" dirty="0">
                <a:ln>
                  <a:noFill/>
                </a:ln>
                <a:solidFill>
                  <a:srgbClr val="808080"/>
                </a:solidFill>
                <a:effectLst/>
                <a:latin typeface="Consolas" panose="020B0609020204030204" pitchFamily="49" charset="0"/>
              </a:rPr>
            </a:br>
            <a:r>
              <a:rPr kumimoji="0" lang="zh-CN" altLang="zh-CN" sz="1700" b="1" i="0" u="none" strike="noStrike" cap="none" normalizeH="0" baseline="0" dirty="0">
                <a:ln>
                  <a:noFill/>
                </a:ln>
                <a:solidFill>
                  <a:srgbClr val="000080"/>
                </a:solidFill>
                <a:effectLst/>
                <a:latin typeface="Consolas" panose="020B0609020204030204" pitchFamily="49" charset="0"/>
              </a:rPr>
              <a:t>public class </a:t>
            </a:r>
            <a:r>
              <a:rPr kumimoji="0" lang="zh-CN" altLang="zh-CN" sz="1700" b="0" i="0" u="none" strike="noStrike" cap="none" normalizeH="0" baseline="0" dirty="0">
                <a:ln>
                  <a:noFill/>
                </a:ln>
                <a:solidFill>
                  <a:srgbClr val="000000"/>
                </a:solidFill>
                <a:effectLst/>
                <a:latin typeface="Consolas" panose="020B0609020204030204" pitchFamily="49" charset="0"/>
              </a:rPr>
              <a:t>TestScope {</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1" i="0" u="none" strike="noStrike" cap="none" normalizeH="0" baseline="0" dirty="0">
                <a:ln>
                  <a:noFill/>
                </a:ln>
                <a:solidFill>
                  <a:srgbClr val="000080"/>
                </a:solidFill>
                <a:effectLst/>
                <a:latin typeface="Consolas" panose="020B0609020204030204" pitchFamily="49" charset="0"/>
              </a:rPr>
              <a:t>public static void </a:t>
            </a:r>
            <a:r>
              <a:rPr kumimoji="0" lang="zh-CN" altLang="zh-CN" sz="1700" b="0" i="0" u="none" strike="noStrike" cap="none" normalizeH="0" baseline="0" dirty="0">
                <a:ln>
                  <a:noFill/>
                </a:ln>
                <a:solidFill>
                  <a:srgbClr val="000000"/>
                </a:solidFill>
                <a:effectLst/>
                <a:latin typeface="Consolas" panose="020B0609020204030204" pitchFamily="49" charset="0"/>
              </a:rPr>
              <a:t>main(String[] args) {</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AnnotationConfigApplicationContext app =</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1" i="0" u="none" strike="noStrike" cap="none" normalizeH="0" baseline="0" dirty="0">
                <a:ln>
                  <a:noFill/>
                </a:ln>
                <a:solidFill>
                  <a:srgbClr val="000080"/>
                </a:solidFill>
                <a:effectLst/>
                <a:latin typeface="Consolas" panose="020B0609020204030204" pitchFamily="49" charset="0"/>
              </a:rPr>
              <a:t>new </a:t>
            </a:r>
            <a:r>
              <a:rPr kumimoji="0" lang="zh-CN" altLang="zh-CN" sz="1700" b="0" i="0" u="none" strike="noStrike" cap="none" normalizeH="0" baseline="0" dirty="0">
                <a:ln>
                  <a:noFill/>
                </a:ln>
                <a:solidFill>
                  <a:srgbClr val="000000"/>
                </a:solidFill>
                <a:effectLst/>
                <a:latin typeface="Consolas" panose="020B0609020204030204" pitchFamily="49" charset="0"/>
              </a:rPr>
              <a:t>AnnotationConfigApplicationContext(ScopeConfig.</a:t>
            </a:r>
            <a:r>
              <a:rPr kumimoji="0" lang="zh-CN" altLang="zh-CN" sz="1700" b="1" i="0" u="none" strike="noStrike" cap="none" normalizeH="0" baseline="0" dirty="0">
                <a:ln>
                  <a:noFill/>
                </a:ln>
                <a:solidFill>
                  <a:srgbClr val="000080"/>
                </a:solidFill>
                <a:effectLst/>
                <a:latin typeface="Consolas" panose="020B0609020204030204" pitchFamily="49" charset="0"/>
              </a:rPr>
              <a:t>class</a:t>
            </a: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SingletonService ss1 = app.getBean(SingletonService.</a:t>
            </a:r>
            <a:r>
              <a:rPr kumimoji="0" lang="zh-CN" altLang="zh-CN" sz="1700" b="1" i="0" u="none" strike="noStrike" cap="none" normalizeH="0" baseline="0" dirty="0">
                <a:ln>
                  <a:noFill/>
                </a:ln>
                <a:solidFill>
                  <a:srgbClr val="000080"/>
                </a:solidFill>
                <a:effectLst/>
                <a:latin typeface="Consolas" panose="020B0609020204030204" pitchFamily="49" charset="0"/>
              </a:rPr>
              <a:t>class</a:t>
            </a: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SingletonService ss2 = app.getBean(SingletonService.</a:t>
            </a:r>
            <a:r>
              <a:rPr kumimoji="0" lang="zh-CN" altLang="zh-CN" sz="1700" b="1" i="0" u="none" strike="noStrike" cap="none" normalizeH="0" baseline="0" dirty="0">
                <a:ln>
                  <a:noFill/>
                </a:ln>
                <a:solidFill>
                  <a:srgbClr val="000080"/>
                </a:solidFill>
                <a:effectLst/>
                <a:latin typeface="Consolas" panose="020B0609020204030204" pitchFamily="49" charset="0"/>
              </a:rPr>
              <a:t>class</a:t>
            </a: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System.</a:t>
            </a:r>
            <a:r>
              <a:rPr kumimoji="0" lang="zh-CN" altLang="zh-CN" sz="1700" b="1" i="1" u="none" strike="noStrike" cap="none" normalizeH="0" baseline="0" dirty="0">
                <a:ln>
                  <a:noFill/>
                </a:ln>
                <a:solidFill>
                  <a:srgbClr val="660E7A"/>
                </a:solidFill>
                <a:effectLst/>
                <a:latin typeface="Consolas" panose="020B0609020204030204" pitchFamily="49" charset="0"/>
              </a:rPr>
              <a:t>out</a:t>
            </a:r>
            <a:r>
              <a:rPr kumimoji="0" lang="zh-CN" altLang="zh-CN" sz="1700" b="0" i="0" u="none" strike="noStrike" cap="none" normalizeH="0" baseline="0" dirty="0">
                <a:ln>
                  <a:noFill/>
                </a:ln>
                <a:solidFill>
                  <a:srgbClr val="000000"/>
                </a:solidFill>
                <a:effectLst/>
                <a:latin typeface="Consolas" panose="020B0609020204030204" pitchFamily="49" charset="0"/>
              </a:rPr>
              <a:t>.println(ss1);</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System.</a:t>
            </a:r>
            <a:r>
              <a:rPr kumimoji="0" lang="zh-CN" altLang="zh-CN" sz="1700" b="1" i="1" u="none" strike="noStrike" cap="none" normalizeH="0" baseline="0" dirty="0">
                <a:ln>
                  <a:noFill/>
                </a:ln>
                <a:solidFill>
                  <a:srgbClr val="660E7A"/>
                </a:solidFill>
                <a:effectLst/>
                <a:latin typeface="Consolas" panose="020B0609020204030204" pitchFamily="49" charset="0"/>
              </a:rPr>
              <a:t>out</a:t>
            </a:r>
            <a:r>
              <a:rPr kumimoji="0" lang="zh-CN" altLang="zh-CN" sz="1700" b="0" i="0" u="none" strike="noStrike" cap="none" normalizeH="0" baseline="0" dirty="0">
                <a:ln>
                  <a:noFill/>
                </a:ln>
                <a:solidFill>
                  <a:srgbClr val="000000"/>
                </a:solidFill>
                <a:effectLst/>
                <a:latin typeface="Consolas" panose="020B0609020204030204" pitchFamily="49" charset="0"/>
              </a:rPr>
              <a:t>.println(ss2);</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PrototypeService ps1 = app.getBean(PrototypeService.</a:t>
            </a:r>
            <a:r>
              <a:rPr kumimoji="0" lang="zh-CN" altLang="zh-CN" sz="1700" b="1" i="0" u="none" strike="noStrike" cap="none" normalizeH="0" baseline="0" dirty="0">
                <a:ln>
                  <a:noFill/>
                </a:ln>
                <a:solidFill>
                  <a:srgbClr val="000080"/>
                </a:solidFill>
                <a:effectLst/>
                <a:latin typeface="Consolas" panose="020B0609020204030204" pitchFamily="49" charset="0"/>
              </a:rPr>
              <a:t>class</a:t>
            </a: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PrototypeService ps2 = app.getBean(PrototypeService.</a:t>
            </a:r>
            <a:r>
              <a:rPr kumimoji="0" lang="zh-CN" altLang="zh-CN" sz="1700" b="1" i="0" u="none" strike="noStrike" cap="none" normalizeH="0" baseline="0" dirty="0">
                <a:ln>
                  <a:noFill/>
                </a:ln>
                <a:solidFill>
                  <a:srgbClr val="000080"/>
                </a:solidFill>
                <a:effectLst/>
                <a:latin typeface="Consolas" panose="020B0609020204030204" pitchFamily="49" charset="0"/>
              </a:rPr>
              <a:t>class</a:t>
            </a: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System.</a:t>
            </a:r>
            <a:r>
              <a:rPr kumimoji="0" lang="zh-CN" altLang="zh-CN" sz="1700" b="1" i="1" u="none" strike="noStrike" cap="none" normalizeH="0" baseline="0" dirty="0">
                <a:ln>
                  <a:noFill/>
                </a:ln>
                <a:solidFill>
                  <a:srgbClr val="660E7A"/>
                </a:solidFill>
                <a:effectLst/>
                <a:latin typeface="Consolas" panose="020B0609020204030204" pitchFamily="49" charset="0"/>
              </a:rPr>
              <a:t>out</a:t>
            </a:r>
            <a:r>
              <a:rPr kumimoji="0" lang="zh-CN" altLang="zh-CN" sz="1700" b="0" i="0" u="none" strike="noStrike" cap="none" normalizeH="0" baseline="0" dirty="0">
                <a:ln>
                  <a:noFill/>
                </a:ln>
                <a:solidFill>
                  <a:srgbClr val="000000"/>
                </a:solidFill>
                <a:effectLst/>
                <a:latin typeface="Consolas" panose="020B0609020204030204" pitchFamily="49" charset="0"/>
              </a:rPr>
              <a:t>.println(ps1);</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System.</a:t>
            </a:r>
            <a:r>
              <a:rPr kumimoji="0" lang="zh-CN" altLang="zh-CN" sz="1700" b="1" i="1" u="none" strike="noStrike" cap="none" normalizeH="0" baseline="0" dirty="0">
                <a:ln>
                  <a:noFill/>
                </a:ln>
                <a:solidFill>
                  <a:srgbClr val="660E7A"/>
                </a:solidFill>
                <a:effectLst/>
                <a:latin typeface="Consolas" panose="020B0609020204030204" pitchFamily="49" charset="0"/>
              </a:rPr>
              <a:t>out</a:t>
            </a:r>
            <a:r>
              <a:rPr kumimoji="0" lang="zh-CN" altLang="zh-CN" sz="1700" b="0" i="0" u="none" strike="noStrike" cap="none" normalizeH="0" baseline="0" dirty="0">
                <a:ln>
                  <a:noFill/>
                </a:ln>
                <a:solidFill>
                  <a:srgbClr val="000000"/>
                </a:solidFill>
                <a:effectLst/>
                <a:latin typeface="Consolas" panose="020B0609020204030204" pitchFamily="49" charset="0"/>
              </a:rPr>
              <a:t>.println(ps2);</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196373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B8409C-D71F-4BE8-AC19-0CA77DF8E72C}"/>
              </a:ext>
            </a:extLst>
          </p:cNvPr>
          <p:cNvSpPr txBox="1">
            <a:spLocks/>
          </p:cNvSpPr>
          <p:nvPr/>
        </p:nvSpPr>
        <p:spPr>
          <a:xfrm>
            <a:off x="3352800" y="43973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CN">
                <a:latin typeface="黑体" panose="02010609060101010101" pitchFamily="49" charset="-122"/>
                <a:ea typeface="黑体" panose="02010609060101010101" pitchFamily="49" charset="-122"/>
              </a:rPr>
              <a:t> </a:t>
            </a:r>
            <a:r>
              <a:rPr lang="de-DE" altLang="zh-CN">
                <a:latin typeface="黑体" panose="02010609060101010101" pitchFamily="49" charset="-122"/>
                <a:ea typeface="黑体" panose="02010609060101010101" pitchFamily="49" charset="-122"/>
              </a:rPr>
              <a:t>5</a:t>
            </a:r>
            <a:r>
              <a:rPr lang="zh-CN" altLang="zh-CN">
                <a:latin typeface="黑体" panose="02010609060101010101" pitchFamily="49" charset="-122"/>
                <a:ea typeface="黑体" panose="02010609060101010101" pitchFamily="49" charset="-122"/>
              </a:rPr>
              <a:t>．运行测试类</a:t>
            </a:r>
            <a:endParaRPr lang="zh-CN" altLang="en-US" dirty="0">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505786E7-C2F9-4B2A-BEFC-A81D83E7EFE0}"/>
              </a:ext>
            </a:extLst>
          </p:cNvPr>
          <p:cNvPicPr>
            <a:picLocks noChangeAspect="1"/>
          </p:cNvPicPr>
          <p:nvPr/>
        </p:nvPicPr>
        <p:blipFill>
          <a:blip r:embed="rId2"/>
          <a:stretch>
            <a:fillRect/>
          </a:stretch>
        </p:blipFill>
        <p:spPr>
          <a:xfrm>
            <a:off x="728576" y="1633845"/>
            <a:ext cx="6750108" cy="4784417"/>
          </a:xfrm>
          <a:prstGeom prst="rect">
            <a:avLst/>
          </a:prstGeom>
        </p:spPr>
      </p:pic>
    </p:spTree>
    <p:extLst>
      <p:ext uri="{BB962C8B-B14F-4D97-AF65-F5344CB8AC3E}">
        <p14:creationId xmlns:p14="http://schemas.microsoft.com/office/powerpoint/2010/main" val="28339081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5D2783-4BBF-4477-B5C7-6F2AD0F2AC67}"/>
              </a:ext>
            </a:extLst>
          </p:cNvPr>
          <p:cNvSpPr txBox="1">
            <a:spLocks/>
          </p:cNvSpPr>
          <p:nvPr/>
        </p:nvSpPr>
        <p:spPr>
          <a:xfrm>
            <a:off x="1837113" y="208136"/>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1.5.3  Bean</a:t>
            </a:r>
            <a:r>
              <a:rPr lang="zh-CN" altLang="zh-CN">
                <a:latin typeface="黑体" panose="02010609060101010101" pitchFamily="49" charset="-122"/>
                <a:ea typeface="黑体" panose="02010609060101010101" pitchFamily="49" charset="-122"/>
              </a:rPr>
              <a:t>的初始化和销毁</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598306AF-A691-4EC9-B7F5-506A724812AD}"/>
              </a:ext>
            </a:extLst>
          </p:cNvPr>
          <p:cNvSpPr txBox="1">
            <a:spLocks noChangeArrowheads="1"/>
          </p:cNvSpPr>
          <p:nvPr/>
        </p:nvSpPr>
        <p:spPr bwMode="auto">
          <a:xfrm>
            <a:off x="1811337" y="1489075"/>
            <a:ext cx="856932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t>    </a:t>
            </a:r>
            <a:r>
              <a:rPr lang="zh-CN" altLang="zh-CN" dirty="0"/>
              <a:t>在实际工程应用中，经常需要在</a:t>
            </a:r>
            <a:r>
              <a:rPr lang="de-DE" altLang="zh-CN" dirty="0"/>
              <a:t>Bean</a:t>
            </a:r>
            <a:r>
              <a:rPr lang="zh-CN" altLang="zh-CN" dirty="0"/>
              <a:t>使用之前或之后做些必要的操作，</a:t>
            </a:r>
            <a:r>
              <a:rPr lang="de-DE" altLang="zh-CN" dirty="0"/>
              <a:t>Spring</a:t>
            </a:r>
            <a:r>
              <a:rPr lang="zh-CN" altLang="zh-CN" dirty="0"/>
              <a:t>对</a:t>
            </a:r>
            <a:r>
              <a:rPr lang="de-DE" altLang="zh-CN" dirty="0"/>
              <a:t>Bean</a:t>
            </a:r>
            <a:r>
              <a:rPr lang="zh-CN" altLang="zh-CN" dirty="0"/>
              <a:t>的生命周期的操作提供了支持。可以使用</a:t>
            </a:r>
            <a:r>
              <a:rPr lang="de-DE" altLang="zh-CN" dirty="0">
                <a:solidFill>
                  <a:srgbClr val="0F06BA"/>
                </a:solidFill>
              </a:rPr>
              <a:t>@Bean</a:t>
            </a:r>
            <a:r>
              <a:rPr lang="zh-CN" altLang="zh-CN" dirty="0">
                <a:solidFill>
                  <a:srgbClr val="0F06BA"/>
                </a:solidFill>
              </a:rPr>
              <a:t>注解的</a:t>
            </a:r>
            <a:r>
              <a:rPr lang="de-DE" altLang="zh-CN" dirty="0">
                <a:solidFill>
                  <a:srgbClr val="0F06BA"/>
                </a:solidFill>
              </a:rPr>
              <a:t>initMethod</a:t>
            </a:r>
            <a:r>
              <a:rPr lang="zh-CN" altLang="zh-CN" dirty="0">
                <a:solidFill>
                  <a:srgbClr val="0F06BA"/>
                </a:solidFill>
              </a:rPr>
              <a:t>和</a:t>
            </a:r>
            <a:r>
              <a:rPr lang="de-DE" altLang="zh-CN" dirty="0">
                <a:solidFill>
                  <a:srgbClr val="0F06BA"/>
                </a:solidFill>
              </a:rPr>
              <a:t>destroyMethod</a:t>
            </a:r>
            <a:r>
              <a:rPr lang="zh-CN" altLang="zh-CN" dirty="0">
                <a:solidFill>
                  <a:srgbClr val="0F06BA"/>
                </a:solidFill>
              </a:rPr>
              <a:t>属性</a:t>
            </a:r>
            <a:r>
              <a:rPr lang="zh-CN" altLang="zh-CN" dirty="0"/>
              <a:t>（相当于</a:t>
            </a:r>
            <a:r>
              <a:rPr lang="de-DE" altLang="zh-CN" dirty="0"/>
              <a:t>XML</a:t>
            </a:r>
            <a:r>
              <a:rPr lang="zh-CN" altLang="zh-CN" dirty="0"/>
              <a:t>配置的</a:t>
            </a:r>
            <a:r>
              <a:rPr lang="de-DE" altLang="zh-CN" dirty="0"/>
              <a:t>init-method</a:t>
            </a:r>
            <a:r>
              <a:rPr lang="zh-CN" altLang="zh-CN" dirty="0"/>
              <a:t>和</a:t>
            </a:r>
            <a:r>
              <a:rPr lang="de-DE" altLang="zh-CN" dirty="0"/>
              <a:t>destroy-method</a:t>
            </a:r>
            <a:r>
              <a:rPr lang="zh-CN" altLang="zh-CN" dirty="0"/>
              <a:t>）对</a:t>
            </a:r>
            <a:r>
              <a:rPr lang="de-DE" altLang="zh-CN" dirty="0"/>
              <a:t>Bean</a:t>
            </a:r>
            <a:r>
              <a:rPr lang="zh-CN" altLang="zh-CN" dirty="0"/>
              <a:t>进行初始化和销毁。</a:t>
            </a:r>
            <a:endParaRPr lang="zh-CN" altLang="en-US" dirty="0"/>
          </a:p>
        </p:txBody>
      </p:sp>
    </p:spTree>
    <p:extLst>
      <p:ext uri="{BB962C8B-B14F-4D97-AF65-F5344CB8AC3E}">
        <p14:creationId xmlns:p14="http://schemas.microsoft.com/office/powerpoint/2010/main" val="3813584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a:extLst>
              <a:ext uri="{FF2B5EF4-FFF2-40B4-BE49-F238E27FC236}">
                <a16:creationId xmlns:a16="http://schemas.microsoft.com/office/drawing/2014/main" id="{51BD5B44-F746-45F0-B052-57C4D74CB358}"/>
              </a:ext>
            </a:extLst>
          </p:cNvPr>
          <p:cNvSpPr txBox="1">
            <a:spLocks noChangeArrowheads="1"/>
          </p:cNvSpPr>
          <p:nvPr/>
        </p:nvSpPr>
        <p:spPr bwMode="auto">
          <a:xfrm>
            <a:off x="1348105" y="572107"/>
            <a:ext cx="86423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t>    </a:t>
            </a:r>
            <a:r>
              <a:rPr lang="zh-CN" altLang="zh-CN" dirty="0"/>
              <a:t>下面通过一个实例来演示</a:t>
            </a:r>
            <a:r>
              <a:rPr lang="de-DE" altLang="zh-CN" dirty="0"/>
              <a:t>Bean</a:t>
            </a:r>
            <a:r>
              <a:rPr lang="zh-CN" altLang="zh-CN" dirty="0"/>
              <a:t>的初始化和销毁，具体步骤如下。</a:t>
            </a:r>
            <a:endParaRPr lang="zh-CN" altLang="en-US" dirty="0"/>
          </a:p>
        </p:txBody>
      </p:sp>
      <p:sp>
        <p:nvSpPr>
          <p:cNvPr id="3" name="文本框 5">
            <a:extLst>
              <a:ext uri="{FF2B5EF4-FFF2-40B4-BE49-F238E27FC236}">
                <a16:creationId xmlns:a16="http://schemas.microsoft.com/office/drawing/2014/main" id="{62D8BC5A-3B0D-4B18-9445-283ACF4C3888}"/>
              </a:ext>
            </a:extLst>
          </p:cNvPr>
          <p:cNvSpPr txBox="1">
            <a:spLocks noChangeArrowheads="1"/>
          </p:cNvSpPr>
          <p:nvPr/>
        </p:nvSpPr>
        <p:spPr bwMode="auto">
          <a:xfrm>
            <a:off x="1581756" y="1720850"/>
            <a:ext cx="777557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endParaRPr lang="en-US" altLang="zh-CN" dirty="0"/>
          </a:p>
          <a:p>
            <a:pPr>
              <a:spcBef>
                <a:spcPct val="0"/>
              </a:spcBef>
              <a:buFontTx/>
              <a:buNone/>
            </a:pPr>
            <a:r>
              <a:rPr lang="de-DE" altLang="zh-CN" dirty="0"/>
              <a:t>1</a:t>
            </a:r>
            <a:r>
              <a:rPr lang="zh-CN" altLang="zh-CN" dirty="0"/>
              <a:t>．创建</a:t>
            </a:r>
            <a:r>
              <a:rPr lang="de-DE" altLang="zh-CN" dirty="0"/>
              <a:t>Bean</a:t>
            </a:r>
            <a:r>
              <a:rPr lang="zh-CN" altLang="zh-CN" dirty="0"/>
              <a:t>的类</a:t>
            </a:r>
          </a:p>
          <a:p>
            <a:pPr>
              <a:spcBef>
                <a:spcPct val="0"/>
              </a:spcBef>
              <a:buFontTx/>
              <a:buNone/>
            </a:pPr>
            <a:endParaRPr lang="en-US" altLang="zh-CN" dirty="0"/>
          </a:p>
          <a:p>
            <a:pPr>
              <a:spcBef>
                <a:spcPct val="0"/>
              </a:spcBef>
              <a:buFontTx/>
              <a:buNone/>
            </a:pPr>
            <a:r>
              <a:rPr lang="de-DE" altLang="zh-CN" dirty="0"/>
              <a:t>2</a:t>
            </a:r>
            <a:r>
              <a:rPr lang="zh-CN" altLang="zh-CN" dirty="0"/>
              <a:t>．创建配置类</a:t>
            </a:r>
          </a:p>
          <a:p>
            <a:pPr>
              <a:spcBef>
                <a:spcPct val="0"/>
              </a:spcBef>
              <a:buFontTx/>
              <a:buNone/>
            </a:pPr>
            <a:endParaRPr lang="en-US" altLang="zh-CN" dirty="0"/>
          </a:p>
          <a:p>
            <a:pPr>
              <a:spcBef>
                <a:spcPct val="0"/>
              </a:spcBef>
              <a:buFontTx/>
              <a:buNone/>
            </a:pPr>
            <a:r>
              <a:rPr lang="de-DE" altLang="zh-CN" dirty="0"/>
              <a:t>3</a:t>
            </a:r>
            <a:r>
              <a:rPr lang="zh-CN" altLang="zh-CN" dirty="0"/>
              <a:t>．创建测试类</a:t>
            </a:r>
          </a:p>
          <a:p>
            <a:pPr>
              <a:spcBef>
                <a:spcPct val="0"/>
              </a:spcBef>
              <a:buFontTx/>
              <a:buNone/>
            </a:pPr>
            <a:endParaRPr lang="en-US" altLang="zh-CN" dirty="0"/>
          </a:p>
          <a:p>
            <a:pPr>
              <a:spcBef>
                <a:spcPct val="0"/>
              </a:spcBef>
              <a:buFontTx/>
              <a:buNone/>
            </a:pPr>
            <a:r>
              <a:rPr lang="de-DE" altLang="zh-CN" dirty="0"/>
              <a:t>4</a:t>
            </a:r>
            <a:r>
              <a:rPr lang="zh-CN" altLang="zh-CN" dirty="0"/>
              <a:t>．运行测试类</a:t>
            </a:r>
            <a:endParaRPr lang="zh-CN" altLang="en-US" dirty="0"/>
          </a:p>
        </p:txBody>
      </p:sp>
    </p:spTree>
    <p:extLst>
      <p:ext uri="{BB962C8B-B14F-4D97-AF65-F5344CB8AC3E}">
        <p14:creationId xmlns:p14="http://schemas.microsoft.com/office/powerpoint/2010/main" val="1704767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209ADD8C-81AF-4F1B-87F0-AA2CA4C606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3743" y="143193"/>
            <a:ext cx="5270500"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3">
            <a:extLst>
              <a:ext uri="{FF2B5EF4-FFF2-40B4-BE49-F238E27FC236}">
                <a16:creationId xmlns:a16="http://schemas.microsoft.com/office/drawing/2014/main" id="{A6D90BD1-1ADF-4086-8859-46A55F038565}"/>
              </a:ext>
            </a:extLst>
          </p:cNvPr>
          <p:cNvSpPr txBox="1">
            <a:spLocks noChangeArrowheads="1"/>
          </p:cNvSpPr>
          <p:nvPr/>
        </p:nvSpPr>
        <p:spPr bwMode="auto">
          <a:xfrm>
            <a:off x="1405255" y="2753043"/>
            <a:ext cx="871378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t>    </a:t>
            </a:r>
            <a:r>
              <a:rPr lang="zh-CN" altLang="zh-CN" dirty="0"/>
              <a:t>执行</a:t>
            </a:r>
            <a:r>
              <a:rPr lang="de-DE" altLang="zh-CN" dirty="0"/>
              <a:t>Tomcat</a:t>
            </a:r>
            <a:r>
              <a:rPr lang="zh-CN" altLang="zh-CN" dirty="0"/>
              <a:t>根目录下</a:t>
            </a:r>
            <a:r>
              <a:rPr lang="de-DE" altLang="zh-CN" dirty="0"/>
              <a:t>bin</a:t>
            </a:r>
            <a:r>
              <a:rPr lang="zh-CN" altLang="zh-CN" dirty="0"/>
              <a:t>文件夹中的</a:t>
            </a:r>
            <a:r>
              <a:rPr lang="de-DE" altLang="zh-CN" dirty="0">
                <a:solidFill>
                  <a:srgbClr val="0F06BA"/>
                </a:solidFill>
              </a:rPr>
              <a:t>startup.bat</a:t>
            </a:r>
            <a:r>
              <a:rPr lang="zh-CN" altLang="zh-CN" dirty="0"/>
              <a:t>来启动</a:t>
            </a:r>
            <a:r>
              <a:rPr lang="de-DE" altLang="zh-CN" dirty="0"/>
              <a:t>Tomcat</a:t>
            </a:r>
            <a:r>
              <a:rPr lang="zh-CN" altLang="zh-CN" dirty="0"/>
              <a:t>服务器。执行</a:t>
            </a:r>
            <a:r>
              <a:rPr lang="de-DE" altLang="zh-CN" dirty="0">
                <a:solidFill>
                  <a:srgbClr val="0F06BA"/>
                </a:solidFill>
              </a:rPr>
              <a:t>startup.bat</a:t>
            </a:r>
            <a:r>
              <a:rPr lang="zh-CN" altLang="zh-CN" dirty="0"/>
              <a:t>启动</a:t>
            </a:r>
            <a:r>
              <a:rPr lang="de-DE" altLang="zh-CN" dirty="0"/>
              <a:t>Tomcat</a:t>
            </a:r>
            <a:r>
              <a:rPr lang="zh-CN" altLang="zh-CN" dirty="0"/>
              <a:t>服务器会占用一个</a:t>
            </a:r>
            <a:r>
              <a:rPr lang="de-DE" altLang="zh-CN" dirty="0"/>
              <a:t>MS-DOS</a:t>
            </a:r>
            <a:r>
              <a:rPr lang="zh-CN" altLang="zh-CN" dirty="0"/>
              <a:t>窗口，出现如</a:t>
            </a:r>
            <a:r>
              <a:rPr lang="zh-CN" altLang="en-US" dirty="0"/>
              <a:t>下</a:t>
            </a:r>
            <a:r>
              <a:rPr lang="zh-CN" altLang="zh-CN" dirty="0"/>
              <a:t>图所示的界面，如果关闭当前</a:t>
            </a:r>
            <a:r>
              <a:rPr lang="de-DE" altLang="zh-CN" dirty="0"/>
              <a:t>MS-DOS</a:t>
            </a:r>
            <a:r>
              <a:rPr lang="zh-CN" altLang="zh-CN" dirty="0"/>
              <a:t>窗口将关闭</a:t>
            </a:r>
            <a:r>
              <a:rPr lang="de-DE" altLang="zh-CN" dirty="0"/>
              <a:t>Tomcat</a:t>
            </a:r>
            <a:r>
              <a:rPr lang="zh-CN" altLang="zh-CN" dirty="0"/>
              <a:t>服务器。</a:t>
            </a:r>
            <a:endParaRPr lang="zh-CN" altLang="en-US" dirty="0"/>
          </a:p>
        </p:txBody>
      </p:sp>
      <p:pic>
        <p:nvPicPr>
          <p:cNvPr id="4" name="Picture 4">
            <a:extLst>
              <a:ext uri="{FF2B5EF4-FFF2-40B4-BE49-F238E27FC236}">
                <a16:creationId xmlns:a16="http://schemas.microsoft.com/office/drawing/2014/main" id="{FDFFED51-D9BA-4553-8A32-7605F73822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6455" y="4508818"/>
            <a:ext cx="4751387"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102189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EF3557-A069-4387-8ACA-EEB0389E9C6A}"/>
              </a:ext>
            </a:extLst>
          </p:cNvPr>
          <p:cNvSpPr txBox="1">
            <a:spLocks/>
          </p:cNvSpPr>
          <p:nvPr/>
        </p:nvSpPr>
        <p:spPr>
          <a:xfrm>
            <a:off x="2967644" y="241387"/>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2</a:t>
            </a:r>
            <a:r>
              <a:rPr lang="zh-CN" altLang="zh-CN">
                <a:latin typeface="黑体" panose="02010609060101010101" pitchFamily="49" charset="-122"/>
                <a:ea typeface="黑体" panose="02010609060101010101" pitchFamily="49" charset="-122"/>
              </a:rPr>
              <a:t>．创建</a:t>
            </a:r>
            <a:r>
              <a:rPr lang="de-DE" altLang="zh-CN">
                <a:latin typeface="黑体" panose="02010609060101010101" pitchFamily="49" charset="-122"/>
                <a:ea typeface="黑体" panose="02010609060101010101" pitchFamily="49" charset="-122"/>
              </a:rPr>
              <a:t>Bean</a:t>
            </a:r>
            <a:r>
              <a:rPr lang="zh-CN" altLang="zh-CN">
                <a:latin typeface="黑体" panose="02010609060101010101" pitchFamily="49" charset="-122"/>
                <a:ea typeface="黑体" panose="02010609060101010101" pitchFamily="49" charset="-122"/>
              </a:rPr>
              <a:t>的类</a:t>
            </a:r>
            <a:endParaRPr lang="zh-CN" altLang="en-US" dirty="0">
              <a:latin typeface="黑体" panose="02010609060101010101" pitchFamily="49" charset="-122"/>
              <a:ea typeface="黑体" panose="02010609060101010101" pitchFamily="49" charset="-122"/>
            </a:endParaRPr>
          </a:p>
        </p:txBody>
      </p:sp>
      <p:sp>
        <p:nvSpPr>
          <p:cNvPr id="3" name="Rectangle 1">
            <a:extLst>
              <a:ext uri="{FF2B5EF4-FFF2-40B4-BE49-F238E27FC236}">
                <a16:creationId xmlns:a16="http://schemas.microsoft.com/office/drawing/2014/main" id="{C60D2114-0DF7-4063-9B23-DD6C86AF31A7}"/>
              </a:ext>
            </a:extLst>
          </p:cNvPr>
          <p:cNvSpPr>
            <a:spLocks noChangeArrowheads="1"/>
          </p:cNvSpPr>
          <p:nvPr/>
        </p:nvSpPr>
        <p:spPr bwMode="auto">
          <a:xfrm>
            <a:off x="1280160" y="3973483"/>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80"/>
                </a:solidFill>
                <a:effectLst/>
                <a:latin typeface="Consolas" panose="020B0609020204030204" pitchFamily="49" charset="0"/>
              </a:rPr>
              <a:t>package </a:t>
            </a:r>
            <a:r>
              <a:rPr kumimoji="0" lang="zh-CN" altLang="zh-CN" sz="1700" b="0" i="0" u="none" strike="noStrike" cap="none" normalizeH="0" baseline="0">
                <a:ln>
                  <a:noFill/>
                </a:ln>
                <a:solidFill>
                  <a:srgbClr val="000000"/>
                </a:solidFill>
                <a:effectLst/>
                <a:latin typeface="Consolas" panose="020B0609020204030204" pitchFamily="49" charset="0"/>
              </a:rPr>
              <a:t>beanlifecycle.service;</a:t>
            </a:r>
            <a:br>
              <a:rPr kumimoji="0" lang="zh-CN" altLang="zh-CN" sz="1700" b="0" i="0" u="none" strike="noStrike" cap="none" normalizeH="0" baseline="0">
                <a:ln>
                  <a:noFill/>
                </a:ln>
                <a:solidFill>
                  <a:srgbClr val="000000"/>
                </a:solidFill>
                <a:effectLst/>
                <a:latin typeface="Consolas" panose="020B0609020204030204" pitchFamily="49" charset="0"/>
              </a:rPr>
            </a:b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1" u="none" strike="noStrike" cap="none" normalizeH="0" baseline="0">
                <a:ln>
                  <a:noFill/>
                </a:ln>
                <a:solidFill>
                  <a:srgbClr val="808080"/>
                </a:solidFill>
                <a:effectLst/>
                <a:latin typeface="Consolas" panose="020B0609020204030204" pitchFamily="49" charset="0"/>
              </a:rPr>
              <a:t>/**</a:t>
            </a:r>
            <a:br>
              <a:rPr kumimoji="0" lang="zh-CN" altLang="zh-CN" sz="1700" b="0" i="1" u="none" strike="noStrike" cap="none" normalizeH="0" baseline="0">
                <a:ln>
                  <a:noFill/>
                </a:ln>
                <a:solidFill>
                  <a:srgbClr val="808080"/>
                </a:solidFill>
                <a:effectLst/>
                <a:latin typeface="Consolas" panose="020B0609020204030204" pitchFamily="49" charset="0"/>
              </a:rPr>
            </a:br>
            <a:r>
              <a:rPr kumimoji="0" lang="zh-CN" altLang="zh-CN" sz="1700" b="0" i="1" u="none" strike="noStrike" cap="none" normalizeH="0" baseline="0">
                <a:ln>
                  <a:noFill/>
                </a:ln>
                <a:solidFill>
                  <a:srgbClr val="808080"/>
                </a:solidFill>
                <a:effectLst/>
                <a:latin typeface="Consolas" panose="020B0609020204030204" pitchFamily="49" charset="0"/>
              </a:rPr>
              <a:t> * Created by wangchao on 2021/11/18.</a:t>
            </a:r>
            <a:br>
              <a:rPr kumimoji="0" lang="zh-CN" altLang="zh-CN" sz="1700" b="0" i="1" u="none" strike="noStrike" cap="none" normalizeH="0" baseline="0">
                <a:ln>
                  <a:noFill/>
                </a:ln>
                <a:solidFill>
                  <a:srgbClr val="808080"/>
                </a:solidFill>
                <a:effectLst/>
                <a:latin typeface="Consolas" panose="020B0609020204030204" pitchFamily="49" charset="0"/>
              </a:rPr>
            </a:br>
            <a:r>
              <a:rPr kumimoji="0" lang="zh-CN" altLang="zh-CN" sz="1700" b="0" i="1" u="none" strike="noStrike" cap="none" normalizeH="0" baseline="0">
                <a:ln>
                  <a:noFill/>
                </a:ln>
                <a:solidFill>
                  <a:srgbClr val="808080"/>
                </a:solidFill>
                <a:effectLst/>
                <a:latin typeface="Consolas" panose="020B0609020204030204" pitchFamily="49" charset="0"/>
              </a:rPr>
              <a:t> */</a:t>
            </a:r>
            <a:br>
              <a:rPr kumimoji="0" lang="zh-CN" altLang="zh-CN" sz="1700" b="0" i="1" u="none" strike="noStrike" cap="none" normalizeH="0" baseline="0">
                <a:ln>
                  <a:noFill/>
                </a:ln>
                <a:solidFill>
                  <a:srgbClr val="808080"/>
                </a:solidFill>
                <a:effectLst/>
                <a:latin typeface="Consolas" panose="020B0609020204030204" pitchFamily="49" charset="0"/>
              </a:rPr>
            </a:br>
            <a:br>
              <a:rPr kumimoji="0" lang="zh-CN" altLang="zh-CN" sz="1700" b="0" i="1" u="none" strike="noStrike" cap="none" normalizeH="0" baseline="0">
                <a:ln>
                  <a:noFill/>
                </a:ln>
                <a:solidFill>
                  <a:srgbClr val="808080"/>
                </a:solidFill>
                <a:effectLst/>
                <a:latin typeface="Consolas" panose="020B0609020204030204" pitchFamily="49" charset="0"/>
              </a:rPr>
            </a:br>
            <a:r>
              <a:rPr kumimoji="0" lang="zh-CN" altLang="zh-CN" sz="1700" b="1" i="0" u="none" strike="noStrike" cap="none" normalizeH="0" baseline="0">
                <a:ln>
                  <a:noFill/>
                </a:ln>
                <a:solidFill>
                  <a:srgbClr val="000080"/>
                </a:solidFill>
                <a:effectLst/>
                <a:latin typeface="Consolas" panose="020B0609020204030204" pitchFamily="49" charset="0"/>
              </a:rPr>
              <a:t>public class </a:t>
            </a:r>
            <a:r>
              <a:rPr kumimoji="0" lang="zh-CN" altLang="zh-CN" sz="1700" b="0" i="0" u="none" strike="noStrike" cap="none" normalizeH="0" baseline="0">
                <a:ln>
                  <a:noFill/>
                </a:ln>
                <a:solidFill>
                  <a:srgbClr val="000000"/>
                </a:solidFill>
                <a:effectLst/>
                <a:latin typeface="Consolas" panose="020B0609020204030204" pitchFamily="49" charset="0"/>
              </a:rPr>
              <a:t>MyService {</a:t>
            </a:r>
            <a:br>
              <a:rPr kumimoji="0" lang="zh-CN" altLang="zh-CN" sz="1700" b="0" i="0" u="none" strike="noStrike" cap="none" normalizeH="0" baseline="0">
                <a:ln>
                  <a:noFill/>
                </a:ln>
                <a:solidFill>
                  <a:srgbClr val="000000"/>
                </a:solidFill>
                <a:effectLst/>
                <a:latin typeface="Consolas" panose="020B0609020204030204" pitchFamily="49" charset="0"/>
              </a:rPr>
            </a:b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a:t>
            </a:r>
            <a:r>
              <a:rPr kumimoji="0" lang="zh-CN" altLang="zh-CN" sz="1700" b="1" i="0" u="none" strike="noStrike" cap="none" normalizeH="0" baseline="0">
                <a:ln>
                  <a:noFill/>
                </a:ln>
                <a:solidFill>
                  <a:srgbClr val="000080"/>
                </a:solidFill>
                <a:effectLst/>
                <a:latin typeface="Consolas" panose="020B0609020204030204" pitchFamily="49" charset="0"/>
              </a:rPr>
              <a:t>public void </a:t>
            </a:r>
            <a:r>
              <a:rPr kumimoji="0" lang="zh-CN" altLang="zh-CN" sz="1700" b="0" i="0" u="none" strike="noStrike" cap="none" normalizeH="0" baseline="0">
                <a:ln>
                  <a:noFill/>
                </a:ln>
                <a:solidFill>
                  <a:srgbClr val="000000"/>
                </a:solidFill>
                <a:effectLst/>
                <a:latin typeface="Consolas" panose="020B0609020204030204" pitchFamily="49" charset="0"/>
              </a:rPr>
              <a:t>initService(){</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System.</a:t>
            </a:r>
            <a:r>
              <a:rPr kumimoji="0" lang="zh-CN" altLang="zh-CN" sz="1700" b="1" i="1" u="none" strike="noStrike" cap="none" normalizeH="0" baseline="0">
                <a:ln>
                  <a:noFill/>
                </a:ln>
                <a:solidFill>
                  <a:srgbClr val="660E7A"/>
                </a:solidFill>
                <a:effectLst/>
                <a:latin typeface="Consolas" panose="020B0609020204030204" pitchFamily="49" charset="0"/>
              </a:rPr>
              <a:t>out</a:t>
            </a:r>
            <a:r>
              <a:rPr kumimoji="0" lang="zh-CN" altLang="zh-CN" sz="1700" b="0" i="0" u="none" strike="noStrike" cap="none" normalizeH="0" baseline="0">
                <a:ln>
                  <a:noFill/>
                </a:ln>
                <a:solidFill>
                  <a:srgbClr val="000000"/>
                </a:solidFill>
                <a:effectLst/>
                <a:latin typeface="Consolas" panose="020B0609020204030204" pitchFamily="49" charset="0"/>
              </a:rPr>
              <a:t>.println(</a:t>
            </a:r>
            <a:r>
              <a:rPr kumimoji="0" lang="zh-CN" altLang="zh-CN" sz="1700" b="1" i="0" u="none" strike="noStrike" cap="none" normalizeH="0" baseline="0">
                <a:ln>
                  <a:noFill/>
                </a:ln>
                <a:solidFill>
                  <a:srgbClr val="008000"/>
                </a:solidFill>
                <a:effectLst/>
                <a:latin typeface="Consolas" panose="020B0609020204030204" pitchFamily="49" charset="0"/>
              </a:rPr>
              <a:t>"initMethod"</a:t>
            </a:r>
            <a:r>
              <a:rPr kumimoji="0" lang="zh-CN" altLang="zh-CN" sz="1700" b="0" i="0" u="none" strike="noStrike" cap="none" normalizeH="0" baseline="0">
                <a:ln>
                  <a:noFill/>
                </a:ln>
                <a:solidFill>
                  <a:srgbClr val="000000"/>
                </a:solidFill>
                <a:effectLst/>
                <a:latin typeface="Consolas" panose="020B0609020204030204" pitchFamily="49" charset="0"/>
              </a:rPr>
              <a:t>);</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a:t>
            </a:r>
            <a:br>
              <a:rPr kumimoji="0" lang="zh-CN" altLang="zh-CN" sz="1700" b="0" i="0" u="none" strike="noStrike" cap="none" normalizeH="0" baseline="0">
                <a:ln>
                  <a:noFill/>
                </a:ln>
                <a:solidFill>
                  <a:srgbClr val="000000"/>
                </a:solidFill>
                <a:effectLst/>
                <a:latin typeface="Consolas" panose="020B0609020204030204" pitchFamily="49" charset="0"/>
              </a:rPr>
            </a:b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a:t>
            </a:r>
            <a:r>
              <a:rPr kumimoji="0" lang="zh-CN" altLang="zh-CN" sz="1700" b="1" i="0" u="none" strike="noStrike" cap="none" normalizeH="0" baseline="0">
                <a:ln>
                  <a:noFill/>
                </a:ln>
                <a:solidFill>
                  <a:srgbClr val="000080"/>
                </a:solidFill>
                <a:effectLst/>
                <a:latin typeface="Consolas" panose="020B0609020204030204" pitchFamily="49" charset="0"/>
              </a:rPr>
              <a:t>public </a:t>
            </a:r>
            <a:r>
              <a:rPr kumimoji="0" lang="zh-CN" altLang="zh-CN" sz="1700" b="0" i="0" u="none" strike="noStrike" cap="none" normalizeH="0" baseline="0">
                <a:ln>
                  <a:noFill/>
                </a:ln>
                <a:solidFill>
                  <a:srgbClr val="000000"/>
                </a:solidFill>
                <a:effectLst/>
                <a:latin typeface="Consolas" panose="020B0609020204030204" pitchFamily="49" charset="0"/>
              </a:rPr>
              <a:t>MyService(){</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System.</a:t>
            </a:r>
            <a:r>
              <a:rPr kumimoji="0" lang="zh-CN" altLang="zh-CN" sz="1700" b="1" i="1" u="none" strike="noStrike" cap="none" normalizeH="0" baseline="0">
                <a:ln>
                  <a:noFill/>
                </a:ln>
                <a:solidFill>
                  <a:srgbClr val="660E7A"/>
                </a:solidFill>
                <a:effectLst/>
                <a:latin typeface="Consolas" panose="020B0609020204030204" pitchFamily="49" charset="0"/>
              </a:rPr>
              <a:t>out</a:t>
            </a:r>
            <a:r>
              <a:rPr kumimoji="0" lang="zh-CN" altLang="zh-CN" sz="1700" b="0" i="0" u="none" strike="noStrike" cap="none" normalizeH="0" baseline="0">
                <a:ln>
                  <a:noFill/>
                </a:ln>
                <a:solidFill>
                  <a:srgbClr val="000000"/>
                </a:solidFill>
                <a:effectLst/>
                <a:latin typeface="Consolas" panose="020B0609020204030204" pitchFamily="49" charset="0"/>
              </a:rPr>
              <a:t>.println(</a:t>
            </a:r>
            <a:r>
              <a:rPr kumimoji="0" lang="zh-CN" altLang="zh-CN" sz="1700" b="1" i="0" u="none" strike="noStrike" cap="none" normalizeH="0" baseline="0">
                <a:ln>
                  <a:noFill/>
                </a:ln>
                <a:solidFill>
                  <a:srgbClr val="008000"/>
                </a:solidFill>
                <a:effectLst/>
                <a:latin typeface="Consolas" panose="020B0609020204030204" pitchFamily="49" charset="0"/>
              </a:rPr>
              <a:t>"</a:t>
            </a:r>
            <a:r>
              <a:rPr kumimoji="0" lang="zh-CN" altLang="zh-CN" sz="1700" b="1" i="0" u="none" strike="noStrike" cap="none" normalizeH="0" baseline="0">
                <a:ln>
                  <a:noFill/>
                </a:ln>
                <a:solidFill>
                  <a:srgbClr val="008000"/>
                </a:solidFill>
                <a:effectLst/>
                <a:latin typeface="宋体" panose="02010600030101010101" pitchFamily="2" charset="-122"/>
                <a:ea typeface="宋体" panose="02010600030101010101" pitchFamily="2" charset="-122"/>
              </a:rPr>
              <a:t>构造方法</a:t>
            </a:r>
            <a:r>
              <a:rPr kumimoji="0" lang="zh-CN" altLang="zh-CN" sz="1700" b="1" i="0" u="none" strike="noStrike" cap="none" normalizeH="0" baseline="0">
                <a:ln>
                  <a:noFill/>
                </a:ln>
                <a:solidFill>
                  <a:srgbClr val="008000"/>
                </a:solidFill>
                <a:effectLst/>
                <a:latin typeface="Consolas" panose="020B0609020204030204" pitchFamily="49" charset="0"/>
              </a:rPr>
              <a:t>"</a:t>
            </a:r>
            <a:r>
              <a:rPr kumimoji="0" lang="zh-CN" altLang="zh-CN" sz="1700" b="0" i="0" u="none" strike="noStrike" cap="none" normalizeH="0" baseline="0">
                <a:ln>
                  <a:noFill/>
                </a:ln>
                <a:solidFill>
                  <a:srgbClr val="000000"/>
                </a:solidFill>
                <a:effectLst/>
                <a:latin typeface="Consolas" panose="020B0609020204030204" pitchFamily="49" charset="0"/>
              </a:rPr>
              <a:t>);</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a:t>
            </a:r>
            <a:br>
              <a:rPr kumimoji="0" lang="zh-CN" altLang="zh-CN" sz="1700" b="0" i="0" u="none" strike="noStrike" cap="none" normalizeH="0" baseline="0">
                <a:ln>
                  <a:noFill/>
                </a:ln>
                <a:solidFill>
                  <a:srgbClr val="000000"/>
                </a:solidFill>
                <a:effectLst/>
                <a:latin typeface="Consolas" panose="020B0609020204030204" pitchFamily="49" charset="0"/>
              </a:rPr>
            </a:b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a:t>
            </a:r>
            <a:r>
              <a:rPr kumimoji="0" lang="zh-CN" altLang="zh-CN" sz="1700" b="1" i="0" u="none" strike="noStrike" cap="none" normalizeH="0" baseline="0">
                <a:ln>
                  <a:noFill/>
                </a:ln>
                <a:solidFill>
                  <a:srgbClr val="000080"/>
                </a:solidFill>
                <a:effectLst/>
                <a:latin typeface="Consolas" panose="020B0609020204030204" pitchFamily="49" charset="0"/>
              </a:rPr>
              <a:t>public void </a:t>
            </a:r>
            <a:r>
              <a:rPr kumimoji="0" lang="zh-CN" altLang="zh-CN" sz="1700" b="0" i="0" u="none" strike="noStrike" cap="none" normalizeH="0" baseline="0">
                <a:ln>
                  <a:noFill/>
                </a:ln>
                <a:solidFill>
                  <a:srgbClr val="000000"/>
                </a:solidFill>
                <a:effectLst/>
                <a:latin typeface="Consolas" panose="020B0609020204030204" pitchFamily="49" charset="0"/>
              </a:rPr>
              <a:t>destroyService(){</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System.</a:t>
            </a:r>
            <a:r>
              <a:rPr kumimoji="0" lang="zh-CN" altLang="zh-CN" sz="1700" b="1" i="1" u="none" strike="noStrike" cap="none" normalizeH="0" baseline="0">
                <a:ln>
                  <a:noFill/>
                </a:ln>
                <a:solidFill>
                  <a:srgbClr val="660E7A"/>
                </a:solidFill>
                <a:effectLst/>
                <a:latin typeface="Consolas" panose="020B0609020204030204" pitchFamily="49" charset="0"/>
              </a:rPr>
              <a:t>out</a:t>
            </a:r>
            <a:r>
              <a:rPr kumimoji="0" lang="zh-CN" altLang="zh-CN" sz="1700" b="0" i="0" u="none" strike="noStrike" cap="none" normalizeH="0" baseline="0">
                <a:ln>
                  <a:noFill/>
                </a:ln>
                <a:solidFill>
                  <a:srgbClr val="000000"/>
                </a:solidFill>
                <a:effectLst/>
                <a:latin typeface="Consolas" panose="020B0609020204030204" pitchFamily="49" charset="0"/>
              </a:rPr>
              <a:t>.println(</a:t>
            </a:r>
            <a:r>
              <a:rPr kumimoji="0" lang="zh-CN" altLang="zh-CN" sz="1700" b="1" i="0" u="none" strike="noStrike" cap="none" normalizeH="0" baseline="0">
                <a:ln>
                  <a:noFill/>
                </a:ln>
                <a:solidFill>
                  <a:srgbClr val="008000"/>
                </a:solidFill>
                <a:effectLst/>
                <a:latin typeface="Consolas" panose="020B0609020204030204" pitchFamily="49" charset="0"/>
              </a:rPr>
              <a:t>"destroyMethod"</a:t>
            </a:r>
            <a:r>
              <a:rPr kumimoji="0" lang="zh-CN" altLang="zh-CN" sz="1700" b="0" i="0" u="none" strike="noStrike" cap="none" normalizeH="0" baseline="0">
                <a:ln>
                  <a:noFill/>
                </a:ln>
                <a:solidFill>
                  <a:srgbClr val="000000"/>
                </a:solidFill>
                <a:effectLst/>
                <a:latin typeface="Consolas" panose="020B0609020204030204" pitchFamily="49" charset="0"/>
              </a:rPr>
              <a:t>);</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    }</a:t>
            </a:r>
            <a:br>
              <a:rPr kumimoji="0" lang="zh-CN" altLang="zh-CN" sz="1700" b="0" i="0" u="none" strike="noStrike" cap="none" normalizeH="0" baseline="0">
                <a:ln>
                  <a:noFill/>
                </a:ln>
                <a:solidFill>
                  <a:srgbClr val="000000"/>
                </a:solidFill>
                <a:effectLst/>
                <a:latin typeface="Consolas" panose="020B0609020204030204" pitchFamily="49" charset="0"/>
              </a:rPr>
            </a:br>
            <a:r>
              <a:rPr kumimoji="0" lang="zh-CN" altLang="zh-CN" sz="1700" b="0" i="0" u="none" strike="noStrike" cap="none" normalizeH="0" baseline="0">
                <a:ln>
                  <a:noFill/>
                </a:ln>
                <a:solidFill>
                  <a:srgbClr val="000000"/>
                </a:solidFill>
                <a:effectLst/>
                <a:latin typeface="Consolas" panose="020B0609020204030204" pitchFamily="49" charset="0"/>
              </a:rPr>
              <a:t>}</a:t>
            </a:r>
            <a:br>
              <a:rPr kumimoji="0" lang="zh-CN" altLang="zh-CN" sz="1700" b="0" i="0" u="none" strike="noStrike" cap="none" normalizeH="0" baseline="0">
                <a:ln>
                  <a:noFill/>
                </a:ln>
                <a:solidFill>
                  <a:srgbClr val="000000"/>
                </a:solidFill>
                <a:effectLst/>
                <a:latin typeface="Consolas" panose="020B0609020204030204" pitchFamily="49"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587234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65685A-2DAD-4D1C-9803-B950E0A5A9DE}"/>
              </a:ext>
            </a:extLst>
          </p:cNvPr>
          <p:cNvSpPr txBox="1">
            <a:spLocks/>
          </p:cNvSpPr>
          <p:nvPr/>
        </p:nvSpPr>
        <p:spPr>
          <a:xfrm>
            <a:off x="3962400" y="2286000"/>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3</a:t>
            </a:r>
            <a:r>
              <a:rPr lang="zh-CN" altLang="zh-CN">
                <a:latin typeface="黑体" panose="02010609060101010101" pitchFamily="49" charset="-122"/>
                <a:ea typeface="黑体" panose="02010609060101010101" pitchFamily="49" charset="-122"/>
              </a:rPr>
              <a:t>．创建配置类</a:t>
            </a:r>
            <a:endParaRPr lang="zh-CN" altLang="en-US" dirty="0">
              <a:latin typeface="黑体" panose="02010609060101010101" pitchFamily="49" charset="-122"/>
              <a:ea typeface="黑体" panose="02010609060101010101" pitchFamily="49" charset="-122"/>
            </a:endParaRPr>
          </a:p>
        </p:txBody>
      </p:sp>
      <p:sp>
        <p:nvSpPr>
          <p:cNvPr id="3" name="Rectangle 1">
            <a:extLst>
              <a:ext uri="{FF2B5EF4-FFF2-40B4-BE49-F238E27FC236}">
                <a16:creationId xmlns:a16="http://schemas.microsoft.com/office/drawing/2014/main" id="{105BD36E-76B7-4026-ABF4-1803D3532630}"/>
              </a:ext>
            </a:extLst>
          </p:cNvPr>
          <p:cNvSpPr>
            <a:spLocks noChangeArrowheads="1"/>
          </p:cNvSpPr>
          <p:nvPr/>
        </p:nvSpPr>
        <p:spPr bwMode="auto">
          <a:xfrm>
            <a:off x="396240" y="3274897"/>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dirty="0">
                <a:ln>
                  <a:noFill/>
                </a:ln>
                <a:solidFill>
                  <a:srgbClr val="000080"/>
                </a:solidFill>
                <a:effectLst/>
                <a:latin typeface="Consolas" panose="020B0609020204030204" pitchFamily="49" charset="0"/>
              </a:rPr>
              <a:t>package </a:t>
            </a:r>
            <a:r>
              <a:rPr kumimoji="0" lang="zh-CN" altLang="zh-CN" sz="1700" b="0" i="0" u="none" strike="noStrike" cap="none" normalizeH="0" baseline="0" dirty="0">
                <a:ln>
                  <a:noFill/>
                </a:ln>
                <a:solidFill>
                  <a:srgbClr val="000000"/>
                </a:solidFill>
                <a:effectLst/>
                <a:latin typeface="Consolas" panose="020B0609020204030204" pitchFamily="49" charset="0"/>
              </a:rPr>
              <a:t>beanlifecycle.config;</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1" i="0" u="none" strike="noStrike" cap="none" normalizeH="0" baseline="0" dirty="0">
                <a:ln>
                  <a:noFill/>
                </a:ln>
                <a:solidFill>
                  <a:srgbClr val="000080"/>
                </a:solidFill>
                <a:effectLst/>
                <a:latin typeface="Consolas" panose="020B0609020204030204" pitchFamily="49" charset="0"/>
              </a:rPr>
              <a:t>import </a:t>
            </a:r>
            <a:r>
              <a:rPr kumimoji="0" lang="zh-CN" altLang="zh-CN" sz="1700" b="0" i="0" u="none" strike="noStrike" cap="none" normalizeH="0" baseline="0" dirty="0">
                <a:ln>
                  <a:noFill/>
                </a:ln>
                <a:solidFill>
                  <a:srgbClr val="000000"/>
                </a:solidFill>
                <a:effectLst/>
                <a:latin typeface="Consolas" panose="020B0609020204030204" pitchFamily="49" charset="0"/>
              </a:rPr>
              <a:t>beanlifecycle.service.MyService;</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1" i="0" u="none" strike="noStrike" cap="none" normalizeH="0" baseline="0" dirty="0">
                <a:ln>
                  <a:noFill/>
                </a:ln>
                <a:solidFill>
                  <a:srgbClr val="000080"/>
                </a:solidFill>
                <a:effectLst/>
                <a:latin typeface="Consolas" panose="020B0609020204030204" pitchFamily="49" charset="0"/>
              </a:rPr>
              <a:t>import </a:t>
            </a:r>
            <a:r>
              <a:rPr kumimoji="0" lang="zh-CN" altLang="zh-CN" sz="1700" b="0" i="0" u="none" strike="noStrike" cap="none" normalizeH="0" baseline="0" dirty="0">
                <a:ln>
                  <a:noFill/>
                </a:ln>
                <a:solidFill>
                  <a:srgbClr val="808000"/>
                </a:solidFill>
                <a:effectLst/>
                <a:latin typeface="Consolas" panose="020B0609020204030204" pitchFamily="49" charset="0"/>
              </a:rPr>
              <a:t>org.springframework.context.annotation.Bean</a:t>
            </a: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1" i="0" u="none" strike="noStrike" cap="none" normalizeH="0" baseline="0" dirty="0">
                <a:ln>
                  <a:noFill/>
                </a:ln>
                <a:solidFill>
                  <a:srgbClr val="000080"/>
                </a:solidFill>
                <a:effectLst/>
                <a:latin typeface="Consolas" panose="020B0609020204030204" pitchFamily="49" charset="0"/>
              </a:rPr>
              <a:t>import </a:t>
            </a:r>
            <a:r>
              <a:rPr kumimoji="0" lang="zh-CN" altLang="zh-CN" sz="1700" b="0" i="0" u="none" strike="noStrike" cap="none" normalizeH="0" baseline="0" dirty="0">
                <a:ln>
                  <a:noFill/>
                </a:ln>
                <a:solidFill>
                  <a:srgbClr val="808000"/>
                </a:solidFill>
                <a:effectLst/>
                <a:latin typeface="Consolas" panose="020B0609020204030204" pitchFamily="49" charset="0"/>
              </a:rPr>
              <a:t>org.springframework.context.annotation.Configuration</a:t>
            </a: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1" u="none" strike="noStrike" cap="none" normalizeH="0" baseline="0" dirty="0">
                <a:ln>
                  <a:noFill/>
                </a:ln>
                <a:solidFill>
                  <a:srgbClr val="808080"/>
                </a:solidFill>
                <a:effectLst/>
                <a:latin typeface="Consolas" panose="020B0609020204030204" pitchFamily="49" charset="0"/>
              </a:rPr>
              <a:t>/**</a:t>
            </a:r>
            <a:br>
              <a:rPr kumimoji="0" lang="zh-CN" altLang="zh-CN" sz="1700" b="0" i="1" u="none" strike="noStrike" cap="none" normalizeH="0" baseline="0" dirty="0">
                <a:ln>
                  <a:noFill/>
                </a:ln>
                <a:solidFill>
                  <a:srgbClr val="808080"/>
                </a:solidFill>
                <a:effectLst/>
                <a:latin typeface="Consolas" panose="020B0609020204030204" pitchFamily="49" charset="0"/>
              </a:rPr>
            </a:br>
            <a:r>
              <a:rPr kumimoji="0" lang="zh-CN" altLang="zh-CN" sz="1700" b="0" i="1" u="none" strike="noStrike" cap="none" normalizeH="0" baseline="0" dirty="0">
                <a:ln>
                  <a:noFill/>
                </a:ln>
                <a:solidFill>
                  <a:srgbClr val="808080"/>
                </a:solidFill>
                <a:effectLst/>
                <a:latin typeface="Consolas" panose="020B0609020204030204" pitchFamily="49" charset="0"/>
              </a:rPr>
              <a:t> * Created by wangchao on 2021/11/18.</a:t>
            </a:r>
            <a:br>
              <a:rPr kumimoji="0" lang="zh-CN" altLang="zh-CN" sz="1700" b="0" i="1" u="none" strike="noStrike" cap="none" normalizeH="0" baseline="0" dirty="0">
                <a:ln>
                  <a:noFill/>
                </a:ln>
                <a:solidFill>
                  <a:srgbClr val="808080"/>
                </a:solidFill>
                <a:effectLst/>
                <a:latin typeface="Consolas" panose="020B0609020204030204" pitchFamily="49" charset="0"/>
              </a:rPr>
            </a:br>
            <a:r>
              <a:rPr kumimoji="0" lang="zh-CN" altLang="zh-CN" sz="1700" b="0" i="1" u="none" strike="noStrike" cap="none" normalizeH="0" baseline="0" dirty="0">
                <a:ln>
                  <a:noFill/>
                </a:ln>
                <a:solidFill>
                  <a:srgbClr val="808080"/>
                </a:solidFill>
                <a:effectLst/>
                <a:latin typeface="Consolas" panose="020B0609020204030204" pitchFamily="49" charset="0"/>
              </a:rPr>
              <a:t> */</a:t>
            </a:r>
            <a:br>
              <a:rPr kumimoji="0" lang="zh-CN" altLang="zh-CN" sz="1700" b="0" i="1" u="none" strike="noStrike" cap="none" normalizeH="0" baseline="0" dirty="0">
                <a:ln>
                  <a:noFill/>
                </a:ln>
                <a:solidFill>
                  <a:srgbClr val="808080"/>
                </a:solidFill>
                <a:effectLst/>
                <a:latin typeface="Consolas" panose="020B0609020204030204" pitchFamily="49" charset="0"/>
              </a:rPr>
            </a:br>
            <a:br>
              <a:rPr kumimoji="0" lang="zh-CN" altLang="zh-CN" sz="1700" b="0" i="1" u="none" strike="noStrike" cap="none" normalizeH="0" baseline="0" dirty="0">
                <a:ln>
                  <a:noFill/>
                </a:ln>
                <a:solidFill>
                  <a:srgbClr val="808080"/>
                </a:solidFill>
                <a:effectLst/>
                <a:latin typeface="Consolas" panose="020B0609020204030204" pitchFamily="49" charset="0"/>
              </a:rPr>
            </a:br>
            <a:r>
              <a:rPr kumimoji="0" lang="zh-CN" altLang="zh-CN" sz="1700" b="0" i="0" u="none" strike="noStrike" cap="none" normalizeH="0" baseline="0" dirty="0">
                <a:ln>
                  <a:noFill/>
                </a:ln>
                <a:solidFill>
                  <a:srgbClr val="808000"/>
                </a:solidFill>
                <a:effectLst/>
                <a:latin typeface="Consolas" panose="020B0609020204030204" pitchFamily="49" charset="0"/>
              </a:rPr>
              <a:t>@Configuration</a:t>
            </a:r>
            <a:br>
              <a:rPr kumimoji="0" lang="zh-CN" altLang="zh-CN" sz="1700" b="0" i="0" u="none" strike="noStrike" cap="none" normalizeH="0" baseline="0" dirty="0">
                <a:ln>
                  <a:noFill/>
                </a:ln>
                <a:solidFill>
                  <a:srgbClr val="808000"/>
                </a:solidFill>
                <a:effectLst/>
                <a:latin typeface="Consolas" panose="020B0609020204030204" pitchFamily="49" charset="0"/>
              </a:rPr>
            </a:br>
            <a:r>
              <a:rPr kumimoji="0" lang="zh-CN" altLang="zh-CN" sz="1700" b="1" i="0" u="none" strike="noStrike" cap="none" normalizeH="0" baseline="0" dirty="0">
                <a:ln>
                  <a:noFill/>
                </a:ln>
                <a:solidFill>
                  <a:srgbClr val="000080"/>
                </a:solidFill>
                <a:effectLst/>
                <a:latin typeface="Consolas" panose="020B0609020204030204" pitchFamily="49" charset="0"/>
              </a:rPr>
              <a:t>public class </a:t>
            </a:r>
            <a:r>
              <a:rPr kumimoji="0" lang="zh-CN" altLang="zh-CN" sz="1700" b="0" i="0" u="none" strike="noStrike" cap="none" normalizeH="0" baseline="0" dirty="0">
                <a:ln>
                  <a:noFill/>
                </a:ln>
                <a:solidFill>
                  <a:srgbClr val="000000"/>
                </a:solidFill>
                <a:effectLst/>
                <a:latin typeface="Consolas" panose="020B0609020204030204" pitchFamily="49" charset="0"/>
              </a:rPr>
              <a:t>BeanLifeCycleConfig {</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0" i="0" u="none" strike="noStrike" cap="none" normalizeH="0" baseline="0" dirty="0">
                <a:ln>
                  <a:noFill/>
                </a:ln>
                <a:solidFill>
                  <a:srgbClr val="808000"/>
                </a:solidFill>
                <a:effectLst/>
                <a:latin typeface="Consolas" panose="020B0609020204030204" pitchFamily="49" charset="0"/>
              </a:rPr>
              <a:t>@Bean</a:t>
            </a:r>
            <a:r>
              <a:rPr kumimoji="0" lang="zh-CN" altLang="zh-CN" sz="1700" b="0" i="0" u="none" strike="noStrike" cap="none" normalizeH="0" baseline="0" dirty="0">
                <a:ln>
                  <a:noFill/>
                </a:ln>
                <a:solidFill>
                  <a:srgbClr val="000000"/>
                </a:solidFill>
                <a:effectLst/>
                <a:latin typeface="Consolas" panose="020B0609020204030204" pitchFamily="49" charset="0"/>
              </a:rPr>
              <a:t>(initMethod = </a:t>
            </a:r>
            <a:r>
              <a:rPr kumimoji="0" lang="zh-CN" altLang="zh-CN" sz="1700" b="1" i="0" u="none" strike="noStrike" cap="none" normalizeH="0" baseline="0" dirty="0">
                <a:ln>
                  <a:noFill/>
                </a:ln>
                <a:solidFill>
                  <a:srgbClr val="008000"/>
                </a:solidFill>
                <a:effectLst/>
                <a:latin typeface="Consolas" panose="020B0609020204030204" pitchFamily="49" charset="0"/>
              </a:rPr>
              <a:t>"initService"</a:t>
            </a:r>
            <a:r>
              <a:rPr kumimoji="0" lang="zh-CN" altLang="zh-CN" sz="1700" b="0" i="0" u="none" strike="noStrike" cap="none" normalizeH="0" baseline="0" dirty="0">
                <a:ln>
                  <a:noFill/>
                </a:ln>
                <a:solidFill>
                  <a:srgbClr val="000000"/>
                </a:solidFill>
                <a:effectLst/>
                <a:latin typeface="Consolas" panose="020B0609020204030204" pitchFamily="49" charset="0"/>
              </a:rPr>
              <a:t>,destroyMethod = </a:t>
            </a:r>
            <a:r>
              <a:rPr kumimoji="0" lang="zh-CN" altLang="zh-CN" sz="1700" b="1" i="0" u="none" strike="noStrike" cap="none" normalizeH="0" baseline="0" dirty="0">
                <a:ln>
                  <a:noFill/>
                </a:ln>
                <a:solidFill>
                  <a:srgbClr val="008000"/>
                </a:solidFill>
                <a:effectLst/>
                <a:latin typeface="Consolas" panose="020B0609020204030204" pitchFamily="49" charset="0"/>
              </a:rPr>
              <a:t>"destroyService"</a:t>
            </a: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1" i="0" u="none" strike="noStrike" cap="none" normalizeH="0" baseline="0" dirty="0">
                <a:ln>
                  <a:noFill/>
                </a:ln>
                <a:solidFill>
                  <a:srgbClr val="000080"/>
                </a:solidFill>
                <a:effectLst/>
                <a:latin typeface="Consolas" panose="020B0609020204030204" pitchFamily="49" charset="0"/>
              </a:rPr>
              <a:t>public </a:t>
            </a:r>
            <a:r>
              <a:rPr kumimoji="0" lang="zh-CN" altLang="zh-CN" sz="1700" b="0" i="0" u="none" strike="noStrike" cap="none" normalizeH="0" baseline="0" dirty="0">
                <a:ln>
                  <a:noFill/>
                </a:ln>
                <a:solidFill>
                  <a:srgbClr val="000000"/>
                </a:solidFill>
                <a:effectLst/>
                <a:latin typeface="Consolas" panose="020B0609020204030204" pitchFamily="49" charset="0"/>
              </a:rPr>
              <a:t>MyService getMyService(){</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1" i="0" u="none" strike="noStrike" cap="none" normalizeH="0" baseline="0" dirty="0">
                <a:ln>
                  <a:noFill/>
                </a:ln>
                <a:solidFill>
                  <a:srgbClr val="000080"/>
                </a:solidFill>
                <a:effectLst/>
                <a:latin typeface="Consolas" panose="020B0609020204030204" pitchFamily="49" charset="0"/>
              </a:rPr>
              <a:t>return new </a:t>
            </a:r>
            <a:r>
              <a:rPr kumimoji="0" lang="zh-CN" altLang="zh-CN" sz="1700" b="0" i="0" u="none" strike="noStrike" cap="none" normalizeH="0" baseline="0" dirty="0">
                <a:ln>
                  <a:noFill/>
                </a:ln>
                <a:solidFill>
                  <a:srgbClr val="000000"/>
                </a:solidFill>
                <a:effectLst/>
                <a:latin typeface="Consolas" panose="020B0609020204030204" pitchFamily="49" charset="0"/>
              </a:rPr>
              <a:t>MyService();</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057268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B2C9B5-12BE-4C21-A187-79BA491C5FF7}"/>
              </a:ext>
            </a:extLst>
          </p:cNvPr>
          <p:cNvSpPr txBox="1">
            <a:spLocks/>
          </p:cNvSpPr>
          <p:nvPr/>
        </p:nvSpPr>
        <p:spPr>
          <a:xfrm>
            <a:off x="3616036" y="0"/>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dirty="0">
                <a:latin typeface="黑体" panose="02010609060101010101" pitchFamily="49" charset="-122"/>
                <a:ea typeface="黑体" panose="02010609060101010101" pitchFamily="49" charset="-122"/>
              </a:rPr>
              <a:t>4</a:t>
            </a:r>
            <a:r>
              <a:rPr lang="zh-CN" altLang="zh-CN" dirty="0">
                <a:latin typeface="黑体" panose="02010609060101010101" pitchFamily="49" charset="-122"/>
                <a:ea typeface="黑体" panose="02010609060101010101" pitchFamily="49" charset="-122"/>
              </a:rPr>
              <a:t>．创建测试类</a:t>
            </a:r>
            <a:endParaRPr lang="zh-CN" altLang="en-US" dirty="0">
              <a:latin typeface="黑体" panose="02010609060101010101" pitchFamily="49" charset="-122"/>
              <a:ea typeface="黑体" panose="02010609060101010101" pitchFamily="49" charset="-122"/>
            </a:endParaRPr>
          </a:p>
        </p:txBody>
      </p:sp>
      <p:sp>
        <p:nvSpPr>
          <p:cNvPr id="3" name="Rectangle 1">
            <a:extLst>
              <a:ext uri="{FF2B5EF4-FFF2-40B4-BE49-F238E27FC236}">
                <a16:creationId xmlns:a16="http://schemas.microsoft.com/office/drawing/2014/main" id="{4A18318E-7E30-453A-890B-2827FFF34DA0}"/>
              </a:ext>
            </a:extLst>
          </p:cNvPr>
          <p:cNvSpPr>
            <a:spLocks noChangeArrowheads="1"/>
          </p:cNvSpPr>
          <p:nvPr/>
        </p:nvSpPr>
        <p:spPr bwMode="auto">
          <a:xfrm>
            <a:off x="831272" y="3807229"/>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dirty="0">
                <a:ln>
                  <a:noFill/>
                </a:ln>
                <a:solidFill>
                  <a:srgbClr val="000080"/>
                </a:solidFill>
                <a:effectLst/>
                <a:latin typeface="Consolas" panose="020B0609020204030204" pitchFamily="49" charset="0"/>
              </a:rPr>
              <a:t>package </a:t>
            </a:r>
            <a:r>
              <a:rPr kumimoji="0" lang="zh-CN" altLang="zh-CN" sz="1700" b="0" i="0" u="none" strike="noStrike" cap="none" normalizeH="0" baseline="0" dirty="0">
                <a:ln>
                  <a:noFill/>
                </a:ln>
                <a:solidFill>
                  <a:srgbClr val="000000"/>
                </a:solidFill>
                <a:effectLst/>
                <a:latin typeface="Consolas" panose="020B0609020204030204" pitchFamily="49" charset="0"/>
              </a:rPr>
              <a:t>beanlifecycle.config;</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1" i="0" u="none" strike="noStrike" cap="none" normalizeH="0" baseline="0" dirty="0">
                <a:ln>
                  <a:noFill/>
                </a:ln>
                <a:solidFill>
                  <a:srgbClr val="000080"/>
                </a:solidFill>
                <a:effectLst/>
                <a:latin typeface="Consolas" panose="020B0609020204030204" pitchFamily="49" charset="0"/>
              </a:rPr>
              <a:t>import </a:t>
            </a:r>
            <a:r>
              <a:rPr kumimoji="0" lang="zh-CN" altLang="zh-CN" sz="1700" b="0" i="0" u="none" strike="noStrike" cap="none" normalizeH="0" baseline="0" dirty="0">
                <a:ln>
                  <a:noFill/>
                </a:ln>
                <a:solidFill>
                  <a:srgbClr val="000000"/>
                </a:solidFill>
                <a:effectLst/>
                <a:latin typeface="Consolas" panose="020B0609020204030204" pitchFamily="49" charset="0"/>
              </a:rPr>
              <a:t>beanlifecycle.service.MyService;</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1" i="0" u="none" strike="noStrike" cap="none" normalizeH="0" baseline="0" dirty="0">
                <a:ln>
                  <a:noFill/>
                </a:ln>
                <a:solidFill>
                  <a:srgbClr val="000080"/>
                </a:solidFill>
                <a:effectLst/>
                <a:latin typeface="Consolas" panose="020B0609020204030204" pitchFamily="49" charset="0"/>
              </a:rPr>
              <a:t>import </a:t>
            </a:r>
            <a:r>
              <a:rPr kumimoji="0" lang="zh-CN" altLang="zh-CN" sz="1700" b="0" i="0" u="none" strike="noStrike" cap="none" normalizeH="0" baseline="0" dirty="0">
                <a:ln>
                  <a:noFill/>
                </a:ln>
                <a:solidFill>
                  <a:srgbClr val="000000"/>
                </a:solidFill>
                <a:effectLst/>
                <a:latin typeface="Consolas" panose="020B0609020204030204" pitchFamily="49" charset="0"/>
              </a:rPr>
              <a:t>org.springframework.context.annotation.AnnotationConfigApplicationContext;</a:t>
            </a:r>
            <a:br>
              <a:rPr kumimoji="0" lang="zh-CN" altLang="zh-CN" sz="1700" b="0" i="0" u="none" strike="noStrike" cap="none" normalizeH="0" baseline="0" dirty="0">
                <a:ln>
                  <a:noFill/>
                </a:ln>
                <a:solidFill>
                  <a:srgbClr val="000000"/>
                </a:solidFill>
                <a:effectLst/>
                <a:latin typeface="Consolas" panose="020B0609020204030204" pitchFamily="49" charset="0"/>
              </a:rPr>
            </a:b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1" u="none" strike="noStrike" cap="none" normalizeH="0" baseline="0" dirty="0">
                <a:ln>
                  <a:noFill/>
                </a:ln>
                <a:solidFill>
                  <a:srgbClr val="808080"/>
                </a:solidFill>
                <a:effectLst/>
                <a:latin typeface="Consolas" panose="020B0609020204030204" pitchFamily="49" charset="0"/>
              </a:rPr>
              <a:t>/**</a:t>
            </a:r>
            <a:br>
              <a:rPr kumimoji="0" lang="zh-CN" altLang="zh-CN" sz="1700" b="0" i="1" u="none" strike="noStrike" cap="none" normalizeH="0" baseline="0" dirty="0">
                <a:ln>
                  <a:noFill/>
                </a:ln>
                <a:solidFill>
                  <a:srgbClr val="808080"/>
                </a:solidFill>
                <a:effectLst/>
                <a:latin typeface="Consolas" panose="020B0609020204030204" pitchFamily="49" charset="0"/>
              </a:rPr>
            </a:br>
            <a:r>
              <a:rPr kumimoji="0" lang="zh-CN" altLang="zh-CN" sz="1700" b="0" i="1" u="none" strike="noStrike" cap="none" normalizeH="0" baseline="0" dirty="0">
                <a:ln>
                  <a:noFill/>
                </a:ln>
                <a:solidFill>
                  <a:srgbClr val="808080"/>
                </a:solidFill>
                <a:effectLst/>
                <a:latin typeface="Consolas" panose="020B0609020204030204" pitchFamily="49" charset="0"/>
              </a:rPr>
              <a:t> * Created by wangchao on 2021/11/18.</a:t>
            </a:r>
            <a:br>
              <a:rPr kumimoji="0" lang="zh-CN" altLang="zh-CN" sz="1700" b="0" i="1" u="none" strike="noStrike" cap="none" normalizeH="0" baseline="0" dirty="0">
                <a:ln>
                  <a:noFill/>
                </a:ln>
                <a:solidFill>
                  <a:srgbClr val="808080"/>
                </a:solidFill>
                <a:effectLst/>
                <a:latin typeface="Consolas" panose="020B0609020204030204" pitchFamily="49" charset="0"/>
              </a:rPr>
            </a:br>
            <a:r>
              <a:rPr kumimoji="0" lang="zh-CN" altLang="zh-CN" sz="1700" b="0" i="1" u="none" strike="noStrike" cap="none" normalizeH="0" baseline="0" dirty="0">
                <a:ln>
                  <a:noFill/>
                </a:ln>
                <a:solidFill>
                  <a:srgbClr val="808080"/>
                </a:solidFill>
                <a:effectLst/>
                <a:latin typeface="Consolas" panose="020B0609020204030204" pitchFamily="49" charset="0"/>
              </a:rPr>
              <a:t> */</a:t>
            </a:r>
            <a:br>
              <a:rPr kumimoji="0" lang="zh-CN" altLang="zh-CN" sz="1700" b="0" i="1" u="none" strike="noStrike" cap="none" normalizeH="0" baseline="0" dirty="0">
                <a:ln>
                  <a:noFill/>
                </a:ln>
                <a:solidFill>
                  <a:srgbClr val="808080"/>
                </a:solidFill>
                <a:effectLst/>
                <a:latin typeface="Consolas" panose="020B0609020204030204" pitchFamily="49" charset="0"/>
              </a:rPr>
            </a:br>
            <a:r>
              <a:rPr kumimoji="0" lang="zh-CN" altLang="zh-CN" sz="1700" b="1" i="0" u="none" strike="noStrike" cap="none" normalizeH="0" baseline="0" dirty="0">
                <a:ln>
                  <a:noFill/>
                </a:ln>
                <a:solidFill>
                  <a:srgbClr val="000080"/>
                </a:solidFill>
                <a:effectLst/>
                <a:latin typeface="Consolas" panose="020B0609020204030204" pitchFamily="49" charset="0"/>
              </a:rPr>
              <a:t>public class </a:t>
            </a:r>
            <a:r>
              <a:rPr kumimoji="0" lang="zh-CN" altLang="zh-CN" sz="1700" b="0" i="0" u="none" strike="noStrike" cap="none" normalizeH="0" baseline="0" dirty="0">
                <a:ln>
                  <a:noFill/>
                </a:ln>
                <a:solidFill>
                  <a:srgbClr val="000000"/>
                </a:solidFill>
                <a:effectLst/>
                <a:latin typeface="Consolas" panose="020B0609020204030204" pitchFamily="49" charset="0"/>
              </a:rPr>
              <a:t>TestInitAndDes {</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1" i="0" u="none" strike="noStrike" cap="none" normalizeH="0" baseline="0" dirty="0">
                <a:ln>
                  <a:noFill/>
                </a:ln>
                <a:solidFill>
                  <a:srgbClr val="000080"/>
                </a:solidFill>
                <a:effectLst/>
                <a:latin typeface="Consolas" panose="020B0609020204030204" pitchFamily="49" charset="0"/>
              </a:rPr>
              <a:t>public static void </a:t>
            </a:r>
            <a:r>
              <a:rPr kumimoji="0" lang="zh-CN" altLang="zh-CN" sz="1700" b="0" i="0" u="none" strike="noStrike" cap="none" normalizeH="0" baseline="0" dirty="0">
                <a:ln>
                  <a:noFill/>
                </a:ln>
                <a:solidFill>
                  <a:srgbClr val="000000"/>
                </a:solidFill>
                <a:effectLst/>
                <a:latin typeface="Consolas" panose="020B0609020204030204" pitchFamily="49" charset="0"/>
              </a:rPr>
              <a:t>main(String[] args) {</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AnnotationConfigApplicationContext app =</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1" i="0" u="none" strike="noStrike" cap="none" normalizeH="0" baseline="0" dirty="0">
                <a:ln>
                  <a:noFill/>
                </a:ln>
                <a:solidFill>
                  <a:srgbClr val="000080"/>
                </a:solidFill>
                <a:effectLst/>
                <a:latin typeface="Consolas" panose="020B0609020204030204" pitchFamily="49" charset="0"/>
              </a:rPr>
              <a:t>new </a:t>
            </a:r>
            <a:r>
              <a:rPr kumimoji="0" lang="zh-CN" altLang="zh-CN" sz="1700" b="0" i="0" u="none" strike="noStrike" cap="none" normalizeH="0" baseline="0" dirty="0">
                <a:ln>
                  <a:noFill/>
                </a:ln>
                <a:solidFill>
                  <a:srgbClr val="000000"/>
                </a:solidFill>
                <a:effectLst/>
                <a:latin typeface="Consolas" panose="020B0609020204030204" pitchFamily="49" charset="0"/>
              </a:rPr>
              <a:t>AnnotationConfigApplicationContext(BeanLifeCycleConfig.</a:t>
            </a:r>
            <a:r>
              <a:rPr kumimoji="0" lang="zh-CN" altLang="zh-CN" sz="1700" b="1" i="0" u="none" strike="noStrike" cap="none" normalizeH="0" baseline="0" dirty="0">
                <a:ln>
                  <a:noFill/>
                </a:ln>
                <a:solidFill>
                  <a:srgbClr val="000080"/>
                </a:solidFill>
                <a:effectLst/>
                <a:latin typeface="Consolas" panose="020B0609020204030204" pitchFamily="49" charset="0"/>
              </a:rPr>
              <a:t>class</a:t>
            </a: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MyService ms = app.getBean(MyService.</a:t>
            </a:r>
            <a:r>
              <a:rPr kumimoji="0" lang="zh-CN" altLang="zh-CN" sz="1700" b="1" i="0" u="none" strike="noStrike" cap="none" normalizeH="0" baseline="0" dirty="0">
                <a:ln>
                  <a:noFill/>
                </a:ln>
                <a:solidFill>
                  <a:srgbClr val="000080"/>
                </a:solidFill>
                <a:effectLst/>
                <a:latin typeface="Consolas" panose="020B0609020204030204" pitchFamily="49" charset="0"/>
              </a:rPr>
              <a:t>class</a:t>
            </a: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       </a:t>
            </a:r>
            <a:r>
              <a:rPr kumimoji="0" lang="zh-CN" altLang="zh-CN" sz="1700" b="0" i="1" u="none" strike="noStrike" cap="none" normalizeH="0" baseline="0" dirty="0">
                <a:ln>
                  <a:noFill/>
                </a:ln>
                <a:solidFill>
                  <a:srgbClr val="808080"/>
                </a:solidFill>
                <a:effectLst/>
                <a:latin typeface="Consolas" panose="020B0609020204030204" pitchFamily="49" charset="0"/>
              </a:rPr>
              <a:t>// app.close();</a:t>
            </a:r>
            <a:br>
              <a:rPr kumimoji="0" lang="zh-CN" altLang="zh-CN" sz="1700" b="0" i="1" u="none" strike="noStrike" cap="none" normalizeH="0" baseline="0" dirty="0">
                <a:ln>
                  <a:noFill/>
                </a:ln>
                <a:solidFill>
                  <a:srgbClr val="808080"/>
                </a:solidFill>
                <a:effectLst/>
                <a:latin typeface="Consolas" panose="020B0609020204030204" pitchFamily="49" charset="0"/>
              </a:rPr>
            </a:br>
            <a:br>
              <a:rPr kumimoji="0" lang="zh-CN" altLang="zh-CN" sz="1700" b="0" i="1" u="none" strike="noStrike" cap="none" normalizeH="0" baseline="0" dirty="0">
                <a:ln>
                  <a:noFill/>
                </a:ln>
                <a:solidFill>
                  <a:srgbClr val="808080"/>
                </a:solidFill>
                <a:effectLst/>
                <a:latin typeface="Consolas" panose="020B0609020204030204" pitchFamily="49" charset="0"/>
              </a:rPr>
            </a:br>
            <a:r>
              <a:rPr kumimoji="0" lang="zh-CN" altLang="zh-CN" sz="1700" b="0" i="1" u="none" strike="noStrike" cap="none" normalizeH="0" baseline="0" dirty="0">
                <a:ln>
                  <a:noFill/>
                </a:ln>
                <a:solidFill>
                  <a:srgbClr val="808080"/>
                </a:solidFill>
                <a:effectLst/>
                <a:latin typeface="Consolas" panose="020B0609020204030204" pitchFamily="49" charset="0"/>
              </a:rPr>
              <a:t>    </a:t>
            </a: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r>
              <a:rPr kumimoji="0" lang="zh-CN" altLang="zh-CN" sz="1700" b="0" i="0" u="none" strike="noStrike" cap="none" normalizeH="0" baseline="0" dirty="0">
                <a:ln>
                  <a:noFill/>
                </a:ln>
                <a:solidFill>
                  <a:srgbClr val="000000"/>
                </a:solidFill>
                <a:effectLst/>
                <a:latin typeface="Consolas" panose="020B0609020204030204" pitchFamily="49" charset="0"/>
              </a:rPr>
              <a:t>}</a:t>
            </a:r>
            <a:br>
              <a:rPr kumimoji="0" lang="zh-CN" altLang="zh-CN" sz="1700" b="0" i="0" u="none" strike="noStrike" cap="none" normalizeH="0" baseline="0" dirty="0">
                <a:ln>
                  <a:noFill/>
                </a:ln>
                <a:solidFill>
                  <a:srgbClr val="000000"/>
                </a:solidFill>
                <a:effectLst/>
                <a:latin typeface="Consolas" panose="020B0609020204030204" pitchFamily="49"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62727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C30B21-8954-4572-A897-65A7F79525DD}"/>
              </a:ext>
            </a:extLst>
          </p:cNvPr>
          <p:cNvSpPr txBox="1">
            <a:spLocks/>
          </p:cNvSpPr>
          <p:nvPr/>
        </p:nvSpPr>
        <p:spPr>
          <a:xfrm>
            <a:off x="3962400" y="0"/>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5</a:t>
            </a:r>
            <a:r>
              <a:rPr lang="zh-CN" altLang="zh-CN">
                <a:latin typeface="黑体" panose="02010609060101010101" pitchFamily="49" charset="-122"/>
                <a:ea typeface="黑体" panose="02010609060101010101" pitchFamily="49" charset="-122"/>
              </a:rPr>
              <a:t>．运行测试类</a:t>
            </a:r>
            <a:endParaRPr lang="zh-CN" altLang="en-US" dirty="0">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82B418A1-38F5-4CCE-80E3-C31D342D025D}"/>
              </a:ext>
            </a:extLst>
          </p:cNvPr>
          <p:cNvPicPr>
            <a:picLocks noChangeAspect="1"/>
          </p:cNvPicPr>
          <p:nvPr/>
        </p:nvPicPr>
        <p:blipFill>
          <a:blip r:embed="rId2"/>
          <a:stretch>
            <a:fillRect/>
          </a:stretch>
        </p:blipFill>
        <p:spPr>
          <a:xfrm>
            <a:off x="645361" y="1461567"/>
            <a:ext cx="7210425" cy="2505075"/>
          </a:xfrm>
          <a:prstGeom prst="rect">
            <a:avLst/>
          </a:prstGeom>
        </p:spPr>
      </p:pic>
      <p:pic>
        <p:nvPicPr>
          <p:cNvPr id="6" name="图片 5">
            <a:extLst>
              <a:ext uri="{FF2B5EF4-FFF2-40B4-BE49-F238E27FC236}">
                <a16:creationId xmlns:a16="http://schemas.microsoft.com/office/drawing/2014/main" id="{F43C00E1-0DCB-448C-A4D8-BA053BAA0C66}"/>
              </a:ext>
            </a:extLst>
          </p:cNvPr>
          <p:cNvPicPr>
            <a:picLocks noChangeAspect="1"/>
          </p:cNvPicPr>
          <p:nvPr/>
        </p:nvPicPr>
        <p:blipFill>
          <a:blip r:embed="rId3"/>
          <a:stretch>
            <a:fillRect/>
          </a:stretch>
        </p:blipFill>
        <p:spPr>
          <a:xfrm>
            <a:off x="0" y="4285209"/>
            <a:ext cx="8953500" cy="2962275"/>
          </a:xfrm>
          <a:prstGeom prst="rect">
            <a:avLst/>
          </a:prstGeom>
        </p:spPr>
      </p:pic>
    </p:spTree>
    <p:extLst>
      <p:ext uri="{BB962C8B-B14F-4D97-AF65-F5344CB8AC3E}">
        <p14:creationId xmlns:p14="http://schemas.microsoft.com/office/powerpoint/2010/main" val="39762048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67294-9815-4BBB-A908-443806732921}"/>
              </a:ext>
            </a:extLst>
          </p:cNvPr>
          <p:cNvSpPr txBox="1">
            <a:spLocks/>
          </p:cNvSpPr>
          <p:nvPr/>
        </p:nvSpPr>
        <p:spPr>
          <a:xfrm>
            <a:off x="1981200" y="208136"/>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1.6  Spring</a:t>
            </a:r>
            <a:r>
              <a:rPr lang="zh-CN" altLang="zh-CN">
                <a:latin typeface="黑体" panose="02010609060101010101" pitchFamily="49" charset="-122"/>
                <a:ea typeface="黑体" panose="02010609060101010101" pitchFamily="49" charset="-122"/>
              </a:rPr>
              <a:t>的数据库编程</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50C603D5-97F7-45F4-AF2E-681A4E4DEC79}"/>
              </a:ext>
            </a:extLst>
          </p:cNvPr>
          <p:cNvSpPr txBox="1">
            <a:spLocks noChangeArrowheads="1"/>
          </p:cNvSpPr>
          <p:nvPr/>
        </p:nvSpPr>
        <p:spPr bwMode="auto">
          <a:xfrm>
            <a:off x="1155123" y="952298"/>
            <a:ext cx="864076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t>    </a:t>
            </a:r>
            <a:r>
              <a:rPr lang="zh-CN" altLang="zh-CN" dirty="0"/>
              <a:t>数据库编程是互联网编程的基础，</a:t>
            </a:r>
            <a:r>
              <a:rPr lang="de-DE" altLang="zh-CN" dirty="0"/>
              <a:t>Spring</a:t>
            </a:r>
            <a:r>
              <a:rPr lang="zh-CN" altLang="zh-CN" dirty="0"/>
              <a:t>框架为开发者提供了</a:t>
            </a:r>
            <a:r>
              <a:rPr lang="de-DE" altLang="zh-CN" dirty="0"/>
              <a:t>JDBC</a:t>
            </a:r>
            <a:r>
              <a:rPr lang="zh-CN" altLang="zh-CN" dirty="0"/>
              <a:t>模板模式，即</a:t>
            </a:r>
            <a:r>
              <a:rPr lang="de-DE" altLang="zh-CN" dirty="0">
                <a:solidFill>
                  <a:srgbClr val="0F06BA"/>
                </a:solidFill>
              </a:rPr>
              <a:t>jdbcTemplate</a:t>
            </a:r>
            <a:r>
              <a:rPr lang="zh-CN" altLang="zh-CN" dirty="0"/>
              <a:t>，它可以简化许多代码，但在实际应用中</a:t>
            </a:r>
            <a:r>
              <a:rPr lang="de-DE" altLang="zh-CN" dirty="0"/>
              <a:t>jdbcTemplate</a:t>
            </a:r>
            <a:r>
              <a:rPr lang="zh-CN" altLang="zh-CN" dirty="0"/>
              <a:t>并不常用。工作更多的时候，用的是</a:t>
            </a:r>
            <a:r>
              <a:rPr lang="en-US" altLang="zh-CN" dirty="0"/>
              <a:t>Hibernate</a:t>
            </a:r>
            <a:r>
              <a:rPr lang="zh-CN" altLang="zh-CN" dirty="0"/>
              <a:t>框架和</a:t>
            </a:r>
            <a:r>
              <a:rPr lang="en-US" altLang="zh-CN" dirty="0" err="1"/>
              <a:t>MyBatis</a:t>
            </a:r>
            <a:r>
              <a:rPr lang="zh-CN" altLang="zh-CN" dirty="0"/>
              <a:t>框架进行数据库编程。</a:t>
            </a:r>
            <a:endParaRPr lang="zh-CN" altLang="en-US" dirty="0"/>
          </a:p>
        </p:txBody>
      </p:sp>
      <p:sp>
        <p:nvSpPr>
          <p:cNvPr id="4" name="文本框 4">
            <a:extLst>
              <a:ext uri="{FF2B5EF4-FFF2-40B4-BE49-F238E27FC236}">
                <a16:creationId xmlns:a16="http://schemas.microsoft.com/office/drawing/2014/main" id="{A2AF8990-800D-4EFD-971A-D689E163D18D}"/>
              </a:ext>
            </a:extLst>
          </p:cNvPr>
          <p:cNvSpPr txBox="1">
            <a:spLocks noChangeArrowheads="1"/>
          </p:cNvSpPr>
          <p:nvPr/>
        </p:nvSpPr>
        <p:spPr bwMode="auto">
          <a:xfrm>
            <a:off x="1959033" y="2996609"/>
            <a:ext cx="771525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de-DE" altLang="zh-CN" dirty="0">
                <a:solidFill>
                  <a:srgbClr val="0F06BA"/>
                </a:solidFill>
              </a:rPr>
              <a:t>1.6.1  Spring JDBC</a:t>
            </a:r>
            <a:r>
              <a:rPr lang="zh-CN" altLang="zh-CN" dirty="0">
                <a:solidFill>
                  <a:srgbClr val="0F06BA"/>
                </a:solidFill>
              </a:rPr>
              <a:t>的</a:t>
            </a:r>
            <a:r>
              <a:rPr lang="de-DE" altLang="zh-CN" dirty="0">
                <a:solidFill>
                  <a:srgbClr val="0F06BA"/>
                </a:solidFill>
              </a:rPr>
              <a:t>XML</a:t>
            </a:r>
            <a:r>
              <a:rPr lang="zh-CN" altLang="zh-CN" dirty="0">
                <a:solidFill>
                  <a:srgbClr val="0F06BA"/>
                </a:solidFill>
              </a:rPr>
              <a:t>配置</a:t>
            </a:r>
            <a:endParaRPr lang="en-US" altLang="zh-CN" dirty="0">
              <a:solidFill>
                <a:srgbClr val="0F06BA"/>
              </a:solidFill>
            </a:endParaRPr>
          </a:p>
          <a:p>
            <a:pPr>
              <a:spcBef>
                <a:spcPct val="0"/>
              </a:spcBef>
              <a:buFontTx/>
              <a:buNone/>
            </a:pPr>
            <a:endParaRPr lang="en-US" altLang="zh-CN" dirty="0">
              <a:solidFill>
                <a:srgbClr val="0F06BA"/>
              </a:solidFill>
            </a:endParaRPr>
          </a:p>
          <a:p>
            <a:pPr>
              <a:spcBef>
                <a:spcPct val="0"/>
              </a:spcBef>
              <a:buFontTx/>
              <a:buNone/>
            </a:pPr>
            <a:r>
              <a:rPr lang="de-DE" altLang="zh-CN" dirty="0">
                <a:solidFill>
                  <a:srgbClr val="0F06BA"/>
                </a:solidFill>
              </a:rPr>
              <a:t>1.6.2  Spring JDBC</a:t>
            </a:r>
            <a:r>
              <a:rPr lang="zh-CN" altLang="zh-CN" dirty="0">
                <a:solidFill>
                  <a:srgbClr val="0F06BA"/>
                </a:solidFill>
              </a:rPr>
              <a:t>的</a:t>
            </a:r>
            <a:r>
              <a:rPr lang="de-DE" altLang="zh-CN" dirty="0">
                <a:solidFill>
                  <a:srgbClr val="0F06BA"/>
                </a:solidFill>
              </a:rPr>
              <a:t>Java</a:t>
            </a:r>
            <a:r>
              <a:rPr lang="zh-CN" altLang="zh-CN" dirty="0">
                <a:solidFill>
                  <a:srgbClr val="0F06BA"/>
                </a:solidFill>
              </a:rPr>
              <a:t>配置</a:t>
            </a:r>
            <a:endParaRPr lang="en-US" altLang="zh-CN" dirty="0">
              <a:solidFill>
                <a:srgbClr val="0F06BA"/>
              </a:solidFill>
            </a:endParaRPr>
          </a:p>
          <a:p>
            <a:pPr>
              <a:spcBef>
                <a:spcPct val="0"/>
              </a:spcBef>
              <a:buFontTx/>
              <a:buNone/>
            </a:pPr>
            <a:endParaRPr lang="en-US" altLang="zh-CN" dirty="0">
              <a:solidFill>
                <a:srgbClr val="0F06BA"/>
              </a:solidFill>
            </a:endParaRPr>
          </a:p>
          <a:p>
            <a:pPr>
              <a:spcBef>
                <a:spcPct val="0"/>
              </a:spcBef>
              <a:buFontTx/>
              <a:buNone/>
            </a:pPr>
            <a:r>
              <a:rPr lang="de-DE" altLang="zh-CN" dirty="0">
                <a:solidFill>
                  <a:srgbClr val="0F06BA"/>
                </a:solidFill>
              </a:rPr>
              <a:t>1.6.3  Spring JdbcTemplate</a:t>
            </a:r>
            <a:r>
              <a:rPr lang="zh-CN" altLang="zh-CN" dirty="0">
                <a:solidFill>
                  <a:srgbClr val="0F06BA"/>
                </a:solidFill>
              </a:rPr>
              <a:t>的常用方法</a:t>
            </a:r>
            <a:endParaRPr lang="en-US" altLang="zh-CN" dirty="0">
              <a:solidFill>
                <a:srgbClr val="0F06BA"/>
              </a:solidFill>
            </a:endParaRPr>
          </a:p>
          <a:p>
            <a:pPr>
              <a:spcBef>
                <a:spcPct val="0"/>
              </a:spcBef>
              <a:buFontTx/>
              <a:buNone/>
            </a:pPr>
            <a:endParaRPr lang="en-US" altLang="zh-CN" dirty="0">
              <a:solidFill>
                <a:srgbClr val="0F06BA"/>
              </a:solidFill>
            </a:endParaRPr>
          </a:p>
          <a:p>
            <a:pPr>
              <a:spcBef>
                <a:spcPct val="0"/>
              </a:spcBef>
              <a:buFontTx/>
              <a:buNone/>
            </a:pPr>
            <a:r>
              <a:rPr lang="de-DE" altLang="zh-CN" dirty="0">
                <a:solidFill>
                  <a:srgbClr val="0F06BA"/>
                </a:solidFill>
              </a:rPr>
              <a:t>1.6.4  </a:t>
            </a:r>
            <a:r>
              <a:rPr lang="zh-CN" altLang="zh-CN" dirty="0">
                <a:solidFill>
                  <a:srgbClr val="0F06BA"/>
                </a:solidFill>
              </a:rPr>
              <a:t>基于</a:t>
            </a:r>
            <a:r>
              <a:rPr lang="de-DE" altLang="zh-CN" dirty="0">
                <a:solidFill>
                  <a:srgbClr val="0F06BA"/>
                </a:solidFill>
              </a:rPr>
              <a:t>@Transactional</a:t>
            </a:r>
            <a:r>
              <a:rPr lang="zh-CN" altLang="zh-CN" dirty="0">
                <a:solidFill>
                  <a:srgbClr val="0F06BA"/>
                </a:solidFill>
              </a:rPr>
              <a:t>注解的声明式事务管理</a:t>
            </a:r>
            <a:endParaRPr lang="zh-CN" altLang="en-US" b="0" dirty="0">
              <a:solidFill>
                <a:srgbClr val="0F06BA"/>
              </a:solidFill>
            </a:endParaRPr>
          </a:p>
        </p:txBody>
      </p:sp>
    </p:spTree>
    <p:extLst>
      <p:ext uri="{BB962C8B-B14F-4D97-AF65-F5344CB8AC3E}">
        <p14:creationId xmlns:p14="http://schemas.microsoft.com/office/powerpoint/2010/main" val="236003214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5C9752-654E-43A4-908D-F4D4E9D99285}"/>
              </a:ext>
            </a:extLst>
          </p:cNvPr>
          <p:cNvSpPr txBox="1">
            <a:spLocks/>
          </p:cNvSpPr>
          <p:nvPr/>
        </p:nvSpPr>
        <p:spPr>
          <a:xfrm>
            <a:off x="1720734" y="0"/>
            <a:ext cx="8229600" cy="5492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dirty="0">
                <a:latin typeface="黑体" panose="02010609060101010101" pitchFamily="49" charset="-122"/>
                <a:ea typeface="黑体" panose="02010609060101010101" pitchFamily="49" charset="-122"/>
              </a:rPr>
              <a:t>1.6.1  Spring JDBC</a:t>
            </a:r>
            <a:r>
              <a:rPr lang="zh-CN" altLang="zh-CN" dirty="0">
                <a:latin typeface="黑体" panose="02010609060101010101" pitchFamily="49" charset="-122"/>
                <a:ea typeface="黑体" panose="02010609060101010101" pitchFamily="49" charset="-122"/>
              </a:rPr>
              <a:t>的</a:t>
            </a:r>
            <a:r>
              <a:rPr lang="de-DE" altLang="zh-CN" dirty="0">
                <a:latin typeface="黑体" panose="02010609060101010101" pitchFamily="49" charset="-122"/>
                <a:ea typeface="黑体" panose="02010609060101010101" pitchFamily="49" charset="-122"/>
              </a:rPr>
              <a:t>XML</a:t>
            </a:r>
            <a:r>
              <a:rPr lang="zh-CN" altLang="zh-CN" dirty="0">
                <a:latin typeface="黑体" panose="02010609060101010101" pitchFamily="49" charset="-122"/>
                <a:ea typeface="黑体" panose="02010609060101010101" pitchFamily="49" charset="-122"/>
              </a:rPr>
              <a:t>配置</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D1582791-725B-48DD-A7DF-40A9FF922AFD}"/>
              </a:ext>
            </a:extLst>
          </p:cNvPr>
          <p:cNvSpPr txBox="1">
            <a:spLocks noChangeArrowheads="1"/>
          </p:cNvSpPr>
          <p:nvPr/>
        </p:nvSpPr>
        <p:spPr bwMode="auto">
          <a:xfrm>
            <a:off x="1092084" y="798657"/>
            <a:ext cx="885825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sz="1800" dirty="0"/>
              <a:t>    </a:t>
            </a:r>
            <a:r>
              <a:rPr lang="zh-CN" altLang="zh-CN" sz="1800" dirty="0"/>
              <a:t>本节</a:t>
            </a:r>
            <a:r>
              <a:rPr lang="de-DE" altLang="zh-CN" sz="1800" dirty="0"/>
              <a:t>Spring</a:t>
            </a:r>
            <a:r>
              <a:rPr lang="zh-CN" altLang="zh-CN" sz="1800" dirty="0"/>
              <a:t>数据库编程主要使用</a:t>
            </a:r>
            <a:r>
              <a:rPr lang="de-DE" altLang="zh-CN" sz="1800" dirty="0"/>
              <a:t>Spring JDBC</a:t>
            </a:r>
            <a:r>
              <a:rPr lang="zh-CN" altLang="zh-CN" sz="1800" dirty="0"/>
              <a:t>模块的</a:t>
            </a:r>
            <a:r>
              <a:rPr lang="de-DE" altLang="zh-CN" sz="1800" dirty="0"/>
              <a:t>core</a:t>
            </a:r>
            <a:r>
              <a:rPr lang="zh-CN" altLang="zh-CN" sz="1800" dirty="0"/>
              <a:t>和</a:t>
            </a:r>
            <a:r>
              <a:rPr lang="de-DE" altLang="zh-CN" sz="1800" dirty="0"/>
              <a:t>dataSource</a:t>
            </a:r>
            <a:r>
              <a:rPr lang="zh-CN" altLang="zh-CN" sz="1800" dirty="0"/>
              <a:t>包。</a:t>
            </a:r>
            <a:r>
              <a:rPr lang="de-DE" altLang="zh-CN" sz="1800" dirty="0"/>
              <a:t>core</a:t>
            </a:r>
            <a:r>
              <a:rPr lang="zh-CN" altLang="zh-CN" sz="1800" dirty="0"/>
              <a:t>包是</a:t>
            </a:r>
            <a:r>
              <a:rPr lang="de-DE" altLang="zh-CN" sz="1800" dirty="0"/>
              <a:t>JDBC</a:t>
            </a:r>
            <a:r>
              <a:rPr lang="zh-CN" altLang="zh-CN" sz="1800" dirty="0"/>
              <a:t>的核心功能包，包括常用的</a:t>
            </a:r>
            <a:r>
              <a:rPr lang="de-DE" altLang="zh-CN" sz="1800" dirty="0"/>
              <a:t>JdbcTemplate</a:t>
            </a:r>
            <a:r>
              <a:rPr lang="zh-CN" altLang="zh-CN" sz="1800" dirty="0"/>
              <a:t>类；</a:t>
            </a:r>
            <a:r>
              <a:rPr lang="de-DE" altLang="zh-CN" sz="1800" dirty="0"/>
              <a:t>dataSource</a:t>
            </a:r>
            <a:r>
              <a:rPr lang="zh-CN" altLang="zh-CN" sz="1800" dirty="0"/>
              <a:t>包是访问数据源的工具类包。使用</a:t>
            </a:r>
            <a:r>
              <a:rPr lang="en-US" altLang="zh-CN" sz="1800" dirty="0"/>
              <a:t>Spring JDBC</a:t>
            </a:r>
            <a:r>
              <a:rPr lang="zh-CN" altLang="zh-CN" sz="1800" dirty="0"/>
              <a:t>操作数据库，需要对其进行配置。</a:t>
            </a:r>
            <a:endParaRPr lang="zh-CN" altLang="en-US" sz="1800" dirty="0"/>
          </a:p>
        </p:txBody>
      </p:sp>
      <p:sp>
        <p:nvSpPr>
          <p:cNvPr id="4" name="文本框 4">
            <a:extLst>
              <a:ext uri="{FF2B5EF4-FFF2-40B4-BE49-F238E27FC236}">
                <a16:creationId xmlns:a16="http://schemas.microsoft.com/office/drawing/2014/main" id="{4912A7C5-3408-455C-AB29-91EF5BE3FABA}"/>
              </a:ext>
            </a:extLst>
          </p:cNvPr>
          <p:cNvSpPr txBox="1">
            <a:spLocks noChangeArrowheads="1"/>
          </p:cNvSpPr>
          <p:nvPr/>
        </p:nvSpPr>
        <p:spPr bwMode="auto">
          <a:xfrm>
            <a:off x="1092084" y="1720995"/>
            <a:ext cx="9001125"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sz="1800" b="0" dirty="0">
                <a:latin typeface="Arial" panose="020B0604020202020204" pitchFamily="34" charset="0"/>
                <a:ea typeface="宋体" panose="02010600030101010101" pitchFamily="2" charset="-122"/>
              </a:rPr>
              <a:t>&lt;!-- </a:t>
            </a:r>
            <a:r>
              <a:rPr lang="zh-CN" altLang="zh-CN" sz="1800" b="0" dirty="0">
                <a:latin typeface="Arial" panose="020B0604020202020204" pitchFamily="34" charset="0"/>
                <a:ea typeface="宋体" panose="02010600030101010101" pitchFamily="2" charset="-122"/>
              </a:rPr>
              <a:t>配置数据源</a:t>
            </a:r>
            <a:r>
              <a:rPr lang="en-US" altLang="zh-CN" sz="1800" b="0" dirty="0">
                <a:latin typeface="Arial" panose="020B0604020202020204" pitchFamily="34" charset="0"/>
                <a:ea typeface="宋体" panose="02010600030101010101" pitchFamily="2" charset="-122"/>
              </a:rPr>
              <a:t> --&gt;</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en-US" altLang="zh-CN" sz="1800" b="0" dirty="0">
                <a:latin typeface="Arial" panose="020B0604020202020204" pitchFamily="34" charset="0"/>
                <a:ea typeface="宋体" panose="02010600030101010101" pitchFamily="2" charset="-122"/>
              </a:rPr>
              <a:t>&lt;bean id="</a:t>
            </a:r>
            <a:r>
              <a:rPr lang="en-US" altLang="zh-CN" sz="1800" b="0" dirty="0" err="1">
                <a:latin typeface="Arial" panose="020B0604020202020204" pitchFamily="34" charset="0"/>
                <a:ea typeface="宋体" panose="02010600030101010101" pitchFamily="2" charset="-122"/>
              </a:rPr>
              <a:t>dataSource</a:t>
            </a:r>
            <a:r>
              <a:rPr lang="en-US" altLang="zh-CN" sz="1800" b="0" dirty="0">
                <a:latin typeface="Arial" panose="020B0604020202020204" pitchFamily="34" charset="0"/>
                <a:ea typeface="宋体" panose="02010600030101010101" pitchFamily="2" charset="-122"/>
              </a:rPr>
              <a:t>" class="</a:t>
            </a:r>
            <a:r>
              <a:rPr lang="en-US" altLang="zh-CN" sz="1800" b="0" dirty="0" err="1">
                <a:latin typeface="Arial" panose="020B0604020202020204" pitchFamily="34" charset="0"/>
                <a:ea typeface="宋体" panose="02010600030101010101" pitchFamily="2" charset="-122"/>
              </a:rPr>
              <a:t>org.springframework.jdbc.datasource.DriverManagerDataSource</a:t>
            </a:r>
            <a:r>
              <a:rPr lang="en-US" altLang="zh-CN" sz="1800" b="0" dirty="0">
                <a:latin typeface="Arial" panose="020B0604020202020204" pitchFamily="34" charset="0"/>
                <a:ea typeface="宋体" panose="02010600030101010101" pitchFamily="2" charset="-122"/>
              </a:rPr>
              <a:t>"&gt;</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en-US" altLang="zh-CN" sz="1800" b="0" dirty="0">
                <a:latin typeface="Arial" panose="020B0604020202020204" pitchFamily="34" charset="0"/>
                <a:ea typeface="宋体" panose="02010600030101010101" pitchFamily="2" charset="-122"/>
              </a:rPr>
              <a:t>   		&lt;!-- MySQL</a:t>
            </a:r>
            <a:r>
              <a:rPr lang="zh-CN" altLang="zh-CN" sz="1800" b="0" dirty="0">
                <a:latin typeface="Arial" panose="020B0604020202020204" pitchFamily="34" charset="0"/>
                <a:ea typeface="宋体" panose="02010600030101010101" pitchFamily="2" charset="-122"/>
              </a:rPr>
              <a:t>数据库驱动</a:t>
            </a:r>
            <a:r>
              <a:rPr lang="en-US" altLang="zh-CN" sz="1800" b="0" dirty="0">
                <a:latin typeface="Arial" panose="020B0604020202020204" pitchFamily="34" charset="0"/>
                <a:ea typeface="宋体" panose="02010600030101010101" pitchFamily="2" charset="-122"/>
              </a:rPr>
              <a:t> --&gt;</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en-US" altLang="zh-CN" sz="1800" b="0" dirty="0">
                <a:latin typeface="Arial" panose="020B0604020202020204" pitchFamily="34" charset="0"/>
                <a:ea typeface="宋体" panose="02010600030101010101" pitchFamily="2" charset="-122"/>
              </a:rPr>
              <a:t>   		&lt;property name="</a:t>
            </a:r>
            <a:r>
              <a:rPr lang="en-US" altLang="zh-CN" sz="1800" b="0" dirty="0" err="1">
                <a:latin typeface="Arial" panose="020B0604020202020204" pitchFamily="34" charset="0"/>
                <a:ea typeface="宋体" panose="02010600030101010101" pitchFamily="2" charset="-122"/>
              </a:rPr>
              <a:t>driverClassName</a:t>
            </a:r>
            <a:r>
              <a:rPr lang="en-US" altLang="zh-CN" sz="1800" b="0" dirty="0">
                <a:latin typeface="Arial" panose="020B0604020202020204" pitchFamily="34" charset="0"/>
                <a:ea typeface="宋体" panose="02010600030101010101" pitchFamily="2" charset="-122"/>
              </a:rPr>
              <a:t>" value="</a:t>
            </a:r>
            <a:r>
              <a:rPr lang="en-US" altLang="zh-CN" sz="1800" b="0" dirty="0" err="1">
                <a:latin typeface="Arial" panose="020B0604020202020204" pitchFamily="34" charset="0"/>
                <a:ea typeface="宋体" panose="02010600030101010101" pitchFamily="2" charset="-122"/>
              </a:rPr>
              <a:t>com.mysql.jdbc.Driver</a:t>
            </a:r>
            <a:r>
              <a:rPr lang="en-US" altLang="zh-CN" sz="1800" b="0" dirty="0">
                <a:latin typeface="Arial" panose="020B0604020202020204" pitchFamily="34" charset="0"/>
                <a:ea typeface="宋体" panose="02010600030101010101" pitchFamily="2" charset="-122"/>
              </a:rPr>
              <a:t>"/&gt;</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en-US" altLang="zh-CN" sz="1800" b="0" dirty="0">
                <a:latin typeface="Arial" panose="020B0604020202020204" pitchFamily="34" charset="0"/>
                <a:ea typeface="宋体" panose="02010600030101010101" pitchFamily="2" charset="-122"/>
              </a:rPr>
              <a:t>   		&lt;!-- </a:t>
            </a:r>
            <a:r>
              <a:rPr lang="zh-CN" altLang="zh-CN" sz="1800" b="0" dirty="0">
                <a:latin typeface="Arial" panose="020B0604020202020204" pitchFamily="34" charset="0"/>
                <a:ea typeface="宋体" panose="02010600030101010101" pitchFamily="2" charset="-122"/>
              </a:rPr>
              <a:t>连接数据库的</a:t>
            </a:r>
            <a:r>
              <a:rPr lang="en-US" altLang="zh-CN" sz="1800" b="0" dirty="0">
                <a:latin typeface="Arial" panose="020B0604020202020204" pitchFamily="34" charset="0"/>
                <a:ea typeface="宋体" panose="02010600030101010101" pitchFamily="2" charset="-122"/>
              </a:rPr>
              <a:t>URL --&gt;</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en-US" altLang="zh-CN" sz="1800" b="0" dirty="0">
                <a:latin typeface="Arial" panose="020B0604020202020204" pitchFamily="34" charset="0"/>
                <a:ea typeface="宋体" panose="02010600030101010101" pitchFamily="2" charset="-122"/>
              </a:rPr>
              <a:t>   		&lt;property name="</a:t>
            </a:r>
            <a:r>
              <a:rPr lang="en-US" altLang="zh-CN" sz="1800" b="0" dirty="0" err="1">
                <a:latin typeface="Arial" panose="020B0604020202020204" pitchFamily="34" charset="0"/>
                <a:ea typeface="宋体" panose="02010600030101010101" pitchFamily="2" charset="-122"/>
              </a:rPr>
              <a:t>url</a:t>
            </a:r>
            <a:r>
              <a:rPr lang="en-US" altLang="zh-CN" sz="1800" b="0" dirty="0">
                <a:latin typeface="Arial" panose="020B0604020202020204" pitchFamily="34" charset="0"/>
                <a:ea typeface="宋体" panose="02010600030101010101" pitchFamily="2" charset="-122"/>
              </a:rPr>
              <a:t>" value="</a:t>
            </a:r>
            <a:r>
              <a:rPr lang="en-US" altLang="zh-CN" sz="1800" b="0" dirty="0" err="1">
                <a:latin typeface="Arial" panose="020B0604020202020204" pitchFamily="34" charset="0"/>
                <a:ea typeface="宋体" panose="02010600030101010101" pitchFamily="2" charset="-122"/>
              </a:rPr>
              <a:t>jdbc:mysql</a:t>
            </a:r>
            <a:r>
              <a:rPr lang="en-US" altLang="zh-CN" sz="1800" b="0" dirty="0">
                <a:latin typeface="Arial" panose="020B0604020202020204" pitchFamily="34" charset="0"/>
                <a:ea typeface="宋体" panose="02010600030101010101" pitchFamily="2" charset="-122"/>
              </a:rPr>
              <a:t>://localhost:3306/</a:t>
            </a:r>
            <a:r>
              <a:rPr lang="en-US" altLang="zh-CN" sz="1800" b="0" dirty="0" err="1">
                <a:latin typeface="Arial" panose="020B0604020202020204" pitchFamily="34" charset="0"/>
                <a:ea typeface="宋体" panose="02010600030101010101" pitchFamily="2" charset="-122"/>
              </a:rPr>
              <a:t>springtest?characterEncoding</a:t>
            </a:r>
            <a:r>
              <a:rPr lang="en-US" altLang="zh-CN" sz="1800" b="0" dirty="0">
                <a:latin typeface="Arial" panose="020B0604020202020204" pitchFamily="34" charset="0"/>
                <a:ea typeface="宋体" panose="02010600030101010101" pitchFamily="2" charset="-122"/>
              </a:rPr>
              <a:t>=utf8"/&gt;</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en-US" altLang="zh-CN" sz="1800" b="0" dirty="0">
                <a:latin typeface="Arial" panose="020B0604020202020204" pitchFamily="34" charset="0"/>
                <a:ea typeface="宋体" panose="02010600030101010101" pitchFamily="2" charset="-122"/>
              </a:rPr>
              <a:t>   		&lt;!-- </a:t>
            </a:r>
            <a:r>
              <a:rPr lang="zh-CN" altLang="zh-CN" sz="1800" b="0" dirty="0">
                <a:latin typeface="Arial" panose="020B0604020202020204" pitchFamily="34" charset="0"/>
                <a:ea typeface="宋体" panose="02010600030101010101" pitchFamily="2" charset="-122"/>
              </a:rPr>
              <a:t>连接数据库的用户名</a:t>
            </a:r>
            <a:r>
              <a:rPr lang="en-US" altLang="zh-CN" sz="1800" b="0" dirty="0">
                <a:latin typeface="Arial" panose="020B0604020202020204" pitchFamily="34" charset="0"/>
                <a:ea typeface="宋体" panose="02010600030101010101" pitchFamily="2" charset="-122"/>
              </a:rPr>
              <a:t> --&gt;</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en-US" altLang="zh-CN" sz="1800" b="0" dirty="0">
                <a:latin typeface="Arial" panose="020B0604020202020204" pitchFamily="34" charset="0"/>
                <a:ea typeface="宋体" panose="02010600030101010101" pitchFamily="2" charset="-122"/>
              </a:rPr>
              <a:t>   		&lt;property name="username" value="root"/&gt;</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en-US" altLang="zh-CN" sz="1800" b="0" dirty="0">
                <a:latin typeface="Arial" panose="020B0604020202020204" pitchFamily="34" charset="0"/>
                <a:ea typeface="宋体" panose="02010600030101010101" pitchFamily="2" charset="-122"/>
              </a:rPr>
              <a:t>   		&lt;!-- </a:t>
            </a:r>
            <a:r>
              <a:rPr lang="zh-CN" altLang="zh-CN" sz="1800" b="0" dirty="0">
                <a:latin typeface="Arial" panose="020B0604020202020204" pitchFamily="34" charset="0"/>
                <a:ea typeface="宋体" panose="02010600030101010101" pitchFamily="2" charset="-122"/>
              </a:rPr>
              <a:t>连接数据库的密码</a:t>
            </a:r>
            <a:r>
              <a:rPr lang="en-US" altLang="zh-CN" sz="1800" b="0" dirty="0">
                <a:latin typeface="Arial" panose="020B0604020202020204" pitchFamily="34" charset="0"/>
                <a:ea typeface="宋体" panose="02010600030101010101" pitchFamily="2" charset="-122"/>
              </a:rPr>
              <a:t> --&gt;</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en-US" altLang="zh-CN" sz="1800" b="0" dirty="0">
                <a:latin typeface="Arial" panose="020B0604020202020204" pitchFamily="34" charset="0"/>
                <a:ea typeface="宋体" panose="02010600030101010101" pitchFamily="2" charset="-122"/>
              </a:rPr>
              <a:t>   		&lt;property name="password" value="root"/&gt;</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en-US" altLang="zh-CN" sz="1800" b="0" dirty="0">
                <a:latin typeface="Arial" panose="020B0604020202020204" pitchFamily="34" charset="0"/>
                <a:ea typeface="宋体" panose="02010600030101010101" pitchFamily="2" charset="-122"/>
              </a:rPr>
              <a:t>   &lt;/bean&gt;</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en-US" altLang="zh-CN" sz="1800" b="0" dirty="0">
                <a:latin typeface="Arial" panose="020B0604020202020204" pitchFamily="34" charset="0"/>
                <a:ea typeface="宋体" panose="02010600030101010101" pitchFamily="2" charset="-122"/>
              </a:rPr>
              <a:t>   &lt;!-- </a:t>
            </a:r>
            <a:r>
              <a:rPr lang="zh-CN" altLang="zh-CN" sz="1800" b="0" dirty="0">
                <a:latin typeface="Arial" panose="020B0604020202020204" pitchFamily="34" charset="0"/>
                <a:ea typeface="宋体" panose="02010600030101010101" pitchFamily="2" charset="-122"/>
              </a:rPr>
              <a:t>配置</a:t>
            </a:r>
            <a:r>
              <a:rPr lang="en-US" altLang="zh-CN" sz="1800" b="0" dirty="0">
                <a:latin typeface="Arial" panose="020B0604020202020204" pitchFamily="34" charset="0"/>
                <a:ea typeface="宋体" panose="02010600030101010101" pitchFamily="2" charset="-122"/>
              </a:rPr>
              <a:t>JDBC</a:t>
            </a:r>
            <a:r>
              <a:rPr lang="zh-CN" altLang="zh-CN" sz="1800" b="0" dirty="0">
                <a:latin typeface="Arial" panose="020B0604020202020204" pitchFamily="34" charset="0"/>
                <a:ea typeface="宋体" panose="02010600030101010101" pitchFamily="2" charset="-122"/>
              </a:rPr>
              <a:t>模板</a:t>
            </a:r>
            <a:r>
              <a:rPr lang="en-US" altLang="zh-CN" sz="1800" b="0" dirty="0">
                <a:latin typeface="Arial" panose="020B0604020202020204" pitchFamily="34" charset="0"/>
                <a:ea typeface="宋体" panose="02010600030101010101" pitchFamily="2" charset="-122"/>
              </a:rPr>
              <a:t> --&gt;</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en-US" altLang="zh-CN" sz="1800" b="0" dirty="0">
                <a:latin typeface="Arial" panose="020B0604020202020204" pitchFamily="34" charset="0"/>
                <a:ea typeface="宋体" panose="02010600030101010101" pitchFamily="2" charset="-122"/>
              </a:rPr>
              <a:t>   &lt;bean id="</a:t>
            </a:r>
            <a:r>
              <a:rPr lang="en-US" altLang="zh-CN" sz="1800" b="0" dirty="0" err="1">
                <a:latin typeface="Arial" panose="020B0604020202020204" pitchFamily="34" charset="0"/>
                <a:ea typeface="宋体" panose="02010600030101010101" pitchFamily="2" charset="-122"/>
              </a:rPr>
              <a:t>jdbcTemplate</a:t>
            </a:r>
            <a:r>
              <a:rPr lang="en-US" altLang="zh-CN" sz="1800" b="0" dirty="0">
                <a:latin typeface="Arial" panose="020B0604020202020204" pitchFamily="34" charset="0"/>
                <a:ea typeface="宋体" panose="02010600030101010101" pitchFamily="2" charset="-122"/>
              </a:rPr>
              <a:t>" class="</a:t>
            </a:r>
            <a:r>
              <a:rPr lang="en-US" altLang="zh-CN" sz="1800" b="0" dirty="0" err="1">
                <a:latin typeface="Arial" panose="020B0604020202020204" pitchFamily="34" charset="0"/>
                <a:ea typeface="宋体" panose="02010600030101010101" pitchFamily="2" charset="-122"/>
              </a:rPr>
              <a:t>org.springframework.jdbc.core.JdbcTemplate</a:t>
            </a:r>
            <a:r>
              <a:rPr lang="en-US" altLang="zh-CN" sz="1800" b="0" dirty="0">
                <a:latin typeface="Arial" panose="020B0604020202020204" pitchFamily="34" charset="0"/>
                <a:ea typeface="宋体" panose="02010600030101010101" pitchFamily="2" charset="-122"/>
              </a:rPr>
              <a:t>"&gt;</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en-US" altLang="zh-CN" sz="1800" b="0" dirty="0">
                <a:latin typeface="Arial" panose="020B0604020202020204" pitchFamily="34" charset="0"/>
                <a:ea typeface="宋体" panose="02010600030101010101" pitchFamily="2" charset="-122"/>
              </a:rPr>
              <a:t>   		&lt;property name="</a:t>
            </a:r>
            <a:r>
              <a:rPr lang="en-US" altLang="zh-CN" sz="1800" b="0" dirty="0" err="1">
                <a:latin typeface="Arial" panose="020B0604020202020204" pitchFamily="34" charset="0"/>
                <a:ea typeface="宋体" panose="02010600030101010101" pitchFamily="2" charset="-122"/>
              </a:rPr>
              <a:t>dataSource</a:t>
            </a:r>
            <a:r>
              <a:rPr lang="en-US" altLang="zh-CN" sz="1800" b="0" dirty="0">
                <a:latin typeface="Arial" panose="020B0604020202020204" pitchFamily="34" charset="0"/>
                <a:ea typeface="宋体" panose="02010600030101010101" pitchFamily="2" charset="-122"/>
              </a:rPr>
              <a:t>" ref="</a:t>
            </a:r>
            <a:r>
              <a:rPr lang="en-US" altLang="zh-CN" sz="1800" b="0" dirty="0" err="1">
                <a:latin typeface="Arial" panose="020B0604020202020204" pitchFamily="34" charset="0"/>
                <a:ea typeface="宋体" panose="02010600030101010101" pitchFamily="2" charset="-122"/>
              </a:rPr>
              <a:t>dataSource</a:t>
            </a:r>
            <a:r>
              <a:rPr lang="en-US" altLang="zh-CN" sz="1800" b="0" dirty="0">
                <a:latin typeface="Arial" panose="020B0604020202020204" pitchFamily="34" charset="0"/>
                <a:ea typeface="宋体" panose="02010600030101010101" pitchFamily="2" charset="-122"/>
              </a:rPr>
              <a:t>"/&gt;</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en-US" altLang="zh-CN" sz="1800" b="0" dirty="0">
                <a:latin typeface="Arial" panose="020B0604020202020204" pitchFamily="34" charset="0"/>
                <a:ea typeface="宋体" panose="02010600030101010101" pitchFamily="2" charset="-122"/>
              </a:rPr>
              <a:t>   &lt;/bean&gt;</a:t>
            </a:r>
            <a:endParaRPr lang="zh-CN" altLang="zh-CN" sz="1800" b="0" dirty="0">
              <a:latin typeface="Arial" panose="020B0604020202020204" pitchFamily="34" charset="0"/>
              <a:ea typeface="宋体" panose="02010600030101010101" pitchFamily="2" charset="-122"/>
            </a:endParaRPr>
          </a:p>
          <a:p>
            <a:pPr>
              <a:spcBef>
                <a:spcPct val="0"/>
              </a:spcBef>
              <a:buFontTx/>
              <a:buNone/>
            </a:pPr>
            <a:endParaRPr lang="zh-CN" altLang="en-US" sz="1800" b="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9737000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a:extLst>
              <a:ext uri="{FF2B5EF4-FFF2-40B4-BE49-F238E27FC236}">
                <a16:creationId xmlns:a16="http://schemas.microsoft.com/office/drawing/2014/main" id="{B1CA2DD2-AA92-4A7A-9EBE-B7486227294E}"/>
              </a:ext>
            </a:extLst>
          </p:cNvPr>
          <p:cNvSpPr txBox="1">
            <a:spLocks noChangeArrowheads="1"/>
          </p:cNvSpPr>
          <p:nvPr/>
        </p:nvSpPr>
        <p:spPr bwMode="auto">
          <a:xfrm>
            <a:off x="1866756" y="670359"/>
            <a:ext cx="8856662"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t>    </a:t>
            </a:r>
            <a:r>
              <a:rPr lang="zh-CN" altLang="zh-CN" dirty="0"/>
              <a:t>配置</a:t>
            </a:r>
            <a:r>
              <a:rPr lang="en-US" altLang="zh-CN" dirty="0"/>
              <a:t>JDBC</a:t>
            </a:r>
            <a:r>
              <a:rPr lang="zh-CN" altLang="zh-CN" dirty="0"/>
              <a:t>模板时，需要将</a:t>
            </a:r>
            <a:r>
              <a:rPr lang="en-US" altLang="zh-CN" dirty="0" err="1"/>
              <a:t>dataSource</a:t>
            </a:r>
            <a:r>
              <a:rPr lang="zh-CN" altLang="zh-CN" dirty="0"/>
              <a:t>注入到</a:t>
            </a:r>
            <a:r>
              <a:rPr lang="en-US" altLang="zh-CN" dirty="0" err="1"/>
              <a:t>jdbcTemplate</a:t>
            </a:r>
            <a:r>
              <a:rPr lang="zh-CN" altLang="zh-CN" dirty="0"/>
              <a:t>，而在数据访问层（如</a:t>
            </a:r>
            <a:r>
              <a:rPr lang="en-US" altLang="zh-CN" dirty="0"/>
              <a:t>Dao</a:t>
            </a:r>
            <a:r>
              <a:rPr lang="zh-CN" altLang="zh-CN" dirty="0"/>
              <a:t>类）使用</a:t>
            </a:r>
            <a:r>
              <a:rPr lang="en-US" altLang="zh-CN" dirty="0" err="1"/>
              <a:t>jdbcTemplate</a:t>
            </a:r>
            <a:r>
              <a:rPr lang="zh-CN" altLang="zh-CN" dirty="0"/>
              <a:t>时，也需要将</a:t>
            </a:r>
            <a:r>
              <a:rPr lang="en-US" altLang="zh-CN" dirty="0" err="1"/>
              <a:t>jdbcTemplate</a:t>
            </a:r>
            <a:r>
              <a:rPr lang="zh-CN" altLang="zh-CN" dirty="0"/>
              <a:t>注入到对应的</a:t>
            </a:r>
            <a:r>
              <a:rPr lang="en-US" altLang="zh-CN" dirty="0"/>
              <a:t>Bean</a:t>
            </a:r>
            <a:r>
              <a:rPr lang="zh-CN" altLang="zh-CN" dirty="0"/>
              <a:t>中。代码示例如下：</a:t>
            </a:r>
          </a:p>
          <a:p>
            <a:pPr>
              <a:spcBef>
                <a:spcPct val="0"/>
              </a:spcBef>
              <a:buFontTx/>
              <a:buNone/>
            </a:pPr>
            <a:r>
              <a:rPr lang="en-US" altLang="zh-CN" sz="1800" b="0" dirty="0">
                <a:latin typeface="Arial" panose="020B0604020202020204" pitchFamily="34" charset="0"/>
                <a:ea typeface="宋体" panose="02010600030101010101" pitchFamily="2" charset="-122"/>
              </a:rPr>
              <a:t>	……</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en-US" altLang="zh-CN" sz="1800" b="0" dirty="0">
                <a:latin typeface="Arial" panose="020B0604020202020204" pitchFamily="34" charset="0"/>
                <a:ea typeface="宋体" panose="02010600030101010101" pitchFamily="2" charset="-122"/>
              </a:rPr>
              <a:t>@Repository</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en-US" altLang="zh-CN" sz="1800" b="0" dirty="0">
                <a:latin typeface="Arial" panose="020B0604020202020204" pitchFamily="34" charset="0"/>
                <a:ea typeface="宋体" panose="02010600030101010101" pitchFamily="2" charset="-122"/>
              </a:rPr>
              <a:t>public class </a:t>
            </a:r>
            <a:r>
              <a:rPr lang="en-US" altLang="zh-CN" sz="1800" b="0" dirty="0" err="1">
                <a:latin typeface="Arial" panose="020B0604020202020204" pitchFamily="34" charset="0"/>
                <a:ea typeface="宋体" panose="02010600030101010101" pitchFamily="2" charset="-122"/>
              </a:rPr>
              <a:t>TestDaoImpl</a:t>
            </a:r>
            <a:r>
              <a:rPr lang="en-US" altLang="zh-CN" sz="1800" b="0" dirty="0">
                <a:latin typeface="Arial" panose="020B0604020202020204" pitchFamily="34" charset="0"/>
                <a:ea typeface="宋体" panose="02010600030101010101" pitchFamily="2" charset="-122"/>
              </a:rPr>
              <a:t> implements </a:t>
            </a:r>
            <a:r>
              <a:rPr lang="en-US" altLang="zh-CN" sz="1800" b="0" dirty="0" err="1">
                <a:latin typeface="Arial" panose="020B0604020202020204" pitchFamily="34" charset="0"/>
                <a:ea typeface="宋体" panose="02010600030101010101" pitchFamily="2" charset="-122"/>
              </a:rPr>
              <a:t>TestDao</a:t>
            </a:r>
            <a:r>
              <a:rPr lang="en-US" altLang="zh-CN" sz="1800" b="0" dirty="0">
                <a:latin typeface="Arial" panose="020B0604020202020204" pitchFamily="34" charset="0"/>
                <a:ea typeface="宋体" panose="02010600030101010101" pitchFamily="2" charset="-122"/>
              </a:rPr>
              <a:t>{</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en-US" altLang="zh-CN" sz="1800" b="0" dirty="0">
                <a:latin typeface="Arial" panose="020B0604020202020204" pitchFamily="34" charset="0"/>
                <a:ea typeface="宋体" panose="02010600030101010101" pitchFamily="2" charset="-122"/>
              </a:rPr>
              <a:t>	 </a:t>
            </a:r>
            <a:r>
              <a:rPr lang="en-US" altLang="zh-CN" sz="1800" b="0" dirty="0">
                <a:solidFill>
                  <a:srgbClr val="0F06BA"/>
                </a:solidFill>
                <a:latin typeface="Arial" panose="020B0604020202020204" pitchFamily="34" charset="0"/>
                <a:ea typeface="宋体" panose="02010600030101010101" pitchFamily="2" charset="-122"/>
              </a:rPr>
              <a:t>@Autowired</a:t>
            </a:r>
            <a:endParaRPr lang="zh-CN" altLang="zh-CN" sz="1800" b="0" dirty="0">
              <a:solidFill>
                <a:srgbClr val="0F06BA"/>
              </a:solidFill>
              <a:latin typeface="Arial" panose="020B0604020202020204" pitchFamily="34" charset="0"/>
              <a:ea typeface="宋体" panose="02010600030101010101" pitchFamily="2" charset="-122"/>
            </a:endParaRPr>
          </a:p>
          <a:p>
            <a:pPr>
              <a:spcBef>
                <a:spcPct val="0"/>
              </a:spcBef>
              <a:buFontTx/>
              <a:buNone/>
            </a:pPr>
            <a:r>
              <a:rPr lang="en-US" altLang="zh-CN" sz="1800" b="0" dirty="0">
                <a:solidFill>
                  <a:srgbClr val="0F06BA"/>
                </a:solidFill>
                <a:latin typeface="Arial" panose="020B0604020202020204" pitchFamily="34" charset="0"/>
                <a:ea typeface="宋体" panose="02010600030101010101" pitchFamily="2" charset="-122"/>
              </a:rPr>
              <a:t>	//</a:t>
            </a:r>
            <a:r>
              <a:rPr lang="zh-CN" altLang="zh-CN" sz="1800" b="0" dirty="0">
                <a:solidFill>
                  <a:srgbClr val="0F06BA"/>
                </a:solidFill>
                <a:latin typeface="Arial" panose="020B0604020202020204" pitchFamily="34" charset="0"/>
                <a:ea typeface="宋体" panose="02010600030101010101" pitchFamily="2" charset="-122"/>
              </a:rPr>
              <a:t>使用配置文件中的</a:t>
            </a:r>
            <a:r>
              <a:rPr lang="en-US" altLang="zh-CN" sz="1800" b="0" dirty="0">
                <a:solidFill>
                  <a:srgbClr val="0F06BA"/>
                </a:solidFill>
                <a:latin typeface="Arial" panose="020B0604020202020204" pitchFamily="34" charset="0"/>
                <a:ea typeface="宋体" panose="02010600030101010101" pitchFamily="2" charset="-122"/>
              </a:rPr>
              <a:t>JDBC</a:t>
            </a:r>
            <a:r>
              <a:rPr lang="zh-CN" altLang="zh-CN" sz="1800" b="0" dirty="0">
                <a:solidFill>
                  <a:srgbClr val="0F06BA"/>
                </a:solidFill>
                <a:latin typeface="Arial" panose="020B0604020202020204" pitchFamily="34" charset="0"/>
                <a:ea typeface="宋体" panose="02010600030101010101" pitchFamily="2" charset="-122"/>
              </a:rPr>
              <a:t>模板</a:t>
            </a:r>
          </a:p>
          <a:p>
            <a:pPr>
              <a:spcBef>
                <a:spcPct val="0"/>
              </a:spcBef>
              <a:buFontTx/>
              <a:buNone/>
            </a:pPr>
            <a:r>
              <a:rPr lang="en-US" altLang="zh-CN" sz="1800" b="0" dirty="0">
                <a:solidFill>
                  <a:srgbClr val="0F06BA"/>
                </a:solidFill>
                <a:latin typeface="Arial" panose="020B0604020202020204" pitchFamily="34" charset="0"/>
                <a:ea typeface="宋体" panose="02010600030101010101" pitchFamily="2" charset="-122"/>
              </a:rPr>
              <a:t>	private </a:t>
            </a:r>
            <a:r>
              <a:rPr lang="en-US" altLang="zh-CN" sz="1800" b="0" dirty="0" err="1">
                <a:solidFill>
                  <a:srgbClr val="0F06BA"/>
                </a:solidFill>
                <a:latin typeface="Arial" panose="020B0604020202020204" pitchFamily="34" charset="0"/>
                <a:ea typeface="宋体" panose="02010600030101010101" pitchFamily="2" charset="-122"/>
              </a:rPr>
              <a:t>JdbcTemplate</a:t>
            </a:r>
            <a:r>
              <a:rPr lang="en-US" altLang="zh-CN" sz="1800" b="0" dirty="0">
                <a:solidFill>
                  <a:srgbClr val="0F06BA"/>
                </a:solidFill>
                <a:latin typeface="Arial" panose="020B0604020202020204" pitchFamily="34" charset="0"/>
                <a:ea typeface="宋体" panose="02010600030101010101" pitchFamily="2" charset="-122"/>
              </a:rPr>
              <a:t> </a:t>
            </a:r>
            <a:r>
              <a:rPr lang="en-US" altLang="zh-CN" sz="1800" b="0" dirty="0" err="1">
                <a:solidFill>
                  <a:srgbClr val="0F06BA"/>
                </a:solidFill>
                <a:latin typeface="Arial" panose="020B0604020202020204" pitchFamily="34" charset="0"/>
                <a:ea typeface="宋体" panose="02010600030101010101" pitchFamily="2" charset="-122"/>
              </a:rPr>
              <a:t>jdbcTemplate</a:t>
            </a:r>
            <a:r>
              <a:rPr lang="en-US" altLang="zh-CN" sz="1800" b="0" dirty="0">
                <a:solidFill>
                  <a:srgbClr val="0F06BA"/>
                </a:solidFill>
                <a:latin typeface="Arial" panose="020B0604020202020204" pitchFamily="34" charset="0"/>
                <a:ea typeface="宋体" panose="02010600030101010101" pitchFamily="2" charset="-122"/>
              </a:rPr>
              <a:t>;</a:t>
            </a:r>
            <a:endParaRPr lang="zh-CN" altLang="zh-CN" sz="1800" b="0" dirty="0">
              <a:solidFill>
                <a:srgbClr val="0F06BA"/>
              </a:solidFill>
              <a:latin typeface="Arial" panose="020B0604020202020204" pitchFamily="34" charset="0"/>
              <a:ea typeface="宋体" panose="02010600030101010101" pitchFamily="2" charset="-122"/>
            </a:endParaRPr>
          </a:p>
          <a:p>
            <a:pPr>
              <a:spcBef>
                <a:spcPct val="0"/>
              </a:spcBef>
              <a:buFontTx/>
              <a:buNone/>
            </a:pPr>
            <a:r>
              <a:rPr lang="en-US" altLang="zh-CN" sz="1800" b="0" dirty="0">
                <a:latin typeface="Arial" panose="020B0604020202020204" pitchFamily="34" charset="0"/>
                <a:ea typeface="宋体" panose="02010600030101010101" pitchFamily="2" charset="-122"/>
              </a:rPr>
              <a:t>	……</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en-US" altLang="zh-CN" sz="1800" b="0" dirty="0">
                <a:latin typeface="Arial" panose="020B0604020202020204" pitchFamily="34" charset="0"/>
                <a:ea typeface="宋体" panose="02010600030101010101" pitchFamily="2" charset="-122"/>
              </a:rPr>
              <a:t>}</a:t>
            </a:r>
            <a:endParaRPr lang="zh-CN" altLang="en-US" sz="1800" b="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5265759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89ECBF-D505-43B0-AE9D-E2395C9CB38F}"/>
              </a:ext>
            </a:extLst>
          </p:cNvPr>
          <p:cNvSpPr txBox="1">
            <a:spLocks/>
          </p:cNvSpPr>
          <p:nvPr/>
        </p:nvSpPr>
        <p:spPr>
          <a:xfrm>
            <a:off x="1388226" y="0"/>
            <a:ext cx="8229600" cy="5619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1.6.2  Spring JDBC</a:t>
            </a:r>
            <a:r>
              <a:rPr lang="zh-CN" altLang="zh-CN">
                <a:latin typeface="黑体" panose="02010609060101010101" pitchFamily="49" charset="-122"/>
                <a:ea typeface="黑体" panose="02010609060101010101" pitchFamily="49" charset="-122"/>
              </a:rPr>
              <a:t>的</a:t>
            </a:r>
            <a:r>
              <a:rPr lang="de-DE" altLang="zh-CN">
                <a:latin typeface="黑体" panose="02010609060101010101" pitchFamily="49" charset="-122"/>
                <a:ea typeface="黑体" panose="02010609060101010101" pitchFamily="49" charset="-122"/>
              </a:rPr>
              <a:t>Java</a:t>
            </a:r>
            <a:r>
              <a:rPr lang="zh-CN" altLang="zh-CN">
                <a:latin typeface="黑体" panose="02010609060101010101" pitchFamily="49" charset="-122"/>
                <a:ea typeface="黑体" panose="02010609060101010101" pitchFamily="49" charset="-122"/>
              </a:rPr>
              <a:t>配置</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47AD8954-0BE0-4838-80AF-464FF4A25CCB}"/>
              </a:ext>
            </a:extLst>
          </p:cNvPr>
          <p:cNvSpPr txBox="1">
            <a:spLocks noChangeArrowheads="1"/>
          </p:cNvSpPr>
          <p:nvPr/>
        </p:nvSpPr>
        <p:spPr bwMode="auto">
          <a:xfrm>
            <a:off x="1487979" y="1130705"/>
            <a:ext cx="8497888"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de-DE" altLang="zh-CN" sz="1800" b="0" dirty="0">
                <a:latin typeface="Arial" panose="020B0604020202020204" pitchFamily="34" charset="0"/>
                <a:ea typeface="宋体" panose="02010600030101010101" pitchFamily="2" charset="-122"/>
              </a:rPr>
              <a:t>@Configuration //</a:t>
            </a:r>
            <a:r>
              <a:rPr lang="zh-CN" altLang="zh-CN" sz="1800" b="0" dirty="0">
                <a:latin typeface="Arial" panose="020B0604020202020204" pitchFamily="34" charset="0"/>
                <a:ea typeface="宋体" panose="02010600030101010101" pitchFamily="2" charset="-122"/>
              </a:rPr>
              <a:t>通过该注解来表明该类是一个</a:t>
            </a:r>
            <a:r>
              <a:rPr lang="de-DE" altLang="zh-CN" sz="1800" b="0" dirty="0">
                <a:latin typeface="Arial" panose="020B0604020202020204" pitchFamily="34" charset="0"/>
                <a:ea typeface="宋体" panose="02010600030101010101" pitchFamily="2" charset="-122"/>
              </a:rPr>
              <a:t>Spring</a:t>
            </a:r>
            <a:r>
              <a:rPr lang="zh-CN" altLang="zh-CN" sz="1800" b="0" dirty="0">
                <a:latin typeface="Arial" panose="020B0604020202020204" pitchFamily="34" charset="0"/>
                <a:ea typeface="宋体" panose="02010600030101010101" pitchFamily="2" charset="-122"/>
              </a:rPr>
              <a:t>的配置，相当于一个</a:t>
            </a:r>
            <a:r>
              <a:rPr lang="de-DE" altLang="zh-CN" sz="1800" b="0" dirty="0">
                <a:latin typeface="Arial" panose="020B0604020202020204" pitchFamily="34" charset="0"/>
                <a:ea typeface="宋体" panose="02010600030101010101" pitchFamily="2" charset="-122"/>
              </a:rPr>
              <a:t>xml</a:t>
            </a:r>
            <a:r>
              <a:rPr lang="zh-CN" altLang="zh-CN" sz="1800" b="0" dirty="0">
                <a:latin typeface="Arial" panose="020B0604020202020204" pitchFamily="34" charset="0"/>
                <a:ea typeface="宋体" panose="02010600030101010101" pitchFamily="2" charset="-122"/>
              </a:rPr>
              <a:t>文件</a:t>
            </a:r>
          </a:p>
          <a:p>
            <a:pPr>
              <a:spcBef>
                <a:spcPct val="0"/>
              </a:spcBef>
              <a:buFontTx/>
              <a:buNone/>
            </a:pPr>
            <a:r>
              <a:rPr lang="de-DE" altLang="zh-CN" sz="1800" b="0" dirty="0">
                <a:latin typeface="Arial" panose="020B0604020202020204" pitchFamily="34" charset="0"/>
                <a:ea typeface="宋体" panose="02010600030101010101" pitchFamily="2" charset="-122"/>
              </a:rPr>
              <a:t>@ComponentScan(basePackages = "dao") //</a:t>
            </a:r>
            <a:r>
              <a:rPr lang="zh-CN" altLang="zh-CN" sz="1800" b="0" dirty="0">
                <a:latin typeface="Arial" panose="020B0604020202020204" pitchFamily="34" charset="0"/>
                <a:ea typeface="宋体" panose="02010600030101010101" pitchFamily="2" charset="-122"/>
              </a:rPr>
              <a:t>配置扫描包</a:t>
            </a:r>
          </a:p>
          <a:p>
            <a:pPr>
              <a:spcBef>
                <a:spcPct val="0"/>
              </a:spcBef>
              <a:buFontTx/>
              <a:buNone/>
            </a:pPr>
            <a:r>
              <a:rPr lang="de-DE" altLang="zh-CN" sz="1800" b="0" dirty="0">
                <a:latin typeface="Arial" panose="020B0604020202020204" pitchFamily="34" charset="0"/>
                <a:ea typeface="宋体" panose="02010600030101010101" pitchFamily="2" charset="-122"/>
              </a:rPr>
              <a:t>@PropertySource(value={"classpath:jdbc.properties"},ignoreResourceNotFound=true) </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de-DE" altLang="zh-CN" sz="1800" b="0" dirty="0">
                <a:latin typeface="Arial" panose="020B0604020202020204" pitchFamily="34" charset="0"/>
                <a:ea typeface="宋体" panose="02010600030101010101" pitchFamily="2" charset="-122"/>
              </a:rPr>
              <a:t>//</a:t>
            </a:r>
            <a:r>
              <a:rPr lang="zh-CN" altLang="zh-CN" sz="1800" b="0" dirty="0">
                <a:latin typeface="Arial" panose="020B0604020202020204" pitchFamily="34" charset="0"/>
                <a:ea typeface="宋体" panose="02010600030101010101" pitchFamily="2" charset="-122"/>
              </a:rPr>
              <a:t>配置多个属性文件时</a:t>
            </a:r>
            <a:r>
              <a:rPr lang="de-DE" altLang="zh-CN" sz="1800" b="0" dirty="0">
                <a:latin typeface="Arial" panose="020B0604020202020204" pitchFamily="34" charset="0"/>
                <a:ea typeface="宋体" panose="02010600030101010101" pitchFamily="2" charset="-122"/>
              </a:rPr>
              <a:t>  value={"classpath:jdbc.properties","xx","xxx"}</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de-DE" altLang="zh-CN" sz="1800" b="0" dirty="0">
                <a:latin typeface="Arial" panose="020B0604020202020204" pitchFamily="34" charset="0"/>
                <a:ea typeface="宋体" panose="02010600030101010101" pitchFamily="2" charset="-122"/>
              </a:rPr>
              <a:t>public class SpringJDBCConfig {</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de-DE" altLang="zh-CN" sz="1800" b="0" dirty="0">
                <a:latin typeface="Arial" panose="020B0604020202020204" pitchFamily="34" charset="0"/>
                <a:ea typeface="宋体" panose="02010600030101010101" pitchFamily="2" charset="-122"/>
              </a:rPr>
              <a:t>	@Value("${jdbc.url}")//</a:t>
            </a:r>
            <a:r>
              <a:rPr lang="zh-CN" altLang="zh-CN" sz="1800" b="0" dirty="0">
                <a:latin typeface="Arial" panose="020B0604020202020204" pitchFamily="34" charset="0"/>
                <a:ea typeface="宋体" panose="02010600030101010101" pitchFamily="2" charset="-122"/>
              </a:rPr>
              <a:t>注入属性文件</a:t>
            </a:r>
            <a:r>
              <a:rPr lang="de-DE" altLang="zh-CN" sz="1800" b="0" dirty="0">
                <a:latin typeface="Arial" panose="020B0604020202020204" pitchFamily="34" charset="0"/>
                <a:ea typeface="宋体" panose="02010600030101010101" pitchFamily="2" charset="-122"/>
              </a:rPr>
              <a:t>jdbc.properties</a:t>
            </a:r>
            <a:r>
              <a:rPr lang="zh-CN" altLang="zh-CN" sz="1800" b="0" dirty="0">
                <a:latin typeface="Arial" panose="020B0604020202020204" pitchFamily="34" charset="0"/>
                <a:ea typeface="宋体" panose="02010600030101010101" pitchFamily="2" charset="-122"/>
              </a:rPr>
              <a:t>中的</a:t>
            </a:r>
            <a:r>
              <a:rPr lang="de-DE" altLang="zh-CN" sz="1800" b="0" dirty="0">
                <a:latin typeface="Arial" panose="020B0604020202020204" pitchFamily="34" charset="0"/>
                <a:ea typeface="宋体" panose="02010600030101010101" pitchFamily="2" charset="-122"/>
              </a:rPr>
              <a:t>jdbc.url</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de-DE" altLang="zh-CN" sz="1800" b="0" dirty="0">
                <a:latin typeface="Arial" panose="020B0604020202020204" pitchFamily="34" charset="0"/>
                <a:ea typeface="宋体" panose="02010600030101010101" pitchFamily="2" charset="-122"/>
              </a:rPr>
              <a:t>    private String jdbcUrl;</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de-DE" altLang="zh-CN" sz="1800" b="0" dirty="0">
                <a:latin typeface="Arial" panose="020B0604020202020204" pitchFamily="34" charset="0"/>
                <a:ea typeface="宋体" panose="02010600030101010101" pitchFamily="2" charset="-122"/>
              </a:rPr>
              <a:t>    @Value("${jdbc.driverClassName}")</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de-DE" altLang="zh-CN" sz="1800" b="0" dirty="0">
                <a:latin typeface="Arial" panose="020B0604020202020204" pitchFamily="34" charset="0"/>
                <a:ea typeface="宋体" panose="02010600030101010101" pitchFamily="2" charset="-122"/>
              </a:rPr>
              <a:t>    private String jdbcDriverClassName;</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de-DE" altLang="zh-CN" sz="1800" b="0" dirty="0">
                <a:latin typeface="Arial" panose="020B0604020202020204" pitchFamily="34" charset="0"/>
                <a:ea typeface="宋体" panose="02010600030101010101" pitchFamily="2" charset="-122"/>
              </a:rPr>
              <a:t>    @Value("${jdbc.username}")</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de-DE" altLang="zh-CN" sz="1800" b="0" dirty="0">
                <a:latin typeface="Arial" panose="020B0604020202020204" pitchFamily="34" charset="0"/>
                <a:ea typeface="宋体" panose="02010600030101010101" pitchFamily="2" charset="-122"/>
              </a:rPr>
              <a:t>    private String jdbcUsername;</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de-DE" altLang="zh-CN" sz="1800" b="0" dirty="0">
                <a:latin typeface="Arial" panose="020B0604020202020204" pitchFamily="34" charset="0"/>
                <a:ea typeface="宋体" panose="02010600030101010101" pitchFamily="2" charset="-122"/>
              </a:rPr>
              <a:t>    @Value("${jdbc.password}")</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de-DE" altLang="zh-CN" sz="1800" b="0" dirty="0">
                <a:latin typeface="Arial" panose="020B0604020202020204" pitchFamily="34" charset="0"/>
                <a:ea typeface="宋体" panose="02010600030101010101" pitchFamily="2" charset="-122"/>
              </a:rPr>
              <a:t>    private String jdbcPassword;</a:t>
            </a:r>
            <a:endParaRPr lang="zh-CN" altLang="zh-CN" sz="1800" b="0" dirty="0">
              <a:latin typeface="Arial" panose="020B0604020202020204" pitchFamily="34" charset="0"/>
              <a:ea typeface="宋体" panose="02010600030101010101" pitchFamily="2" charset="-122"/>
            </a:endParaRPr>
          </a:p>
          <a:p>
            <a:pPr>
              <a:spcBef>
                <a:spcPct val="0"/>
              </a:spcBef>
              <a:buFontTx/>
              <a:buNone/>
            </a:pPr>
            <a:r>
              <a:rPr lang="de-DE" altLang="zh-CN" sz="1800" b="0" dirty="0">
                <a:latin typeface="Arial" panose="020B0604020202020204" pitchFamily="34" charset="0"/>
                <a:ea typeface="宋体" panose="02010600030101010101" pitchFamily="2" charset="-122"/>
              </a:rPr>
              <a:t>    </a:t>
            </a:r>
            <a:endParaRPr lang="zh-CN" altLang="en-US" sz="1800" b="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91477089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a:extLst>
              <a:ext uri="{FF2B5EF4-FFF2-40B4-BE49-F238E27FC236}">
                <a16:creationId xmlns:a16="http://schemas.microsoft.com/office/drawing/2014/main" id="{6547A69E-D916-49C7-AD27-3C1C3E183CAD}"/>
              </a:ext>
            </a:extLst>
          </p:cNvPr>
          <p:cNvSpPr txBox="1">
            <a:spLocks noChangeArrowheads="1"/>
          </p:cNvSpPr>
          <p:nvPr/>
        </p:nvSpPr>
        <p:spPr bwMode="auto">
          <a:xfrm>
            <a:off x="0" y="0"/>
            <a:ext cx="8785225" cy="729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de-DE" altLang="zh-CN" sz="1800" b="0">
                <a:latin typeface="Arial" panose="020B0604020202020204" pitchFamily="34" charset="0"/>
                <a:ea typeface="宋体" panose="02010600030101010101" pitchFamily="2" charset="-122"/>
              </a:rPr>
              <a:t>   /**</a:t>
            </a:r>
            <a:endParaRPr lang="zh-CN" altLang="zh-CN" sz="1800" b="0">
              <a:latin typeface="Arial" panose="020B0604020202020204" pitchFamily="34" charset="0"/>
              <a:ea typeface="宋体" panose="02010600030101010101" pitchFamily="2" charset="-122"/>
            </a:endParaRPr>
          </a:p>
          <a:p>
            <a:pPr>
              <a:spcBef>
                <a:spcPct val="0"/>
              </a:spcBef>
              <a:buFontTx/>
              <a:buNone/>
            </a:pPr>
            <a:r>
              <a:rPr lang="de-DE" altLang="zh-CN" sz="1800" b="0">
                <a:latin typeface="Arial" panose="020B0604020202020204" pitchFamily="34" charset="0"/>
                <a:ea typeface="宋体" panose="02010600030101010101" pitchFamily="2" charset="-122"/>
              </a:rPr>
              <a:t>     * </a:t>
            </a:r>
            <a:r>
              <a:rPr lang="zh-CN" altLang="zh-CN" sz="1800" b="0">
                <a:latin typeface="Arial" panose="020B0604020202020204" pitchFamily="34" charset="0"/>
                <a:ea typeface="宋体" panose="02010600030101010101" pitchFamily="2" charset="-122"/>
              </a:rPr>
              <a:t>配置数据源</a:t>
            </a:r>
          </a:p>
          <a:p>
            <a:pPr>
              <a:spcBef>
                <a:spcPct val="0"/>
              </a:spcBef>
              <a:buFontTx/>
              <a:buNone/>
            </a:pPr>
            <a:r>
              <a:rPr lang="de-DE" altLang="zh-CN" sz="1800" b="0">
                <a:latin typeface="Arial" panose="020B0604020202020204" pitchFamily="34" charset="0"/>
                <a:ea typeface="宋体" panose="02010600030101010101" pitchFamily="2" charset="-122"/>
              </a:rPr>
              <a:t>     */</a:t>
            </a:r>
            <a:endParaRPr lang="zh-CN" altLang="zh-CN" sz="1800" b="0">
              <a:latin typeface="Arial" panose="020B0604020202020204" pitchFamily="34" charset="0"/>
              <a:ea typeface="宋体" panose="02010600030101010101" pitchFamily="2" charset="-122"/>
            </a:endParaRPr>
          </a:p>
          <a:p>
            <a:pPr>
              <a:spcBef>
                <a:spcPct val="0"/>
              </a:spcBef>
              <a:buFontTx/>
              <a:buNone/>
            </a:pPr>
            <a:r>
              <a:rPr lang="de-DE" altLang="zh-CN" sz="1800" b="0">
                <a:latin typeface="Arial" panose="020B0604020202020204" pitchFamily="34" charset="0"/>
                <a:ea typeface="宋体" panose="02010600030101010101" pitchFamily="2" charset="-122"/>
              </a:rPr>
              <a:t>    @Bean</a:t>
            </a:r>
            <a:endParaRPr lang="zh-CN" altLang="zh-CN" sz="1800" b="0">
              <a:latin typeface="Arial" panose="020B0604020202020204" pitchFamily="34" charset="0"/>
              <a:ea typeface="宋体" panose="02010600030101010101" pitchFamily="2" charset="-122"/>
            </a:endParaRPr>
          </a:p>
          <a:p>
            <a:pPr>
              <a:spcBef>
                <a:spcPct val="0"/>
              </a:spcBef>
              <a:buFontTx/>
              <a:buNone/>
            </a:pPr>
            <a:r>
              <a:rPr lang="de-DE" altLang="zh-CN" sz="1800" b="0">
                <a:latin typeface="Arial" panose="020B0604020202020204" pitchFamily="34" charset="0"/>
                <a:ea typeface="宋体" panose="02010600030101010101" pitchFamily="2" charset="-122"/>
              </a:rPr>
              <a:t>    public DriverManagerDataSource dataSource() {</a:t>
            </a:r>
            <a:endParaRPr lang="zh-CN" altLang="zh-CN" sz="1800" b="0">
              <a:latin typeface="Arial" panose="020B0604020202020204" pitchFamily="34" charset="0"/>
              <a:ea typeface="宋体" panose="02010600030101010101" pitchFamily="2" charset="-122"/>
            </a:endParaRPr>
          </a:p>
          <a:p>
            <a:pPr>
              <a:spcBef>
                <a:spcPct val="0"/>
              </a:spcBef>
              <a:buFontTx/>
              <a:buNone/>
            </a:pPr>
            <a:r>
              <a:rPr lang="de-DE" altLang="zh-CN" sz="1800" b="0">
                <a:latin typeface="Arial" panose="020B0604020202020204" pitchFamily="34" charset="0"/>
                <a:ea typeface="宋体" panose="02010600030101010101" pitchFamily="2" charset="-122"/>
              </a:rPr>
              <a:t>    	   DriverManagerDataSource myDataSource = new DriverManagerDataSource();</a:t>
            </a:r>
            <a:endParaRPr lang="zh-CN" altLang="zh-CN" sz="1800" b="0">
              <a:latin typeface="Arial" panose="020B0604020202020204" pitchFamily="34" charset="0"/>
              <a:ea typeface="宋体" panose="02010600030101010101" pitchFamily="2" charset="-122"/>
            </a:endParaRPr>
          </a:p>
          <a:p>
            <a:pPr>
              <a:spcBef>
                <a:spcPct val="0"/>
              </a:spcBef>
              <a:buFontTx/>
              <a:buNone/>
            </a:pPr>
            <a:r>
              <a:rPr lang="de-DE" altLang="zh-CN" sz="1800" b="0">
                <a:latin typeface="Arial" panose="020B0604020202020204" pitchFamily="34" charset="0"/>
                <a:ea typeface="宋体" panose="02010600030101010101" pitchFamily="2" charset="-122"/>
              </a:rPr>
              <a:t>        // </a:t>
            </a:r>
            <a:r>
              <a:rPr lang="zh-CN" altLang="zh-CN" sz="1800" b="0">
                <a:latin typeface="Arial" panose="020B0604020202020204" pitchFamily="34" charset="0"/>
                <a:ea typeface="宋体" panose="02010600030101010101" pitchFamily="2" charset="-122"/>
              </a:rPr>
              <a:t>数据库驱动</a:t>
            </a:r>
          </a:p>
          <a:p>
            <a:pPr>
              <a:spcBef>
                <a:spcPct val="0"/>
              </a:spcBef>
              <a:buFontTx/>
              <a:buNone/>
            </a:pPr>
            <a:r>
              <a:rPr lang="de-DE" altLang="zh-CN" sz="1800" b="0">
                <a:latin typeface="Arial" panose="020B0604020202020204" pitchFamily="34" charset="0"/>
                <a:ea typeface="宋体" panose="02010600030101010101" pitchFamily="2" charset="-122"/>
              </a:rPr>
              <a:t>        myDataSource.setDriverClassName(jdbcDriverClassName);;</a:t>
            </a:r>
            <a:endParaRPr lang="zh-CN" altLang="zh-CN" sz="1800" b="0">
              <a:latin typeface="Arial" panose="020B0604020202020204" pitchFamily="34" charset="0"/>
              <a:ea typeface="宋体" panose="02010600030101010101" pitchFamily="2" charset="-122"/>
            </a:endParaRPr>
          </a:p>
          <a:p>
            <a:pPr>
              <a:spcBef>
                <a:spcPct val="0"/>
              </a:spcBef>
              <a:buFontTx/>
              <a:buNone/>
            </a:pPr>
            <a:r>
              <a:rPr lang="de-DE" altLang="zh-CN" sz="1800" b="0">
                <a:latin typeface="Arial" panose="020B0604020202020204" pitchFamily="34" charset="0"/>
                <a:ea typeface="宋体" panose="02010600030101010101" pitchFamily="2" charset="-122"/>
              </a:rPr>
              <a:t>        // </a:t>
            </a:r>
            <a:r>
              <a:rPr lang="zh-CN" altLang="zh-CN" sz="1800" b="0">
                <a:latin typeface="Arial" panose="020B0604020202020204" pitchFamily="34" charset="0"/>
                <a:ea typeface="宋体" panose="02010600030101010101" pitchFamily="2" charset="-122"/>
              </a:rPr>
              <a:t>相应驱动的</a:t>
            </a:r>
            <a:r>
              <a:rPr lang="de-DE" altLang="zh-CN" sz="1800" b="0">
                <a:latin typeface="Arial" panose="020B0604020202020204" pitchFamily="34" charset="0"/>
                <a:ea typeface="宋体" panose="02010600030101010101" pitchFamily="2" charset="-122"/>
              </a:rPr>
              <a:t>jdbcUrl</a:t>
            </a:r>
            <a:endParaRPr lang="zh-CN" altLang="zh-CN" sz="1800" b="0">
              <a:latin typeface="Arial" panose="020B0604020202020204" pitchFamily="34" charset="0"/>
              <a:ea typeface="宋体" panose="02010600030101010101" pitchFamily="2" charset="-122"/>
            </a:endParaRPr>
          </a:p>
          <a:p>
            <a:pPr>
              <a:spcBef>
                <a:spcPct val="0"/>
              </a:spcBef>
              <a:buFontTx/>
              <a:buNone/>
            </a:pPr>
            <a:r>
              <a:rPr lang="de-DE" altLang="zh-CN" sz="1800" b="0">
                <a:latin typeface="Arial" panose="020B0604020202020204" pitchFamily="34" charset="0"/>
                <a:ea typeface="宋体" panose="02010600030101010101" pitchFamily="2" charset="-122"/>
              </a:rPr>
              <a:t>        myDataSource.setUrl(jdbcUrl);</a:t>
            </a:r>
            <a:endParaRPr lang="zh-CN" altLang="zh-CN" sz="1800" b="0">
              <a:latin typeface="Arial" panose="020B0604020202020204" pitchFamily="34" charset="0"/>
              <a:ea typeface="宋体" panose="02010600030101010101" pitchFamily="2" charset="-122"/>
            </a:endParaRPr>
          </a:p>
          <a:p>
            <a:pPr>
              <a:spcBef>
                <a:spcPct val="0"/>
              </a:spcBef>
              <a:buFontTx/>
              <a:buNone/>
            </a:pPr>
            <a:r>
              <a:rPr lang="de-DE" altLang="zh-CN" sz="1800" b="0">
                <a:latin typeface="Arial" panose="020B0604020202020204" pitchFamily="34" charset="0"/>
                <a:ea typeface="宋体" panose="02010600030101010101" pitchFamily="2" charset="-122"/>
              </a:rPr>
              <a:t>        // </a:t>
            </a:r>
            <a:r>
              <a:rPr lang="zh-CN" altLang="zh-CN" sz="1800" b="0">
                <a:latin typeface="Arial" panose="020B0604020202020204" pitchFamily="34" charset="0"/>
                <a:ea typeface="宋体" panose="02010600030101010101" pitchFamily="2" charset="-122"/>
              </a:rPr>
              <a:t>数据库的用户名</a:t>
            </a:r>
          </a:p>
          <a:p>
            <a:pPr>
              <a:spcBef>
                <a:spcPct val="0"/>
              </a:spcBef>
              <a:buFontTx/>
              <a:buNone/>
            </a:pPr>
            <a:r>
              <a:rPr lang="de-DE" altLang="zh-CN" sz="1800" b="0">
                <a:latin typeface="Arial" panose="020B0604020202020204" pitchFamily="34" charset="0"/>
                <a:ea typeface="宋体" panose="02010600030101010101" pitchFamily="2" charset="-122"/>
              </a:rPr>
              <a:t>        myDataSource.setUsername(jdbcUsername);</a:t>
            </a:r>
            <a:endParaRPr lang="zh-CN" altLang="zh-CN" sz="1800" b="0">
              <a:latin typeface="Arial" panose="020B0604020202020204" pitchFamily="34" charset="0"/>
              <a:ea typeface="宋体" panose="02010600030101010101" pitchFamily="2" charset="-122"/>
            </a:endParaRPr>
          </a:p>
          <a:p>
            <a:pPr>
              <a:spcBef>
                <a:spcPct val="0"/>
              </a:spcBef>
              <a:buFontTx/>
              <a:buNone/>
            </a:pPr>
            <a:r>
              <a:rPr lang="de-DE" altLang="zh-CN" sz="1800" b="0">
                <a:latin typeface="Arial" panose="020B0604020202020204" pitchFamily="34" charset="0"/>
                <a:ea typeface="宋体" panose="02010600030101010101" pitchFamily="2" charset="-122"/>
              </a:rPr>
              <a:t>        // </a:t>
            </a:r>
            <a:r>
              <a:rPr lang="zh-CN" altLang="zh-CN" sz="1800" b="0">
                <a:latin typeface="Arial" panose="020B0604020202020204" pitchFamily="34" charset="0"/>
                <a:ea typeface="宋体" panose="02010600030101010101" pitchFamily="2" charset="-122"/>
              </a:rPr>
              <a:t>数据库的密码</a:t>
            </a:r>
          </a:p>
          <a:p>
            <a:pPr>
              <a:spcBef>
                <a:spcPct val="0"/>
              </a:spcBef>
              <a:buFontTx/>
              <a:buNone/>
            </a:pPr>
            <a:r>
              <a:rPr lang="de-DE" altLang="zh-CN" sz="1800" b="0">
                <a:latin typeface="Arial" panose="020B0604020202020204" pitchFamily="34" charset="0"/>
                <a:ea typeface="宋体" panose="02010600030101010101" pitchFamily="2" charset="-122"/>
              </a:rPr>
              <a:t>        myDataSource.setPassword(jdbcUsername);</a:t>
            </a:r>
            <a:endParaRPr lang="zh-CN" altLang="zh-CN" sz="1800" b="0">
              <a:latin typeface="Arial" panose="020B0604020202020204" pitchFamily="34" charset="0"/>
              <a:ea typeface="宋体" panose="02010600030101010101" pitchFamily="2" charset="-122"/>
            </a:endParaRPr>
          </a:p>
          <a:p>
            <a:pPr>
              <a:spcBef>
                <a:spcPct val="0"/>
              </a:spcBef>
              <a:buFontTx/>
              <a:buNone/>
            </a:pPr>
            <a:r>
              <a:rPr lang="de-DE" altLang="zh-CN" sz="1800" b="0">
                <a:latin typeface="Arial" panose="020B0604020202020204" pitchFamily="34" charset="0"/>
                <a:ea typeface="宋体" panose="02010600030101010101" pitchFamily="2" charset="-122"/>
              </a:rPr>
              <a:t>        return myDataSource;</a:t>
            </a:r>
            <a:endParaRPr lang="zh-CN" altLang="zh-CN" sz="1800" b="0">
              <a:latin typeface="Arial" panose="020B0604020202020204" pitchFamily="34" charset="0"/>
              <a:ea typeface="宋体" panose="02010600030101010101" pitchFamily="2" charset="-122"/>
            </a:endParaRPr>
          </a:p>
          <a:p>
            <a:pPr>
              <a:spcBef>
                <a:spcPct val="0"/>
              </a:spcBef>
              <a:buFontTx/>
              <a:buNone/>
            </a:pPr>
            <a:r>
              <a:rPr lang="de-DE" altLang="zh-CN" sz="1800" b="0">
                <a:latin typeface="Arial" panose="020B0604020202020204" pitchFamily="34" charset="0"/>
                <a:ea typeface="宋体" panose="02010600030101010101" pitchFamily="2" charset="-122"/>
              </a:rPr>
              <a:t>    }</a:t>
            </a:r>
            <a:endParaRPr lang="zh-CN" altLang="zh-CN" sz="1800" b="0">
              <a:latin typeface="Arial" panose="020B0604020202020204" pitchFamily="34" charset="0"/>
              <a:ea typeface="宋体" panose="02010600030101010101" pitchFamily="2" charset="-122"/>
            </a:endParaRPr>
          </a:p>
          <a:p>
            <a:pPr>
              <a:spcBef>
                <a:spcPct val="0"/>
              </a:spcBef>
              <a:buFontTx/>
              <a:buNone/>
            </a:pPr>
            <a:r>
              <a:rPr lang="de-DE" altLang="zh-CN" sz="1800" b="0">
                <a:latin typeface="Arial" panose="020B0604020202020204" pitchFamily="34" charset="0"/>
                <a:ea typeface="宋体" panose="02010600030101010101" pitchFamily="2" charset="-122"/>
              </a:rPr>
              <a:t>    /**</a:t>
            </a:r>
            <a:endParaRPr lang="zh-CN" altLang="zh-CN" sz="1800" b="0">
              <a:latin typeface="Arial" panose="020B0604020202020204" pitchFamily="34" charset="0"/>
              <a:ea typeface="宋体" panose="02010600030101010101" pitchFamily="2" charset="-122"/>
            </a:endParaRPr>
          </a:p>
          <a:p>
            <a:pPr>
              <a:spcBef>
                <a:spcPct val="0"/>
              </a:spcBef>
              <a:buFontTx/>
              <a:buNone/>
            </a:pPr>
            <a:r>
              <a:rPr lang="de-DE" altLang="zh-CN" sz="1800" b="0">
                <a:latin typeface="Arial" panose="020B0604020202020204" pitchFamily="34" charset="0"/>
                <a:ea typeface="宋体" panose="02010600030101010101" pitchFamily="2" charset="-122"/>
              </a:rPr>
              <a:t>     * </a:t>
            </a:r>
            <a:r>
              <a:rPr lang="zh-CN" altLang="zh-CN" sz="1800" b="0">
                <a:latin typeface="Arial" panose="020B0604020202020204" pitchFamily="34" charset="0"/>
                <a:ea typeface="宋体" panose="02010600030101010101" pitchFamily="2" charset="-122"/>
              </a:rPr>
              <a:t>配置</a:t>
            </a:r>
            <a:r>
              <a:rPr lang="de-DE" altLang="zh-CN" sz="1800" b="0">
                <a:latin typeface="Arial" panose="020B0604020202020204" pitchFamily="34" charset="0"/>
                <a:ea typeface="宋体" panose="02010600030101010101" pitchFamily="2" charset="-122"/>
              </a:rPr>
              <a:t>JdbcTemplate </a:t>
            </a:r>
            <a:endParaRPr lang="zh-CN" altLang="zh-CN" sz="1800" b="0">
              <a:latin typeface="Arial" panose="020B0604020202020204" pitchFamily="34" charset="0"/>
              <a:ea typeface="宋体" panose="02010600030101010101" pitchFamily="2" charset="-122"/>
            </a:endParaRPr>
          </a:p>
          <a:p>
            <a:pPr>
              <a:spcBef>
                <a:spcPct val="0"/>
              </a:spcBef>
              <a:buFontTx/>
              <a:buNone/>
            </a:pPr>
            <a:r>
              <a:rPr lang="de-DE" altLang="zh-CN" sz="1800" b="0">
                <a:latin typeface="Arial" panose="020B0604020202020204" pitchFamily="34" charset="0"/>
                <a:ea typeface="宋体" panose="02010600030101010101" pitchFamily="2" charset="-122"/>
              </a:rPr>
              <a:t>     */</a:t>
            </a:r>
            <a:endParaRPr lang="zh-CN" altLang="zh-CN" sz="1800" b="0">
              <a:latin typeface="Arial" panose="020B0604020202020204" pitchFamily="34" charset="0"/>
              <a:ea typeface="宋体" panose="02010600030101010101" pitchFamily="2" charset="-122"/>
            </a:endParaRPr>
          </a:p>
          <a:p>
            <a:pPr>
              <a:spcBef>
                <a:spcPct val="0"/>
              </a:spcBef>
              <a:buFontTx/>
              <a:buNone/>
            </a:pPr>
            <a:r>
              <a:rPr lang="de-DE" altLang="zh-CN" sz="1800" b="0">
                <a:latin typeface="Arial" panose="020B0604020202020204" pitchFamily="34" charset="0"/>
                <a:ea typeface="宋体" panose="02010600030101010101" pitchFamily="2" charset="-122"/>
              </a:rPr>
              <a:t>    @Bean(value="jdbcTemplate")</a:t>
            </a:r>
            <a:endParaRPr lang="zh-CN" altLang="zh-CN" sz="1800" b="0">
              <a:latin typeface="Arial" panose="020B0604020202020204" pitchFamily="34" charset="0"/>
              <a:ea typeface="宋体" panose="02010600030101010101" pitchFamily="2" charset="-122"/>
            </a:endParaRPr>
          </a:p>
          <a:p>
            <a:pPr>
              <a:spcBef>
                <a:spcPct val="0"/>
              </a:spcBef>
              <a:buFontTx/>
              <a:buNone/>
            </a:pPr>
            <a:r>
              <a:rPr lang="de-DE" altLang="zh-CN" sz="1800" b="0">
                <a:latin typeface="Arial" panose="020B0604020202020204" pitchFamily="34" charset="0"/>
                <a:ea typeface="宋体" panose="02010600030101010101" pitchFamily="2" charset="-122"/>
              </a:rPr>
              <a:t>    public JdbcTemplate getJdbcTemplate() {</a:t>
            </a:r>
            <a:endParaRPr lang="zh-CN" altLang="zh-CN" sz="1800" b="0">
              <a:latin typeface="Arial" panose="020B0604020202020204" pitchFamily="34" charset="0"/>
              <a:ea typeface="宋体" panose="02010600030101010101" pitchFamily="2" charset="-122"/>
            </a:endParaRPr>
          </a:p>
          <a:p>
            <a:pPr>
              <a:spcBef>
                <a:spcPct val="0"/>
              </a:spcBef>
              <a:buFontTx/>
              <a:buNone/>
            </a:pPr>
            <a:r>
              <a:rPr lang="de-DE" altLang="zh-CN" sz="1800" b="0">
                <a:latin typeface="Arial" panose="020B0604020202020204" pitchFamily="34" charset="0"/>
                <a:ea typeface="宋体" panose="02010600030101010101" pitchFamily="2" charset="-122"/>
              </a:rPr>
              <a:t>    	return new JdbcTemplate(dataSource());</a:t>
            </a:r>
            <a:endParaRPr lang="zh-CN" altLang="zh-CN" sz="1800" b="0">
              <a:latin typeface="Arial" panose="020B0604020202020204" pitchFamily="34" charset="0"/>
              <a:ea typeface="宋体" panose="02010600030101010101" pitchFamily="2" charset="-122"/>
            </a:endParaRPr>
          </a:p>
          <a:p>
            <a:pPr>
              <a:spcBef>
                <a:spcPct val="0"/>
              </a:spcBef>
              <a:buFontTx/>
              <a:buNone/>
            </a:pPr>
            <a:r>
              <a:rPr lang="de-DE" altLang="zh-CN" sz="1800" b="0">
                <a:latin typeface="Arial" panose="020B0604020202020204" pitchFamily="34" charset="0"/>
                <a:ea typeface="宋体" panose="02010600030101010101" pitchFamily="2" charset="-122"/>
              </a:rPr>
              <a:t>    }</a:t>
            </a:r>
            <a:endParaRPr lang="zh-CN" altLang="zh-CN" sz="1800" b="0">
              <a:latin typeface="Arial" panose="020B0604020202020204" pitchFamily="34" charset="0"/>
              <a:ea typeface="宋体" panose="02010600030101010101" pitchFamily="2" charset="-122"/>
            </a:endParaRPr>
          </a:p>
          <a:p>
            <a:pPr>
              <a:spcBef>
                <a:spcPct val="0"/>
              </a:spcBef>
              <a:buFontTx/>
              <a:buNone/>
            </a:pPr>
            <a:r>
              <a:rPr lang="de-DE" altLang="zh-CN" sz="1800" b="0">
                <a:latin typeface="Arial" panose="020B0604020202020204" pitchFamily="34" charset="0"/>
                <a:ea typeface="宋体" panose="02010600030101010101" pitchFamily="2" charset="-122"/>
              </a:rPr>
              <a:t>}</a:t>
            </a:r>
            <a:endParaRPr lang="zh-CN" altLang="zh-CN" sz="18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48732792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3D845F-58A5-480E-8A7C-24FB1F9CAADD}"/>
              </a:ext>
            </a:extLst>
          </p:cNvPr>
          <p:cNvSpPr txBox="1">
            <a:spLocks/>
          </p:cNvSpPr>
          <p:nvPr/>
        </p:nvSpPr>
        <p:spPr>
          <a:xfrm>
            <a:off x="1005839" y="191510"/>
            <a:ext cx="10582103" cy="9937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ltLang="zh-CN">
                <a:latin typeface="黑体" panose="02010609060101010101" pitchFamily="49" charset="-122"/>
                <a:ea typeface="黑体" panose="02010609060101010101" pitchFamily="49" charset="-122"/>
              </a:rPr>
              <a:t>1.6.3  Spring JdbcTemplate</a:t>
            </a:r>
            <a:r>
              <a:rPr lang="zh-CN" altLang="zh-CN">
                <a:latin typeface="黑体" panose="02010609060101010101" pitchFamily="49" charset="-122"/>
                <a:ea typeface="黑体" panose="02010609060101010101" pitchFamily="49" charset="-122"/>
              </a:rPr>
              <a:t>的常用方法</a:t>
            </a:r>
            <a:endParaRPr lang="zh-CN" altLang="en-US" dirty="0">
              <a:latin typeface="黑体" panose="02010609060101010101" pitchFamily="49" charset="-122"/>
              <a:ea typeface="黑体" panose="02010609060101010101" pitchFamily="49" charset="-122"/>
            </a:endParaRPr>
          </a:p>
        </p:txBody>
      </p:sp>
      <p:sp>
        <p:nvSpPr>
          <p:cNvPr id="3" name="文本框 3">
            <a:extLst>
              <a:ext uri="{FF2B5EF4-FFF2-40B4-BE49-F238E27FC236}">
                <a16:creationId xmlns:a16="http://schemas.microsoft.com/office/drawing/2014/main" id="{8E50670D-8A9A-406A-ACA2-0CC5018159FA}"/>
              </a:ext>
            </a:extLst>
          </p:cNvPr>
          <p:cNvSpPr txBox="1">
            <a:spLocks noChangeArrowheads="1"/>
          </p:cNvSpPr>
          <p:nvPr/>
        </p:nvSpPr>
        <p:spPr bwMode="auto">
          <a:xfrm>
            <a:off x="1376190" y="1517563"/>
            <a:ext cx="8280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dirty="0"/>
              <a:t>    </a:t>
            </a:r>
            <a:r>
              <a:rPr lang="zh-CN" altLang="zh-CN" dirty="0"/>
              <a:t>获取</a:t>
            </a:r>
            <a:r>
              <a:rPr lang="en-US" altLang="zh-CN" dirty="0"/>
              <a:t>JDBC</a:t>
            </a:r>
            <a:r>
              <a:rPr lang="zh-CN" altLang="zh-CN" dirty="0"/>
              <a:t>模板后，如何使用它是本节将要讲述的内容。首先，需要了解</a:t>
            </a:r>
            <a:r>
              <a:rPr lang="en-US" altLang="zh-CN" dirty="0" err="1"/>
              <a:t>JdbcTemplate</a:t>
            </a:r>
            <a:r>
              <a:rPr lang="zh-CN" altLang="zh-CN" dirty="0"/>
              <a:t>类的常用方法。该类的常用方法是</a:t>
            </a:r>
            <a:r>
              <a:rPr lang="en-US" altLang="zh-CN" dirty="0">
                <a:solidFill>
                  <a:srgbClr val="0F06BA"/>
                </a:solidFill>
              </a:rPr>
              <a:t>update()</a:t>
            </a:r>
            <a:r>
              <a:rPr lang="zh-CN" altLang="zh-CN" dirty="0"/>
              <a:t>和</a:t>
            </a:r>
            <a:r>
              <a:rPr lang="en-US" altLang="zh-CN" dirty="0">
                <a:solidFill>
                  <a:srgbClr val="0F06BA"/>
                </a:solidFill>
              </a:rPr>
              <a:t>query()</a:t>
            </a:r>
            <a:r>
              <a:rPr lang="zh-CN" altLang="zh-CN" dirty="0"/>
              <a:t>方法。</a:t>
            </a:r>
            <a:endParaRPr lang="zh-CN" altLang="en-US" dirty="0"/>
          </a:p>
        </p:txBody>
      </p:sp>
    </p:spTree>
    <p:extLst>
      <p:ext uri="{BB962C8B-B14F-4D97-AF65-F5344CB8AC3E}">
        <p14:creationId xmlns:p14="http://schemas.microsoft.com/office/powerpoint/2010/main" val="29838720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1871</TotalTime>
  <Words>9293</Words>
  <Application>Microsoft Office PowerPoint</Application>
  <PresentationFormat>宽屏</PresentationFormat>
  <Paragraphs>474</Paragraphs>
  <Slides>108</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108</vt:i4>
      </vt:variant>
    </vt:vector>
  </HeadingPairs>
  <TitlesOfParts>
    <vt:vector size="118" baseType="lpstr">
      <vt:lpstr>PingFang SC</vt:lpstr>
      <vt:lpstr>等线</vt:lpstr>
      <vt:lpstr>等线 Light</vt:lpstr>
      <vt:lpstr>黑体</vt:lpstr>
      <vt:lpstr>宋体</vt:lpstr>
      <vt:lpstr>Arial</vt:lpstr>
      <vt:lpstr>Consolas</vt:lpstr>
      <vt:lpstr>Times New Roman</vt:lpstr>
      <vt:lpstr>Office 主题​​</vt:lpstr>
      <vt:lpstr>Visio</vt:lpstr>
      <vt:lpstr>《 Web程序设计（Java）》 主讲教师 王超</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Web程序设计（Java）》 主讲教师 王超</dc:title>
  <dc:creator>wangchao</dc:creator>
  <cp:lastModifiedBy>wangchao</cp:lastModifiedBy>
  <cp:revision>18</cp:revision>
  <dcterms:created xsi:type="dcterms:W3CDTF">2021-11-02T07:53:33Z</dcterms:created>
  <dcterms:modified xsi:type="dcterms:W3CDTF">2021-11-19T03:56:16Z</dcterms:modified>
</cp:coreProperties>
</file>