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264" r:id="rId11"/>
    <p:sldId id="265" r:id="rId12"/>
    <p:sldId id="266" r:id="rId13"/>
    <p:sldId id="267" r:id="rId14"/>
    <p:sldId id="302" r:id="rId15"/>
    <p:sldId id="268" r:id="rId16"/>
    <p:sldId id="303" r:id="rId17"/>
    <p:sldId id="269" r:id="rId18"/>
    <p:sldId id="304" r:id="rId19"/>
    <p:sldId id="305" r:id="rId20"/>
    <p:sldId id="270" r:id="rId21"/>
    <p:sldId id="271" r:id="rId22"/>
    <p:sldId id="272" r:id="rId23"/>
    <p:sldId id="273" r:id="rId24"/>
    <p:sldId id="274" r:id="rId25"/>
    <p:sldId id="27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DAC5E-1DF7-4468-B436-4D4BA2148477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6D1FF-4BE0-44DB-8276-B3EA059B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76B1A-6EBB-4400-B788-7208D15D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D27F9-C0EF-44D1-8E7C-5B35FC317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38EEF-2717-413C-B6D5-130E5E3F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A5DC8-1112-421D-96BC-8314350D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77BB6-4DD9-48F2-A933-F79A9666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3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99848-4D85-4DB3-B650-3EFCD46D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14DA2-2FD3-493E-A24E-1DC08A82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75463-2480-4A85-BFB9-F2EE9ADA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F6D2A-2A0F-4B82-9FFD-12C9CF24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B1BDB-A7B2-4F1F-8C17-C5D6EC4C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80A961-473B-4B8D-A977-1A2A87C8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B9474-DB47-4609-B8CC-8F471A51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9F7F7-ACD5-405E-AD2B-BA081F36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0F911-D7DA-4584-A0BD-FBD22BB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51947-AB3C-416E-9DCF-B88CE546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F225-8CB6-489F-AF4C-9E2D8838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651CA-432A-465E-9289-AFC711B8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D39A6-6147-4867-8A59-71915CCD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020616-6BA9-4C41-BBC6-91AAE5AC29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34497" y="6295140"/>
            <a:ext cx="2919303" cy="4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7B91C-60BD-40CF-B9A5-F07DFE3E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60B22-E4AD-4886-9158-F6619E60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CCB47-EC95-46F1-8765-C96F3AFF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38E9C-59FB-42FC-9B59-AE6E4274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2AA7A-4021-4197-9154-9DFED67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9CA0A-CC5D-4072-92ED-636D826B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1C59E-A7DF-4132-B0F5-F499D049A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E5968-9998-44FD-80CF-F747FDB06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075D5-E776-4706-AD3E-2CA05948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93141-BF2E-4FFF-BEFB-648EA2C1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CE261-5DB6-4E67-BC51-BBB97BD0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F54A-DE2E-402C-A2DB-30CE091B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69D6F-E3ED-4AF5-AD1D-08520BB8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0CD9B-DA86-433D-8FF7-50A41095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32EC1-D8B7-4E7B-ADD7-4974DF58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9C199-DECA-45ED-829D-1177658F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D3FBC-5CA8-4151-8C0A-ED3C968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79049-B977-4B97-AEC5-EE660F1B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2686C-3B38-4FF4-A724-9CAC3324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4E426-22D2-4AE2-8474-C6F39CE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42DF48-7474-4855-9A60-266650F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A3F64-6220-4DC8-99C6-1C9A2D6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A42947-C752-424E-86D8-BB1BC418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0CE2D-8648-4308-BD2F-C057B30A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1239B1-2320-462B-9D7A-11B0C5F7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8E94F-329B-4508-A2DB-80360092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8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8A6E-2F0D-4BF5-9587-16A1D07F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238FB-138E-49A6-ABA3-A30CD321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99F4D-0D8A-42C1-8E20-45C1B5A7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0B114-A599-45C5-B41E-4F2CC617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E5127-42C9-40A5-8E94-62F1448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81A4B-FCE5-4752-8AC5-E8FFA2B0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5F77-F2E1-4745-91A5-D305A40A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ED5BA-7E8D-473A-A075-8484449F2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F0668-4597-41F5-86C4-0AF1AA11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F066C-1EF5-4C13-AF75-F31DFEC2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DDE4B-7D5A-4521-A840-B62BE41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36DA2-9811-49BC-AD60-36D7AEA3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E0E6C1-89F9-40DA-B041-6DE036CF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2580D-B293-44EB-9EA4-BD610CC5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1008F-87D9-4E1E-AA43-97938D28B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8587-87A1-42D2-9B3D-3BF1025A7F2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F94D-03C1-4AA5-AC12-2BE6361EF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245EA-A79C-4013-B2DF-C2AC21369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73F4-948E-4B4F-9955-DBAF47050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A45B4-A8E6-4B86-A749-287E4318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312611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《 Web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程序设计（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》</a:t>
            </a:r>
            <a:b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主讲教师 王超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AF6502-2465-423C-B7D1-3C06A4C2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7" y="157789"/>
            <a:ext cx="11823405" cy="46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5894BA-B7DE-497D-9166-2D3078E7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398" y="6212000"/>
            <a:ext cx="2919303" cy="4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4CAE-AF18-4775-A5D1-E80144D7181A}"/>
              </a:ext>
            </a:extLst>
          </p:cNvPr>
          <p:cNvSpPr txBox="1">
            <a:spLocks/>
          </p:cNvSpPr>
          <p:nvPr/>
        </p:nvSpPr>
        <p:spPr>
          <a:xfrm>
            <a:off x="1647825" y="131763"/>
            <a:ext cx="94869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springweb01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并导入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12235-C6D2-4842-AA5B-3C98178B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847725"/>
            <a:ext cx="45624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EC342-40A5-4C6B-9047-AE45A8B513D6}"/>
              </a:ext>
            </a:extLst>
          </p:cNvPr>
          <p:cNvSpPr txBox="1">
            <a:spLocks/>
          </p:cNvSpPr>
          <p:nvPr/>
        </p:nvSpPr>
        <p:spPr>
          <a:xfrm>
            <a:off x="1019174" y="112713"/>
            <a:ext cx="11172825" cy="13446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．在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web.xml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文件中部署</a:t>
            </a:r>
            <a:r>
              <a:rPr lang="en-US" altLang="zh-CN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7F4084-A24F-4CD2-BF46-7CE066977170}"/>
              </a:ext>
            </a:extLst>
          </p:cNvPr>
          <p:cNvSpPr txBox="1"/>
          <p:nvPr/>
        </p:nvSpPr>
        <p:spPr>
          <a:xfrm>
            <a:off x="2593975" y="955675"/>
            <a:ext cx="8229600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&lt;!--</a:t>
            </a:r>
            <a:r>
              <a:rPr lang="zh-CN" altLang="zh-CN" kern="100" dirty="0">
                <a:latin typeface="Times New Roman" panose="02020603050405020304" pitchFamily="18" charset="0"/>
              </a:rPr>
              <a:t>配置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springmvcDispatcherServlet</a:t>
            </a:r>
            <a:r>
              <a:rPr lang="en-US" altLang="zh-CN" kern="100" dirty="0">
                <a:latin typeface="Times New Roman" panose="02020603050405020304" pitchFamily="18" charset="0"/>
              </a:rPr>
              <a:t>--&gt;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&lt;servlet&gt;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    &lt;servlet-name&gt;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springmvc</a:t>
            </a:r>
            <a:r>
              <a:rPr lang="en-US" altLang="zh-CN" kern="100" dirty="0">
                <a:latin typeface="Times New Roman" panose="02020603050405020304" pitchFamily="18" charset="0"/>
              </a:rPr>
              <a:t>&lt;/servlet-name&gt;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    &lt;servlet-class&gt;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org.springframework.web.servlet.DispatcherServlet</a:t>
            </a:r>
            <a:r>
              <a:rPr lang="en-US" altLang="zh-CN" kern="100" dirty="0">
                <a:latin typeface="Times New Roman" panose="02020603050405020304" pitchFamily="18" charset="0"/>
              </a:rPr>
              <a:t>&lt;/servlet-class&gt;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    &lt;load-on-startup&gt;1&lt;/load-on-startup&gt;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&lt;/servlet&gt;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&lt;servlet-mapping&gt;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    &lt;servlet-name&gt;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springmvc</a:t>
            </a:r>
            <a:r>
              <a:rPr lang="en-US" altLang="zh-CN" kern="100" dirty="0">
                <a:latin typeface="Times New Roman" panose="02020603050405020304" pitchFamily="18" charset="0"/>
              </a:rPr>
              <a:t>&lt;/servlet-name&gt;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    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-pattern&gt;/&lt;/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</a:rPr>
              <a:t>-pattern&gt;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&lt;/servlet-mapping&gt;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9DF741-A6F5-4E93-94F9-65E783BFABCA}"/>
              </a:ext>
            </a:extLst>
          </p:cNvPr>
          <p:cNvSpPr txBox="1"/>
          <p:nvPr/>
        </p:nvSpPr>
        <p:spPr>
          <a:xfrm>
            <a:off x="1811337" y="4489450"/>
            <a:ext cx="8569325" cy="1273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上述</a:t>
            </a:r>
            <a:r>
              <a:rPr lang="en-US" altLang="zh-CN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en-US" altLang="zh-CN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springmvc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初始化时，将在应用程序的</a:t>
            </a: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WEB-INF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目录下查找一个配置文件，该配置文件的命名规则是“</a:t>
            </a: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servletName-servlet.xml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”，如：</a:t>
            </a: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springmvc-servlet.xml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41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67AE-83DF-4FC2-8E51-9B8616461221}"/>
              </a:ext>
            </a:extLst>
          </p:cNvPr>
          <p:cNvSpPr txBox="1">
            <a:spLocks/>
          </p:cNvSpPr>
          <p:nvPr/>
        </p:nvSpPr>
        <p:spPr>
          <a:xfrm>
            <a:off x="3495675" y="179388"/>
            <a:ext cx="8229600" cy="850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应用首页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D29A27-5B92-4DA4-9203-96155790E6BE}"/>
              </a:ext>
            </a:extLst>
          </p:cNvPr>
          <p:cNvSpPr txBox="1"/>
          <p:nvPr/>
        </p:nvSpPr>
        <p:spPr>
          <a:xfrm>
            <a:off x="1598613" y="1030288"/>
            <a:ext cx="87852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目录下，有个应用首页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index.jsp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001A21-3D80-4612-8AA1-D3B6562A6956}"/>
              </a:ext>
            </a:extLst>
          </p:cNvPr>
          <p:cNvSpPr txBox="1"/>
          <p:nvPr/>
        </p:nvSpPr>
        <p:spPr>
          <a:xfrm>
            <a:off x="2032000" y="2154238"/>
            <a:ext cx="84359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&lt;body&gt;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</a:rPr>
              <a:t>没注册的用户，请</a:t>
            </a:r>
            <a:r>
              <a:rPr lang="en-US" altLang="zh-CN" kern="100" dirty="0">
                <a:latin typeface="Times New Roman" panose="02020603050405020304" pitchFamily="18" charset="0"/>
              </a:rPr>
              <a:t>&lt;a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href</a:t>
            </a:r>
            <a:r>
              <a:rPr lang="en-US" altLang="zh-CN" kern="100" dirty="0">
                <a:latin typeface="Times New Roman" panose="02020603050405020304" pitchFamily="18" charset="0"/>
              </a:rPr>
              <a:t>="index/register"&gt;</a:t>
            </a:r>
            <a:r>
              <a:rPr lang="zh-CN" altLang="zh-CN" kern="100" dirty="0">
                <a:latin typeface="Times New Roman" panose="02020603050405020304" pitchFamily="18" charset="0"/>
              </a:rPr>
              <a:t>注册</a:t>
            </a:r>
            <a:r>
              <a:rPr lang="en-US" altLang="zh-CN" kern="100" dirty="0">
                <a:latin typeface="Times New Roman" panose="02020603050405020304" pitchFamily="18" charset="0"/>
              </a:rPr>
              <a:t>&lt;/a&gt;</a:t>
            </a:r>
            <a:r>
              <a:rPr lang="zh-CN" altLang="zh-CN" kern="100" dirty="0">
                <a:latin typeface="Times New Roman" panose="02020603050405020304" pitchFamily="18" charset="0"/>
              </a:rPr>
              <a:t>！</a:t>
            </a: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br</a:t>
            </a:r>
            <a:r>
              <a:rPr lang="en-US" altLang="zh-CN" kern="100" dirty="0">
                <a:latin typeface="Times New Roman" panose="02020603050405020304" pitchFamily="18" charset="0"/>
              </a:rPr>
              <a:t>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</a:rPr>
              <a:t>已注册的用户，去</a:t>
            </a:r>
            <a:r>
              <a:rPr lang="en-US" altLang="zh-CN" kern="100" dirty="0">
                <a:latin typeface="Times New Roman" panose="02020603050405020304" pitchFamily="18" charset="0"/>
              </a:rPr>
              <a:t>&lt;a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href</a:t>
            </a:r>
            <a:r>
              <a:rPr lang="en-US" altLang="zh-CN" kern="100" dirty="0">
                <a:latin typeface="Times New Roman" panose="02020603050405020304" pitchFamily="18" charset="0"/>
              </a:rPr>
              <a:t>="index/login"&gt;</a:t>
            </a:r>
            <a:r>
              <a:rPr lang="zh-CN" altLang="zh-CN" kern="100" dirty="0">
                <a:latin typeface="Times New Roman" panose="02020603050405020304" pitchFamily="18" charset="0"/>
              </a:rPr>
              <a:t>登录</a:t>
            </a:r>
            <a:r>
              <a:rPr lang="en-US" altLang="zh-CN" kern="100" dirty="0">
                <a:latin typeface="Times New Roman" panose="02020603050405020304" pitchFamily="18" charset="0"/>
              </a:rPr>
              <a:t>&lt;/a&gt;</a:t>
            </a:r>
            <a:r>
              <a:rPr lang="zh-CN" altLang="zh-CN" kern="100" dirty="0">
                <a:latin typeface="Times New Roman" panose="02020603050405020304" pitchFamily="18" charset="0"/>
              </a:rPr>
              <a:t>！</a:t>
            </a: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&lt;/body&gt;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5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E7B6-627D-4318-AF95-94342ED187B7}"/>
              </a:ext>
            </a:extLst>
          </p:cNvPr>
          <p:cNvSpPr txBox="1">
            <a:spLocks/>
          </p:cNvSpPr>
          <p:nvPr/>
        </p:nvSpPr>
        <p:spPr>
          <a:xfrm>
            <a:off x="2933700" y="1793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F4ABC8-5AAA-4170-A92B-34FEA3BFD8B7}"/>
              </a:ext>
            </a:extLst>
          </p:cNvPr>
          <p:cNvSpPr txBox="1"/>
          <p:nvPr/>
        </p:nvSpPr>
        <p:spPr>
          <a:xfrm>
            <a:off x="1609725" y="1401763"/>
            <a:ext cx="8712200" cy="2222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目录下，创建包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，并在该包中创建基于注解的名为“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IndexController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”的控制器类，该类中有两个处理请求方法，分别处理首页中“注册”和“登录”超链接请求。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2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09A231-A0C6-4D82-AF58-E7C19128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10" y="759038"/>
            <a:ext cx="8042586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@Controller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"/index"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IndexController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login(){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login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代表逻辑视图名称，需要根据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 MVC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配置文件中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internalResourceViewResolver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的前缀和后缀找到对应的物理视图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"/register"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register(){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89622-EC95-44F4-A6CC-77E55106159B}"/>
              </a:ext>
            </a:extLst>
          </p:cNvPr>
          <p:cNvSpPr txBox="1">
            <a:spLocks/>
          </p:cNvSpPr>
          <p:nvPr/>
        </p:nvSpPr>
        <p:spPr>
          <a:xfrm>
            <a:off x="2228850" y="0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的配置文件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B29986-43EF-432D-986F-BE31EDD328D7}"/>
              </a:ext>
            </a:extLst>
          </p:cNvPr>
          <p:cNvSpPr txBox="1"/>
          <p:nvPr/>
        </p:nvSpPr>
        <p:spPr>
          <a:xfrm>
            <a:off x="1670050" y="996950"/>
            <a:ext cx="8642350" cy="3328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中，使用扫描机制找到应用中所有基于注解的控制器类。所以，为了让控制器类被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框架扫描到，需要在配置文件中声明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spring-context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，并使用</a:t>
            </a:r>
            <a:r>
              <a:rPr lang="en-US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context:component-scan</a:t>
            </a:r>
            <a:r>
              <a:rPr lang="en-US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/&gt;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元素指定控制器类的基本包（请确保所有控制器类都在基本包及其子包下）。另外，需要在配置文件中定义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的视图解析器（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ViewResolver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69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A5EDD-B448-4B50-AC6A-652CAF48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" y="33147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beans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="http://www.springframework.org/schema/beans"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="http://www.w3.org/2001/XMLSchema-instance"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 "http://www.springframework.org/schema/context"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mvc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 "http://www.springframework.org/schema/mvc"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:schemaLocation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="http://www.springframework.org/schema/beans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http://www.springframework.org/schema/beans/spring-beans.xsd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http://www.springframework.org/schema/context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http://www.springframework.org/schema/context/spring-context.xsd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http://www.springframework.org/schema/mvc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http://www.springframework.org/schema/mvc/spring-mvc.xsd</a:t>
            </a:r>
            <a:b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使用扫描机制，扫描控制器类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:component-scan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base-package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="controller"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:component-scan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MVC anntotion--&gt;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mvc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:annotation-driven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mvc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:annotation-driven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过滤掉不需要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dispatcher servlet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的资源（即静态资源，如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时，必须使用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annotation-driven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，否则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元素会阻止任意控制器被调用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mvc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:resources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="/css/**"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="/WEB-INF/css/"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mvc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:resources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 "internalResourceView"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="org.springframework.web.servlet.view.InternalResourceViewResolver"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前缀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="prefix"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="/WEB-INF/jsp/"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后缀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--&gt;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="suffix"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=".jsp"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beans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8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03CA-3598-476F-8546-5466D2AE8EF1}"/>
              </a:ext>
            </a:extLst>
          </p:cNvPr>
          <p:cNvSpPr txBox="1">
            <a:spLocks/>
          </p:cNvSpPr>
          <p:nvPr/>
        </p:nvSpPr>
        <p:spPr>
          <a:xfrm>
            <a:off x="3438525" y="1508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．应用的其他页面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3EAC71-4691-466D-A8A1-C20E7DA6D268}"/>
              </a:ext>
            </a:extLst>
          </p:cNvPr>
          <p:cNvSpPr txBox="1"/>
          <p:nvPr/>
        </p:nvSpPr>
        <p:spPr>
          <a:xfrm>
            <a:off x="2162175" y="1433513"/>
            <a:ext cx="8362950" cy="3328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IndexController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控制器的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register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方法处理成功后，跳转到“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/WEB-INF/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register.jsp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”视图；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IndexController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控制器的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login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方法处理成功后，跳转到“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/WEB-INF/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login.jsp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”视图。因此，应用的“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/WEB-INF/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”目录下应有“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register.jsp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”和“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login.jsp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”页面。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2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C6011-A36D-4F80-9C4B-69645F1F7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719114"/>
            <a:ext cx="7999306" cy="2985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&lt;%@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page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text/html;charset=UTF-8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%&gt;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我是注册页面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66EFBF-1402-472E-9927-9B4B83B66166}"/>
              </a:ext>
            </a:extLst>
          </p:cNvPr>
          <p:cNvSpPr txBox="1"/>
          <p:nvPr/>
        </p:nvSpPr>
        <p:spPr>
          <a:xfrm>
            <a:off x="5097780" y="457200"/>
            <a:ext cx="3246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Register.jsp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2572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190C26-8BF0-493C-A8F9-974EEFE0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620" y="381762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&lt;%@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page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text/html;charset=UTF-8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%&gt;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我是登录页面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9F0272-29DD-4C88-BA41-A517816EBC5D}"/>
              </a:ext>
            </a:extLst>
          </p:cNvPr>
          <p:cNvSpPr txBox="1"/>
          <p:nvPr/>
        </p:nvSpPr>
        <p:spPr>
          <a:xfrm>
            <a:off x="5097780" y="457200"/>
            <a:ext cx="3246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login.jsp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227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FFB7F-2592-41D7-8F1F-37D33CC8835D}"/>
              </a:ext>
            </a:extLst>
          </p:cNvPr>
          <p:cNvSpPr txBox="1">
            <a:spLocks/>
          </p:cNvSpPr>
          <p:nvPr/>
        </p:nvSpPr>
        <p:spPr>
          <a:xfrm>
            <a:off x="3384550" y="244475"/>
            <a:ext cx="7772400" cy="77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章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3D9F0-4F88-4220-93B8-99B22018E586}"/>
              </a:ext>
            </a:extLst>
          </p:cNvPr>
          <p:cNvSpPr txBox="1">
            <a:spLocks/>
          </p:cNvSpPr>
          <p:nvPr/>
        </p:nvSpPr>
        <p:spPr>
          <a:xfrm>
            <a:off x="3224213" y="1649413"/>
            <a:ext cx="6400800" cy="3168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  <a:p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的工作原理</a:t>
            </a:r>
            <a:endParaRPr lang="zh-CN" altLang="zh-CN">
              <a:solidFill>
                <a:srgbClr val="0F06B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Spring MVC</a:t>
            </a:r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的工作环境</a:t>
            </a:r>
            <a:endParaRPr lang="zh-CN" altLang="zh-CN">
              <a:solidFill>
                <a:srgbClr val="0F06B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基于注解的控制器</a:t>
            </a:r>
          </a:p>
          <a:p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表单标签库与数据绑定</a:t>
            </a:r>
          </a:p>
          <a:p>
            <a:r>
              <a:rPr lang="en-US" altLang="zh-CN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JSON</a:t>
            </a:r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数据交互</a:t>
            </a:r>
          </a:p>
          <a:p>
            <a:r>
              <a:rPr lang="en-US" altLang="zh-CN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Spring MVC</a:t>
            </a:r>
            <a:r>
              <a:rPr lang="zh-CN" altLang="en-US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的基本配置</a:t>
            </a:r>
            <a:endParaRPr lang="zh-CN" altLang="zh-CN" dirty="0">
              <a:solidFill>
                <a:srgbClr val="0F06B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45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0284-EB8F-4CEC-B988-BEAB82A6EDD6}"/>
              </a:ext>
            </a:extLst>
          </p:cNvPr>
          <p:cNvSpPr txBox="1">
            <a:spLocks/>
          </p:cNvSpPr>
          <p:nvPr/>
        </p:nvSpPr>
        <p:spPr>
          <a:xfrm>
            <a:off x="1733550" y="133350"/>
            <a:ext cx="8229600" cy="56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．发布并运行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88FCDE-90A7-4F75-BCC6-383A21CDA729}"/>
              </a:ext>
            </a:extLst>
          </p:cNvPr>
          <p:cNvSpPr txBox="1"/>
          <p:nvPr/>
        </p:nvSpPr>
        <p:spPr>
          <a:xfrm>
            <a:off x="1330325" y="942975"/>
            <a:ext cx="9036050" cy="1113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idea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中第一次运行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应用时，需要将应用发布到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。例如，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点击小红框运行就可以了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9369A-4AC3-44F7-9A75-0078AC96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905125"/>
            <a:ext cx="7019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1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10FAE-40F7-4D88-9971-DEFFF35187B7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210800" cy="63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2.2.3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配置的</a:t>
            </a:r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E42EFBEB-9121-411E-8050-A15C366F3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35000"/>
            <a:ext cx="86407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</a:t>
            </a:r>
            <a:r>
              <a:rPr lang="zh-CN" altLang="en-US" dirty="0"/>
              <a:t>上面的例子</a:t>
            </a:r>
            <a:r>
              <a:rPr lang="zh-CN" altLang="zh-CN" dirty="0"/>
              <a:t>中，我们使用</a:t>
            </a:r>
            <a:r>
              <a:rPr lang="de-DE" altLang="zh-CN" dirty="0"/>
              <a:t>web.xml</a:t>
            </a:r>
            <a:r>
              <a:rPr lang="zh-CN" altLang="zh-CN" dirty="0"/>
              <a:t>和</a:t>
            </a:r>
            <a:r>
              <a:rPr lang="de-DE" altLang="zh-CN" dirty="0"/>
              <a:t>springmvc-servlet.xml</a:t>
            </a:r>
            <a:r>
              <a:rPr lang="zh-CN" altLang="zh-CN" dirty="0"/>
              <a:t>配置文件进行</a:t>
            </a:r>
            <a:r>
              <a:rPr lang="de-DE" altLang="zh-CN" dirty="0"/>
              <a:t>Web</a:t>
            </a:r>
            <a:r>
              <a:rPr lang="zh-CN" altLang="zh-CN" dirty="0"/>
              <a:t>配置和</a:t>
            </a:r>
            <a:r>
              <a:rPr lang="de-DE" altLang="zh-CN" dirty="0"/>
              <a:t>Spring MVC</a:t>
            </a:r>
            <a:r>
              <a:rPr lang="zh-CN" altLang="zh-CN" dirty="0"/>
              <a:t>配置。但</a:t>
            </a:r>
            <a:r>
              <a:rPr lang="de-DE" altLang="zh-CN" dirty="0"/>
              <a:t>Spring Boot</a:t>
            </a:r>
            <a:r>
              <a:rPr lang="zh-CN" altLang="zh-CN" dirty="0"/>
              <a:t>推荐使用</a:t>
            </a:r>
            <a:r>
              <a:rPr lang="de-DE" altLang="zh-CN" dirty="0"/>
              <a:t>Java</a:t>
            </a:r>
            <a:r>
              <a:rPr lang="zh-CN" altLang="zh-CN" dirty="0"/>
              <a:t>配置的方式进行项目配置，因此，本小节通过一个实例来演示</a:t>
            </a:r>
            <a:r>
              <a:rPr lang="de-DE" altLang="zh-CN" dirty="0"/>
              <a:t>Spring MVC</a:t>
            </a:r>
            <a:r>
              <a:rPr lang="zh-CN" altLang="zh-CN" dirty="0"/>
              <a:t>应用的</a:t>
            </a:r>
            <a:r>
              <a:rPr lang="de-DE" altLang="zh-CN" dirty="0"/>
              <a:t>Java</a:t>
            </a:r>
            <a:r>
              <a:rPr lang="zh-CN" altLang="zh-CN" dirty="0"/>
              <a:t>配置。</a:t>
            </a:r>
            <a:r>
              <a:rPr lang="zh-CN" altLang="en-US" dirty="0"/>
              <a:t>下面的案列在上面的例子的基础上实现，具体步骤如下。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3BC30C9C-DCBD-49F7-BFD6-99F21351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2898775"/>
            <a:ext cx="87137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1</a:t>
            </a:r>
            <a:r>
              <a:rPr lang="zh-CN" altLang="zh-CN" dirty="0"/>
              <a:t>．创建</a:t>
            </a:r>
            <a:r>
              <a:rPr lang="en-US" altLang="zh-CN" dirty="0"/>
              <a:t>Web</a:t>
            </a:r>
            <a:r>
              <a:rPr lang="zh-CN" altLang="zh-CN" dirty="0"/>
              <a:t>应用并导入</a:t>
            </a:r>
            <a:r>
              <a:rPr lang="en-US" altLang="zh-CN" dirty="0"/>
              <a:t>JAR</a:t>
            </a:r>
            <a:r>
              <a:rPr lang="zh-CN" altLang="zh-CN" dirty="0"/>
              <a:t>包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</a:t>
            </a:r>
            <a:r>
              <a:rPr lang="zh-CN" altLang="zh-CN" dirty="0"/>
              <a:t>．复制</a:t>
            </a:r>
            <a:r>
              <a:rPr lang="de-DE" altLang="zh-CN" dirty="0"/>
              <a:t>JSP</a:t>
            </a:r>
            <a:r>
              <a:rPr lang="zh-CN" altLang="zh-CN" dirty="0"/>
              <a:t>和</a:t>
            </a:r>
            <a:r>
              <a:rPr lang="de-DE" altLang="zh-CN" dirty="0"/>
              <a:t>Java</a:t>
            </a:r>
            <a:r>
              <a:rPr lang="zh-CN" altLang="zh-CN" dirty="0"/>
              <a:t>文件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3</a:t>
            </a:r>
            <a:r>
              <a:rPr lang="zh-CN" altLang="zh-CN" dirty="0"/>
              <a:t>．创建</a:t>
            </a:r>
            <a:r>
              <a:rPr lang="de-DE" altLang="zh-CN" dirty="0"/>
              <a:t>Spring MVC</a:t>
            </a:r>
            <a:r>
              <a:rPr lang="zh-CN" altLang="zh-CN" dirty="0"/>
              <a:t>的</a:t>
            </a:r>
            <a:r>
              <a:rPr lang="de-DE" altLang="zh-CN" dirty="0"/>
              <a:t>Java</a:t>
            </a:r>
            <a:r>
              <a:rPr lang="zh-CN" altLang="zh-CN" dirty="0"/>
              <a:t>配置（相当于</a:t>
            </a:r>
            <a:r>
              <a:rPr lang="de-DE" altLang="zh-CN" dirty="0"/>
              <a:t>springmvc-servlet.xml</a:t>
            </a:r>
            <a:r>
              <a:rPr lang="zh-CN" altLang="zh-CN" dirty="0"/>
              <a:t>文件）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4</a:t>
            </a:r>
            <a:r>
              <a:rPr lang="zh-CN" altLang="zh-CN" dirty="0"/>
              <a:t>．创建</a:t>
            </a:r>
            <a:r>
              <a:rPr lang="de-DE" altLang="zh-CN" dirty="0"/>
              <a:t>Web</a:t>
            </a:r>
            <a:r>
              <a:rPr lang="zh-CN" altLang="zh-CN" dirty="0"/>
              <a:t>的</a:t>
            </a:r>
            <a:r>
              <a:rPr lang="de-DE" altLang="zh-CN" dirty="0"/>
              <a:t>Java</a:t>
            </a:r>
            <a:r>
              <a:rPr lang="zh-CN" altLang="zh-CN" dirty="0"/>
              <a:t>配置（相当于</a:t>
            </a:r>
            <a:r>
              <a:rPr lang="de-DE" altLang="zh-CN" dirty="0"/>
              <a:t>web.xml</a:t>
            </a:r>
            <a:r>
              <a:rPr lang="zh-CN" altLang="zh-CN" dirty="0"/>
              <a:t>文件）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5</a:t>
            </a:r>
            <a:r>
              <a:rPr lang="zh-CN" altLang="zh-CN" dirty="0"/>
              <a:t>．发布并运行</a:t>
            </a:r>
            <a:r>
              <a:rPr lang="en-US" altLang="zh-CN" dirty="0"/>
              <a:t>Spring MVC</a:t>
            </a:r>
            <a:r>
              <a:rPr lang="zh-CN" altLang="zh-CN" dirty="0"/>
              <a:t>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82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D8BB-0AF6-4C94-8E1D-9346A4A0BD6B}"/>
              </a:ext>
            </a:extLst>
          </p:cNvPr>
          <p:cNvSpPr txBox="1">
            <a:spLocks/>
          </p:cNvSpPr>
          <p:nvPr/>
        </p:nvSpPr>
        <p:spPr>
          <a:xfrm>
            <a:off x="1885950" y="360363"/>
            <a:ext cx="901065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应用并导入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3A17B-806F-416C-A607-75A863C3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81112"/>
            <a:ext cx="4114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75D1-C4B7-438A-A4A2-EDCF44597950}"/>
              </a:ext>
            </a:extLst>
          </p:cNvPr>
          <p:cNvSpPr txBox="1">
            <a:spLocks/>
          </p:cNvSpPr>
          <p:nvPr/>
        </p:nvSpPr>
        <p:spPr>
          <a:xfrm>
            <a:off x="3295650" y="841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．复制</a:t>
            </a: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5C2BF-DB46-4E81-ACF3-BA9201EF1D59}"/>
              </a:ext>
            </a:extLst>
          </p:cNvPr>
          <p:cNvSpPr txBox="1"/>
          <p:nvPr/>
        </p:nvSpPr>
        <p:spPr>
          <a:xfrm>
            <a:off x="1762125" y="1363663"/>
            <a:ext cx="8362950" cy="1112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上个案列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应用中的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文件按照相同目录复制到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应用中。</a:t>
            </a:r>
          </a:p>
        </p:txBody>
      </p:sp>
    </p:spTree>
    <p:extLst>
      <p:ext uri="{BB962C8B-B14F-4D97-AF65-F5344CB8AC3E}">
        <p14:creationId xmlns:p14="http://schemas.microsoft.com/office/powerpoint/2010/main" val="223241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53A4-F569-4825-AC06-1F87BB30933E}"/>
              </a:ext>
            </a:extLst>
          </p:cNvPr>
          <p:cNvSpPr txBox="1">
            <a:spLocks/>
          </p:cNvSpPr>
          <p:nvPr/>
        </p:nvSpPr>
        <p:spPr>
          <a:xfrm>
            <a:off x="485775" y="0"/>
            <a:ext cx="1122045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de-DE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de-DE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配置（相当于</a:t>
            </a:r>
            <a:r>
              <a:rPr lang="de-DE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springmvc-servlet.xml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600813-84C1-41D6-8368-023DC2E66980}"/>
              </a:ext>
            </a:extLst>
          </p:cNvPr>
          <p:cNvSpPr txBox="1"/>
          <p:nvPr/>
        </p:nvSpPr>
        <p:spPr>
          <a:xfrm>
            <a:off x="1336675" y="1487487"/>
            <a:ext cx="8435975" cy="388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目录中，创建名为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的包，在该包中创建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SpringMVCConfig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。在该配置类中使用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@Configuration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注解声明该类为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配置类；使用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@EnableWebMvc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注解开启默认配置，如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ViewResolver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；使用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@ComponentScan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注解扫描注解的类；使用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@Bean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注解配置视图解析器；该类需要实现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WebMvcConfigurer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接口来配置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4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A47D-A233-42E5-A91C-3B86176D783B}"/>
              </a:ext>
            </a:extLst>
          </p:cNvPr>
          <p:cNvSpPr txBox="1">
            <a:spLocks/>
          </p:cNvSpPr>
          <p:nvPr/>
        </p:nvSpPr>
        <p:spPr>
          <a:xfrm>
            <a:off x="1428750" y="179388"/>
            <a:ext cx="8686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配置（相当于</a:t>
            </a: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web.xml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773079-1B9A-4E78-9B9D-63B8E4B4DB23}"/>
              </a:ext>
            </a:extLst>
          </p:cNvPr>
          <p:cNvSpPr txBox="1"/>
          <p:nvPr/>
        </p:nvSpPr>
        <p:spPr>
          <a:xfrm>
            <a:off x="1724025" y="1614488"/>
            <a:ext cx="8569325" cy="38837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包中，创建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。该类需要实现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WebApplicationInitializer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接口替代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web.xml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文件的配置。实现该接口将会自动启动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容器。在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类中需要使用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AnnotationConfigWebApplicationContext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SpringMVCConfig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，并和当前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ServletContext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关联。最后，在该类中需要注册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75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F35D4F-79D3-411C-A4F4-B2816EA0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" y="-509647"/>
            <a:ext cx="11726287" cy="7694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org.springframework.web.WebApplicationInitializer;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org.springframework.web.context.support.AnnotationConfigWebApplicationContext;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org.springframework.web.servlet.DispatcherServlet;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javax.servlet.ServletContext;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javax.servlet.ServletException;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javax.servlet.ServletRegistration.Dynamic;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WebConfig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WebApplicationInitializer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onStartup(ServletContext servletContext)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 {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AnnotationConfigWebApplicationContext ctx = 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AnnotationConfigWebApplicationContext();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ctx.register(SpringMVCConfig.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 MVC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配置类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SpringMVCConfig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ctx.setServletContext(servletContext);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和当前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ServletContext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关联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 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 MVC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DispatcherServlet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*/</a:t>
            </a:r>
            <a:b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 servlet = servletContext.addServlet(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"dispatcher"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DispatcherServlet(ctx));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servlet.addMapping(</a:t>
            </a:r>
            <a:r>
              <a:rPr kumimoji="0" lang="zh-CN" altLang="zh-CN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servlet.setLoadOnStartup(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37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4C9A-F2C2-4468-A924-FF1818AE1E94}"/>
              </a:ext>
            </a:extLst>
          </p:cNvPr>
          <p:cNvSpPr txBox="1">
            <a:spLocks/>
          </p:cNvSpPr>
          <p:nvPr/>
        </p:nvSpPr>
        <p:spPr>
          <a:xfrm>
            <a:off x="3114675" y="179388"/>
            <a:ext cx="8229600" cy="850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2.3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基于注解的控制器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8009EA7-4CB2-47B4-B9F2-B3ED661B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1120775"/>
            <a:ext cx="74168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2.3.1  Controller</a:t>
            </a:r>
            <a:r>
              <a:rPr lang="zh-CN" altLang="zh-CN" dirty="0"/>
              <a:t>注解类型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2.3.2  RequestMapping</a:t>
            </a:r>
            <a:r>
              <a:rPr lang="zh-CN" altLang="zh-CN" dirty="0"/>
              <a:t>注解类型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2.3.3  </a:t>
            </a:r>
            <a:r>
              <a:rPr lang="zh-CN" altLang="zh-CN" dirty="0"/>
              <a:t>编写请求处理方法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2.3.4  Controller</a:t>
            </a:r>
            <a:r>
              <a:rPr lang="zh-CN" altLang="zh-CN" dirty="0"/>
              <a:t>接收请求参数的常见方式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2.3.5  </a:t>
            </a:r>
            <a:r>
              <a:rPr lang="zh-CN" altLang="zh-CN" dirty="0"/>
              <a:t>重定向与转发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2.3.6  </a:t>
            </a:r>
            <a:r>
              <a:rPr lang="zh-CN" altLang="zh-CN" dirty="0"/>
              <a:t>应用</a:t>
            </a:r>
            <a:r>
              <a:rPr lang="de-DE" altLang="zh-CN" dirty="0"/>
              <a:t>@Autowired</a:t>
            </a:r>
            <a:r>
              <a:rPr lang="zh-CN" altLang="zh-CN" dirty="0"/>
              <a:t>进行依赖注入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2.3.7  @ModelAttribute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7966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4306F-444A-437D-9EDE-B0E985CC26EB}"/>
              </a:ext>
            </a:extLst>
          </p:cNvPr>
          <p:cNvSpPr txBox="1">
            <a:spLocks/>
          </p:cNvSpPr>
          <p:nvPr/>
        </p:nvSpPr>
        <p:spPr>
          <a:xfrm>
            <a:off x="1981200" y="265113"/>
            <a:ext cx="8229600" cy="922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2.3.1  Controller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注解类型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3BA23A4-720C-4DDB-9F8E-C998A925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1512888"/>
            <a:ext cx="86407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</a:t>
            </a:r>
            <a:r>
              <a:rPr lang="de-DE" altLang="zh-CN" dirty="0"/>
              <a:t>Spring MVC</a:t>
            </a:r>
            <a:r>
              <a:rPr lang="zh-CN" altLang="zh-CN" dirty="0"/>
              <a:t>中，使用</a:t>
            </a:r>
            <a:r>
              <a:rPr lang="de-DE" altLang="zh-CN" dirty="0">
                <a:solidFill>
                  <a:srgbClr val="0F06BA"/>
                </a:solidFill>
              </a:rPr>
              <a:t>org.springframework.stereotype.Controller</a:t>
            </a:r>
            <a:r>
              <a:rPr lang="zh-CN" altLang="zh-CN" dirty="0"/>
              <a:t>注解类型声明某类的实例是一个控制器。例如，</a:t>
            </a:r>
            <a:r>
              <a:rPr lang="zh-CN" altLang="en-US" dirty="0"/>
              <a:t>前面案列中</a:t>
            </a:r>
            <a:r>
              <a:rPr lang="zh-CN" altLang="zh-CN" dirty="0"/>
              <a:t>中的</a:t>
            </a:r>
            <a:r>
              <a:rPr lang="en-US" altLang="zh-CN" dirty="0" err="1"/>
              <a:t>IndexController</a:t>
            </a:r>
            <a:r>
              <a:rPr lang="zh-CN" altLang="zh-CN" dirty="0"/>
              <a:t>控制器类。别忘了在</a:t>
            </a:r>
            <a:r>
              <a:rPr lang="en-US" altLang="zh-CN" dirty="0"/>
              <a:t>Spring MVC</a:t>
            </a:r>
            <a:r>
              <a:rPr lang="zh-CN" altLang="zh-CN" dirty="0"/>
              <a:t>的配置文件中使用</a:t>
            </a: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/&gt;</a:t>
            </a:r>
            <a:r>
              <a:rPr lang="zh-CN" altLang="zh-CN" dirty="0"/>
              <a:t>元素或在</a:t>
            </a:r>
            <a:r>
              <a:rPr lang="en-US" altLang="zh-CN" dirty="0"/>
              <a:t>Spring MVC</a:t>
            </a:r>
            <a:r>
              <a:rPr lang="zh-CN" altLang="zh-CN" dirty="0"/>
              <a:t>配置类中使用</a:t>
            </a:r>
            <a:r>
              <a:rPr lang="en-US" altLang="zh-CN" dirty="0"/>
              <a:t>@ComponentScan</a:t>
            </a:r>
            <a:r>
              <a:rPr lang="zh-CN" altLang="zh-CN" dirty="0"/>
              <a:t>指定控制器类的基本包，进而扫描所有注解的控制器类。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5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168A-B1D9-43A8-853A-17DDCD0C75EB}"/>
              </a:ext>
            </a:extLst>
          </p:cNvPr>
          <p:cNvSpPr txBox="1">
            <a:spLocks/>
          </p:cNvSpPr>
          <p:nvPr/>
        </p:nvSpPr>
        <p:spPr>
          <a:xfrm>
            <a:off x="1838324" y="114300"/>
            <a:ext cx="9267825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2.3.2  RequestMapping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注解类型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597AB4B9-0F64-42E8-BDC9-48CF0AF1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057275"/>
            <a:ext cx="89646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在基于注解的控制器类中，可以为每个请求编写对应的处理方法。需要使用</a:t>
            </a:r>
            <a:r>
              <a:rPr lang="en-US" altLang="zh-CN" dirty="0" err="1">
                <a:solidFill>
                  <a:srgbClr val="0F06BA"/>
                </a:solidFill>
              </a:rPr>
              <a:t>org.springframework.web.bind.annotation.RequestMapping</a:t>
            </a:r>
            <a:r>
              <a:rPr lang="zh-CN" altLang="zh-CN" dirty="0"/>
              <a:t>注解类型将请求与处理方法一一对应。</a:t>
            </a:r>
            <a:endParaRPr lang="zh-CN" altLang="en-US" dirty="0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9F84C2CA-D270-4567-B16F-B675B245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2921000"/>
            <a:ext cx="8872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．方法级别注解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@RequestMapping(value = "/index/login")</a:t>
            </a:r>
            <a:endParaRPr lang="zh-CN" altLang="zh-CN" sz="1800" b="0" dirty="0">
              <a:solidFill>
                <a:srgbClr val="0F06B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F06B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String login() {}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A5B5D1-E23A-4460-91CA-067CCD42B106}"/>
              </a:ext>
            </a:extLst>
          </p:cNvPr>
          <p:cNvSpPr txBox="1"/>
          <p:nvPr/>
        </p:nvSpPr>
        <p:spPr>
          <a:xfrm>
            <a:off x="641350" y="4230687"/>
            <a:ext cx="8964612" cy="1876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注解的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属性将请求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URI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映射到方法，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属性是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RequestMapping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注解的默认属性，如果就一个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属性，则可省略该属性。可以使用如下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访问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login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方法（请求处理方法）。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http://localhost:xxx/yyyy/index/login</a:t>
            </a:r>
            <a:r>
              <a:rPr lang="en-US" altLang="zh-CN" sz="2400" b="1" dirty="0">
                <a:solidFill>
                  <a:srgbClr val="0F06B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90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0826-EFBA-4C50-8773-0F6993911984}"/>
              </a:ext>
            </a:extLst>
          </p:cNvPr>
          <p:cNvSpPr txBox="1">
            <a:spLocks/>
          </p:cNvSpPr>
          <p:nvPr/>
        </p:nvSpPr>
        <p:spPr>
          <a:xfrm>
            <a:off x="2317750" y="0"/>
            <a:ext cx="8229600" cy="7064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2.1  Spring MVC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的工作原理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4E1D65-F6F8-4BAF-9B36-D00152D3D5E9}"/>
              </a:ext>
            </a:extLst>
          </p:cNvPr>
          <p:cNvSpPr txBox="1"/>
          <p:nvPr/>
        </p:nvSpPr>
        <p:spPr>
          <a:xfrm>
            <a:off x="1403350" y="706438"/>
            <a:ext cx="8642350" cy="1114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框架主要由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、处理器映射、控制器、视图解析器、视图组成，其工作原理，如图所示。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134CE63-A4BC-4224-9B6B-1836985BA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95224"/>
              </p:ext>
            </p:extLst>
          </p:nvPr>
        </p:nvGraphicFramePr>
        <p:xfrm>
          <a:off x="2543175" y="1962149"/>
          <a:ext cx="6804025" cy="4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5930811" imgH="3652526" progId="Visio.Drawing.11">
                  <p:embed/>
                </p:oleObj>
              </mc:Choice>
              <mc:Fallback>
                <p:oleObj name="Visio" r:id="rId3" imgW="5930811" imgH="3652526" progId="Visio.Drawing.11">
                  <p:embed/>
                  <p:pic>
                    <p:nvPicPr>
                      <p:cNvPr id="18436" name="对象 3">
                        <a:extLst>
                          <a:ext uri="{FF2B5EF4-FFF2-40B4-BE49-F238E27FC236}">
                            <a16:creationId xmlns:a16="http://schemas.microsoft.com/office/drawing/2014/main" id="{46F6AABB-9E04-4279-8335-6E85A2FEE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1962149"/>
                        <a:ext cx="6804025" cy="41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974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79956-C133-4A36-AEA7-22C7A881BA2F}"/>
              </a:ext>
            </a:extLst>
          </p:cNvPr>
          <p:cNvSpPr txBox="1">
            <a:spLocks/>
          </p:cNvSpPr>
          <p:nvPr/>
        </p:nvSpPr>
        <p:spPr>
          <a:xfrm>
            <a:off x="4057650" y="198438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．类级别注解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D74EB9-2D27-4D76-81B2-40FF3D0D7351}"/>
              </a:ext>
            </a:extLst>
          </p:cNvPr>
          <p:cNvSpPr txBox="1"/>
          <p:nvPr/>
        </p:nvSpPr>
        <p:spPr>
          <a:xfrm>
            <a:off x="3141663" y="1058863"/>
            <a:ext cx="878522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@Controller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b="1" kern="100" dirty="0">
                <a:latin typeface="Times New Roman" panose="02020603050405020304" pitchFamily="18" charset="0"/>
              </a:rPr>
              <a:t>@RequestMapping("/index")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IndexController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en-US" altLang="zh-CN" b="1" kern="100" dirty="0">
                <a:latin typeface="Times New Roman" panose="02020603050405020304" pitchFamily="18" charset="0"/>
              </a:rPr>
              <a:t>@RequestMapping("/login")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public String login()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	return "login";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en-US" altLang="zh-CN" b="1" kern="100" dirty="0">
                <a:latin typeface="Times New Roman" panose="02020603050405020304" pitchFamily="18" charset="0"/>
              </a:rPr>
              <a:t>@RequestMapping("/register")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public String register()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	return "register";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60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69E4AB-1DAF-40F5-A43C-C7AA96FE7E25}"/>
              </a:ext>
            </a:extLst>
          </p:cNvPr>
          <p:cNvSpPr txBox="1"/>
          <p:nvPr/>
        </p:nvSpPr>
        <p:spPr>
          <a:xfrm>
            <a:off x="1531938" y="4697413"/>
            <a:ext cx="8785225" cy="1744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在类级别注解的情况下，控制器类中的所有方法都将映射为类级别的请求。可以使用如下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访问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login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方法。</a:t>
            </a:r>
          </a:p>
          <a:p>
            <a:pPr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http://localhost:xxx/yyy/index/login</a:t>
            </a:r>
            <a:endParaRPr lang="zh-CN" altLang="zh-CN" sz="24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9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FA47-AD93-462F-8BCF-1946E2753B71}"/>
              </a:ext>
            </a:extLst>
          </p:cNvPr>
          <p:cNvSpPr txBox="1">
            <a:spLocks/>
          </p:cNvSpPr>
          <p:nvPr/>
        </p:nvSpPr>
        <p:spPr>
          <a:xfrm>
            <a:off x="2905125" y="265113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2.3.3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编写请求处理方法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31074FB-9B4D-4E9F-B5D2-3035DF7D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1657350"/>
            <a:ext cx="8229600" cy="3232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0F06BA"/>
                </a:solidFill>
              </a:rPr>
              <a:t>1</a:t>
            </a:r>
            <a:r>
              <a:rPr lang="zh-CN" altLang="zh-CN" dirty="0">
                <a:solidFill>
                  <a:srgbClr val="0F06BA"/>
                </a:solidFill>
              </a:rPr>
              <a:t>．请求处理方法中常出现的参数类型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    Servlet API</a:t>
            </a:r>
            <a:r>
              <a:rPr lang="zh-CN" altLang="en-US" dirty="0"/>
              <a:t>、</a:t>
            </a:r>
            <a:r>
              <a:rPr lang="zh-CN" altLang="zh-CN" dirty="0"/>
              <a:t>输入输出流、表单实体类、注解类型、</a:t>
            </a:r>
            <a:r>
              <a:rPr lang="en-US" altLang="zh-CN" dirty="0"/>
              <a:t>Model</a:t>
            </a:r>
            <a:r>
              <a:rPr lang="zh-CN" altLang="en-US" dirty="0"/>
              <a:t>等</a:t>
            </a:r>
            <a:r>
              <a:rPr lang="en-US" altLang="zh-CN" dirty="0"/>
              <a:t>Java</a:t>
            </a:r>
            <a:r>
              <a:rPr lang="zh-CN" altLang="en-US" dirty="0"/>
              <a:t>类型。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String login(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HttpSession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session, 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HttpServletRequest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request)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0F06BA"/>
                </a:solidFill>
              </a:rPr>
              <a:t>2</a:t>
            </a:r>
            <a:r>
              <a:rPr lang="zh-CN" altLang="zh-CN" dirty="0">
                <a:solidFill>
                  <a:srgbClr val="0F06BA"/>
                </a:solidFill>
              </a:rPr>
              <a:t>．请求处理方法常见的返回类型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    </a:t>
            </a:r>
            <a:r>
              <a:rPr lang="zh-CN" altLang="zh-CN" dirty="0"/>
              <a:t>最常见的返回类型，就是代表逻辑视图名称的</a:t>
            </a:r>
            <a:r>
              <a:rPr lang="en-US" altLang="zh-CN" dirty="0"/>
              <a:t>String</a:t>
            </a:r>
            <a:r>
              <a:rPr lang="zh-CN" altLang="zh-CN" dirty="0"/>
              <a:t>类型。除了</a:t>
            </a:r>
            <a:r>
              <a:rPr lang="en-US" altLang="zh-CN" dirty="0"/>
              <a:t>String</a:t>
            </a:r>
            <a:r>
              <a:rPr lang="zh-CN" altLang="zh-CN" dirty="0"/>
              <a:t>类型外，还有</a:t>
            </a:r>
            <a:r>
              <a:rPr lang="en-US" altLang="zh-CN" dirty="0"/>
              <a:t>Model</a:t>
            </a:r>
            <a:r>
              <a:rPr lang="zh-CN" altLang="zh-CN" dirty="0"/>
              <a:t>、</a:t>
            </a:r>
            <a:r>
              <a:rPr lang="en-US" altLang="zh-CN" dirty="0"/>
              <a:t>View</a:t>
            </a:r>
            <a:r>
              <a:rPr lang="zh-CN" altLang="zh-CN" dirty="0"/>
              <a:t>以及其他任意的</a:t>
            </a:r>
            <a:r>
              <a:rPr lang="en-US" altLang="zh-CN" dirty="0"/>
              <a:t>Java</a:t>
            </a:r>
            <a:r>
              <a:rPr lang="zh-CN" altLang="zh-CN" dirty="0"/>
              <a:t>类型。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public 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register(Model model) {}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05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24C2-AE2E-4B10-9EB9-9BC682171BCE}"/>
              </a:ext>
            </a:extLst>
          </p:cNvPr>
          <p:cNvSpPr txBox="1">
            <a:spLocks/>
          </p:cNvSpPr>
          <p:nvPr/>
        </p:nvSpPr>
        <p:spPr>
          <a:xfrm>
            <a:off x="361950" y="350838"/>
            <a:ext cx="11296650" cy="922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2.3.4  Controller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接收请求参数的常见方式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10F8EAC-EBAC-4B92-86AC-5EE84E1B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1350962"/>
            <a:ext cx="85693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    Controller</a:t>
            </a:r>
            <a:r>
              <a:rPr lang="zh-CN" altLang="zh-CN" dirty="0"/>
              <a:t>接收请求参数的方式有很多种，有的适合</a:t>
            </a:r>
            <a:r>
              <a:rPr lang="de-DE" altLang="zh-CN" dirty="0"/>
              <a:t>get</a:t>
            </a:r>
            <a:r>
              <a:rPr lang="zh-CN" altLang="zh-CN" dirty="0"/>
              <a:t>请求方式，有的适合</a:t>
            </a:r>
            <a:r>
              <a:rPr lang="de-DE" altLang="zh-CN" dirty="0"/>
              <a:t>post</a:t>
            </a:r>
            <a:r>
              <a:rPr lang="zh-CN" altLang="zh-CN" dirty="0"/>
              <a:t>请求方式，有的两者都适合。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1</a:t>
            </a:r>
            <a:r>
              <a:rPr lang="zh-CN" altLang="zh-CN" dirty="0">
                <a:solidFill>
                  <a:srgbClr val="0F06BA"/>
                </a:solidFill>
              </a:rPr>
              <a:t>．通过实体</a:t>
            </a:r>
            <a:r>
              <a:rPr lang="en-US" altLang="zh-CN" dirty="0">
                <a:solidFill>
                  <a:srgbClr val="0F06BA"/>
                </a:solidFill>
              </a:rPr>
              <a:t>bean</a:t>
            </a:r>
            <a:r>
              <a:rPr lang="zh-CN" altLang="zh-CN" dirty="0">
                <a:solidFill>
                  <a:srgbClr val="0F06BA"/>
                </a:solidFill>
              </a:rPr>
              <a:t>接收请求参数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通过一个实体</a:t>
            </a:r>
            <a:r>
              <a:rPr lang="en-US" altLang="zh-CN" dirty="0"/>
              <a:t>bean</a:t>
            </a:r>
            <a:r>
              <a:rPr lang="zh-CN" altLang="zh-CN" dirty="0"/>
              <a:t>来接收请求参数，适用于</a:t>
            </a:r>
            <a:r>
              <a:rPr lang="en-US" altLang="zh-CN" dirty="0"/>
              <a:t>get</a:t>
            </a:r>
            <a:r>
              <a:rPr lang="zh-CN" altLang="zh-CN" dirty="0"/>
              <a:t>和</a:t>
            </a:r>
            <a:r>
              <a:rPr lang="en-US" altLang="zh-CN" dirty="0"/>
              <a:t>post</a:t>
            </a:r>
            <a:r>
              <a:rPr lang="zh-CN" altLang="zh-CN" dirty="0"/>
              <a:t>提交请求方式。需要注意的是，</a:t>
            </a:r>
            <a:r>
              <a:rPr lang="en-US" altLang="zh-CN" dirty="0"/>
              <a:t>bean</a:t>
            </a:r>
            <a:r>
              <a:rPr lang="zh-CN" altLang="zh-CN" dirty="0"/>
              <a:t>的属性名称必须与请求参数名称相同。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2</a:t>
            </a:r>
            <a:r>
              <a:rPr lang="zh-CN" altLang="zh-CN" dirty="0">
                <a:solidFill>
                  <a:srgbClr val="0F06BA"/>
                </a:solidFill>
              </a:rPr>
              <a:t>．通过处理方法的形参接收请求参数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通过处理方法的形参接收请求参数，也就是直接把表单参数写在控制器类相应方法的形参中，即形参名称与请求参数名称完全相同。该接收参数方式适用于</a:t>
            </a:r>
            <a:r>
              <a:rPr lang="en-US" altLang="zh-CN" dirty="0"/>
              <a:t>get</a:t>
            </a:r>
            <a:r>
              <a:rPr lang="zh-CN" altLang="zh-CN" dirty="0"/>
              <a:t>和</a:t>
            </a:r>
            <a:r>
              <a:rPr lang="en-US" altLang="zh-CN" dirty="0"/>
              <a:t>post</a:t>
            </a:r>
            <a:r>
              <a:rPr lang="zh-CN" altLang="zh-CN" dirty="0"/>
              <a:t>提交请求方式。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8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76D93D59-350A-465E-97E0-5F6766E1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644525"/>
            <a:ext cx="871378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3</a:t>
            </a:r>
            <a:r>
              <a:rPr lang="zh-CN" altLang="zh-CN" dirty="0">
                <a:solidFill>
                  <a:srgbClr val="0F06BA"/>
                </a:solidFill>
              </a:rPr>
              <a:t>．通过</a:t>
            </a:r>
            <a:r>
              <a:rPr lang="en-US" altLang="zh-CN" dirty="0">
                <a:solidFill>
                  <a:srgbClr val="0F06BA"/>
                </a:solidFill>
              </a:rPr>
              <a:t>@RequestParam</a:t>
            </a:r>
            <a:r>
              <a:rPr lang="zh-CN" altLang="zh-CN" dirty="0">
                <a:solidFill>
                  <a:srgbClr val="0F06BA"/>
                </a:solidFill>
              </a:rPr>
              <a:t>接收请求参数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通过</a:t>
            </a:r>
            <a:r>
              <a:rPr lang="en-US" altLang="zh-CN" dirty="0"/>
              <a:t>@RequestParam</a:t>
            </a:r>
            <a:r>
              <a:rPr lang="zh-CN" altLang="zh-CN" dirty="0"/>
              <a:t>接收请求参数，适用于</a:t>
            </a:r>
            <a:r>
              <a:rPr lang="en-US" altLang="zh-CN" dirty="0"/>
              <a:t>get</a:t>
            </a:r>
            <a:r>
              <a:rPr lang="zh-CN" altLang="zh-CN" dirty="0"/>
              <a:t>和</a:t>
            </a:r>
            <a:r>
              <a:rPr lang="en-US" altLang="zh-CN" dirty="0"/>
              <a:t>post</a:t>
            </a:r>
            <a:r>
              <a:rPr lang="zh-CN" altLang="zh-CN" dirty="0"/>
              <a:t>提交请求方式。通过</a:t>
            </a:r>
            <a:r>
              <a:rPr lang="en-US" altLang="zh-CN" dirty="0"/>
              <a:t>@RequestParam</a:t>
            </a:r>
            <a:r>
              <a:rPr lang="zh-CN" altLang="zh-CN" dirty="0"/>
              <a:t>接收请求参数与“通过处理方法的形参接收请求参数”的区别是：当请求参数与接收参数名不一致时，“通过处理方法的形参接收请求参数”不会报</a:t>
            </a:r>
            <a:r>
              <a:rPr lang="en-US" altLang="zh-CN" dirty="0"/>
              <a:t>400</a:t>
            </a:r>
            <a:r>
              <a:rPr lang="zh-CN" altLang="zh-CN" dirty="0"/>
              <a:t>错误，而“通过</a:t>
            </a:r>
            <a:r>
              <a:rPr lang="en-US" altLang="zh-CN" dirty="0"/>
              <a:t>@RequestParam</a:t>
            </a:r>
            <a:r>
              <a:rPr lang="zh-CN" altLang="zh-CN" dirty="0"/>
              <a:t>接收请求参数”会</a:t>
            </a:r>
            <a:r>
              <a:rPr lang="en-US" altLang="zh-CN" dirty="0"/>
              <a:t>400</a:t>
            </a:r>
            <a:r>
              <a:rPr lang="zh-CN" altLang="zh-CN" dirty="0"/>
              <a:t>错误。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4</a:t>
            </a:r>
            <a:r>
              <a:rPr lang="zh-CN" altLang="zh-CN" dirty="0">
                <a:solidFill>
                  <a:srgbClr val="0F06BA"/>
                </a:solidFill>
              </a:rPr>
              <a:t>．通过</a:t>
            </a:r>
            <a:r>
              <a:rPr lang="en-US" altLang="zh-CN" dirty="0">
                <a:solidFill>
                  <a:srgbClr val="0F06BA"/>
                </a:solidFill>
              </a:rPr>
              <a:t>@ModelAttribute</a:t>
            </a:r>
            <a:r>
              <a:rPr lang="zh-CN" altLang="zh-CN" dirty="0">
                <a:solidFill>
                  <a:srgbClr val="0F06BA"/>
                </a:solidFill>
              </a:rPr>
              <a:t>接收请求参数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@ModelAttribute</a:t>
            </a:r>
            <a:r>
              <a:rPr lang="zh-CN" altLang="zh-CN" dirty="0"/>
              <a:t>注解放在处理方法的形参上时，用于将多个请求参数封装到一个实体对象，从而简化数据绑定流程，而且自动暴露为模型数据用于视图页面展示时使用。而“通过实体</a:t>
            </a:r>
            <a:r>
              <a:rPr lang="en-US" altLang="zh-CN" dirty="0"/>
              <a:t>bean</a:t>
            </a:r>
            <a:r>
              <a:rPr lang="zh-CN" altLang="zh-CN" dirty="0"/>
              <a:t>接收请求参数”只是将多个请求参数封装到一个实体对象，并不能暴露为模型数据（需要使用</a:t>
            </a:r>
            <a:r>
              <a:rPr lang="en-US" altLang="zh-CN" dirty="0" err="1"/>
              <a:t>model.addAttribute</a:t>
            </a:r>
            <a:r>
              <a:rPr lang="zh-CN" altLang="zh-CN" dirty="0"/>
              <a:t>语句才能暴露为模型数据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889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F12E1-91CD-4A8E-91A4-8035A2BB887F}"/>
              </a:ext>
            </a:extLst>
          </p:cNvPr>
          <p:cNvSpPr txBox="1">
            <a:spLocks/>
          </p:cNvSpPr>
          <p:nvPr/>
        </p:nvSpPr>
        <p:spPr>
          <a:xfrm>
            <a:off x="2754313" y="9525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2.3.5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重定向与转发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BB453F-978C-43AC-B609-B1E56CAA4121}"/>
              </a:ext>
            </a:extLst>
          </p:cNvPr>
          <p:cNvSpPr txBox="1"/>
          <p:nvPr/>
        </p:nvSpPr>
        <p:spPr>
          <a:xfrm>
            <a:off x="1150938" y="979488"/>
            <a:ext cx="8713787" cy="535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重定向是将用户从当前处理请求定向到另一个视图（如</a:t>
            </a:r>
            <a:r>
              <a:rPr lang="en-US" altLang="zh-CN" kern="100" dirty="0">
                <a:latin typeface="Times New Roman" panose="02020603050405020304" pitchFamily="18" charset="0"/>
              </a:rPr>
              <a:t>JSP</a:t>
            </a:r>
            <a:r>
              <a:rPr lang="zh-CN" altLang="zh-CN" kern="100" dirty="0">
                <a:latin typeface="Times New Roman" panose="02020603050405020304" pitchFamily="18" charset="0"/>
              </a:rPr>
              <a:t>）或处理请求，以前的请求（</a:t>
            </a:r>
            <a:r>
              <a:rPr lang="en-US" altLang="zh-CN" kern="100" dirty="0">
                <a:latin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</a:rPr>
              <a:t>）中存放的信息全部失效，并进入一个新的</a:t>
            </a:r>
            <a:r>
              <a:rPr lang="en-US" altLang="zh-CN" kern="100" dirty="0">
                <a:latin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</a:rPr>
              <a:t>作用域；转发是将用户对当前处理的请求转发给另一个视图或处理请求，以前的</a:t>
            </a:r>
            <a:r>
              <a:rPr lang="en-US" altLang="zh-CN" kern="100" dirty="0">
                <a:latin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</a:rPr>
              <a:t>中存放的信息不会失效。</a:t>
            </a:r>
          </a:p>
          <a:p>
            <a:pPr indent="266700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转发是服务器行为，重定向是客户端行为。具体工作流程如下：</a:t>
            </a:r>
          </a:p>
          <a:p>
            <a:pPr indent="266700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转发过程：客户浏览器发送</a:t>
            </a:r>
            <a:r>
              <a:rPr lang="en-US" altLang="zh-CN" kern="100" dirty="0">
                <a:latin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Times New Roman" panose="02020603050405020304" pitchFamily="18" charset="0"/>
              </a:rPr>
              <a:t>请求，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服务器接受此请求，调用内部的一个方法在容器内部完成请求处理和转发动作，将目标资源发送给客户；在这里，转发的路径必须是同一个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容器下的</a:t>
            </a:r>
            <a:r>
              <a:rPr lang="en-US" altLang="zh-CN" kern="100" dirty="0">
                <a:latin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Times New Roman" panose="02020603050405020304" pitchFamily="18" charset="0"/>
              </a:rPr>
              <a:t>，其不能转向到其他的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路径上去，中间传递的是自己的容器内的</a:t>
            </a:r>
            <a:r>
              <a:rPr lang="en-US" altLang="zh-CN" kern="100" dirty="0">
                <a:latin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</a:rPr>
              <a:t>。在客户浏览器的地址栏中显示的仍然是其第一次访问的路径，也就是说客户是感觉不到服务器做了转发的。转发行为是浏览器只做了一次访问请求。</a:t>
            </a:r>
          </a:p>
          <a:p>
            <a:pPr indent="266700"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重定向过程：客户浏览器发送</a:t>
            </a:r>
            <a:r>
              <a:rPr lang="en-US" altLang="zh-CN" kern="100" dirty="0">
                <a:latin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Times New Roman" panose="02020603050405020304" pitchFamily="18" charset="0"/>
              </a:rPr>
              <a:t>请求，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服务器接受后发送</a:t>
            </a:r>
            <a:r>
              <a:rPr lang="en-US" altLang="zh-CN" kern="100" dirty="0">
                <a:latin typeface="Times New Roman" panose="02020603050405020304" pitchFamily="18" charset="0"/>
              </a:rPr>
              <a:t>302</a:t>
            </a:r>
            <a:r>
              <a:rPr lang="zh-CN" altLang="zh-CN" kern="100" dirty="0">
                <a:latin typeface="Times New Roman" panose="02020603050405020304" pitchFamily="18" charset="0"/>
              </a:rPr>
              <a:t>状态码响应及对应新的</a:t>
            </a:r>
            <a:r>
              <a:rPr lang="en-US" altLang="zh-CN" kern="100" dirty="0">
                <a:latin typeface="Times New Roman" panose="02020603050405020304" pitchFamily="18" charset="0"/>
              </a:rPr>
              <a:t>location</a:t>
            </a:r>
            <a:r>
              <a:rPr lang="zh-CN" altLang="zh-CN" kern="100" dirty="0">
                <a:latin typeface="Times New Roman" panose="02020603050405020304" pitchFamily="18" charset="0"/>
              </a:rPr>
              <a:t>给客户浏览器，客户浏览器发现是</a:t>
            </a:r>
            <a:r>
              <a:rPr lang="en-US" altLang="zh-CN" kern="100" dirty="0">
                <a:latin typeface="Times New Roman" panose="02020603050405020304" pitchFamily="18" charset="0"/>
              </a:rPr>
              <a:t>302</a:t>
            </a:r>
            <a:r>
              <a:rPr lang="zh-CN" altLang="zh-CN" kern="100" dirty="0">
                <a:latin typeface="Times New Roman" panose="02020603050405020304" pitchFamily="18" charset="0"/>
              </a:rPr>
              <a:t>响应，则自动再发送一个新的</a:t>
            </a:r>
            <a:r>
              <a:rPr lang="en-US" altLang="zh-CN" kern="100" dirty="0">
                <a:latin typeface="Times New Roman" panose="02020603050405020304" pitchFamily="18" charset="0"/>
              </a:rPr>
              <a:t>http</a:t>
            </a:r>
            <a:r>
              <a:rPr lang="zh-CN" altLang="zh-CN" kern="100" dirty="0">
                <a:latin typeface="Times New Roman" panose="02020603050405020304" pitchFamily="18" charset="0"/>
              </a:rPr>
              <a:t>请求，请求</a:t>
            </a:r>
            <a:r>
              <a:rPr lang="en-US" altLang="zh-CN" kern="100" dirty="0">
                <a:latin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Times New Roman" panose="02020603050405020304" pitchFamily="18" charset="0"/>
              </a:rPr>
              <a:t>是新的</a:t>
            </a:r>
            <a:r>
              <a:rPr lang="en-US" altLang="zh-CN" kern="100" dirty="0">
                <a:latin typeface="Times New Roman" panose="02020603050405020304" pitchFamily="18" charset="0"/>
              </a:rPr>
              <a:t>location</a:t>
            </a:r>
            <a:r>
              <a:rPr lang="zh-CN" altLang="zh-CN" kern="100" dirty="0">
                <a:latin typeface="Times New Roman" panose="02020603050405020304" pitchFamily="18" charset="0"/>
              </a:rPr>
              <a:t>地址，服务器根据此请求寻找资源并发送给客户。在这里</a:t>
            </a:r>
            <a:r>
              <a:rPr lang="en-US" altLang="zh-CN" kern="100" dirty="0">
                <a:latin typeface="Times New Roman" panose="02020603050405020304" pitchFamily="18" charset="0"/>
              </a:rPr>
              <a:t>location</a:t>
            </a:r>
            <a:r>
              <a:rPr lang="zh-CN" altLang="zh-CN" kern="100" dirty="0">
                <a:latin typeface="Times New Roman" panose="02020603050405020304" pitchFamily="18" charset="0"/>
              </a:rPr>
              <a:t>可以重定向到任意</a:t>
            </a:r>
            <a:r>
              <a:rPr lang="en-US" altLang="zh-CN" kern="100" dirty="0">
                <a:latin typeface="Times New Roman" panose="02020603050405020304" pitchFamily="18" charset="0"/>
              </a:rPr>
              <a:t>URL</a:t>
            </a:r>
            <a:r>
              <a:rPr lang="zh-CN" altLang="zh-CN" kern="100" dirty="0">
                <a:latin typeface="Times New Roman" panose="02020603050405020304" pitchFamily="18" charset="0"/>
              </a:rPr>
              <a:t>，既然是浏览器重新发出了请求，则就没有什么</a:t>
            </a:r>
            <a:r>
              <a:rPr lang="en-US" altLang="zh-CN" kern="100" dirty="0">
                <a:latin typeface="Times New Roman" panose="02020603050405020304" pitchFamily="18" charset="0"/>
              </a:rPr>
              <a:t>request</a:t>
            </a:r>
            <a:r>
              <a:rPr lang="zh-CN" altLang="zh-CN" kern="100" dirty="0">
                <a:latin typeface="Times New Roman" panose="02020603050405020304" pitchFamily="18" charset="0"/>
              </a:rPr>
              <a:t>传递的概念了。在客户浏览器的地址栏中显示的是其重定向的路径，客户可以观察到地址的变化。重定向行为是浏览器做了至少两次的访问请求。</a:t>
            </a:r>
          </a:p>
          <a:p>
            <a:pPr>
              <a:defRPr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</a:rPr>
              <a:t>Spring MVC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框架中，控制器类中处理方法的</a:t>
            </a:r>
            <a:r>
              <a:rPr lang="en-US" altLang="zh-CN" kern="100" dirty="0">
                <a:latin typeface="Times New Roman" panose="02020603050405020304" pitchFamily="18" charset="0"/>
              </a:rPr>
              <a:t>return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语句默认就是转发实现，只不过实现的是转发到视图。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1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E16FBCA9-FBB2-4950-9BCC-60207F309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114300"/>
            <a:ext cx="8785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//</a:t>
            </a:r>
            <a:r>
              <a:rPr lang="zh-CN" altLang="zh-CN" dirty="0"/>
              <a:t>转发到一个请求方法（同一个控制器类里，可省略</a:t>
            </a:r>
            <a:r>
              <a:rPr lang="en-US" altLang="zh-CN" dirty="0"/>
              <a:t>/index/</a:t>
            </a:r>
            <a:r>
              <a:rPr lang="zh-CN" altLang="zh-CN" dirty="0"/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return "forward:/index/</a:t>
            </a:r>
            <a:r>
              <a:rPr lang="en-US" altLang="zh-CN" dirty="0" err="1">
                <a:solidFill>
                  <a:srgbClr val="0F06BA"/>
                </a:solidFill>
              </a:rPr>
              <a:t>isLogin</a:t>
            </a:r>
            <a:r>
              <a:rPr lang="en-US" altLang="zh-CN" dirty="0">
                <a:solidFill>
                  <a:srgbClr val="0F06BA"/>
                </a:solidFill>
              </a:rPr>
              <a:t>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//</a:t>
            </a:r>
            <a:r>
              <a:rPr lang="zh-CN" altLang="zh-CN" dirty="0"/>
              <a:t>重定向到一个请求方法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return "redirect:/index/</a:t>
            </a:r>
            <a:r>
              <a:rPr lang="en-US" altLang="zh-CN" dirty="0" err="1">
                <a:solidFill>
                  <a:srgbClr val="0F06BA"/>
                </a:solidFill>
              </a:rPr>
              <a:t>isRegister</a:t>
            </a:r>
            <a:r>
              <a:rPr lang="en-US" altLang="zh-CN" dirty="0">
                <a:solidFill>
                  <a:srgbClr val="0F06BA"/>
                </a:solidFill>
              </a:rPr>
              <a:t>";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//</a:t>
            </a:r>
            <a:r>
              <a:rPr lang="zh-CN" altLang="zh-CN" dirty="0"/>
              <a:t>转发到一个视图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return "register";</a:t>
            </a:r>
            <a:endParaRPr lang="zh-CN" altLang="zh-CN" dirty="0">
              <a:solidFill>
                <a:srgbClr val="0F06BA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8B5EE2-7F44-4BFB-8792-01B8684085D3}"/>
              </a:ext>
            </a:extLst>
          </p:cNvPr>
          <p:cNvSpPr txBox="1"/>
          <p:nvPr/>
        </p:nvSpPr>
        <p:spPr>
          <a:xfrm>
            <a:off x="1239838" y="2673351"/>
            <a:ext cx="9144000" cy="352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</a:rPr>
              <a:t>Spring MVC</a:t>
            </a:r>
            <a:r>
              <a:rPr lang="zh-CN" altLang="zh-CN" kern="100" dirty="0">
                <a:latin typeface="Times New Roman" panose="02020603050405020304" pitchFamily="18" charset="0"/>
              </a:rPr>
              <a:t>框架中，不管重定向或转发，都需要符合视图解析器的配置，如果直接重定向到一个不需要</a:t>
            </a:r>
            <a:r>
              <a:rPr lang="en-US" altLang="zh-CN" kern="100" dirty="0" err="1">
                <a:latin typeface="Times New Roman" panose="02020603050405020304" pitchFamily="18" charset="0"/>
              </a:rPr>
              <a:t>DispatcherServlet</a:t>
            </a:r>
            <a:r>
              <a:rPr lang="zh-CN" altLang="zh-CN" kern="100" dirty="0">
                <a:latin typeface="Times New Roman" panose="02020603050405020304" pitchFamily="18" charset="0"/>
              </a:rPr>
              <a:t>的资源，如：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return "redirect:/html/my.html";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</a:rPr>
              <a:t>Spring MVC</a:t>
            </a:r>
            <a:r>
              <a:rPr lang="zh-CN" altLang="zh-CN" kern="100" dirty="0">
                <a:latin typeface="Times New Roman" panose="02020603050405020304" pitchFamily="18" charset="0"/>
              </a:rPr>
              <a:t>配置文件中，需要使用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mvc:resources</a:t>
            </a:r>
            <a:r>
              <a:rPr lang="zh-CN" altLang="zh-CN" kern="100" dirty="0">
                <a:latin typeface="Times New Roman" panose="02020603050405020304" pitchFamily="18" charset="0"/>
              </a:rPr>
              <a:t>配置：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mvc:resources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location="/html/" mapping="/html/**"&gt;&lt;/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mvc:resources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266700"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</a:rPr>
              <a:t>Spring MVC</a:t>
            </a:r>
            <a:r>
              <a:rPr lang="zh-CN" altLang="zh-CN" kern="100" dirty="0">
                <a:latin typeface="Times New Roman" panose="02020603050405020304" pitchFamily="18" charset="0"/>
              </a:rPr>
              <a:t>配置类中，需要实现</a:t>
            </a:r>
            <a:r>
              <a:rPr lang="de-DE" altLang="zh-CN" kern="100" dirty="0">
                <a:latin typeface="Times New Roman" panose="02020603050405020304" pitchFamily="18" charset="0"/>
              </a:rPr>
              <a:t>WebMvcConfigurer</a:t>
            </a:r>
            <a:r>
              <a:rPr lang="zh-CN" altLang="zh-CN" kern="100" dirty="0">
                <a:latin typeface="Times New Roman" panose="02020603050405020304" pitchFamily="18" charset="0"/>
              </a:rPr>
              <a:t>的接口方法</a:t>
            </a:r>
            <a:r>
              <a:rPr lang="de-DE" altLang="zh-CN" kern="100" dirty="0">
                <a:latin typeface="Times New Roman" panose="02020603050405020304" pitchFamily="18" charset="0"/>
              </a:rPr>
              <a:t>public void addResourceHandlers(ResourceHandlerRegistry registry)</a:t>
            </a:r>
            <a:r>
              <a:rPr lang="zh-CN" altLang="zh-CN" kern="100" dirty="0">
                <a:latin typeface="Times New Roman" panose="02020603050405020304" pitchFamily="18" charset="0"/>
              </a:rPr>
              <a:t>，示例代码如下：</a:t>
            </a:r>
          </a:p>
          <a:p>
            <a:pPr algn="just">
              <a:spcBef>
                <a:spcPts val="600"/>
              </a:spcBef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@Override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public void addResourceHandlers(ResourceHandlerRegistry registry)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</a:t>
            </a:r>
            <a:r>
              <a:rPr lang="de-DE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registry.addResourceHandler("/html/**").addResourceLocations("/html/");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074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55A52-D8B5-48CC-9519-8D21C9559EC8}"/>
              </a:ext>
            </a:extLst>
          </p:cNvPr>
          <p:cNvSpPr txBox="1">
            <a:spLocks/>
          </p:cNvSpPr>
          <p:nvPr/>
        </p:nvSpPr>
        <p:spPr>
          <a:xfrm>
            <a:off x="1047749" y="188913"/>
            <a:ext cx="10201275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2.3.6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@Autowired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进行依赖注入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5E3184D3-38C2-4FBD-BA2E-E9A680D2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1265238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Spring MVC</a:t>
            </a:r>
            <a:r>
              <a:rPr lang="zh-CN" altLang="zh-CN" dirty="0"/>
              <a:t>框架本身就是一个非常优秀的</a:t>
            </a:r>
            <a:r>
              <a:rPr lang="en-US" altLang="zh-CN" dirty="0"/>
              <a:t>MVC</a:t>
            </a:r>
            <a:r>
              <a:rPr lang="zh-CN" altLang="zh-CN" dirty="0"/>
              <a:t>框架，它具有一个依赖注入的优点。可以通过</a:t>
            </a:r>
            <a:r>
              <a:rPr lang="en-US" altLang="zh-CN" dirty="0" err="1"/>
              <a:t>org.springframework.beans.factory.annotation.Autowired</a:t>
            </a:r>
            <a:r>
              <a:rPr lang="zh-CN" altLang="zh-CN" dirty="0"/>
              <a:t>注解类型将依赖注入到一个属性（成员变量）或方法，如：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@Autowired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public </a:t>
            </a:r>
            <a:r>
              <a:rPr lang="en-US" altLang="zh-CN" dirty="0" err="1">
                <a:solidFill>
                  <a:srgbClr val="0F06BA"/>
                </a:solidFill>
              </a:rPr>
              <a:t>UserService</a:t>
            </a:r>
            <a:r>
              <a:rPr lang="en-US" altLang="zh-CN" dirty="0">
                <a:solidFill>
                  <a:srgbClr val="0F06BA"/>
                </a:solidFill>
              </a:rPr>
              <a:t> </a:t>
            </a:r>
            <a:r>
              <a:rPr lang="en-US" altLang="zh-CN" dirty="0" err="1">
                <a:solidFill>
                  <a:srgbClr val="0F06BA"/>
                </a:solidFill>
              </a:rPr>
              <a:t>userService</a:t>
            </a:r>
            <a:r>
              <a:rPr lang="en-US" altLang="zh-CN" dirty="0">
                <a:solidFill>
                  <a:srgbClr val="0F06BA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922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7D40B6-5FF7-4EB4-BC2F-07B601E2A01C}"/>
              </a:ext>
            </a:extLst>
          </p:cNvPr>
          <p:cNvSpPr txBox="1"/>
          <p:nvPr/>
        </p:nvSpPr>
        <p:spPr>
          <a:xfrm>
            <a:off x="1457325" y="0"/>
            <a:ext cx="8821738" cy="2774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中，为了能被作为依赖注入，服务层的类必须使用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org.springframework.stereotype.Service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注解类型注明为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（一个服务）。另外，还需要在配置文件中使用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context:component-scan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base-package="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基本包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"/&gt;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元素或者在配置类中使用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@ComponentScan("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基本包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")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来扫描依赖基本包。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72B00-1BB2-40EB-92A4-EC510AA8EF12}"/>
              </a:ext>
            </a:extLst>
          </p:cNvPr>
          <p:cNvSpPr txBox="1"/>
          <p:nvPr/>
        </p:nvSpPr>
        <p:spPr>
          <a:xfrm>
            <a:off x="781050" y="3086100"/>
            <a:ext cx="8820150" cy="30162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下面将</a:t>
            </a:r>
            <a:r>
              <a:rPr lang="zh-CN" altLang="en-US" kern="100" dirty="0">
                <a:latin typeface="Times New Roman" panose="02020603050405020304" pitchFamily="18" charset="0"/>
              </a:rPr>
              <a:t>前面案列</a:t>
            </a:r>
            <a:r>
              <a:rPr lang="zh-CN" altLang="zh-CN" kern="100" dirty="0">
                <a:latin typeface="Times New Roman" panose="02020603050405020304" pitchFamily="18" charset="0"/>
              </a:rPr>
              <a:t>应用的“登录”和“注册”的业务逻辑处理分离出来，使用</a:t>
            </a:r>
            <a:r>
              <a:rPr lang="en-US" altLang="zh-CN" kern="100" dirty="0">
                <a:latin typeface="Times New Roman" panose="02020603050405020304" pitchFamily="18" charset="0"/>
              </a:rPr>
              <a:t>Service</a:t>
            </a:r>
            <a:r>
              <a:rPr lang="zh-CN" altLang="zh-CN" kern="100" dirty="0">
                <a:latin typeface="Times New Roman" panose="02020603050405020304" pitchFamily="18" charset="0"/>
              </a:rPr>
              <a:t>层实现。</a:t>
            </a:r>
          </a:p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首先，创建</a:t>
            </a:r>
            <a:r>
              <a:rPr lang="en-US" altLang="zh-CN" kern="100" dirty="0">
                <a:latin typeface="Times New Roman" panose="02020603050405020304" pitchFamily="18" charset="0"/>
              </a:rPr>
              <a:t>service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包，在包中创建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UserService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UserServiceImpl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其次，将配置类中</a:t>
            </a:r>
            <a:r>
              <a:rPr lang="en-US" altLang="zh-CN" kern="100" dirty="0">
                <a:latin typeface="Times New Roman" panose="02020603050405020304" pitchFamily="18" charset="0"/>
              </a:rPr>
              <a:t>@ComponentScan("controller")</a:t>
            </a:r>
            <a:r>
              <a:rPr lang="zh-CN" altLang="zh-CN" kern="100" dirty="0">
                <a:latin typeface="Times New Roman" panose="02020603050405020304" pitchFamily="18" charset="0"/>
              </a:rPr>
              <a:t>修改如下：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@ComponentScan(basePackages = {"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controller","service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"})</a:t>
            </a:r>
            <a:r>
              <a:rPr lang="en-US" altLang="zh-CN" kern="100" dirty="0">
                <a:latin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</a:rPr>
              <a:t>扫描基本包</a:t>
            </a:r>
          </a:p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最后，修改控制器类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UserController</a:t>
            </a:r>
            <a:r>
              <a:rPr lang="zh-CN" altLang="zh-CN" kern="100" dirty="0">
                <a:latin typeface="Times New Roman" panose="02020603050405020304" pitchFamily="18" charset="0"/>
              </a:rPr>
              <a:t>，具体代码如下：</a:t>
            </a:r>
          </a:p>
          <a:p>
            <a:pPr indent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UserController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//</a:t>
            </a:r>
            <a:r>
              <a:rPr lang="zh-CN" altLang="zh-CN" kern="100" dirty="0">
                <a:latin typeface="Times New Roman" panose="02020603050405020304" pitchFamily="18" charset="0"/>
              </a:rPr>
              <a:t>将服务层依赖注入到属性</a:t>
            </a:r>
            <a:r>
              <a:rPr lang="en-US" altLang="zh-CN" kern="100" dirty="0" err="1">
                <a:latin typeface="Times New Roman" panose="02020603050405020304" pitchFamily="18" charset="0"/>
              </a:rPr>
              <a:t>userService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@Autowired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266700" algn="just">
              <a:defRPr/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	 public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UserService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userService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55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44CF-45C6-4BB9-99D0-68805AFBCD30}"/>
              </a:ext>
            </a:extLst>
          </p:cNvPr>
          <p:cNvSpPr txBox="1">
            <a:spLocks/>
          </p:cNvSpPr>
          <p:nvPr/>
        </p:nvSpPr>
        <p:spPr>
          <a:xfrm>
            <a:off x="2076450" y="114300"/>
            <a:ext cx="8229600" cy="719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2.3.7  @ModelAttribute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0843E4E2-D079-4683-BD34-2C8BCC3A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227931"/>
            <a:ext cx="8713787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通过</a:t>
            </a:r>
            <a:r>
              <a:rPr lang="de-DE" altLang="zh-CN" sz="2000" dirty="0"/>
              <a:t>org.springframework.web.bind.annotation.ModelAttribute</a:t>
            </a:r>
            <a:r>
              <a:rPr lang="zh-CN" altLang="zh-CN" sz="2000" dirty="0"/>
              <a:t>注解类型，可经常实现如下两个功能：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2000" dirty="0">
                <a:solidFill>
                  <a:srgbClr val="0F06BA"/>
                </a:solidFill>
              </a:rPr>
              <a:t>    1</a:t>
            </a:r>
            <a:r>
              <a:rPr lang="zh-CN" altLang="zh-CN" sz="2000" dirty="0">
                <a:solidFill>
                  <a:srgbClr val="0F06BA"/>
                </a:solidFill>
              </a:rPr>
              <a:t>．绑定请求参数到实体对象（表单的命令对象）</a:t>
            </a:r>
            <a:endParaRPr lang="en-US" altLang="zh-CN" sz="20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public String register</a:t>
            </a:r>
            <a:r>
              <a:rPr lang="en-US" altLang="zh-CN" sz="2000" dirty="0">
                <a:solidFill>
                  <a:srgbClr val="C00000"/>
                </a:solidFill>
              </a:rPr>
              <a:t>(@ModelAttribute("user") </a:t>
            </a:r>
            <a:r>
              <a:rPr lang="en-US" altLang="zh-CN" sz="2000" dirty="0" err="1">
                <a:solidFill>
                  <a:srgbClr val="C00000"/>
                </a:solidFill>
              </a:rPr>
              <a:t>UserForm</a:t>
            </a:r>
            <a:r>
              <a:rPr lang="en-US" altLang="zh-CN" sz="2000" dirty="0">
                <a:solidFill>
                  <a:srgbClr val="C00000"/>
                </a:solidFill>
              </a:rPr>
              <a:t> user</a:t>
            </a:r>
            <a:r>
              <a:rPr lang="en-US" altLang="zh-CN" sz="2000" dirty="0"/>
              <a:t>) {}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“</a:t>
            </a:r>
            <a:r>
              <a:rPr lang="en-US" altLang="zh-CN" sz="2000" dirty="0">
                <a:solidFill>
                  <a:srgbClr val="C00000"/>
                </a:solidFill>
              </a:rPr>
              <a:t>@ModelAttribute(”user“) </a:t>
            </a:r>
            <a:r>
              <a:rPr lang="en-US" altLang="zh-CN" sz="2000" dirty="0" err="1">
                <a:solidFill>
                  <a:srgbClr val="C00000"/>
                </a:solidFill>
              </a:rPr>
              <a:t>UserForm</a:t>
            </a:r>
            <a:r>
              <a:rPr lang="en-US" altLang="zh-CN" sz="2000" dirty="0">
                <a:solidFill>
                  <a:srgbClr val="C00000"/>
                </a:solidFill>
              </a:rPr>
              <a:t> user</a:t>
            </a:r>
            <a:r>
              <a:rPr lang="zh-CN" altLang="zh-CN" sz="2000" dirty="0"/>
              <a:t>”语句的功能有两个，一是将请求参数的输入封装到</a:t>
            </a:r>
            <a:r>
              <a:rPr lang="en-US" altLang="zh-CN" sz="2000" dirty="0"/>
              <a:t>user</a:t>
            </a:r>
            <a:r>
              <a:rPr lang="zh-CN" altLang="zh-CN" sz="2000" dirty="0"/>
              <a:t>对象中；一是创建</a:t>
            </a:r>
            <a:r>
              <a:rPr lang="en-US" altLang="zh-CN" sz="2000" dirty="0" err="1"/>
              <a:t>UserForm</a:t>
            </a:r>
            <a:r>
              <a:rPr lang="zh-CN" altLang="zh-CN" sz="2000" dirty="0"/>
              <a:t>实例，以“</a:t>
            </a:r>
            <a:r>
              <a:rPr lang="en-US" altLang="zh-CN" sz="2000" dirty="0"/>
              <a:t>user</a:t>
            </a:r>
            <a:r>
              <a:rPr lang="zh-CN" altLang="zh-CN" sz="2000" dirty="0"/>
              <a:t>”为键值存储在</a:t>
            </a:r>
            <a:r>
              <a:rPr lang="en-US" altLang="zh-CN" sz="2000" dirty="0"/>
              <a:t>Model</a:t>
            </a:r>
            <a:r>
              <a:rPr lang="zh-CN" altLang="zh-CN" sz="2000" dirty="0"/>
              <a:t>对象中，与“</a:t>
            </a:r>
            <a:r>
              <a:rPr lang="en-US" altLang="zh-CN" sz="2000" dirty="0" err="1"/>
              <a:t>model.addAttribute</a:t>
            </a:r>
            <a:r>
              <a:rPr lang="en-US" altLang="zh-CN" sz="2000" dirty="0"/>
              <a:t>(”user“, user)</a:t>
            </a:r>
            <a:r>
              <a:rPr lang="zh-CN" altLang="zh-CN" sz="2000" dirty="0"/>
              <a:t>”语句功能一样。如果没有指定键值，即“</a:t>
            </a:r>
            <a:r>
              <a:rPr lang="en-US" altLang="zh-CN" sz="2000" dirty="0"/>
              <a:t>@ModelAttribute </a:t>
            </a:r>
            <a:r>
              <a:rPr lang="en-US" altLang="zh-CN" sz="2000" dirty="0" err="1"/>
              <a:t>UserForm</a:t>
            </a:r>
            <a:r>
              <a:rPr lang="en-US" altLang="zh-CN" sz="2000" dirty="0"/>
              <a:t> user</a:t>
            </a:r>
            <a:r>
              <a:rPr lang="zh-CN" altLang="zh-CN" sz="2000" dirty="0"/>
              <a:t>”，那么创建</a:t>
            </a:r>
            <a:r>
              <a:rPr lang="en-US" altLang="zh-CN" sz="2000" dirty="0" err="1"/>
              <a:t>UserForm</a:t>
            </a:r>
            <a:r>
              <a:rPr lang="zh-CN" altLang="zh-CN" sz="2000" dirty="0"/>
              <a:t>实例时，以“</a:t>
            </a:r>
            <a:r>
              <a:rPr lang="en-US" altLang="zh-CN" sz="2000" dirty="0" err="1"/>
              <a:t>userForm</a:t>
            </a:r>
            <a:r>
              <a:rPr lang="zh-CN" altLang="zh-CN" sz="2000" dirty="0"/>
              <a:t>”为键值存储在</a:t>
            </a:r>
            <a:r>
              <a:rPr lang="en-US" altLang="zh-CN" sz="2000" dirty="0"/>
              <a:t>Model</a:t>
            </a:r>
            <a:r>
              <a:rPr lang="zh-CN" altLang="zh-CN" sz="2000" dirty="0"/>
              <a:t>对象中，与“</a:t>
            </a:r>
            <a:r>
              <a:rPr lang="en-US" altLang="zh-CN" sz="2000" dirty="0" err="1"/>
              <a:t>model.addAttribute</a:t>
            </a:r>
            <a:r>
              <a:rPr lang="en-US" altLang="zh-CN" sz="2000" dirty="0"/>
              <a:t>(”</a:t>
            </a:r>
            <a:r>
              <a:rPr lang="en-US" altLang="zh-CN" sz="2000" dirty="0" err="1"/>
              <a:t>userForm</a:t>
            </a:r>
            <a:r>
              <a:rPr lang="en-US" altLang="zh-CN" sz="2000" dirty="0"/>
              <a:t>“, user)</a:t>
            </a:r>
            <a:r>
              <a:rPr lang="zh-CN" altLang="zh-CN" sz="2000" dirty="0"/>
              <a:t>”语句功能一样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F06BA"/>
                </a:solidFill>
              </a:rPr>
              <a:t>    2</a:t>
            </a:r>
            <a:r>
              <a:rPr lang="zh-CN" altLang="zh-CN" sz="2000" dirty="0">
                <a:solidFill>
                  <a:srgbClr val="0F06BA"/>
                </a:solidFill>
              </a:rPr>
              <a:t>．注解一个非请求处理方法</a:t>
            </a:r>
            <a:endParaRPr lang="en-US" altLang="zh-CN" sz="20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被</a:t>
            </a:r>
            <a:r>
              <a:rPr lang="en-US" altLang="zh-CN" sz="2000" dirty="0"/>
              <a:t>@ModelAttribute</a:t>
            </a:r>
            <a:r>
              <a:rPr lang="zh-CN" altLang="zh-CN" sz="2000" dirty="0"/>
              <a:t>注解的</a:t>
            </a:r>
            <a:r>
              <a:rPr lang="zh-CN" altLang="en-US" sz="2000" dirty="0"/>
              <a:t>控制器的一个非请求处理</a:t>
            </a:r>
            <a:r>
              <a:rPr lang="zh-CN" altLang="zh-CN" sz="2000" dirty="0"/>
              <a:t>方法，将在每次调用该控制器类的请求处理方法前被调用。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727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2711-6116-44CE-85DA-420DB5A389C8}"/>
              </a:ext>
            </a:extLst>
          </p:cNvPr>
          <p:cNvSpPr txBox="1">
            <a:spLocks/>
          </p:cNvSpPr>
          <p:nvPr/>
        </p:nvSpPr>
        <p:spPr>
          <a:xfrm>
            <a:off x="1981200" y="166688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表单标签库与数据绑定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A563DAA-C1EF-4FDA-B5F4-E3B398B6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458913"/>
            <a:ext cx="72009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2.4.1  </a:t>
            </a:r>
            <a:r>
              <a:rPr lang="zh-CN" altLang="zh-CN" dirty="0"/>
              <a:t>表单标签库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2.4.2  </a:t>
            </a:r>
            <a:r>
              <a:rPr lang="zh-CN" altLang="zh-CN" dirty="0"/>
              <a:t>数据绑定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2467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63445-35D2-41C3-978B-16DF55F52953}"/>
              </a:ext>
            </a:extLst>
          </p:cNvPr>
          <p:cNvSpPr txBox="1">
            <a:spLocks/>
          </p:cNvSpPr>
          <p:nvPr/>
        </p:nvSpPr>
        <p:spPr>
          <a:xfrm>
            <a:off x="2273300" y="119063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2.1  Spring MVC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的工作原理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255FB40-5A4A-40FA-A2DA-0226F137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319213"/>
            <a:ext cx="8496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dirty="0"/>
              <a:t>从图</a:t>
            </a:r>
            <a:r>
              <a:rPr lang="de-DE" altLang="zh-CN" dirty="0"/>
              <a:t>2.1</a:t>
            </a:r>
            <a:r>
              <a:rPr lang="zh-CN" altLang="zh-CN" dirty="0"/>
              <a:t>可总结出</a:t>
            </a:r>
            <a:r>
              <a:rPr lang="de-DE" altLang="zh-CN" dirty="0"/>
              <a:t>Spring MVC</a:t>
            </a:r>
            <a:r>
              <a:rPr lang="zh-CN" altLang="zh-CN" dirty="0"/>
              <a:t>的工作流程如下：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1</a:t>
            </a:r>
            <a:r>
              <a:rPr lang="zh-CN" altLang="zh-CN" dirty="0"/>
              <a:t>．客户端请求提交到</a:t>
            </a:r>
            <a:r>
              <a:rPr lang="de-DE" altLang="zh-CN" dirty="0"/>
              <a:t>DispatcherServlet</a:t>
            </a:r>
            <a:r>
              <a:rPr lang="zh-CN" altLang="zh-CN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</a:t>
            </a:r>
            <a:r>
              <a:rPr lang="zh-CN" altLang="zh-CN" dirty="0"/>
              <a:t>．由</a:t>
            </a:r>
            <a:r>
              <a:rPr lang="de-DE" altLang="zh-CN" dirty="0"/>
              <a:t>DispatcherServlet</a:t>
            </a:r>
            <a:r>
              <a:rPr lang="zh-CN" altLang="zh-CN" dirty="0"/>
              <a:t>控制器寻找一个或多个</a:t>
            </a:r>
            <a:r>
              <a:rPr lang="de-DE" altLang="zh-CN" dirty="0"/>
              <a:t>HandlerMapping</a:t>
            </a:r>
            <a:r>
              <a:rPr lang="zh-CN" altLang="zh-CN" dirty="0"/>
              <a:t>，找到处理请求的</a:t>
            </a:r>
            <a:r>
              <a:rPr lang="de-DE" altLang="zh-CN" dirty="0"/>
              <a:t>Controller</a:t>
            </a:r>
            <a:r>
              <a:rPr lang="zh-CN" altLang="zh-CN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3</a:t>
            </a:r>
            <a:r>
              <a:rPr lang="zh-CN" altLang="zh-CN" dirty="0"/>
              <a:t>．</a:t>
            </a:r>
            <a:r>
              <a:rPr lang="de-DE" altLang="zh-CN" dirty="0"/>
              <a:t>DispatcherServlet</a:t>
            </a:r>
            <a:r>
              <a:rPr lang="zh-CN" altLang="zh-CN" dirty="0"/>
              <a:t>将请求提交到</a:t>
            </a:r>
            <a:r>
              <a:rPr lang="de-DE" altLang="zh-CN" dirty="0"/>
              <a:t>Controller</a:t>
            </a:r>
            <a:r>
              <a:rPr lang="zh-CN" altLang="zh-CN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4</a:t>
            </a:r>
            <a:r>
              <a:rPr lang="zh-CN" altLang="zh-CN" dirty="0"/>
              <a:t>．</a:t>
            </a:r>
            <a:r>
              <a:rPr lang="de-DE" altLang="zh-CN" dirty="0"/>
              <a:t>Controller</a:t>
            </a:r>
            <a:r>
              <a:rPr lang="zh-CN" altLang="zh-CN" dirty="0"/>
              <a:t>调用业务逻辑处理后，返回</a:t>
            </a:r>
            <a:r>
              <a:rPr lang="de-DE" altLang="zh-CN" dirty="0"/>
              <a:t>ModelAndView</a:t>
            </a:r>
            <a:r>
              <a:rPr lang="zh-CN" altLang="zh-CN" dirty="0"/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5</a:t>
            </a:r>
            <a:r>
              <a:rPr lang="zh-CN" altLang="zh-CN" dirty="0"/>
              <a:t>．</a:t>
            </a:r>
            <a:r>
              <a:rPr lang="de-DE" altLang="zh-CN" dirty="0"/>
              <a:t>DispatcherServlet</a:t>
            </a:r>
            <a:r>
              <a:rPr lang="zh-CN" altLang="zh-CN" dirty="0"/>
              <a:t>寻找一个或多个</a:t>
            </a:r>
            <a:r>
              <a:rPr lang="de-DE" altLang="zh-CN" dirty="0"/>
              <a:t>ViewResoler</a:t>
            </a:r>
            <a:r>
              <a:rPr lang="zh-CN" altLang="zh-CN" dirty="0"/>
              <a:t>视图解析器，找到</a:t>
            </a:r>
            <a:r>
              <a:rPr lang="de-DE" altLang="zh-CN" dirty="0"/>
              <a:t>ModelAndView</a:t>
            </a:r>
            <a:r>
              <a:rPr lang="zh-CN" altLang="zh-CN" dirty="0"/>
              <a:t>指定的视图；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6</a:t>
            </a:r>
            <a:r>
              <a:rPr lang="zh-CN" altLang="zh-CN" dirty="0"/>
              <a:t>．视图负责将结果显示到客户端。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811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50801-2D46-4CAF-BCCE-BC3E554DFD77}"/>
              </a:ext>
            </a:extLst>
          </p:cNvPr>
          <p:cNvSpPr txBox="1">
            <a:spLocks/>
          </p:cNvSpPr>
          <p:nvPr/>
        </p:nvSpPr>
        <p:spPr>
          <a:xfrm>
            <a:off x="3228975" y="20796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2.4.1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表单标签库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C52BA97-388D-464B-8B82-D7ABBFC2D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455738"/>
            <a:ext cx="87852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表单标签库中包含了可以用在</a:t>
            </a:r>
            <a:r>
              <a:rPr lang="en-US" altLang="zh-CN" dirty="0"/>
              <a:t>JSP</a:t>
            </a:r>
            <a:r>
              <a:rPr lang="zh-CN" altLang="zh-CN" dirty="0"/>
              <a:t>页面中渲染</a:t>
            </a:r>
            <a:r>
              <a:rPr lang="en-US" altLang="zh-CN" dirty="0"/>
              <a:t>HTML</a:t>
            </a:r>
            <a:r>
              <a:rPr lang="zh-CN" altLang="zh-CN" dirty="0"/>
              <a:t>元素的标签。</a:t>
            </a:r>
            <a:r>
              <a:rPr lang="en-US" altLang="zh-CN" dirty="0"/>
              <a:t>JSP</a:t>
            </a:r>
            <a:r>
              <a:rPr lang="zh-CN" altLang="zh-CN" dirty="0"/>
              <a:t>页面使用</a:t>
            </a:r>
            <a:r>
              <a:rPr lang="en-US" altLang="zh-CN" dirty="0"/>
              <a:t>Spring</a:t>
            </a:r>
            <a:r>
              <a:rPr lang="zh-CN" altLang="zh-CN" dirty="0"/>
              <a:t>表单标签库时，必须在</a:t>
            </a:r>
            <a:r>
              <a:rPr lang="en-US" altLang="zh-CN" dirty="0"/>
              <a:t>JSP</a:t>
            </a:r>
            <a:r>
              <a:rPr lang="zh-CN" altLang="zh-CN" dirty="0"/>
              <a:t>页面开头处声明</a:t>
            </a:r>
            <a:r>
              <a:rPr lang="en-US" altLang="zh-CN" dirty="0" err="1"/>
              <a:t>taglib</a:t>
            </a:r>
            <a:r>
              <a:rPr lang="zh-CN" altLang="zh-CN" dirty="0"/>
              <a:t>指令，指令代码如下：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&lt;%@ </a:t>
            </a:r>
            <a:r>
              <a:rPr lang="en-US" altLang="zh-CN" dirty="0" err="1">
                <a:solidFill>
                  <a:srgbClr val="0F06BA"/>
                </a:solidFill>
              </a:rPr>
              <a:t>taglib</a:t>
            </a:r>
            <a:r>
              <a:rPr lang="en-US" altLang="zh-CN" dirty="0">
                <a:solidFill>
                  <a:srgbClr val="0F06BA"/>
                </a:solidFill>
              </a:rPr>
              <a:t> prefix="form" </a:t>
            </a:r>
            <a:r>
              <a:rPr lang="en-US" altLang="zh-CN" dirty="0" err="1">
                <a:solidFill>
                  <a:srgbClr val="0F06BA"/>
                </a:solidFill>
              </a:rPr>
              <a:t>uri</a:t>
            </a:r>
            <a:r>
              <a:rPr lang="en-US" altLang="zh-CN" dirty="0">
                <a:solidFill>
                  <a:srgbClr val="0F06BA"/>
                </a:solidFill>
              </a:rPr>
              <a:t>="http://www.springframework.org/tags/form" %&gt;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表单标签库中有</a:t>
            </a:r>
            <a:r>
              <a:rPr lang="en-US" altLang="zh-CN" dirty="0">
                <a:solidFill>
                  <a:srgbClr val="0F06BA"/>
                </a:solidFill>
              </a:rPr>
              <a:t>form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input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password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hidden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 err="1">
                <a:solidFill>
                  <a:srgbClr val="0F06BA"/>
                </a:solidFill>
              </a:rPr>
              <a:t>textarea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checkbox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checkboxes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 err="1">
                <a:solidFill>
                  <a:srgbClr val="0F06BA"/>
                </a:solidFill>
              </a:rPr>
              <a:t>radiobutton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 err="1">
                <a:solidFill>
                  <a:srgbClr val="0F06BA"/>
                </a:solidFill>
              </a:rPr>
              <a:t>radiobuttons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select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option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options</a:t>
            </a:r>
            <a:r>
              <a:rPr lang="zh-CN" altLang="zh-CN" dirty="0">
                <a:solidFill>
                  <a:srgbClr val="0F06BA"/>
                </a:solidFill>
              </a:rPr>
              <a:t>、</a:t>
            </a:r>
            <a:r>
              <a:rPr lang="en-US" altLang="zh-CN" dirty="0">
                <a:solidFill>
                  <a:srgbClr val="0F06BA"/>
                </a:solidFill>
              </a:rPr>
              <a:t>errors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63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F80F7-60CE-4057-AB87-3B900CB1BF1D}"/>
              </a:ext>
            </a:extLst>
          </p:cNvPr>
          <p:cNvSpPr txBox="1">
            <a:spLocks/>
          </p:cNvSpPr>
          <p:nvPr/>
        </p:nvSpPr>
        <p:spPr>
          <a:xfrm>
            <a:off x="4257675" y="287338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．表单标签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4B33646-7D75-4CD3-B055-CC4671FA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168400"/>
            <a:ext cx="8712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表单标签，语法格式如下：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form:form</a:t>
            </a:r>
            <a:r>
              <a:rPr lang="en-US" altLang="zh-CN" dirty="0">
                <a:solidFill>
                  <a:srgbClr val="0F06BA"/>
                </a:solidFill>
              </a:rPr>
              <a:t> </a:t>
            </a:r>
            <a:r>
              <a:rPr lang="en-US" altLang="zh-CN" dirty="0" err="1">
                <a:solidFill>
                  <a:srgbClr val="0F06BA"/>
                </a:solidFill>
              </a:rPr>
              <a:t>modelAttribute</a:t>
            </a:r>
            <a:r>
              <a:rPr lang="en-US" altLang="zh-CN" dirty="0">
                <a:solidFill>
                  <a:srgbClr val="0F06BA"/>
                </a:solidFill>
              </a:rPr>
              <a:t>="xxx" method="post" action="xxx"&gt;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		</a:t>
            </a:r>
            <a:r>
              <a:rPr lang="zh-CN" altLang="zh-CN" dirty="0"/>
              <a:t>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&lt;/</a:t>
            </a:r>
            <a:r>
              <a:rPr lang="en-US" altLang="zh-CN" dirty="0" err="1">
                <a:solidFill>
                  <a:srgbClr val="0F06BA"/>
                </a:solidFill>
              </a:rPr>
              <a:t>form:form</a:t>
            </a:r>
            <a:r>
              <a:rPr lang="en-US" altLang="zh-CN" dirty="0">
                <a:solidFill>
                  <a:srgbClr val="0F06BA"/>
                </a:solidFill>
              </a:rPr>
              <a:t>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除了具有</a:t>
            </a:r>
            <a:r>
              <a:rPr lang="en-US" altLang="zh-CN" dirty="0"/>
              <a:t>HTML</a:t>
            </a:r>
            <a:r>
              <a:rPr lang="zh-CN" altLang="zh-CN" dirty="0"/>
              <a:t>表单元素属性外，表单标签还有具有</a:t>
            </a:r>
            <a:r>
              <a:rPr lang="en-US" altLang="zh-CN" dirty="0" err="1"/>
              <a:t>acceptCharset</a:t>
            </a:r>
            <a:r>
              <a:rPr lang="zh-CN" altLang="zh-CN" dirty="0"/>
              <a:t>、</a:t>
            </a:r>
            <a:r>
              <a:rPr lang="en-US" altLang="zh-CN" dirty="0" err="1"/>
              <a:t>commandName</a:t>
            </a:r>
            <a:r>
              <a:rPr lang="zh-CN" altLang="zh-CN" dirty="0"/>
              <a:t>、</a:t>
            </a:r>
            <a:r>
              <a:rPr lang="en-US" altLang="zh-CN" dirty="0" err="1"/>
              <a:t>cssClass</a:t>
            </a:r>
            <a:r>
              <a:rPr lang="zh-CN" altLang="zh-CN" dirty="0"/>
              <a:t>、</a:t>
            </a:r>
            <a:r>
              <a:rPr lang="en-US" altLang="zh-CN" dirty="0" err="1"/>
              <a:t>cssStyle</a:t>
            </a:r>
            <a:r>
              <a:rPr lang="zh-CN" altLang="zh-CN" dirty="0"/>
              <a:t>、</a:t>
            </a:r>
            <a:r>
              <a:rPr lang="en-US" altLang="zh-CN" dirty="0" err="1"/>
              <a:t>htmlEscape</a:t>
            </a:r>
            <a:r>
              <a:rPr lang="zh-CN" altLang="zh-CN" dirty="0"/>
              <a:t>和</a:t>
            </a:r>
            <a:r>
              <a:rPr lang="en-US" altLang="zh-CN" dirty="0" err="1"/>
              <a:t>modelAttribute</a:t>
            </a:r>
            <a:r>
              <a:rPr lang="zh-CN" altLang="zh-CN" dirty="0"/>
              <a:t>等属性。</a:t>
            </a:r>
            <a:endParaRPr lang="zh-CN" altLang="en-US" dirty="0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B110D2AF-E70E-43D4-AE82-12555F796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791075"/>
            <a:ext cx="8642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其中，</a:t>
            </a:r>
            <a:r>
              <a:rPr lang="en-US" altLang="zh-CN" dirty="0" err="1"/>
              <a:t>commandName</a:t>
            </a:r>
            <a:r>
              <a:rPr lang="zh-CN" altLang="zh-CN" dirty="0"/>
              <a:t>和</a:t>
            </a:r>
            <a:r>
              <a:rPr lang="en-US" altLang="zh-CN" dirty="0" err="1"/>
              <a:t>modelAttribute</a:t>
            </a:r>
            <a:r>
              <a:rPr lang="zh-CN" altLang="zh-CN" dirty="0"/>
              <a:t>属性功能基本一致，属性值绑定一个</a:t>
            </a:r>
            <a:r>
              <a:rPr lang="en-US" altLang="zh-CN" dirty="0"/>
              <a:t>JavaBean</a:t>
            </a:r>
            <a:r>
              <a:rPr lang="zh-CN" altLang="zh-CN" dirty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912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2631C-48EB-4B43-9657-14CFBFA29763}"/>
              </a:ext>
            </a:extLst>
          </p:cNvPr>
          <p:cNvSpPr txBox="1">
            <a:spLocks/>
          </p:cNvSpPr>
          <p:nvPr/>
        </p:nvSpPr>
        <p:spPr>
          <a:xfrm>
            <a:off x="3571875" y="9366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input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7DC4E16B-84AF-4B7F-B6FE-49B70E9D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1490663"/>
            <a:ext cx="86407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input</a:t>
            </a:r>
            <a:r>
              <a:rPr lang="zh-CN" altLang="zh-CN" dirty="0"/>
              <a:t>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&lt;</a:t>
            </a:r>
            <a:r>
              <a:rPr lang="en-US" altLang="zh-CN" dirty="0" err="1">
                <a:solidFill>
                  <a:srgbClr val="0F06BA"/>
                </a:solidFill>
              </a:rPr>
              <a:t>form:input</a:t>
            </a:r>
            <a:r>
              <a:rPr lang="en-US" altLang="zh-CN" dirty="0">
                <a:solidFill>
                  <a:srgbClr val="0F06BA"/>
                </a:solidFill>
              </a:rPr>
              <a:t> path="xxx"/&gt;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该标签除了</a:t>
            </a:r>
            <a:r>
              <a:rPr lang="en-US" altLang="zh-CN" dirty="0" err="1"/>
              <a:t>cssClass</a:t>
            </a:r>
            <a:r>
              <a:rPr lang="zh-CN" altLang="zh-CN" dirty="0"/>
              <a:t>、</a:t>
            </a:r>
            <a:r>
              <a:rPr lang="en-US" altLang="zh-CN" dirty="0" err="1"/>
              <a:t>cssStyle</a:t>
            </a:r>
            <a:r>
              <a:rPr lang="zh-CN" altLang="zh-CN" dirty="0"/>
              <a:t>、</a:t>
            </a:r>
            <a:r>
              <a:rPr lang="en-US" altLang="zh-CN" dirty="0" err="1"/>
              <a:t>htmlEscape</a:t>
            </a:r>
            <a:r>
              <a:rPr lang="zh-CN" altLang="zh-CN" dirty="0"/>
              <a:t>属性外，还有一个最重要的属性</a:t>
            </a:r>
            <a:r>
              <a:rPr lang="en-US" altLang="zh-CN" dirty="0"/>
              <a:t>path</a:t>
            </a:r>
            <a:r>
              <a:rPr lang="zh-CN" altLang="zh-CN" dirty="0"/>
              <a:t>。</a:t>
            </a:r>
            <a:r>
              <a:rPr lang="en-US" altLang="zh-CN" dirty="0"/>
              <a:t>path</a:t>
            </a:r>
            <a:r>
              <a:rPr lang="zh-CN" altLang="zh-CN" dirty="0"/>
              <a:t>属性将文本框输入值绑定到</a:t>
            </a:r>
            <a:r>
              <a:rPr lang="en-US" altLang="zh-CN" dirty="0"/>
              <a:t>form backing object</a:t>
            </a:r>
            <a:r>
              <a:rPr lang="zh-CN" altLang="zh-CN" dirty="0"/>
              <a:t>的一个属性。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557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944DB-16D5-4410-A577-E1E83E36CF75}"/>
              </a:ext>
            </a:extLst>
          </p:cNvPr>
          <p:cNvSpPr txBox="1">
            <a:spLocks/>
          </p:cNvSpPr>
          <p:nvPr/>
        </p:nvSpPr>
        <p:spPr>
          <a:xfrm>
            <a:off x="3590925" y="3794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password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5DE9C2B9-CC45-4B9E-8708-DFF55A290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895475"/>
            <a:ext cx="7705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password</a:t>
            </a:r>
            <a:r>
              <a:rPr lang="zh-CN" altLang="zh-CN" dirty="0"/>
              <a:t>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&lt;</a:t>
            </a:r>
            <a:r>
              <a:rPr lang="en-US" altLang="zh-CN" dirty="0" err="1">
                <a:solidFill>
                  <a:srgbClr val="0F06BA"/>
                </a:solidFill>
              </a:rPr>
              <a:t>form:password</a:t>
            </a:r>
            <a:r>
              <a:rPr lang="en-US" altLang="zh-CN" dirty="0">
                <a:solidFill>
                  <a:srgbClr val="0F06BA"/>
                </a:solidFill>
              </a:rPr>
              <a:t> path="xxx"/&gt;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该标签与</a:t>
            </a:r>
            <a:r>
              <a:rPr lang="en-US" altLang="zh-CN" dirty="0"/>
              <a:t>input</a:t>
            </a:r>
            <a:r>
              <a:rPr lang="zh-CN" altLang="zh-CN" dirty="0"/>
              <a:t>标签用法完全一致，不再赘述。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86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796B7-7819-446B-BA32-92395C217975}"/>
              </a:ext>
            </a:extLst>
          </p:cNvPr>
          <p:cNvSpPr txBox="1">
            <a:spLocks/>
          </p:cNvSpPr>
          <p:nvPr/>
        </p:nvSpPr>
        <p:spPr>
          <a:xfrm>
            <a:off x="3629025" y="3794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hidden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0944268-AD8D-4595-AD56-D23B6D09C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858962"/>
            <a:ext cx="84359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hidden</a:t>
            </a:r>
            <a:r>
              <a:rPr lang="zh-CN" altLang="zh-CN" dirty="0"/>
              <a:t>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&lt;</a:t>
            </a:r>
            <a:r>
              <a:rPr lang="en-US" altLang="zh-CN" dirty="0" err="1">
                <a:solidFill>
                  <a:srgbClr val="0F06BA"/>
                </a:solidFill>
              </a:rPr>
              <a:t>form:hidden</a:t>
            </a:r>
            <a:r>
              <a:rPr lang="en-US" altLang="zh-CN" dirty="0">
                <a:solidFill>
                  <a:srgbClr val="0F06BA"/>
                </a:solidFill>
              </a:rPr>
              <a:t> path="xxx"/&gt;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该标签与</a:t>
            </a:r>
            <a:r>
              <a:rPr lang="en-US" altLang="zh-CN" dirty="0"/>
              <a:t>input</a:t>
            </a:r>
            <a:r>
              <a:rPr lang="zh-CN" altLang="zh-CN" dirty="0"/>
              <a:t>标签用法基本一致，只不过它不可显示，不支持</a:t>
            </a:r>
            <a:r>
              <a:rPr lang="en-US" altLang="zh-CN" dirty="0" err="1"/>
              <a:t>cssClass</a:t>
            </a:r>
            <a:r>
              <a:rPr lang="zh-CN" altLang="zh-CN" dirty="0"/>
              <a:t>和</a:t>
            </a:r>
            <a:r>
              <a:rPr lang="en-US" altLang="zh-CN" dirty="0" err="1"/>
              <a:t>cssStyle</a:t>
            </a:r>
            <a:r>
              <a:rPr lang="zh-CN" altLang="zh-CN" dirty="0"/>
              <a:t>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993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E7925-A81F-49B8-80B0-8A665F0A3C88}"/>
              </a:ext>
            </a:extLst>
          </p:cNvPr>
          <p:cNvSpPr txBox="1">
            <a:spLocks/>
          </p:cNvSpPr>
          <p:nvPr/>
        </p:nvSpPr>
        <p:spPr>
          <a:xfrm>
            <a:off x="3219450" y="5222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textarea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3DC45F8-C9DD-4B74-B17B-73B964D4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931988"/>
            <a:ext cx="83629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textarea</a:t>
            </a:r>
            <a:r>
              <a:rPr lang="zh-CN" altLang="zh-CN" dirty="0"/>
              <a:t>基本上就是一个支持多行输入的</a:t>
            </a:r>
            <a:r>
              <a:rPr lang="en-US" altLang="zh-CN" dirty="0"/>
              <a:t>input</a:t>
            </a:r>
            <a:r>
              <a:rPr lang="zh-CN" altLang="zh-CN" dirty="0"/>
              <a:t>元素，语法格式如下：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form:textarea</a:t>
            </a:r>
            <a:r>
              <a:rPr lang="en-US" altLang="zh-CN" dirty="0">
                <a:solidFill>
                  <a:srgbClr val="0F06BA"/>
                </a:solidFill>
              </a:rPr>
              <a:t> path="xxx"/&gt;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</a:t>
            </a:r>
            <a:r>
              <a:rPr lang="zh-CN" altLang="zh-CN" dirty="0"/>
              <a:t>该标签与</a:t>
            </a:r>
            <a:r>
              <a:rPr lang="en-US" altLang="zh-CN" dirty="0"/>
              <a:t>input</a:t>
            </a:r>
            <a:r>
              <a:rPr lang="zh-CN" altLang="zh-CN" dirty="0"/>
              <a:t>标签用法完全一致，不再赘述。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52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E9A9A-C51C-4943-8194-126965593B72}"/>
              </a:ext>
            </a:extLst>
          </p:cNvPr>
          <p:cNvSpPr txBox="1">
            <a:spLocks/>
          </p:cNvSpPr>
          <p:nvPr/>
        </p:nvSpPr>
        <p:spPr>
          <a:xfrm>
            <a:off x="3790950" y="9525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checkbox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3C20ED51-824B-4508-98D2-AF8FE8E9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162050"/>
            <a:ext cx="77152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checkbox</a:t>
            </a:r>
            <a:r>
              <a:rPr lang="zh-CN" altLang="zh-CN" dirty="0"/>
              <a:t>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form:checkbox</a:t>
            </a:r>
            <a:r>
              <a:rPr lang="en-US" altLang="zh-CN" dirty="0">
                <a:solidFill>
                  <a:srgbClr val="0F06BA"/>
                </a:solidFill>
              </a:rPr>
              <a:t> path="xxx" value="xxx"/&gt;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多个</a:t>
            </a:r>
            <a:r>
              <a:rPr lang="en-US" altLang="zh-CN" dirty="0"/>
              <a:t>path</a:t>
            </a:r>
            <a:r>
              <a:rPr lang="zh-CN" altLang="zh-CN" dirty="0"/>
              <a:t>相同的</a:t>
            </a:r>
            <a:r>
              <a:rPr lang="en-US" altLang="zh-CN" dirty="0"/>
              <a:t>checkbox</a:t>
            </a:r>
            <a:r>
              <a:rPr lang="zh-CN" altLang="zh-CN" dirty="0"/>
              <a:t>标签，它们是一个选项组，允许多选。选项值绑定到一个数组属性。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5D4FD0-F18D-4EA8-8152-97E85E44108F}"/>
              </a:ext>
            </a:extLst>
          </p:cNvPr>
          <p:cNvSpPr txBox="1"/>
          <p:nvPr/>
        </p:nvSpPr>
        <p:spPr>
          <a:xfrm>
            <a:off x="1811337" y="3228975"/>
            <a:ext cx="8569325" cy="155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form:checkbox</a:t>
            </a:r>
            <a:r>
              <a:rPr lang="en-US" altLang="zh-CN" kern="100" dirty="0">
                <a:latin typeface="Times New Roman" panose="02020603050405020304" pitchFamily="18" charset="0"/>
              </a:rPr>
              <a:t> path="friends" value="</a:t>
            </a:r>
            <a:r>
              <a:rPr lang="zh-CN" altLang="zh-CN" kern="100" dirty="0">
                <a:latin typeface="Times New Roman" panose="02020603050405020304" pitchFamily="18" charset="0"/>
              </a:rPr>
              <a:t>张三</a:t>
            </a:r>
            <a:r>
              <a:rPr lang="en-US" altLang="zh-CN" kern="100" dirty="0">
                <a:latin typeface="Times New Roman" panose="02020603050405020304" pitchFamily="18" charset="0"/>
              </a:rPr>
              <a:t>"/&gt;</a:t>
            </a:r>
            <a:r>
              <a:rPr lang="zh-CN" altLang="zh-CN" kern="100" dirty="0">
                <a:latin typeface="Times New Roman" panose="02020603050405020304" pitchFamily="18" charset="0"/>
              </a:rPr>
              <a:t>张三</a:t>
            </a: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form:checkbox</a:t>
            </a:r>
            <a:r>
              <a:rPr lang="en-US" altLang="zh-CN" kern="100" dirty="0">
                <a:latin typeface="Times New Roman" panose="02020603050405020304" pitchFamily="18" charset="0"/>
              </a:rPr>
              <a:t> path="friends" value="</a:t>
            </a:r>
            <a:r>
              <a:rPr lang="zh-CN" altLang="zh-CN" kern="100" dirty="0">
                <a:latin typeface="Times New Roman" panose="02020603050405020304" pitchFamily="18" charset="0"/>
              </a:rPr>
              <a:t>李四</a:t>
            </a:r>
            <a:r>
              <a:rPr lang="en-US" altLang="zh-CN" kern="100" dirty="0">
                <a:latin typeface="Times New Roman" panose="02020603050405020304" pitchFamily="18" charset="0"/>
              </a:rPr>
              <a:t>"/&gt;</a:t>
            </a:r>
            <a:r>
              <a:rPr lang="zh-CN" altLang="zh-CN" kern="100" dirty="0">
                <a:latin typeface="Times New Roman" panose="02020603050405020304" pitchFamily="18" charset="0"/>
              </a:rPr>
              <a:t>李四</a:t>
            </a:r>
          </a:p>
          <a:p>
            <a:pPr marL="266700" algn="just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form:checkbox</a:t>
            </a:r>
            <a:r>
              <a:rPr lang="en-US" altLang="zh-CN" kern="100" dirty="0">
                <a:latin typeface="Times New Roman" panose="02020603050405020304" pitchFamily="18" charset="0"/>
              </a:rPr>
              <a:t> path="friends" value="</a:t>
            </a:r>
            <a:r>
              <a:rPr lang="zh-CN" altLang="zh-CN" kern="100" dirty="0">
                <a:latin typeface="Times New Roman" panose="02020603050405020304" pitchFamily="18" charset="0"/>
              </a:rPr>
              <a:t>王五</a:t>
            </a:r>
            <a:r>
              <a:rPr lang="en-US" altLang="zh-CN" kern="100" dirty="0">
                <a:latin typeface="Times New Roman" panose="02020603050405020304" pitchFamily="18" charset="0"/>
              </a:rPr>
              <a:t>"/&gt;</a:t>
            </a:r>
            <a:r>
              <a:rPr lang="zh-CN" altLang="zh-CN" kern="100" dirty="0">
                <a:latin typeface="Times New Roman" panose="02020603050405020304" pitchFamily="18" charset="0"/>
              </a:rPr>
              <a:t>王五</a:t>
            </a:r>
          </a:p>
          <a:p>
            <a:pPr marL="266700" algn="just">
              <a:spcAft>
                <a:spcPts val="60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form:checkbox</a:t>
            </a:r>
            <a:r>
              <a:rPr lang="en-US" altLang="zh-CN" kern="100" dirty="0">
                <a:latin typeface="Times New Roman" panose="02020603050405020304" pitchFamily="18" charset="0"/>
              </a:rPr>
              <a:t> path="friends" value="</a:t>
            </a:r>
            <a:r>
              <a:rPr lang="zh-CN" altLang="zh-CN" kern="100" dirty="0">
                <a:latin typeface="Times New Roman" panose="02020603050405020304" pitchFamily="18" charset="0"/>
              </a:rPr>
              <a:t>赵六</a:t>
            </a:r>
            <a:r>
              <a:rPr lang="en-US" altLang="zh-CN" kern="100" dirty="0">
                <a:latin typeface="Times New Roman" panose="02020603050405020304" pitchFamily="18" charset="0"/>
              </a:rPr>
              <a:t>"/&gt;</a:t>
            </a:r>
            <a:r>
              <a:rPr lang="zh-CN" altLang="zh-CN" kern="100" dirty="0">
                <a:latin typeface="Times New Roman" panose="02020603050405020304" pitchFamily="18" charset="0"/>
              </a:rPr>
              <a:t>赵六</a:t>
            </a:r>
          </a:p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上述示例代码中复选框的值绑定到一个字符串数组属性</a:t>
            </a:r>
            <a:r>
              <a:rPr lang="en-US" altLang="zh-CN" kern="100" dirty="0">
                <a:latin typeface="Times New Roman" panose="02020603050405020304" pitchFamily="18" charset="0"/>
              </a:rPr>
              <a:t>friends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String[] friends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560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2B4E7-0879-44C5-8EA8-0D21355E1C7C}"/>
              </a:ext>
            </a:extLst>
          </p:cNvPr>
          <p:cNvSpPr txBox="1">
            <a:spLocks/>
          </p:cNvSpPr>
          <p:nvPr/>
        </p:nvSpPr>
        <p:spPr>
          <a:xfrm>
            <a:off x="2733675" y="5222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checkboxes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79C6B57-91F1-4310-A6F6-CC53834B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746250"/>
            <a:ext cx="8686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checkboxes</a:t>
            </a:r>
            <a:r>
              <a:rPr lang="zh-CN" altLang="zh-CN" dirty="0"/>
              <a:t>标签渲染多个复选框，是一个选项组，等价于多个</a:t>
            </a:r>
            <a:r>
              <a:rPr lang="en-US" altLang="zh-CN" dirty="0"/>
              <a:t>path</a:t>
            </a:r>
            <a:r>
              <a:rPr lang="zh-CN" altLang="zh-CN" dirty="0"/>
              <a:t>相同的</a:t>
            </a:r>
            <a:r>
              <a:rPr lang="en-US" altLang="zh-CN" dirty="0"/>
              <a:t>checkbox</a:t>
            </a:r>
            <a:r>
              <a:rPr lang="zh-CN" altLang="zh-CN" dirty="0"/>
              <a:t>标签。它有</a:t>
            </a:r>
            <a:r>
              <a:rPr lang="en-US" altLang="zh-CN" dirty="0"/>
              <a:t>3</a:t>
            </a:r>
            <a:r>
              <a:rPr lang="zh-CN" altLang="zh-CN" dirty="0"/>
              <a:t>个非常重要的属性：</a:t>
            </a:r>
            <a:r>
              <a:rPr lang="en-US" altLang="zh-CN" dirty="0"/>
              <a:t>items</a:t>
            </a:r>
            <a:r>
              <a:rPr lang="zh-CN" altLang="zh-CN" dirty="0"/>
              <a:t>、</a:t>
            </a:r>
            <a:r>
              <a:rPr lang="en-US" altLang="zh-CN" dirty="0" err="1"/>
              <a:t>itemLabel</a:t>
            </a:r>
            <a:r>
              <a:rPr lang="zh-CN" altLang="zh-CN" dirty="0"/>
              <a:t>和</a:t>
            </a:r>
            <a:r>
              <a:rPr lang="en-US" altLang="zh-CN" dirty="0" err="1"/>
              <a:t>itemValue</a:t>
            </a:r>
            <a:r>
              <a:rPr lang="zh-CN" altLang="zh-CN" dirty="0"/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items</a:t>
            </a:r>
            <a:r>
              <a:rPr lang="zh-CN" altLang="zh-CN" dirty="0"/>
              <a:t>：用于生成</a:t>
            </a:r>
            <a:r>
              <a:rPr lang="en-US" altLang="zh-CN" dirty="0"/>
              <a:t>input</a:t>
            </a:r>
            <a:r>
              <a:rPr lang="zh-CN" altLang="zh-CN" dirty="0"/>
              <a:t>元素的</a:t>
            </a:r>
            <a:r>
              <a:rPr lang="en-US" altLang="zh-CN" dirty="0"/>
              <a:t>Collection</a:t>
            </a:r>
            <a:r>
              <a:rPr lang="zh-CN" altLang="zh-CN" dirty="0"/>
              <a:t>、</a:t>
            </a:r>
            <a:r>
              <a:rPr lang="en-US" altLang="zh-CN" dirty="0"/>
              <a:t>Map</a:t>
            </a:r>
            <a:r>
              <a:rPr lang="zh-CN" altLang="zh-CN" dirty="0"/>
              <a:t>或</a:t>
            </a:r>
            <a:r>
              <a:rPr lang="en-US" altLang="zh-CN" dirty="0"/>
              <a:t>Array</a:t>
            </a:r>
            <a:r>
              <a:rPr lang="zh-CN" altLang="zh-CN" dirty="0"/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itemLabel</a:t>
            </a:r>
            <a:r>
              <a:rPr lang="zh-CN" altLang="zh-CN" dirty="0"/>
              <a:t>：</a:t>
            </a:r>
            <a:r>
              <a:rPr lang="en-US" altLang="zh-CN" dirty="0"/>
              <a:t>items</a:t>
            </a:r>
            <a:r>
              <a:rPr lang="zh-CN" altLang="zh-CN" dirty="0"/>
              <a:t>属性中指定的集合对象的属性，为每个</a:t>
            </a:r>
            <a:r>
              <a:rPr lang="en-US" altLang="zh-CN" dirty="0"/>
              <a:t>input</a:t>
            </a:r>
            <a:r>
              <a:rPr lang="zh-CN" altLang="zh-CN" dirty="0"/>
              <a:t>元素提供</a:t>
            </a:r>
            <a:r>
              <a:rPr lang="en-US" altLang="zh-CN" dirty="0"/>
              <a:t>label</a:t>
            </a:r>
            <a:r>
              <a:rPr lang="zh-CN" altLang="zh-CN" dirty="0"/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itemValue</a:t>
            </a:r>
            <a:r>
              <a:rPr lang="zh-CN" altLang="zh-CN" dirty="0"/>
              <a:t>：</a:t>
            </a:r>
            <a:r>
              <a:rPr lang="en-US" altLang="zh-CN" dirty="0"/>
              <a:t>items</a:t>
            </a:r>
            <a:r>
              <a:rPr lang="zh-CN" altLang="zh-CN" dirty="0"/>
              <a:t>属性中指定的集合对象的属性，为每个</a:t>
            </a:r>
            <a:r>
              <a:rPr lang="en-US" altLang="zh-CN" dirty="0"/>
              <a:t>input</a:t>
            </a:r>
            <a:r>
              <a:rPr lang="zh-CN" altLang="zh-CN" dirty="0"/>
              <a:t>元素提供</a:t>
            </a:r>
            <a:r>
              <a:rPr lang="en-US" altLang="zh-CN" dirty="0"/>
              <a:t>value</a:t>
            </a:r>
            <a:r>
              <a:rPr lang="zh-CN" altLang="zh-CN" dirty="0"/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checkboxes</a:t>
            </a:r>
            <a:r>
              <a:rPr lang="zh-CN" altLang="zh-CN" dirty="0"/>
              <a:t>标签语法格式如下：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form:checkboxes</a:t>
            </a:r>
            <a:r>
              <a:rPr lang="en-US" altLang="zh-CN" dirty="0">
                <a:solidFill>
                  <a:srgbClr val="0F06BA"/>
                </a:solidFill>
              </a:rPr>
              <a:t> items="xxx"  path="xxx"/&gt;</a:t>
            </a:r>
            <a:endParaRPr lang="zh-CN" altLang="en-US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8632B2-40A8-4A8B-AAA1-41F4EA743D0E}"/>
              </a:ext>
            </a:extLst>
          </p:cNvPr>
          <p:cNvSpPr txBox="1"/>
          <p:nvPr/>
        </p:nvSpPr>
        <p:spPr>
          <a:xfrm>
            <a:off x="1589088" y="917575"/>
            <a:ext cx="8785225" cy="2852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form:checkboxes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items="${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hobbys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}"  path="hobby" /&gt;</a:t>
            </a:r>
            <a:endParaRPr lang="zh-CN" altLang="zh-CN" sz="24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上述示例代码，是将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hobbys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的内容（集合元素）渲染为复选框。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itemLabel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itemValue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缺省情况下，如果集合是数组，复选框的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相同；如果是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集合，复选框的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的值（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），复选框的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的关键字（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91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001F3-F6D4-47CD-AB1F-44A0B0D25406}"/>
              </a:ext>
            </a:extLst>
          </p:cNvPr>
          <p:cNvSpPr txBox="1">
            <a:spLocks/>
          </p:cNvSpPr>
          <p:nvPr/>
        </p:nvSpPr>
        <p:spPr>
          <a:xfrm>
            <a:off x="2809875" y="4175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radiobutton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AC29E79A-9FD7-4BA4-83F3-17B1DFE3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58950"/>
            <a:ext cx="8362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radiobutton</a:t>
            </a:r>
            <a:r>
              <a:rPr lang="zh-CN" altLang="zh-CN" dirty="0"/>
              <a:t>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form:radiobutton</a:t>
            </a:r>
            <a:r>
              <a:rPr lang="en-US" altLang="zh-CN" dirty="0">
                <a:solidFill>
                  <a:srgbClr val="0F06BA"/>
                </a:solidFill>
              </a:rPr>
              <a:t> path="xxx" value="xxx"/&gt;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多个</a:t>
            </a:r>
            <a:r>
              <a:rPr lang="en-US" altLang="zh-CN" dirty="0"/>
              <a:t>path</a:t>
            </a:r>
            <a:r>
              <a:rPr lang="zh-CN" altLang="zh-CN" dirty="0"/>
              <a:t>相同的</a:t>
            </a:r>
            <a:r>
              <a:rPr lang="en-US" altLang="zh-CN" dirty="0" err="1"/>
              <a:t>radiobutton</a:t>
            </a:r>
            <a:r>
              <a:rPr lang="zh-CN" altLang="zh-CN" dirty="0"/>
              <a:t>标签，它们是一个选项组，只允许单选。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30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E94AB3-7001-4FF7-9896-83164043DD45}"/>
              </a:ext>
            </a:extLst>
          </p:cNvPr>
          <p:cNvSpPr txBox="1"/>
          <p:nvPr/>
        </p:nvSpPr>
        <p:spPr>
          <a:xfrm>
            <a:off x="1695450" y="295275"/>
            <a:ext cx="8964613" cy="6030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 algn="just">
              <a:lnSpc>
                <a:spcPct val="125000"/>
              </a:lnSpc>
              <a:defRPr/>
            </a:pP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所有的请求都经过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来统一分发。</a:t>
            </a:r>
            <a:r>
              <a:rPr lang="de-DE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将请求分发给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之前，需要借助于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提供的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HandlerMapping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定位到具体的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de-DE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HandlerMapping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接口负责完成客户请求到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映射。</a:t>
            </a:r>
            <a:endParaRPr lang="en-US" altLang="zh-CN" sz="24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defRPr/>
            </a:pPr>
            <a:r>
              <a:rPr lang="de-DE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接口将处理用户请求，一旦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处理完用户请求，则返回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ModelAndView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对象给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前端控制器，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ModelAndView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中包含了模型（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）和视图（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）。从宏观角度考虑，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是整个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应用的控制器；从微观考虑，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是单个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请求处理过程中的控制器，而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ModelAndView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请求过程中返回的模型（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）和视图（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ct val="125000"/>
              </a:lnSpc>
              <a:defRPr/>
            </a:pPr>
            <a:r>
              <a:rPr lang="de-DE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ViewResolver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接口（视图解析器）在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应用中负责查找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对象，从而将相应结果渲染给客户。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50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D0BB1-0096-4BE6-ACCA-20A98691BE11}"/>
              </a:ext>
            </a:extLst>
          </p:cNvPr>
          <p:cNvSpPr txBox="1">
            <a:spLocks/>
          </p:cNvSpPr>
          <p:nvPr/>
        </p:nvSpPr>
        <p:spPr>
          <a:xfrm>
            <a:off x="3028950" y="6175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radiobuttons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A0C3F450-54A6-476B-A416-08292F6C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1579563"/>
            <a:ext cx="87137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radiobuttons</a:t>
            </a:r>
            <a:r>
              <a:rPr lang="zh-CN" altLang="zh-CN" dirty="0"/>
              <a:t>标签渲染多个</a:t>
            </a:r>
            <a:r>
              <a:rPr lang="en-US" altLang="zh-CN" dirty="0"/>
              <a:t>radio</a:t>
            </a:r>
            <a:r>
              <a:rPr lang="zh-CN" altLang="zh-CN" dirty="0"/>
              <a:t>，是一个选项组，等价于多个</a:t>
            </a:r>
            <a:r>
              <a:rPr lang="en-US" altLang="zh-CN" dirty="0"/>
              <a:t>path</a:t>
            </a:r>
            <a:r>
              <a:rPr lang="zh-CN" altLang="zh-CN" dirty="0"/>
              <a:t>相同的</a:t>
            </a:r>
            <a:r>
              <a:rPr lang="en-US" altLang="zh-CN" dirty="0" err="1"/>
              <a:t>radiobutton</a:t>
            </a:r>
            <a:r>
              <a:rPr lang="zh-CN" altLang="zh-CN" dirty="0"/>
              <a:t>标签。</a:t>
            </a:r>
            <a:r>
              <a:rPr lang="en-US" altLang="zh-CN" dirty="0" err="1"/>
              <a:t>radiobuttons</a:t>
            </a:r>
            <a:r>
              <a:rPr lang="zh-CN" altLang="zh-CN" dirty="0"/>
              <a:t>标签，语法格式如下：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&lt;</a:t>
            </a:r>
            <a:r>
              <a:rPr lang="en-US" altLang="zh-CN" dirty="0" err="1">
                <a:solidFill>
                  <a:srgbClr val="0F06BA"/>
                </a:solidFill>
              </a:rPr>
              <a:t>form:radiobuttons</a:t>
            </a:r>
            <a:r>
              <a:rPr lang="en-US" altLang="zh-CN" dirty="0">
                <a:solidFill>
                  <a:srgbClr val="0F06BA"/>
                </a:solidFill>
              </a:rPr>
              <a:t> path="xxx" items="xxx"/&gt;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该标签的</a:t>
            </a:r>
            <a:r>
              <a:rPr lang="en-US" altLang="zh-CN" dirty="0" err="1"/>
              <a:t>itemLabel</a:t>
            </a:r>
            <a:r>
              <a:rPr lang="zh-CN" altLang="zh-CN" dirty="0"/>
              <a:t>和</a:t>
            </a:r>
            <a:r>
              <a:rPr lang="en-US" altLang="zh-CN" dirty="0" err="1"/>
              <a:t>itemValue</a:t>
            </a:r>
            <a:r>
              <a:rPr lang="zh-CN" altLang="zh-CN" dirty="0"/>
              <a:t>属性与</a:t>
            </a:r>
            <a:r>
              <a:rPr lang="en-US" altLang="zh-CN" dirty="0"/>
              <a:t>checkboxes</a:t>
            </a:r>
            <a:r>
              <a:rPr lang="zh-CN" altLang="zh-CN" dirty="0"/>
              <a:t>标签的</a:t>
            </a:r>
            <a:r>
              <a:rPr lang="en-US" altLang="zh-CN" dirty="0" err="1"/>
              <a:t>itemLabel</a:t>
            </a:r>
            <a:r>
              <a:rPr lang="zh-CN" altLang="zh-CN" dirty="0"/>
              <a:t>和</a:t>
            </a:r>
            <a:r>
              <a:rPr lang="en-US" altLang="zh-CN" dirty="0" err="1"/>
              <a:t>itemValue</a:t>
            </a:r>
            <a:r>
              <a:rPr lang="zh-CN" altLang="zh-CN" dirty="0"/>
              <a:t>属性完全一样，但只允许单选。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CB72E9-1480-42A8-98D7-F0951A12ADF8}"/>
              </a:ext>
            </a:extLst>
          </p:cNvPr>
          <p:cNvSpPr txBox="1"/>
          <p:nvPr/>
        </p:nvSpPr>
        <p:spPr>
          <a:xfrm>
            <a:off x="1044575" y="4349750"/>
            <a:ext cx="8426450" cy="100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&lt;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form:radiobuttons</a:t>
            </a:r>
            <a:r>
              <a:rPr lang="en-US" altLang="zh-CN" kern="100" dirty="0">
                <a:latin typeface="Times New Roman" panose="02020603050405020304" pitchFamily="18" charset="0"/>
              </a:rPr>
              <a:t> path="xxx" items="xxx"/&gt;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该标签的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itemLabel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itemValue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属性与</a:t>
            </a:r>
            <a:r>
              <a:rPr lang="en-US" altLang="zh-CN" kern="100" dirty="0">
                <a:latin typeface="Times New Roman" panose="02020603050405020304" pitchFamily="18" charset="0"/>
              </a:rPr>
              <a:t>checkboxes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标签的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itemLabel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itemValue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属性完全一样，但只允许单选。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750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AF04B-3501-4A82-9923-E8B8D18EDDF9}"/>
              </a:ext>
            </a:extLst>
          </p:cNvPr>
          <p:cNvSpPr txBox="1">
            <a:spLocks/>
          </p:cNvSpPr>
          <p:nvPr/>
        </p:nvSpPr>
        <p:spPr>
          <a:xfrm>
            <a:off x="3962400" y="322263"/>
            <a:ext cx="8229600" cy="935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2EB22FE-5117-46F4-912E-A5EBF4E3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392238"/>
            <a:ext cx="8712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select</a:t>
            </a:r>
            <a:r>
              <a:rPr lang="zh-CN" altLang="zh-CN" dirty="0"/>
              <a:t>标签的选项可能来自其属性</a:t>
            </a:r>
            <a:r>
              <a:rPr lang="en-US" altLang="zh-CN" dirty="0"/>
              <a:t>items</a:t>
            </a:r>
            <a:r>
              <a:rPr lang="zh-CN" altLang="zh-CN" dirty="0"/>
              <a:t>指定的集合，或者来自一个嵌套的</a:t>
            </a:r>
            <a:r>
              <a:rPr lang="en-US" altLang="zh-CN" dirty="0"/>
              <a:t>option</a:t>
            </a:r>
            <a:r>
              <a:rPr lang="zh-CN" altLang="zh-CN" dirty="0"/>
              <a:t>标签或</a:t>
            </a:r>
            <a:r>
              <a:rPr lang="en-US" altLang="zh-CN" dirty="0"/>
              <a:t>options</a:t>
            </a:r>
            <a:r>
              <a:rPr lang="zh-CN" altLang="zh-CN" dirty="0"/>
              <a:t>标签。语法格式如下：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form:select</a:t>
            </a:r>
            <a:r>
              <a:rPr lang="en-US" altLang="zh-CN" dirty="0">
                <a:solidFill>
                  <a:srgbClr val="0F06BA"/>
                </a:solidFill>
              </a:rPr>
              <a:t> path="xxx" items="xxx" 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dirty="0"/>
              <a:t>或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form:select</a:t>
            </a:r>
            <a:r>
              <a:rPr lang="en-US" altLang="zh-CN" dirty="0">
                <a:solidFill>
                  <a:srgbClr val="0F06BA"/>
                </a:solidFill>
              </a:rPr>
              <a:t> path="xxx" items="xxx" 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	 &lt;option value="xxx"&gt;xxx&lt;/option&gt;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&lt;/ </a:t>
            </a:r>
            <a:r>
              <a:rPr lang="en-US" altLang="zh-CN" dirty="0" err="1">
                <a:solidFill>
                  <a:srgbClr val="0F06BA"/>
                </a:solidFill>
              </a:rPr>
              <a:t>form:select</a:t>
            </a:r>
            <a:r>
              <a:rPr lang="en-US" altLang="zh-CN" dirty="0">
                <a:solidFill>
                  <a:srgbClr val="0F06BA"/>
                </a:solidFill>
              </a:rPr>
              <a:t>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dirty="0"/>
              <a:t>或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form:select</a:t>
            </a:r>
            <a:r>
              <a:rPr lang="en-US" altLang="zh-CN" dirty="0">
                <a:solidFill>
                  <a:srgbClr val="0F06BA"/>
                </a:solidFill>
              </a:rPr>
              <a:t> path="xxx"&gt;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   &lt;</a:t>
            </a:r>
            <a:r>
              <a:rPr lang="en-US" altLang="zh-CN" dirty="0" err="1">
                <a:solidFill>
                  <a:srgbClr val="0F06BA"/>
                </a:solidFill>
              </a:rPr>
              <a:t>form:options</a:t>
            </a:r>
            <a:r>
              <a:rPr lang="en-US" altLang="zh-CN" dirty="0">
                <a:solidFill>
                  <a:srgbClr val="0F06BA"/>
                </a:solidFill>
              </a:rPr>
              <a:t> items="xxx"/&gt;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    &lt;/</a:t>
            </a:r>
            <a:r>
              <a:rPr lang="en-US" altLang="zh-CN" dirty="0" err="1">
                <a:solidFill>
                  <a:srgbClr val="0F06BA"/>
                </a:solidFill>
              </a:rPr>
              <a:t>form:select</a:t>
            </a:r>
            <a:r>
              <a:rPr lang="en-US" altLang="zh-CN" dirty="0">
                <a:solidFill>
                  <a:srgbClr val="0F06BA"/>
                </a:solidFill>
              </a:rPr>
              <a:t>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该标签的</a:t>
            </a:r>
            <a:r>
              <a:rPr lang="en-US" altLang="zh-CN" dirty="0" err="1"/>
              <a:t>itemLabel</a:t>
            </a:r>
            <a:r>
              <a:rPr lang="zh-CN" altLang="zh-CN" dirty="0"/>
              <a:t>和</a:t>
            </a:r>
            <a:r>
              <a:rPr lang="en-US" altLang="zh-CN" dirty="0" err="1"/>
              <a:t>itemValue</a:t>
            </a:r>
            <a:r>
              <a:rPr lang="zh-CN" altLang="zh-CN" dirty="0"/>
              <a:t>属性与</a:t>
            </a:r>
            <a:r>
              <a:rPr lang="en-US" altLang="zh-CN" dirty="0"/>
              <a:t>checkboxes</a:t>
            </a:r>
            <a:r>
              <a:rPr lang="zh-CN" altLang="zh-CN" dirty="0"/>
              <a:t>标签的</a:t>
            </a:r>
            <a:r>
              <a:rPr lang="en-US" altLang="zh-CN" dirty="0" err="1"/>
              <a:t>itemLabel</a:t>
            </a:r>
            <a:r>
              <a:rPr lang="zh-CN" altLang="zh-CN" dirty="0"/>
              <a:t>和</a:t>
            </a:r>
            <a:r>
              <a:rPr lang="en-US" altLang="zh-CN" dirty="0" err="1"/>
              <a:t>itemValue</a:t>
            </a:r>
            <a:r>
              <a:rPr lang="zh-CN" altLang="zh-CN" dirty="0"/>
              <a:t>属性完全一样。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914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70BD-ED14-4451-8528-EC6D55CF9A67}"/>
              </a:ext>
            </a:extLst>
          </p:cNvPr>
          <p:cNvSpPr txBox="1">
            <a:spLocks/>
          </p:cNvSpPr>
          <p:nvPr/>
        </p:nvSpPr>
        <p:spPr>
          <a:xfrm>
            <a:off x="3552825" y="4937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options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31C81662-F055-48CC-B93B-4E877FB9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2255838"/>
            <a:ext cx="8642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options</a:t>
            </a:r>
            <a:r>
              <a:rPr lang="zh-CN" altLang="zh-CN" dirty="0"/>
              <a:t>标签生成一个</a:t>
            </a:r>
            <a:r>
              <a:rPr lang="en-US" altLang="zh-CN" dirty="0"/>
              <a:t>select</a:t>
            </a:r>
            <a:r>
              <a:rPr lang="zh-CN" altLang="zh-CN" dirty="0"/>
              <a:t>标签的选项列表。因此，需要与</a:t>
            </a:r>
            <a:r>
              <a:rPr lang="en-US" altLang="zh-CN" dirty="0"/>
              <a:t>select</a:t>
            </a:r>
            <a:r>
              <a:rPr lang="zh-CN" altLang="zh-CN" dirty="0"/>
              <a:t>标签一同使用，具体用法参见</a:t>
            </a:r>
            <a:r>
              <a:rPr lang="en-US" altLang="zh-CN" dirty="0"/>
              <a:t>select</a:t>
            </a:r>
            <a:r>
              <a:rPr lang="zh-CN" altLang="zh-CN" dirty="0"/>
              <a:t>标签。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502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2749D-D485-4359-A108-8BFC465472BE}"/>
              </a:ext>
            </a:extLst>
          </p:cNvPr>
          <p:cNvSpPr txBox="1">
            <a:spLocks/>
          </p:cNvSpPr>
          <p:nvPr/>
        </p:nvSpPr>
        <p:spPr>
          <a:xfrm>
            <a:off x="3733800" y="24606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errors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1DFADEB-94DB-4E90-9EC3-9763F8E6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2052638"/>
            <a:ext cx="85693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errors</a:t>
            </a:r>
            <a:r>
              <a:rPr lang="zh-CN" altLang="zh-CN" dirty="0"/>
              <a:t>标签渲染一个或者多个</a:t>
            </a:r>
            <a:r>
              <a:rPr lang="en-US" altLang="zh-CN" dirty="0"/>
              <a:t>span</a:t>
            </a:r>
            <a:r>
              <a:rPr lang="zh-CN" altLang="zh-CN" dirty="0"/>
              <a:t>元素，每个</a:t>
            </a:r>
            <a:r>
              <a:rPr lang="en-US" altLang="zh-CN" dirty="0"/>
              <a:t>span</a:t>
            </a:r>
            <a:r>
              <a:rPr lang="zh-CN" altLang="zh-CN" dirty="0"/>
              <a:t>元素包含一个错误消息。它可以用于显示一个特定的错误消息，也可以显示所有错误消息。语法如下：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form:errors</a:t>
            </a:r>
            <a:r>
              <a:rPr lang="en-US" altLang="zh-CN" dirty="0">
                <a:solidFill>
                  <a:srgbClr val="0F06BA"/>
                </a:solidFill>
              </a:rPr>
              <a:t> path="*"/&gt;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dirty="0"/>
              <a:t>或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F06BA"/>
                </a:solidFill>
              </a:rPr>
              <a:t>&lt;</a:t>
            </a:r>
            <a:r>
              <a:rPr lang="en-US" altLang="zh-CN" dirty="0" err="1">
                <a:solidFill>
                  <a:srgbClr val="0F06BA"/>
                </a:solidFill>
              </a:rPr>
              <a:t>form:errors</a:t>
            </a:r>
            <a:r>
              <a:rPr lang="en-US" altLang="zh-CN" dirty="0">
                <a:solidFill>
                  <a:srgbClr val="0F06BA"/>
                </a:solidFill>
              </a:rPr>
              <a:t> path="xxx"/&gt;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其中，“</a:t>
            </a:r>
            <a:r>
              <a:rPr lang="en-US" altLang="zh-CN" dirty="0"/>
              <a:t>*</a:t>
            </a:r>
            <a:r>
              <a:rPr lang="zh-CN" altLang="zh-CN" dirty="0"/>
              <a:t>”表示显示所有错误消息；“</a:t>
            </a:r>
            <a:r>
              <a:rPr lang="en-US" altLang="zh-CN" dirty="0"/>
              <a:t>xxx</a:t>
            </a:r>
            <a:r>
              <a:rPr lang="zh-CN" altLang="zh-CN" dirty="0"/>
              <a:t>”表示显示由“</a:t>
            </a:r>
            <a:r>
              <a:rPr lang="en-US" altLang="zh-CN" dirty="0"/>
              <a:t>xxx</a:t>
            </a:r>
            <a:r>
              <a:rPr lang="zh-CN" altLang="zh-CN" dirty="0"/>
              <a:t>”指定的特定错误消息。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579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AF1B-EB3C-422D-AE52-FBABCCECD136}"/>
              </a:ext>
            </a:extLst>
          </p:cNvPr>
          <p:cNvSpPr txBox="1">
            <a:spLocks/>
          </p:cNvSpPr>
          <p:nvPr/>
        </p:nvSpPr>
        <p:spPr>
          <a:xfrm>
            <a:off x="3962400" y="4079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2.4.2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数据绑定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A5C7F361-CA31-432F-9F19-8EDF8309D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1979613"/>
            <a:ext cx="8362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为了让读者进一步学习数据绑定和表单标签，本节给出了一个应用实例。应用中实现了</a:t>
            </a:r>
            <a:r>
              <a:rPr lang="en-US" altLang="zh-CN" dirty="0"/>
              <a:t>User</a:t>
            </a:r>
            <a:r>
              <a:rPr lang="zh-CN" altLang="zh-CN" dirty="0"/>
              <a:t>类属性和</a:t>
            </a:r>
            <a:r>
              <a:rPr lang="en-US" altLang="zh-CN" dirty="0"/>
              <a:t>JSP</a:t>
            </a:r>
            <a:r>
              <a:rPr lang="zh-CN" altLang="zh-CN" dirty="0"/>
              <a:t>页面中表单参数的绑定，同时在</a:t>
            </a:r>
            <a:r>
              <a:rPr lang="en-US" altLang="zh-CN" dirty="0"/>
              <a:t>JSP</a:t>
            </a:r>
            <a:r>
              <a:rPr lang="zh-CN" altLang="zh-CN" dirty="0"/>
              <a:t>页面中分别展示了</a:t>
            </a:r>
            <a:r>
              <a:rPr lang="en-US" altLang="zh-CN" dirty="0"/>
              <a:t>input</a:t>
            </a:r>
            <a:r>
              <a:rPr lang="zh-CN" altLang="zh-CN" dirty="0"/>
              <a:t>、</a:t>
            </a:r>
            <a:r>
              <a:rPr lang="en-US" altLang="zh-CN" dirty="0" err="1"/>
              <a:t>textarea</a:t>
            </a:r>
            <a:r>
              <a:rPr lang="zh-CN" altLang="zh-CN" dirty="0"/>
              <a:t>、</a:t>
            </a:r>
            <a:r>
              <a:rPr lang="en-US" altLang="zh-CN" dirty="0"/>
              <a:t>checkbox</a:t>
            </a:r>
            <a:r>
              <a:rPr lang="zh-CN" altLang="zh-CN" dirty="0"/>
              <a:t>、</a:t>
            </a:r>
            <a:r>
              <a:rPr lang="en-US" altLang="zh-CN" dirty="0" err="1"/>
              <a:t>checkboxs</a:t>
            </a:r>
            <a:r>
              <a:rPr lang="zh-CN" altLang="zh-CN" dirty="0"/>
              <a:t>、</a:t>
            </a:r>
            <a:r>
              <a:rPr lang="en-US" altLang="zh-CN" dirty="0"/>
              <a:t>select</a:t>
            </a:r>
            <a:r>
              <a:rPr lang="zh-CN" altLang="zh-CN" dirty="0"/>
              <a:t>等标签。</a:t>
            </a:r>
          </a:p>
        </p:txBody>
      </p:sp>
    </p:spTree>
    <p:extLst>
      <p:ext uri="{BB962C8B-B14F-4D97-AF65-F5344CB8AC3E}">
        <p14:creationId xmlns:p14="http://schemas.microsoft.com/office/powerpoint/2010/main" val="3889894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CC65-CCB2-4083-B8F3-52F934E14038}"/>
              </a:ext>
            </a:extLst>
          </p:cNvPr>
          <p:cNvSpPr txBox="1">
            <a:spLocks/>
          </p:cNvSpPr>
          <p:nvPr/>
        </p:nvSpPr>
        <p:spPr>
          <a:xfrm>
            <a:off x="2114550" y="3413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．创建应用并导入相关的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93D61-BEAE-4DEB-B41E-2347FB52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033587"/>
            <a:ext cx="3276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3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426F-5A2C-49E5-9C11-44298195B862}"/>
              </a:ext>
            </a:extLst>
          </p:cNvPr>
          <p:cNvSpPr txBox="1">
            <a:spLocks/>
          </p:cNvSpPr>
          <p:nvPr/>
        </p:nvSpPr>
        <p:spPr>
          <a:xfrm>
            <a:off x="2581275" y="1508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76CA2D-5331-45E6-B3E5-5FF3A5AF0683}"/>
              </a:ext>
            </a:extLst>
          </p:cNvPr>
          <p:cNvSpPr txBox="1"/>
          <p:nvPr/>
        </p:nvSpPr>
        <p:spPr>
          <a:xfrm>
            <a:off x="1352550" y="1595438"/>
            <a:ext cx="8928100" cy="2776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目录下创建名为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的包，并在该包中创建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配置类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WebConfig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配置类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SpringMVCConfig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为了避免中文乱码问题，需要在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WebConfig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中注册编码过滤器，同时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页面编码设置为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UTF-8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form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表单的提交方式为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post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012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F8069-9473-4C46-81DF-E466E8392BE4}"/>
              </a:ext>
            </a:extLst>
          </p:cNvPr>
          <p:cNvSpPr txBox="1">
            <a:spLocks/>
          </p:cNvSpPr>
          <p:nvPr/>
        </p:nvSpPr>
        <p:spPr>
          <a:xfrm>
            <a:off x="3724275" y="247650"/>
            <a:ext cx="8229600" cy="981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B3BE52-0B77-428D-9172-D793D7764E1C}"/>
              </a:ext>
            </a:extLst>
          </p:cNvPr>
          <p:cNvSpPr txBox="1"/>
          <p:nvPr/>
        </p:nvSpPr>
        <p:spPr>
          <a:xfrm>
            <a:off x="1468438" y="1633538"/>
            <a:ext cx="8569325" cy="3884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层包含两个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页面，一个是信息输入页面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userAdd.jsp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，一个是信息显示页面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userList.jsp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。在应用的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WEB-INF/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目录下，创建此两个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页面。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userAdd.jsp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页面中将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类型的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hobbys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绑定到了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checkboxes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上，将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String[]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类型的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carrers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houseRegisters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绑定到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上，实现通过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option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标签对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添加选项，同时表单的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method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方法需指定为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post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来避免中文乱码问题。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79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02C6-5CBC-4C3B-A861-140DEDB8F422}"/>
              </a:ext>
            </a:extLst>
          </p:cNvPr>
          <p:cNvSpPr txBox="1">
            <a:spLocks/>
          </p:cNvSpPr>
          <p:nvPr/>
        </p:nvSpPr>
        <p:spPr>
          <a:xfrm>
            <a:off x="3524250" y="303213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．创建领域模型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C9458-4F4D-4964-909B-699E7232A0CA}"/>
              </a:ext>
            </a:extLst>
          </p:cNvPr>
          <p:cNvSpPr txBox="1"/>
          <p:nvPr/>
        </p:nvSpPr>
        <p:spPr>
          <a:xfrm>
            <a:off x="1500188" y="1577975"/>
            <a:ext cx="8569325" cy="2220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应用中实现了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类属性和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页面中表单参数的绑定，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类包含了和表单参数名对应的属性，以及属性的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方法。在应用的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目录下，创建包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pojo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，并在该包中创建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573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F563-9241-438B-8569-E29FF1EEF43C}"/>
              </a:ext>
            </a:extLst>
          </p:cNvPr>
          <p:cNvSpPr txBox="1">
            <a:spLocks/>
          </p:cNvSpPr>
          <p:nvPr/>
        </p:nvSpPr>
        <p:spPr>
          <a:xfrm>
            <a:off x="3114675" y="350838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DE0AE1-A198-4630-BC8E-4B5E3E58160C}"/>
              </a:ext>
            </a:extLst>
          </p:cNvPr>
          <p:cNvSpPr txBox="1"/>
          <p:nvPr/>
        </p:nvSpPr>
        <p:spPr>
          <a:xfrm>
            <a:off x="1441450" y="1636713"/>
            <a:ext cx="8785225" cy="2222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应用中使用了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层，在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层使用静态集合变量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模拟数据库存储用户信息，包括添加用户和查询用户两个功能方法。在应用的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目录下，创建包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，并在该包中创建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接口和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UserServiceImpl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实现类。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07751-9CA9-4A44-A3D4-C0AF63EBE722}"/>
              </a:ext>
            </a:extLst>
          </p:cNvPr>
          <p:cNvSpPr txBox="1">
            <a:spLocks/>
          </p:cNvSpPr>
          <p:nvPr/>
        </p:nvSpPr>
        <p:spPr>
          <a:xfrm>
            <a:off x="2286000" y="227013"/>
            <a:ext cx="8229600" cy="850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2.2  Spring MVC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的工作环境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0DA304E-D720-46C3-98D0-FE014D33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1490663"/>
            <a:ext cx="80756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2.2.1  Spring MVC</a:t>
            </a:r>
            <a:r>
              <a:rPr lang="zh-CN" altLang="zh-CN" dirty="0"/>
              <a:t>所需要的</a:t>
            </a:r>
            <a:r>
              <a:rPr lang="de-DE" altLang="zh-CN" dirty="0"/>
              <a:t>JAR</a:t>
            </a:r>
            <a:r>
              <a:rPr lang="zh-CN" altLang="zh-CN" dirty="0"/>
              <a:t>包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2.2.2  </a:t>
            </a:r>
            <a:r>
              <a:rPr lang="zh-CN" altLang="zh-CN" dirty="0"/>
              <a:t>使用</a:t>
            </a:r>
            <a:r>
              <a:rPr lang="en-US" altLang="zh-CN" dirty="0"/>
              <a:t>idea</a:t>
            </a:r>
            <a:r>
              <a:rPr lang="zh-CN" altLang="zh-CN" dirty="0"/>
              <a:t>开发</a:t>
            </a:r>
            <a:r>
              <a:rPr lang="de-DE" altLang="zh-CN" dirty="0"/>
              <a:t>Spring MVC</a:t>
            </a:r>
            <a:r>
              <a:rPr lang="zh-CN" altLang="zh-CN" dirty="0"/>
              <a:t>的</a:t>
            </a:r>
            <a:r>
              <a:rPr lang="de-DE" altLang="zh-CN" dirty="0"/>
              <a:t>Web</a:t>
            </a:r>
            <a:r>
              <a:rPr lang="zh-CN" altLang="zh-CN" dirty="0"/>
              <a:t>应用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2.2.3  </a:t>
            </a:r>
            <a:r>
              <a:rPr lang="zh-CN" altLang="zh-CN" dirty="0"/>
              <a:t>基于</a:t>
            </a:r>
            <a:r>
              <a:rPr lang="de-DE" altLang="zh-CN" dirty="0"/>
              <a:t>Java</a:t>
            </a:r>
            <a:r>
              <a:rPr lang="zh-CN" altLang="zh-CN" dirty="0"/>
              <a:t>配置的</a:t>
            </a:r>
            <a:r>
              <a:rPr lang="de-DE" altLang="zh-CN" dirty="0"/>
              <a:t>Spring MVC</a:t>
            </a:r>
            <a:r>
              <a:rPr lang="zh-CN" altLang="zh-CN" dirty="0"/>
              <a:t>应用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51084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FA80B-D449-460A-BBDA-B00E5A9FE5AA}"/>
              </a:ext>
            </a:extLst>
          </p:cNvPr>
          <p:cNvSpPr txBox="1">
            <a:spLocks/>
          </p:cNvSpPr>
          <p:nvPr/>
        </p:nvSpPr>
        <p:spPr>
          <a:xfrm>
            <a:off x="3009900" y="185737"/>
            <a:ext cx="8229600" cy="5619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046829-8561-4322-B48B-AB4A592EF041}"/>
              </a:ext>
            </a:extLst>
          </p:cNvPr>
          <p:cNvSpPr txBox="1"/>
          <p:nvPr/>
        </p:nvSpPr>
        <p:spPr>
          <a:xfrm>
            <a:off x="1443038" y="890588"/>
            <a:ext cx="8783637" cy="5546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中定义了请求处理方法，其中包括处理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user/input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请求的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inputUser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方法，以及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user/save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请求的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addUser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方法，其中在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addUser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方法中用到了重定向。在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类中，通过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@Autowired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注解在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对象中主动注入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UserService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对象，实现对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对象的添加和查询等操作；通过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addAttribute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方法将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类对象、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HashMap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类型的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hobbys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对象、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String[]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类型的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carrers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对象以及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String[]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类型的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houseRegisters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对象传递给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userAdd.jsp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）。在应用的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目录下，创建包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，并在该包中创建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UserController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控制器类。</a:t>
            </a:r>
          </a:p>
        </p:txBody>
      </p:sp>
    </p:spTree>
    <p:extLst>
      <p:ext uri="{BB962C8B-B14F-4D97-AF65-F5344CB8AC3E}">
        <p14:creationId xmlns:p14="http://schemas.microsoft.com/office/powerpoint/2010/main" val="3584516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F9CC7-355F-4AC6-8880-D4D41DBFD35E}"/>
              </a:ext>
            </a:extLst>
          </p:cNvPr>
          <p:cNvSpPr txBox="1">
            <a:spLocks/>
          </p:cNvSpPr>
          <p:nvPr/>
        </p:nvSpPr>
        <p:spPr>
          <a:xfrm>
            <a:off x="4352925" y="325438"/>
            <a:ext cx="8229600" cy="63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．测试应用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1A291-5C6A-41C2-A3FE-88962E2D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62250"/>
            <a:ext cx="33718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13125B-4C0B-47A6-A914-EBE16E342CF2}"/>
              </a:ext>
            </a:extLst>
          </p:cNvPr>
          <p:cNvSpPr txBox="1"/>
          <p:nvPr/>
        </p:nvSpPr>
        <p:spPr>
          <a:xfrm>
            <a:off x="1866900" y="1006476"/>
            <a:ext cx="8712200" cy="1114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通过地址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http://localhost:8080/user/input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测试应用，添加用户信息页面效果如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图所示。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787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DF7F-F49B-48BF-B3F3-0CE3E7752226}"/>
              </a:ext>
            </a:extLst>
          </p:cNvPr>
          <p:cNvSpPr txBox="1">
            <a:spLocks/>
          </p:cNvSpPr>
          <p:nvPr/>
        </p:nvSpPr>
        <p:spPr>
          <a:xfrm>
            <a:off x="3476625" y="2651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2.5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数据交互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CC71E641-D89C-495B-9917-12A103C4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1852613"/>
            <a:ext cx="5688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2.5.1  JSON</a:t>
            </a:r>
            <a:r>
              <a:rPr lang="zh-CN" altLang="zh-CN" dirty="0"/>
              <a:t>数据结构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2.5.2  JSON</a:t>
            </a:r>
            <a:r>
              <a:rPr lang="zh-CN" altLang="zh-CN" dirty="0"/>
              <a:t>数据转换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1673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837C-43FB-446F-B9E1-AEA010E9BE8D}"/>
              </a:ext>
            </a:extLst>
          </p:cNvPr>
          <p:cNvSpPr txBox="1">
            <a:spLocks/>
          </p:cNvSpPr>
          <p:nvPr/>
        </p:nvSpPr>
        <p:spPr>
          <a:xfrm>
            <a:off x="3505200" y="3794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2.5.1  JSON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7E30AD84-D3CA-4F75-B3C2-DC2A6046B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1836738"/>
            <a:ext cx="85693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    JSON</a:t>
            </a:r>
            <a:r>
              <a:rPr lang="zh-CN" altLang="zh-CN" dirty="0"/>
              <a:t>（</a:t>
            </a:r>
            <a:r>
              <a:rPr lang="de-DE" altLang="zh-CN" dirty="0"/>
              <a:t>JavaScript Object Notation</a:t>
            </a:r>
            <a:r>
              <a:rPr lang="zh-CN" altLang="zh-CN" dirty="0"/>
              <a:t>，</a:t>
            </a:r>
            <a:r>
              <a:rPr lang="de-DE" altLang="zh-CN" dirty="0"/>
              <a:t>JS</a:t>
            </a:r>
            <a:r>
              <a:rPr lang="zh-CN" altLang="zh-CN" dirty="0"/>
              <a:t>对象标记）是一种轻量级的数据交换格式。与</a:t>
            </a:r>
            <a:r>
              <a:rPr lang="de-DE" altLang="zh-CN" dirty="0"/>
              <a:t>XML</a:t>
            </a:r>
            <a:r>
              <a:rPr lang="zh-CN" altLang="zh-CN" dirty="0"/>
              <a:t>一样，</a:t>
            </a:r>
            <a:r>
              <a:rPr lang="de-DE" altLang="zh-CN" dirty="0"/>
              <a:t>JSON</a:t>
            </a:r>
            <a:r>
              <a:rPr lang="zh-CN" altLang="zh-CN" dirty="0"/>
              <a:t>也是基于纯文本的数据格式。它有两种数据结构。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1</a:t>
            </a:r>
            <a:r>
              <a:rPr lang="zh-CN" altLang="zh-CN" dirty="0"/>
              <a:t>．对象结构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2</a:t>
            </a:r>
            <a:r>
              <a:rPr lang="zh-CN" altLang="zh-CN" dirty="0"/>
              <a:t>．数组结构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3565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6D363-E5A1-4353-8E60-46527415990E}"/>
              </a:ext>
            </a:extLst>
          </p:cNvPr>
          <p:cNvSpPr txBox="1">
            <a:spLocks/>
          </p:cNvSpPr>
          <p:nvPr/>
        </p:nvSpPr>
        <p:spPr>
          <a:xfrm>
            <a:off x="3886200" y="2555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．对象结构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D109CFD8-5D41-407C-8685-CE6167909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535906"/>
            <a:ext cx="83629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对象结构以“</a:t>
            </a:r>
            <a:r>
              <a:rPr lang="en-US" altLang="zh-CN" dirty="0"/>
              <a:t>{</a:t>
            </a:r>
            <a:r>
              <a:rPr lang="zh-CN" altLang="zh-CN" dirty="0"/>
              <a:t>”开始，以“</a:t>
            </a:r>
            <a:r>
              <a:rPr lang="en-US" altLang="zh-CN" dirty="0"/>
              <a:t>}</a:t>
            </a:r>
            <a:r>
              <a:rPr lang="zh-CN" altLang="zh-CN" dirty="0"/>
              <a:t>”结束。中间部分由</a:t>
            </a:r>
            <a:r>
              <a:rPr lang="en-US" altLang="zh-CN" dirty="0"/>
              <a:t>0</a:t>
            </a:r>
            <a:r>
              <a:rPr lang="zh-CN" altLang="zh-CN" dirty="0"/>
              <a:t>个或多个以英文“</a:t>
            </a:r>
            <a:r>
              <a:rPr lang="en-US" altLang="zh-CN" dirty="0"/>
              <a:t>,</a:t>
            </a:r>
            <a:r>
              <a:rPr lang="zh-CN" altLang="zh-CN" dirty="0"/>
              <a:t>”分隔的</a:t>
            </a:r>
            <a:r>
              <a:rPr lang="en-US" altLang="zh-CN" dirty="0"/>
              <a:t>key/value</a:t>
            </a:r>
            <a:r>
              <a:rPr lang="zh-CN" altLang="zh-CN" dirty="0"/>
              <a:t>对构成，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之间以英文“</a:t>
            </a:r>
            <a:r>
              <a:rPr lang="en-US" altLang="zh-CN" dirty="0"/>
              <a:t>:</a:t>
            </a:r>
            <a:r>
              <a:rPr lang="zh-CN" altLang="zh-CN" dirty="0"/>
              <a:t>”分隔。对象结构的语法结构如下：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{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	key1:value1,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	key2:value2,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	…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F06BA"/>
                </a:solidFill>
              </a:rPr>
              <a:t>}</a:t>
            </a:r>
            <a:endParaRPr lang="zh-CN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其中，</a:t>
            </a:r>
            <a:r>
              <a:rPr lang="en-US" altLang="zh-CN" dirty="0"/>
              <a:t>key</a:t>
            </a:r>
            <a:r>
              <a:rPr lang="zh-CN" altLang="zh-CN" dirty="0"/>
              <a:t>必须为</a:t>
            </a:r>
            <a:r>
              <a:rPr lang="en-US" altLang="zh-CN" dirty="0"/>
              <a:t>String</a:t>
            </a:r>
            <a:r>
              <a:rPr lang="zh-CN" altLang="zh-CN" dirty="0"/>
              <a:t>类型，</a:t>
            </a:r>
            <a:r>
              <a:rPr lang="en-US" altLang="zh-CN" dirty="0"/>
              <a:t>value</a:t>
            </a:r>
            <a:r>
              <a:rPr lang="zh-CN" altLang="zh-CN" dirty="0"/>
              <a:t>可以是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en-US" altLang="zh-CN" dirty="0"/>
              <a:t>Object</a:t>
            </a:r>
            <a:r>
              <a:rPr lang="zh-CN" altLang="zh-CN" dirty="0"/>
              <a:t>、</a:t>
            </a:r>
            <a:r>
              <a:rPr lang="en-US" altLang="zh-CN" dirty="0"/>
              <a:t>Array</a:t>
            </a:r>
            <a:r>
              <a:rPr lang="zh-CN" altLang="zh-CN" dirty="0"/>
              <a:t>等数据类型。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832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D1A0-ECE5-4019-BF52-EAC9497F82C5}"/>
              </a:ext>
            </a:extLst>
          </p:cNvPr>
          <p:cNvSpPr txBox="1">
            <a:spLocks/>
          </p:cNvSpPr>
          <p:nvPr/>
        </p:nvSpPr>
        <p:spPr>
          <a:xfrm>
            <a:off x="3752850" y="330200"/>
            <a:ext cx="8229600" cy="563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．数组结构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582300C9-33B3-43DC-ACFF-0E30CA1DB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173163"/>
            <a:ext cx="864235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数组结构以“</a:t>
            </a:r>
            <a:r>
              <a:rPr lang="en-US" altLang="zh-CN" sz="1800" dirty="0"/>
              <a:t>[</a:t>
            </a:r>
            <a:r>
              <a:rPr lang="zh-CN" altLang="zh-CN" sz="1800" dirty="0"/>
              <a:t>”开始，以“</a:t>
            </a:r>
            <a:r>
              <a:rPr lang="en-US" altLang="zh-CN" sz="1800" dirty="0"/>
              <a:t>]</a:t>
            </a:r>
            <a:r>
              <a:rPr lang="zh-CN" altLang="zh-CN" sz="1800" dirty="0"/>
              <a:t>”结束。中间部分由</a:t>
            </a:r>
            <a:r>
              <a:rPr lang="en-US" altLang="zh-CN" sz="1800" dirty="0"/>
              <a:t>0</a:t>
            </a:r>
            <a:r>
              <a:rPr lang="zh-CN" altLang="zh-CN" sz="1800" dirty="0"/>
              <a:t>个或多个以英文“</a:t>
            </a:r>
            <a:r>
              <a:rPr lang="en-US" altLang="zh-CN" sz="1800" dirty="0"/>
              <a:t>,</a:t>
            </a:r>
            <a:r>
              <a:rPr lang="zh-CN" altLang="zh-CN" sz="1800" dirty="0"/>
              <a:t>”分隔的值的列表组成。数组结构的语法结构如下：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[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value1,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value2,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…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]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上述两种（对象、数组）数据结构也可以分别组合构成更为复杂的数据结构。例如：一个</a:t>
            </a:r>
            <a:r>
              <a:rPr lang="en-US" altLang="zh-CN" sz="1800" dirty="0"/>
              <a:t>student</a:t>
            </a:r>
            <a:r>
              <a:rPr lang="zh-CN" altLang="zh-CN" sz="1800" dirty="0"/>
              <a:t>对象包含</a:t>
            </a:r>
            <a:r>
              <a:rPr lang="en-US" altLang="zh-CN" sz="1800" dirty="0" err="1"/>
              <a:t>sno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sname</a:t>
            </a:r>
            <a:r>
              <a:rPr lang="zh-CN" altLang="zh-CN" sz="1800" dirty="0"/>
              <a:t>、</a:t>
            </a:r>
            <a:r>
              <a:rPr lang="en-US" altLang="zh-CN" sz="1800" dirty="0"/>
              <a:t>hobby</a:t>
            </a:r>
            <a:r>
              <a:rPr lang="zh-CN" altLang="zh-CN" sz="1800" dirty="0"/>
              <a:t>和</a:t>
            </a:r>
            <a:r>
              <a:rPr lang="en-US" altLang="zh-CN" sz="1800" dirty="0"/>
              <a:t>college</a:t>
            </a:r>
            <a:r>
              <a:rPr lang="zh-CN" altLang="zh-CN" sz="1800" dirty="0"/>
              <a:t>对象，其</a:t>
            </a:r>
            <a:r>
              <a:rPr lang="en-US" altLang="zh-CN" sz="1800" dirty="0"/>
              <a:t>JSON</a:t>
            </a:r>
            <a:r>
              <a:rPr lang="zh-CN" altLang="zh-CN" sz="1800" dirty="0"/>
              <a:t>的表示形式如下：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{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"sno":"201802228888",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"</a:t>
            </a:r>
            <a:r>
              <a:rPr lang="en-US" altLang="zh-CN" sz="1800" dirty="0" err="1">
                <a:solidFill>
                  <a:srgbClr val="0F06BA"/>
                </a:solidFill>
              </a:rPr>
              <a:t>sname</a:t>
            </a:r>
            <a:r>
              <a:rPr lang="en-US" altLang="zh-CN" sz="1800" dirty="0">
                <a:solidFill>
                  <a:srgbClr val="0F06BA"/>
                </a:solidFill>
              </a:rPr>
              <a:t>":"</a:t>
            </a:r>
            <a:r>
              <a:rPr lang="zh-CN" altLang="zh-CN" sz="1800" dirty="0">
                <a:solidFill>
                  <a:srgbClr val="0F06BA"/>
                </a:solidFill>
              </a:rPr>
              <a:t>陈恒</a:t>
            </a:r>
            <a:r>
              <a:rPr lang="en-US" altLang="zh-CN" sz="1800" dirty="0">
                <a:solidFill>
                  <a:srgbClr val="0F06BA"/>
                </a:solidFill>
              </a:rPr>
              <a:t>",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"hobby":["</a:t>
            </a:r>
            <a:r>
              <a:rPr lang="zh-CN" altLang="zh-CN" sz="1800" dirty="0">
                <a:solidFill>
                  <a:srgbClr val="0F06BA"/>
                </a:solidFill>
              </a:rPr>
              <a:t>篮球</a:t>
            </a:r>
            <a:r>
              <a:rPr lang="en-US" altLang="zh-CN" sz="1800" dirty="0">
                <a:solidFill>
                  <a:srgbClr val="0F06BA"/>
                </a:solidFill>
              </a:rPr>
              <a:t>","</a:t>
            </a:r>
            <a:r>
              <a:rPr lang="zh-CN" altLang="zh-CN" sz="1800" dirty="0">
                <a:solidFill>
                  <a:srgbClr val="0F06BA"/>
                </a:solidFill>
              </a:rPr>
              <a:t>足球</a:t>
            </a:r>
            <a:r>
              <a:rPr lang="en-US" altLang="zh-CN" sz="1800" dirty="0">
                <a:solidFill>
                  <a:srgbClr val="0F06BA"/>
                </a:solidFill>
              </a:rPr>
              <a:t>"],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"college":{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	"</a:t>
            </a:r>
            <a:r>
              <a:rPr lang="en-US" altLang="zh-CN" sz="1800" dirty="0" err="1">
                <a:solidFill>
                  <a:srgbClr val="0F06BA"/>
                </a:solidFill>
              </a:rPr>
              <a:t>cname</a:t>
            </a:r>
            <a:r>
              <a:rPr lang="en-US" altLang="zh-CN" sz="1800" dirty="0">
                <a:solidFill>
                  <a:srgbClr val="0F06BA"/>
                </a:solidFill>
              </a:rPr>
              <a:t>":"</a:t>
            </a:r>
            <a:r>
              <a:rPr lang="zh-CN" altLang="zh-CN" sz="1800" dirty="0">
                <a:solidFill>
                  <a:srgbClr val="0F06BA"/>
                </a:solidFill>
              </a:rPr>
              <a:t>清华大学</a:t>
            </a:r>
            <a:r>
              <a:rPr lang="en-US" altLang="zh-CN" sz="1800" dirty="0">
                <a:solidFill>
                  <a:srgbClr val="0F06BA"/>
                </a:solidFill>
              </a:rPr>
              <a:t>",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		"city":"</a:t>
            </a:r>
            <a:r>
              <a:rPr lang="zh-CN" altLang="zh-CN" sz="1800" dirty="0">
                <a:solidFill>
                  <a:srgbClr val="0F06BA"/>
                </a:solidFill>
              </a:rPr>
              <a:t>北京</a:t>
            </a:r>
            <a:r>
              <a:rPr lang="en-US" altLang="zh-CN" sz="1800" dirty="0">
                <a:solidFill>
                  <a:srgbClr val="0F06BA"/>
                </a:solidFill>
              </a:rPr>
              <a:t>"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        }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F06BA"/>
                </a:solidFill>
              </a:rPr>
              <a:t>} </a:t>
            </a:r>
            <a:endParaRPr lang="zh-CN" altLang="en-US" sz="1800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76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10711-D4E5-4895-8D18-C8D793D6F75A}"/>
              </a:ext>
            </a:extLst>
          </p:cNvPr>
          <p:cNvSpPr txBox="1">
            <a:spLocks/>
          </p:cNvSpPr>
          <p:nvPr/>
        </p:nvSpPr>
        <p:spPr>
          <a:xfrm>
            <a:off x="3181350" y="152400"/>
            <a:ext cx="8229600" cy="488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2.5.2  JSON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数据转换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AD0289FC-EBB8-427D-892A-9B9E4211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884238"/>
            <a:ext cx="9144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为实现浏览器与控制器类之间的</a:t>
            </a:r>
            <a:r>
              <a:rPr lang="de-DE" altLang="zh-CN" sz="1800" dirty="0"/>
              <a:t>JSON</a:t>
            </a:r>
            <a:r>
              <a:rPr lang="zh-CN" altLang="zh-CN" sz="1800" dirty="0"/>
              <a:t>数据交互，</a:t>
            </a:r>
            <a:r>
              <a:rPr lang="de-DE" altLang="zh-CN" sz="1800" dirty="0"/>
              <a:t>Spring MVC</a:t>
            </a:r>
            <a:r>
              <a:rPr lang="zh-CN" altLang="zh-CN" sz="1800" dirty="0"/>
              <a:t>提供了</a:t>
            </a:r>
            <a:r>
              <a:rPr lang="de-DE" altLang="zh-CN" sz="1800" dirty="0"/>
              <a:t>MappingJackson2HttpMessageConverter</a:t>
            </a:r>
            <a:r>
              <a:rPr lang="zh-CN" altLang="zh-CN" sz="1800" dirty="0"/>
              <a:t>实现类默认处理</a:t>
            </a:r>
            <a:r>
              <a:rPr lang="de-DE" altLang="zh-CN" sz="1800" dirty="0"/>
              <a:t>JSON</a:t>
            </a:r>
            <a:r>
              <a:rPr lang="zh-CN" altLang="zh-CN" sz="1800" dirty="0"/>
              <a:t>格式请求响应。该实现类利用</a:t>
            </a:r>
            <a:r>
              <a:rPr lang="en-US" altLang="zh-CN" sz="1800" dirty="0"/>
              <a:t>Jackson</a:t>
            </a:r>
            <a:r>
              <a:rPr lang="zh-CN" altLang="zh-CN" sz="1800" dirty="0"/>
              <a:t>开源包读写</a:t>
            </a:r>
            <a:r>
              <a:rPr lang="en-US" altLang="zh-CN" sz="1800" dirty="0"/>
              <a:t>JSON</a:t>
            </a:r>
            <a:r>
              <a:rPr lang="zh-CN" altLang="zh-CN" sz="1800" dirty="0"/>
              <a:t>数据，将</a:t>
            </a:r>
            <a:r>
              <a:rPr lang="en-US" altLang="zh-CN" sz="1800" dirty="0"/>
              <a:t>Java</a:t>
            </a:r>
            <a:r>
              <a:rPr lang="zh-CN" altLang="zh-CN" sz="1800" dirty="0"/>
              <a:t>对象转换为</a:t>
            </a:r>
            <a:r>
              <a:rPr lang="en-US" altLang="zh-CN" sz="1800" dirty="0"/>
              <a:t>JSON</a:t>
            </a:r>
            <a:r>
              <a:rPr lang="zh-CN" altLang="zh-CN" sz="1800" dirty="0"/>
              <a:t>对象和</a:t>
            </a:r>
            <a:r>
              <a:rPr lang="en-US" altLang="zh-CN" sz="1800" dirty="0"/>
              <a:t>XML</a:t>
            </a:r>
            <a:r>
              <a:rPr lang="zh-CN" altLang="zh-CN" sz="1800" dirty="0"/>
              <a:t>文档，同时也可以将</a:t>
            </a:r>
            <a:r>
              <a:rPr lang="en-US" altLang="zh-CN" sz="1800" dirty="0"/>
              <a:t>JSON</a:t>
            </a:r>
            <a:r>
              <a:rPr lang="zh-CN" altLang="zh-CN" sz="1800" dirty="0"/>
              <a:t>对象和</a:t>
            </a:r>
            <a:r>
              <a:rPr lang="en-US" altLang="zh-CN" sz="1800" dirty="0"/>
              <a:t>XML</a:t>
            </a:r>
            <a:r>
              <a:rPr lang="zh-CN" altLang="zh-CN" sz="1800" dirty="0"/>
              <a:t>文档转换为</a:t>
            </a:r>
            <a:r>
              <a:rPr lang="en-US" altLang="zh-CN" sz="1800" dirty="0"/>
              <a:t>Java</a:t>
            </a:r>
            <a:r>
              <a:rPr lang="zh-CN" altLang="zh-CN" sz="1800" dirty="0"/>
              <a:t>对象。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Jackson</a:t>
            </a:r>
            <a:r>
              <a:rPr lang="zh-CN" altLang="zh-CN" sz="1800" dirty="0"/>
              <a:t>开源包及其描述如下所示。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F06BA"/>
                </a:solidFill>
              </a:rPr>
              <a:t>jackson-annotations.jar</a:t>
            </a:r>
            <a:r>
              <a:rPr lang="zh-CN" altLang="zh-CN" sz="1800" dirty="0"/>
              <a:t>：</a:t>
            </a:r>
            <a:r>
              <a:rPr lang="en-US" altLang="zh-CN" sz="1800" dirty="0"/>
              <a:t>JSON</a:t>
            </a:r>
            <a:r>
              <a:rPr lang="zh-CN" altLang="zh-CN" sz="1800" dirty="0"/>
              <a:t>转换注解包。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F06BA"/>
                </a:solidFill>
              </a:rPr>
              <a:t>jackson-core.jar</a:t>
            </a:r>
            <a:r>
              <a:rPr lang="zh-CN" altLang="zh-CN" sz="1800" dirty="0"/>
              <a:t>：</a:t>
            </a:r>
            <a:r>
              <a:rPr lang="en-US" altLang="zh-CN" sz="1800" dirty="0"/>
              <a:t>JSON</a:t>
            </a:r>
            <a:r>
              <a:rPr lang="zh-CN" altLang="zh-CN" sz="1800" dirty="0"/>
              <a:t>转换核心包。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F06BA"/>
                </a:solidFill>
              </a:rPr>
              <a:t>jackson-databind.jar</a:t>
            </a:r>
            <a:r>
              <a:rPr lang="zh-CN" altLang="zh-CN" sz="1800" dirty="0"/>
              <a:t>：</a:t>
            </a:r>
            <a:r>
              <a:rPr lang="en-US" altLang="zh-CN" sz="1800" dirty="0"/>
              <a:t>JSON</a:t>
            </a:r>
            <a:r>
              <a:rPr lang="zh-CN" altLang="zh-CN" sz="1800" dirty="0"/>
              <a:t>转换的数据绑定包。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以上</a:t>
            </a:r>
            <a:r>
              <a:rPr lang="en-US" altLang="zh-CN" sz="1800" dirty="0"/>
              <a:t>3</a:t>
            </a:r>
            <a:r>
              <a:rPr lang="zh-CN" altLang="zh-CN" sz="1800" dirty="0"/>
              <a:t>个</a:t>
            </a:r>
            <a:r>
              <a:rPr lang="en-US" altLang="zh-CN" sz="1800" dirty="0"/>
              <a:t>Jackson</a:t>
            </a:r>
            <a:r>
              <a:rPr lang="zh-CN" altLang="zh-CN" sz="1800" dirty="0"/>
              <a:t>的开源包在编写本书时，最新版本是</a:t>
            </a:r>
            <a:r>
              <a:rPr lang="en-US" altLang="zh-CN" sz="1800" dirty="0"/>
              <a:t>2.9.8</a:t>
            </a:r>
            <a:r>
              <a:rPr lang="zh-CN" altLang="zh-CN" sz="1800" dirty="0"/>
              <a:t>，读者可通过地址“</a:t>
            </a:r>
            <a:r>
              <a:rPr lang="en-US" altLang="zh-CN" sz="1800" dirty="0">
                <a:solidFill>
                  <a:srgbClr val="0F06BA"/>
                </a:solidFill>
              </a:rPr>
              <a:t>http://mvnrepository.com/artifact/com.fasterxml.jackson.core</a:t>
            </a:r>
            <a:r>
              <a:rPr lang="zh-CN" altLang="zh-CN" sz="1800" dirty="0"/>
              <a:t>”下载得到。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/>
              <a:t>在使用注解开发时，需要用到两个重要的</a:t>
            </a:r>
            <a:r>
              <a:rPr lang="en-US" altLang="zh-CN" sz="1800" dirty="0"/>
              <a:t>JSON</a:t>
            </a:r>
            <a:r>
              <a:rPr lang="zh-CN" altLang="zh-CN" sz="1800" dirty="0"/>
              <a:t>格式转换注解，分别是</a:t>
            </a:r>
            <a:r>
              <a:rPr lang="en-US" altLang="zh-CN" sz="1800" dirty="0"/>
              <a:t>@RequestBody</a:t>
            </a:r>
            <a:r>
              <a:rPr lang="zh-CN" altLang="zh-CN" sz="1800" dirty="0"/>
              <a:t>和</a:t>
            </a:r>
            <a:r>
              <a:rPr lang="en-US" altLang="zh-CN" sz="1800" dirty="0"/>
              <a:t>@ResponseBody</a:t>
            </a:r>
            <a:r>
              <a:rPr lang="zh-CN" altLang="zh-CN" sz="1800" dirty="0"/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F06BA"/>
                </a:solidFill>
              </a:rPr>
              <a:t>@RequestBody</a:t>
            </a:r>
            <a:r>
              <a:rPr lang="zh-CN" altLang="zh-CN" sz="1800" dirty="0"/>
              <a:t>：用于将请求体中的数据绑定到方法的形参中，该注解应用在方法的形参上。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F06BA"/>
                </a:solidFill>
              </a:rPr>
              <a:t>@ResponseBody</a:t>
            </a:r>
            <a:r>
              <a:rPr lang="zh-CN" altLang="zh-CN" sz="1800" dirty="0"/>
              <a:t>：用于直接返回</a:t>
            </a:r>
            <a:r>
              <a:rPr lang="en-US" altLang="zh-CN" sz="1800" dirty="0"/>
              <a:t>JSON</a:t>
            </a:r>
            <a:r>
              <a:rPr lang="zh-CN" altLang="zh-CN" sz="1800" dirty="0"/>
              <a:t>对象，该注解应用在方法上。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下面通过一个实例来演示</a:t>
            </a:r>
            <a:r>
              <a:rPr lang="de-DE" altLang="zh-CN" sz="1800" dirty="0"/>
              <a:t>JSON</a:t>
            </a:r>
            <a:r>
              <a:rPr lang="zh-CN" altLang="zh-CN" sz="1800" dirty="0"/>
              <a:t>数据交互过程。在该实例中，针对返回实体对象、</a:t>
            </a:r>
            <a:r>
              <a:rPr lang="en-US" altLang="zh-CN" sz="1800" dirty="0" err="1"/>
              <a:t>ArrayList</a:t>
            </a:r>
            <a:r>
              <a:rPr lang="zh-CN" altLang="zh-CN" sz="1800" dirty="0"/>
              <a:t>集合、</a:t>
            </a:r>
            <a:r>
              <a:rPr lang="en-US" altLang="zh-CN" sz="1800" dirty="0"/>
              <a:t>Map&lt;String, Object&gt;</a:t>
            </a:r>
            <a:r>
              <a:rPr lang="zh-CN" altLang="zh-CN" sz="1800" dirty="0"/>
              <a:t>集合以及</a:t>
            </a:r>
            <a:r>
              <a:rPr lang="en-US" altLang="zh-CN" sz="1800" dirty="0"/>
              <a:t>List&lt;Map&lt;String, Object&gt;&gt;</a:t>
            </a:r>
            <a:r>
              <a:rPr lang="zh-CN" altLang="zh-CN" sz="1800" dirty="0"/>
              <a:t>集合分别处理。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endParaRPr lang="zh-CN" altLang="en-US" sz="1800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58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3F9A-FE44-4C17-8107-368385FCB0D4}"/>
              </a:ext>
            </a:extLst>
          </p:cNvPr>
          <p:cNvSpPr txBox="1">
            <a:spLocks/>
          </p:cNvSpPr>
          <p:nvPr/>
        </p:nvSpPr>
        <p:spPr>
          <a:xfrm>
            <a:off x="1585912" y="331788"/>
            <a:ext cx="902017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应用并导入相关的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4066A-B717-4D07-88B3-B6130FA3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614487"/>
            <a:ext cx="2933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9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78ED-7B69-47BD-BB4F-8D9DC39553AE}"/>
              </a:ext>
            </a:extLst>
          </p:cNvPr>
          <p:cNvSpPr txBox="1">
            <a:spLocks/>
          </p:cNvSpPr>
          <p:nvPr/>
        </p:nvSpPr>
        <p:spPr>
          <a:xfrm>
            <a:off x="2047875" y="1603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4CF9E0-540A-4386-9772-BEC9703E9A8A}"/>
              </a:ext>
            </a:extLst>
          </p:cNvPr>
          <p:cNvSpPr txBox="1"/>
          <p:nvPr/>
        </p:nvSpPr>
        <p:spPr>
          <a:xfrm>
            <a:off x="1914525" y="1192213"/>
            <a:ext cx="8362950" cy="1113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目录下，创建名为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的包，在该包中创建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WebConfig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SpringMVCConfig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523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A238-C83F-4A0B-B8F1-DD27E53B19F0}"/>
              </a:ext>
            </a:extLst>
          </p:cNvPr>
          <p:cNvSpPr txBox="1">
            <a:spLocks/>
          </p:cNvSpPr>
          <p:nvPr/>
        </p:nvSpPr>
        <p:spPr>
          <a:xfrm>
            <a:off x="2314575" y="1508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页面，并引入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1E36E-FBC1-4F0B-84EF-4338695477BD}"/>
              </a:ext>
            </a:extLst>
          </p:cNvPr>
          <p:cNvSpPr txBox="1"/>
          <p:nvPr/>
        </p:nvSpPr>
        <p:spPr>
          <a:xfrm>
            <a:off x="1720850" y="1210469"/>
            <a:ext cx="7777163" cy="4437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首先从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官方网站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http://jquery.com/download/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下载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插件：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jquery-3.2.1.min.js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，将其复制到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项目开发目录的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目录下。</a:t>
            </a:r>
            <a:endParaRPr lang="en-US" altLang="zh-CN" sz="24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然后在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页面中，通过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&lt;script type="text/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" 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="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/jquery-3.2.1.min.js"&gt;&lt;/script&gt;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代码将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jquery-3.2.1.min.js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引入当前页面中。</a:t>
            </a:r>
          </a:p>
        </p:txBody>
      </p:sp>
    </p:spTree>
    <p:extLst>
      <p:ext uri="{BB962C8B-B14F-4D97-AF65-F5344CB8AC3E}">
        <p14:creationId xmlns:p14="http://schemas.microsoft.com/office/powerpoint/2010/main" val="419320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66FCA-0DB0-45B3-B761-4D607C16FBC6}"/>
              </a:ext>
            </a:extLst>
          </p:cNvPr>
          <p:cNvSpPr txBox="1">
            <a:spLocks/>
          </p:cNvSpPr>
          <p:nvPr/>
        </p:nvSpPr>
        <p:spPr>
          <a:xfrm>
            <a:off x="1800224" y="141288"/>
            <a:ext cx="8810625" cy="993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2.2.1  Spring MVC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所需要的</a:t>
            </a:r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C6F858-57FA-410E-8ACB-947D723D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106" y="4125913"/>
            <a:ext cx="87137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对于</a:t>
            </a:r>
            <a:r>
              <a:rPr lang="de-DE" altLang="zh-CN" sz="1800" dirty="0"/>
              <a:t>Spring MVC</a:t>
            </a:r>
            <a:r>
              <a:rPr lang="zh-CN" altLang="zh-CN" sz="1800" dirty="0"/>
              <a:t>框架的初学者，开发</a:t>
            </a:r>
            <a:r>
              <a:rPr lang="de-DE" altLang="zh-CN" sz="1800" dirty="0"/>
              <a:t>Spring MVC</a:t>
            </a:r>
            <a:r>
              <a:rPr lang="zh-CN" altLang="zh-CN" sz="1800" dirty="0"/>
              <a:t>应用时，只需要将</a:t>
            </a:r>
            <a:r>
              <a:rPr lang="de-DE" altLang="zh-CN" sz="1800" dirty="0">
                <a:solidFill>
                  <a:srgbClr val="0F06BA"/>
                </a:solidFill>
              </a:rPr>
              <a:t>Spring</a:t>
            </a:r>
            <a:r>
              <a:rPr lang="zh-CN" altLang="zh-CN" sz="1800" dirty="0">
                <a:solidFill>
                  <a:srgbClr val="0F06BA"/>
                </a:solidFill>
              </a:rPr>
              <a:t>的四个基础包</a:t>
            </a:r>
            <a:r>
              <a:rPr lang="zh-CN" altLang="zh-CN" sz="1800" dirty="0"/>
              <a:t>、</a:t>
            </a:r>
            <a:r>
              <a:rPr lang="de-DE" altLang="zh-CN" sz="1800" dirty="0">
                <a:solidFill>
                  <a:srgbClr val="0F06BA"/>
                </a:solidFill>
              </a:rPr>
              <a:t>commons-logging-1.2.jar</a:t>
            </a:r>
            <a:r>
              <a:rPr lang="zh-CN" altLang="zh-CN" sz="1800" dirty="0"/>
              <a:t>、注解时需要的</a:t>
            </a:r>
            <a:r>
              <a:rPr lang="de-DE" altLang="zh-CN" sz="1800" dirty="0"/>
              <a:t>JAR</a:t>
            </a:r>
            <a:r>
              <a:rPr lang="zh-CN" altLang="zh-CN" sz="1800" dirty="0"/>
              <a:t>包</a:t>
            </a:r>
            <a:r>
              <a:rPr lang="de-DE" altLang="zh-CN" sz="1800" dirty="0">
                <a:solidFill>
                  <a:srgbClr val="0F06BA"/>
                </a:solidFill>
              </a:rPr>
              <a:t>spring-aop-5.1.4.RELEASE.jar</a:t>
            </a:r>
            <a:r>
              <a:rPr lang="zh-CN" altLang="zh-CN" sz="1800" dirty="0"/>
              <a:t>和</a:t>
            </a:r>
            <a:r>
              <a:rPr lang="de-DE" altLang="zh-CN" sz="1800" dirty="0"/>
              <a:t>Spring MVC</a:t>
            </a:r>
            <a:r>
              <a:rPr lang="zh-CN" altLang="zh-CN" sz="1800" dirty="0"/>
              <a:t>相关的</a:t>
            </a:r>
            <a:r>
              <a:rPr lang="de-DE" altLang="zh-CN" sz="1800" dirty="0"/>
              <a:t>JAR</a:t>
            </a:r>
            <a:r>
              <a:rPr lang="zh-CN" altLang="zh-CN" sz="1800" dirty="0"/>
              <a:t>包（</a:t>
            </a:r>
            <a:r>
              <a:rPr lang="de-DE" altLang="zh-CN" sz="1800" dirty="0">
                <a:solidFill>
                  <a:srgbClr val="0F06BA"/>
                </a:solidFill>
              </a:rPr>
              <a:t>spring-web-5.1.4.RELEASE.jar</a:t>
            </a:r>
            <a:r>
              <a:rPr lang="zh-CN" altLang="zh-CN" sz="1800" dirty="0"/>
              <a:t>和</a:t>
            </a:r>
            <a:r>
              <a:rPr lang="de-DE" altLang="zh-CN" sz="1800" dirty="0">
                <a:solidFill>
                  <a:srgbClr val="0F06BA"/>
                </a:solidFill>
              </a:rPr>
              <a:t>spring-webmvc-5.1.4.RELEASE.jar</a:t>
            </a:r>
            <a:r>
              <a:rPr lang="zh-CN" altLang="zh-CN" sz="1800" dirty="0"/>
              <a:t>）复制到</a:t>
            </a:r>
            <a:r>
              <a:rPr lang="de-DE" altLang="zh-CN" sz="1800" dirty="0"/>
              <a:t>Web</a:t>
            </a:r>
            <a:r>
              <a:rPr lang="zh-CN" altLang="zh-CN" sz="1800" dirty="0"/>
              <a:t>应用的</a:t>
            </a:r>
            <a:r>
              <a:rPr lang="de-DE" altLang="zh-CN" sz="1800" dirty="0">
                <a:solidFill>
                  <a:srgbClr val="0F06BA"/>
                </a:solidFill>
              </a:rPr>
              <a:t>WEB-INF/lib</a:t>
            </a:r>
            <a:r>
              <a:rPr lang="zh-CN" altLang="zh-CN" sz="1800" dirty="0"/>
              <a:t>目录下即可。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B7006-1DCE-48A1-ABF3-CFF140A9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3" y="992010"/>
            <a:ext cx="2748866" cy="31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53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C2A6B-3C66-467F-A2C8-D1CA6FC8819C}"/>
              </a:ext>
            </a:extLst>
          </p:cNvPr>
          <p:cNvSpPr txBox="1">
            <a:spLocks/>
          </p:cNvSpPr>
          <p:nvPr/>
        </p:nvSpPr>
        <p:spPr>
          <a:xfrm>
            <a:off x="3771900" y="43656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．创建实体类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BC72D5-6EF4-4638-9C70-FD0875455E53}"/>
              </a:ext>
            </a:extLst>
          </p:cNvPr>
          <p:cNvSpPr txBox="1"/>
          <p:nvPr/>
        </p:nvSpPr>
        <p:spPr>
          <a:xfrm>
            <a:off x="1484313" y="1579563"/>
            <a:ext cx="8785225" cy="1114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目录下，创建名为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pojo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的包，在该包中创建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Person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实体类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151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45A0C-F35A-4B19-8271-4934184F1D94}"/>
              </a:ext>
            </a:extLst>
          </p:cNvPr>
          <p:cNvSpPr txBox="1">
            <a:spLocks/>
          </p:cNvSpPr>
          <p:nvPr/>
        </p:nvSpPr>
        <p:spPr>
          <a:xfrm>
            <a:off x="3705225" y="43656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．创建控制器类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8C85B8-A752-40F4-BCAF-B2310CB46EFE}"/>
              </a:ext>
            </a:extLst>
          </p:cNvPr>
          <p:cNvSpPr txBox="1"/>
          <p:nvPr/>
        </p:nvSpPr>
        <p:spPr>
          <a:xfrm>
            <a:off x="1965325" y="2124075"/>
            <a:ext cx="8928100" cy="166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目录下，创建名为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的包，在该包中创建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TestController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控制器类，在处理方法中使用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@ResponseBody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@RequestBody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注解进行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数据交互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980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50394-5549-476B-96DF-ECA7FCAF2B03}"/>
              </a:ext>
            </a:extLst>
          </p:cNvPr>
          <p:cNvSpPr txBox="1">
            <a:spLocks/>
          </p:cNvSpPr>
          <p:nvPr/>
        </p:nvSpPr>
        <p:spPr>
          <a:xfrm>
            <a:off x="4191000" y="5032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．测试应用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E9A90-8546-41C6-BA6D-2CD5665873EC}"/>
              </a:ext>
            </a:extLst>
          </p:cNvPr>
          <p:cNvSpPr txBox="1"/>
          <p:nvPr/>
        </p:nvSpPr>
        <p:spPr>
          <a:xfrm>
            <a:off x="1577975" y="1471613"/>
            <a:ext cx="7904163" cy="1112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右击应用，选择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Run As/Run on Server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发布并运行应用。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734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DB8-B014-4C57-993B-E5C729F43D55}"/>
              </a:ext>
            </a:extLst>
          </p:cNvPr>
          <p:cNvSpPr txBox="1">
            <a:spLocks/>
          </p:cNvSpPr>
          <p:nvPr/>
        </p:nvSpPr>
        <p:spPr>
          <a:xfrm>
            <a:off x="2409825" y="341313"/>
            <a:ext cx="82296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2.6  Spring MVC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的基本配置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7AB38ED-4C5A-4C0F-90E9-3A85EDD73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1296988"/>
            <a:ext cx="8785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    Spring MVC</a:t>
            </a:r>
            <a:r>
              <a:rPr lang="zh-CN" altLang="zh-CN" dirty="0"/>
              <a:t>的定制配置需要配置类实现</a:t>
            </a:r>
            <a:r>
              <a:rPr lang="de-DE" altLang="zh-CN" dirty="0">
                <a:solidFill>
                  <a:srgbClr val="0F06BA"/>
                </a:solidFill>
              </a:rPr>
              <a:t>WebMvcConfigurer</a:t>
            </a:r>
            <a:r>
              <a:rPr lang="zh-CN" altLang="zh-CN" dirty="0"/>
              <a:t>接口，并在配置类使用</a:t>
            </a:r>
            <a:r>
              <a:rPr lang="de-DE" altLang="zh-CN" dirty="0">
                <a:solidFill>
                  <a:srgbClr val="0F06BA"/>
                </a:solidFill>
              </a:rPr>
              <a:t>@EnableWebMvc</a:t>
            </a:r>
            <a:r>
              <a:rPr lang="zh-CN" altLang="zh-CN" dirty="0"/>
              <a:t>注解来开启对</a:t>
            </a:r>
            <a:r>
              <a:rPr lang="de-DE" altLang="zh-CN" dirty="0"/>
              <a:t>Spring MVC</a:t>
            </a:r>
            <a:r>
              <a:rPr lang="zh-CN" altLang="zh-CN" dirty="0"/>
              <a:t>的配置支持，这样开发者就可以重写接口方法完成常用的配置。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>
                <a:solidFill>
                  <a:srgbClr val="0F06BA"/>
                </a:solidFill>
              </a:rPr>
              <a:t>    2.6.1  </a:t>
            </a:r>
            <a:r>
              <a:rPr lang="zh-CN" altLang="zh-CN" dirty="0">
                <a:solidFill>
                  <a:srgbClr val="0F06BA"/>
                </a:solidFill>
              </a:rPr>
              <a:t>静态资源配置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>
                <a:solidFill>
                  <a:srgbClr val="0F06BA"/>
                </a:solidFill>
              </a:rPr>
              <a:t>    2.6.2  </a:t>
            </a:r>
            <a:r>
              <a:rPr lang="zh-CN" altLang="zh-CN" dirty="0">
                <a:solidFill>
                  <a:srgbClr val="0F06BA"/>
                </a:solidFill>
              </a:rPr>
              <a:t>拦截器配置</a:t>
            </a:r>
            <a:endParaRPr lang="en-US" altLang="zh-CN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>
                <a:solidFill>
                  <a:srgbClr val="0F06BA"/>
                </a:solidFill>
              </a:rPr>
              <a:t>    2.6.3  </a:t>
            </a:r>
            <a:r>
              <a:rPr lang="zh-CN" altLang="zh-CN" dirty="0">
                <a:solidFill>
                  <a:srgbClr val="0F06BA"/>
                </a:solidFill>
              </a:rPr>
              <a:t>文件上传配置</a:t>
            </a:r>
            <a:endParaRPr lang="zh-CN" altLang="en-US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74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373A-E92D-4218-817C-887804EA140A}"/>
              </a:ext>
            </a:extLst>
          </p:cNvPr>
          <p:cNvSpPr txBox="1">
            <a:spLocks/>
          </p:cNvSpPr>
          <p:nvPr/>
        </p:nvSpPr>
        <p:spPr>
          <a:xfrm>
            <a:off x="2733675" y="268288"/>
            <a:ext cx="8229600" cy="850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2.6.1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静态资源配置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C0C10E1-43EC-4B16-B13B-9CD90ADE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397794"/>
            <a:ext cx="89281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zh-CN" altLang="zh-CN" dirty="0"/>
              <a:t>应用的静态资源（</a:t>
            </a:r>
            <a:r>
              <a:rPr lang="de-DE" altLang="zh-CN" dirty="0"/>
              <a:t>CSS</a:t>
            </a:r>
            <a:r>
              <a:rPr lang="zh-CN" altLang="zh-CN" dirty="0"/>
              <a:t>、</a:t>
            </a:r>
            <a:r>
              <a:rPr lang="de-DE" altLang="zh-CN" dirty="0"/>
              <a:t>JS</a:t>
            </a:r>
            <a:r>
              <a:rPr lang="zh-CN" altLang="zh-CN" dirty="0"/>
              <a:t>、图片）等需要直接访问，这时需要开发者在配置类重写</a:t>
            </a:r>
            <a:r>
              <a:rPr lang="de-DE" altLang="zh-CN" dirty="0"/>
              <a:t>public void addResourceHandlers(ResourceHandlerRegistry registry)</a:t>
            </a:r>
            <a:r>
              <a:rPr lang="zh-CN" altLang="zh-CN" dirty="0"/>
              <a:t>接口方法来实现。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/**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 * </a:t>
            </a:r>
            <a:r>
              <a:rPr lang="zh-CN" altLang="zh-CN" sz="1800" dirty="0"/>
              <a:t>配置静态资源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*/</a:t>
            </a:r>
            <a:endParaRPr lang="zh-CN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@Override</a:t>
            </a:r>
            <a:endParaRPr lang="zh-CN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public void addResourceHandlers(ResourceHandlerRegistry registry) {</a:t>
            </a:r>
            <a:endParaRPr lang="zh-CN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   </a:t>
            </a:r>
            <a:r>
              <a:rPr lang="de-DE" altLang="zh-CN" sz="1800" dirty="0">
                <a:solidFill>
                  <a:srgbClr val="0F06BA"/>
                </a:solidFill>
              </a:rPr>
              <a:t>registry.addResourceHandler("/html/**").addResourceLocations("/html/");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   //addResourceHandler</a:t>
            </a:r>
            <a:r>
              <a:rPr lang="zh-CN" altLang="zh-CN" sz="1800" dirty="0"/>
              <a:t>指的是对外暴露的访问路径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   //addResourceLocations</a:t>
            </a:r>
            <a:r>
              <a:rPr lang="zh-CN" altLang="zh-CN" sz="1800" dirty="0"/>
              <a:t>指的是静态资源存放的位置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/>
              <a:t>}</a:t>
            </a:r>
            <a:endParaRPr lang="zh-CN" altLang="zh-CN" sz="1800" dirty="0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EF472B9C-8934-40B7-A7EC-5DF594B1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5415756"/>
            <a:ext cx="8578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我们可以通过</a:t>
            </a:r>
            <a:r>
              <a:rPr lang="de-DE" altLang="zh-CN" sz="1800" dirty="0"/>
              <a:t>http://localhost:8080/html/NewFile.html</a:t>
            </a:r>
            <a:r>
              <a:rPr lang="zh-CN" altLang="zh-CN" sz="1800" dirty="0"/>
              <a:t>直接访问静态资源文件</a:t>
            </a:r>
            <a:r>
              <a:rPr lang="de-DE" altLang="zh-CN" sz="1800" dirty="0"/>
              <a:t>NewFile.html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96227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43FE-6588-4B9B-BE51-7A71116BFF46}"/>
              </a:ext>
            </a:extLst>
          </p:cNvPr>
          <p:cNvSpPr txBox="1">
            <a:spLocks/>
          </p:cNvSpPr>
          <p:nvPr/>
        </p:nvSpPr>
        <p:spPr>
          <a:xfrm>
            <a:off x="2790825" y="352425"/>
            <a:ext cx="8229600" cy="7794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2.6.2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拦截器配置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97437CB-5083-4F87-960F-7D4CC065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273175"/>
            <a:ext cx="871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    Spring</a:t>
            </a:r>
            <a:r>
              <a:rPr lang="zh-CN" altLang="zh-CN" dirty="0"/>
              <a:t>的拦截器（</a:t>
            </a:r>
            <a:r>
              <a:rPr lang="de-DE" altLang="zh-CN" dirty="0"/>
              <a:t>Interceptor</a:t>
            </a:r>
            <a:r>
              <a:rPr lang="zh-CN" altLang="zh-CN" dirty="0"/>
              <a:t>）实现对每一个请求处理前后进行相关的业务处理，类似于</a:t>
            </a:r>
            <a:r>
              <a:rPr lang="de-DE" altLang="zh-CN" dirty="0"/>
              <a:t>Servlet</a:t>
            </a:r>
            <a:r>
              <a:rPr lang="zh-CN" altLang="zh-CN" dirty="0"/>
              <a:t>的过滤器（</a:t>
            </a:r>
            <a:r>
              <a:rPr lang="de-DE" altLang="zh-CN" dirty="0"/>
              <a:t>Filter</a:t>
            </a:r>
            <a:r>
              <a:rPr lang="zh-CN" altLang="zh-CN" dirty="0"/>
              <a:t>）。开发者如需要自定义</a:t>
            </a:r>
            <a:r>
              <a:rPr lang="de-DE" altLang="zh-CN" dirty="0"/>
              <a:t>Spring</a:t>
            </a:r>
            <a:r>
              <a:rPr lang="zh-CN" altLang="zh-CN" dirty="0"/>
              <a:t>的拦截器，可以通过以下两个步骤完成：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    1</a:t>
            </a:r>
            <a:r>
              <a:rPr lang="zh-CN" altLang="zh-CN" dirty="0"/>
              <a:t>．创建自定义拦截器类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dirty="0"/>
              <a:t>    2</a:t>
            </a:r>
            <a:r>
              <a:rPr lang="zh-CN" altLang="zh-CN" dirty="0"/>
              <a:t>．配置拦截器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7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B5264-C2DE-4F11-9685-4B2ACF494024}"/>
              </a:ext>
            </a:extLst>
          </p:cNvPr>
          <p:cNvSpPr txBox="1">
            <a:spLocks/>
          </p:cNvSpPr>
          <p:nvPr/>
        </p:nvSpPr>
        <p:spPr>
          <a:xfrm>
            <a:off x="2428875" y="360363"/>
            <a:ext cx="8229600" cy="417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．创建自定义拦截器类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7F9B7E38-01CC-4C47-B3E3-169D5F913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077119"/>
            <a:ext cx="864235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自定义拦截器类需要实现</a:t>
            </a:r>
            <a:r>
              <a:rPr lang="de-DE" altLang="zh-CN" sz="1800" dirty="0"/>
              <a:t>HandlerInterceptor</a:t>
            </a:r>
            <a:r>
              <a:rPr lang="zh-CN" altLang="zh-CN" sz="1800" dirty="0"/>
              <a:t>接口或继承</a:t>
            </a:r>
            <a:r>
              <a:rPr lang="de-DE" altLang="zh-CN" sz="1800" dirty="0"/>
              <a:t>HandlerInterceptorAdapter</a:t>
            </a:r>
            <a:r>
              <a:rPr lang="zh-CN" altLang="zh-CN" sz="1800" dirty="0"/>
              <a:t>类，示例代码如下：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public class MyInteceptor implements HandlerInterceptor{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/**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 * </a:t>
            </a:r>
            <a:r>
              <a:rPr lang="zh-CN" altLang="zh-CN" sz="1600" dirty="0">
                <a:solidFill>
                  <a:srgbClr val="FF0000"/>
                </a:solidFill>
              </a:rPr>
              <a:t>重写</a:t>
            </a:r>
            <a:r>
              <a:rPr lang="de-DE" altLang="zh-CN" sz="1600" dirty="0">
                <a:solidFill>
                  <a:srgbClr val="FF0000"/>
                </a:solidFill>
              </a:rPr>
              <a:t>preHandle</a:t>
            </a:r>
            <a:r>
              <a:rPr lang="zh-CN" altLang="zh-CN" sz="1600" dirty="0">
                <a:solidFill>
                  <a:srgbClr val="FF0000"/>
                </a:solidFill>
              </a:rPr>
              <a:t>方法在请求发生前执行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 */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@Override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public boolean preHandle(HttpServletRequest request, HttpServletResponse response, Object handler)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		throws Exception {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	System.out.println("preHandle</a:t>
            </a:r>
            <a:r>
              <a:rPr lang="zh-CN" altLang="zh-CN" sz="1600" dirty="0">
                <a:solidFill>
                  <a:srgbClr val="0F06BA"/>
                </a:solidFill>
              </a:rPr>
              <a:t>方法在请求发生前执行</a:t>
            </a:r>
            <a:r>
              <a:rPr lang="de-DE" altLang="zh-CN" sz="1600" dirty="0">
                <a:solidFill>
                  <a:srgbClr val="0F06BA"/>
                </a:solidFill>
              </a:rPr>
              <a:t>");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	return true;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}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/**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 </a:t>
            </a:r>
            <a:r>
              <a:rPr lang="de-DE" altLang="zh-CN" sz="1600" dirty="0">
                <a:solidFill>
                  <a:srgbClr val="FF0000"/>
                </a:solidFill>
              </a:rPr>
              <a:t>* </a:t>
            </a:r>
            <a:r>
              <a:rPr lang="zh-CN" altLang="zh-CN" sz="1600" dirty="0">
                <a:solidFill>
                  <a:srgbClr val="FF0000"/>
                </a:solidFill>
              </a:rPr>
              <a:t>重写</a:t>
            </a:r>
            <a:r>
              <a:rPr lang="de-DE" altLang="zh-CN" sz="1600" dirty="0">
                <a:solidFill>
                  <a:srgbClr val="FF0000"/>
                </a:solidFill>
              </a:rPr>
              <a:t>postHandle</a:t>
            </a:r>
            <a:r>
              <a:rPr lang="zh-CN" altLang="zh-CN" sz="1600" dirty="0">
                <a:solidFill>
                  <a:srgbClr val="FF0000"/>
                </a:solidFill>
              </a:rPr>
              <a:t>方法在请求完成后执行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 */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@Override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public void postHandle(HttpServletRequest request, HttpServletResponse response, Object handler,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		ModelAndView modelAndView) throws Exception {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	System.out.println("postHandle</a:t>
            </a:r>
            <a:r>
              <a:rPr lang="zh-CN" altLang="zh-CN" sz="1600" dirty="0">
                <a:solidFill>
                  <a:srgbClr val="0F06BA"/>
                </a:solidFill>
              </a:rPr>
              <a:t>方法在请求完成后执行</a:t>
            </a:r>
            <a:r>
              <a:rPr lang="de-DE" altLang="zh-CN" sz="1600" dirty="0">
                <a:solidFill>
                  <a:srgbClr val="0F06BA"/>
                </a:solidFill>
              </a:rPr>
              <a:t>");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	}</a:t>
            </a:r>
            <a:endParaRPr lang="zh-CN" altLang="zh-CN" sz="16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600" dirty="0">
                <a:solidFill>
                  <a:srgbClr val="0F06BA"/>
                </a:solidFill>
              </a:rPr>
              <a:t>}</a:t>
            </a:r>
            <a:endParaRPr lang="zh-CN" altLang="en-US" sz="1600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5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BB14-01DC-4026-A71A-92122FCB28F5}"/>
              </a:ext>
            </a:extLst>
          </p:cNvPr>
          <p:cNvSpPr txBox="1">
            <a:spLocks/>
          </p:cNvSpPr>
          <p:nvPr/>
        </p:nvSpPr>
        <p:spPr>
          <a:xfrm>
            <a:off x="3514725" y="398463"/>
            <a:ext cx="8229600" cy="417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．配置拦截器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75E26035-4242-4AA6-8217-F6B24E90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1412875"/>
            <a:ext cx="8569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在配置类中，需要首先配置拦截器</a:t>
            </a:r>
            <a:r>
              <a:rPr lang="de-DE" altLang="zh-CN" sz="1800" dirty="0"/>
              <a:t>Bean</a:t>
            </a:r>
            <a:r>
              <a:rPr lang="zh-CN" altLang="zh-CN" sz="1800" dirty="0"/>
              <a:t>，然后重写</a:t>
            </a:r>
            <a:r>
              <a:rPr lang="de-DE" altLang="zh-CN" sz="1800" dirty="0"/>
              <a:t>addInterceptors</a:t>
            </a:r>
            <a:r>
              <a:rPr lang="zh-CN" altLang="zh-CN" sz="1800" dirty="0"/>
              <a:t>方法注册拦截器，示例代码如下：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/**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* </a:t>
            </a:r>
            <a:r>
              <a:rPr lang="zh-CN" altLang="zh-CN" sz="1800" dirty="0">
                <a:solidFill>
                  <a:srgbClr val="0F06BA"/>
                </a:solidFill>
              </a:rPr>
              <a:t>配置拦截器</a:t>
            </a:r>
            <a:r>
              <a:rPr lang="de-DE" altLang="zh-CN" sz="1800" dirty="0">
                <a:solidFill>
                  <a:srgbClr val="0F06BA"/>
                </a:solidFill>
              </a:rPr>
              <a:t>Bean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 */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@Bean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public MyInteceptor myInteceptor() {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	return new MyInteceptor();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}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/**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 * </a:t>
            </a:r>
            <a:r>
              <a:rPr lang="zh-CN" altLang="zh-CN" sz="1800" dirty="0">
                <a:solidFill>
                  <a:srgbClr val="0F06BA"/>
                </a:solidFill>
              </a:rPr>
              <a:t>重写</a:t>
            </a:r>
            <a:r>
              <a:rPr lang="de-DE" altLang="zh-CN" sz="1800" dirty="0">
                <a:solidFill>
                  <a:srgbClr val="0F06BA"/>
                </a:solidFill>
              </a:rPr>
              <a:t>addInterceptors</a:t>
            </a:r>
            <a:r>
              <a:rPr lang="zh-CN" altLang="zh-CN" sz="1800" dirty="0">
                <a:solidFill>
                  <a:srgbClr val="0F06BA"/>
                </a:solidFill>
              </a:rPr>
              <a:t>方法注册拦截器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*/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@Override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public void addInterceptors(InterceptorRegistry registry) {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	registry.addInterceptor(myInteceptor());</a:t>
            </a:r>
            <a:endParaRPr lang="zh-CN" altLang="zh-CN" sz="1800" dirty="0">
              <a:solidFill>
                <a:srgbClr val="0F06BA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zh-CN" sz="1800" dirty="0">
                <a:solidFill>
                  <a:srgbClr val="0F06BA"/>
                </a:solidFill>
              </a:rPr>
              <a:t>}</a:t>
            </a:r>
            <a:endParaRPr lang="zh-CN" altLang="en-US" sz="1800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873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C903-E15E-4D24-943B-F52F7AE72770}"/>
              </a:ext>
            </a:extLst>
          </p:cNvPr>
          <p:cNvSpPr txBox="1">
            <a:spLocks/>
          </p:cNvSpPr>
          <p:nvPr/>
        </p:nvSpPr>
        <p:spPr>
          <a:xfrm>
            <a:off x="3019425" y="238125"/>
            <a:ext cx="8229600" cy="6334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>
                <a:latin typeface="黑体" panose="02010609060101010101" pitchFamily="49" charset="-122"/>
                <a:ea typeface="黑体" panose="02010609060101010101" pitchFamily="49" charset="-122"/>
              </a:rPr>
              <a:t>2.6.3  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文件上传配置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22C34C-62D7-48C4-9B50-401E248693DF}"/>
              </a:ext>
            </a:extLst>
          </p:cNvPr>
          <p:cNvSpPr txBox="1"/>
          <p:nvPr/>
        </p:nvSpPr>
        <p:spPr>
          <a:xfrm>
            <a:off x="1322388" y="1189831"/>
            <a:ext cx="8785225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文件上传是一个应用中经常使用的功能，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通过配置一个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MultipartResolver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来上传文件。在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的控制器中，可以通过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MultipartFile myfile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来接收单个文件上传，通过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List&lt;MultipartFile&gt; myfiles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来接收多个文件上传。</a:t>
            </a:r>
          </a:p>
          <a:p>
            <a:pPr indent="266700"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框架的文件上传是基于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commons-fileupload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组件的文件上传。因此，需要将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commons-fileupload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组件相关的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commons-fileupload.jar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commons-io.jar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）拷贝到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应用的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WEB-INF/lib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目录下。下面讲解一下如何下载相关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包。</a:t>
            </a:r>
          </a:p>
          <a:p>
            <a:pPr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Commons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Apache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开放源代码组织中的一个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子项目，该项目包括文件上传、命令行处理、数据库连接池、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配置文件处理等模块。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fileupload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就是其中用来处理基于表单的文件上传的子项目，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commons-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fileupload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组件性能优良，并支持任意大小文件的上传。</a:t>
            </a:r>
            <a:endParaRPr lang="en-US" altLang="zh-CN" sz="24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575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EC95D-8962-4E12-9B33-ED8C4914AA84}"/>
              </a:ext>
            </a:extLst>
          </p:cNvPr>
          <p:cNvSpPr txBox="1">
            <a:spLocks/>
          </p:cNvSpPr>
          <p:nvPr/>
        </p:nvSpPr>
        <p:spPr>
          <a:xfrm>
            <a:off x="1557337" y="227013"/>
            <a:ext cx="907732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应用并导入相关的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JAR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E9D190-7317-471C-969C-B0043A91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052637"/>
            <a:ext cx="2819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D8A9-5BF2-4A9D-A4C4-D020DF903186}"/>
              </a:ext>
            </a:extLst>
          </p:cNvPr>
          <p:cNvSpPr txBox="1">
            <a:spLocks/>
          </p:cNvSpPr>
          <p:nvPr/>
        </p:nvSpPr>
        <p:spPr>
          <a:xfrm>
            <a:off x="460374" y="93663"/>
            <a:ext cx="1166495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2.2.2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idea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de-DE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31F2E75-5EA5-470C-B2C1-77C6DFF5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006" y="1236663"/>
            <a:ext cx="82819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1</a:t>
            </a:r>
            <a:r>
              <a:rPr lang="zh-CN" altLang="zh-CN" dirty="0"/>
              <a:t>．创建</a:t>
            </a:r>
            <a:r>
              <a:rPr lang="en-US" altLang="zh-CN" dirty="0"/>
              <a:t>Web</a:t>
            </a:r>
            <a:r>
              <a:rPr lang="zh-CN" altLang="zh-CN" dirty="0"/>
              <a:t>应用</a:t>
            </a:r>
            <a:r>
              <a:rPr lang="en-US" altLang="zh-CN" dirty="0" err="1"/>
              <a:t>springweb</a:t>
            </a:r>
            <a:r>
              <a:rPr lang="zh-CN" altLang="zh-CN" dirty="0"/>
              <a:t>并导入</a:t>
            </a:r>
            <a:r>
              <a:rPr lang="en-US" altLang="zh-CN" dirty="0"/>
              <a:t>JAR</a:t>
            </a:r>
            <a:r>
              <a:rPr lang="zh-CN" altLang="zh-CN" dirty="0"/>
              <a:t>包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2</a:t>
            </a:r>
            <a:r>
              <a:rPr lang="zh-CN" altLang="zh-CN" dirty="0"/>
              <a:t>．在</a:t>
            </a:r>
            <a:r>
              <a:rPr lang="en-US" altLang="zh-CN" dirty="0"/>
              <a:t>web.xml</a:t>
            </a:r>
            <a:r>
              <a:rPr lang="zh-CN" altLang="zh-CN" dirty="0"/>
              <a:t>文件中部署</a:t>
            </a:r>
            <a:r>
              <a:rPr lang="en-US" altLang="zh-CN" dirty="0" err="1"/>
              <a:t>DispatcherServlet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3</a:t>
            </a:r>
            <a:r>
              <a:rPr lang="zh-CN" altLang="zh-CN" dirty="0"/>
              <a:t>．创建</a:t>
            </a:r>
            <a:r>
              <a:rPr lang="en-US" altLang="zh-CN" dirty="0"/>
              <a:t>Web</a:t>
            </a:r>
            <a:r>
              <a:rPr lang="zh-CN" altLang="zh-CN" dirty="0"/>
              <a:t>应用首页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4</a:t>
            </a:r>
            <a:r>
              <a:rPr lang="zh-CN" altLang="zh-CN" dirty="0"/>
              <a:t>．创建</a:t>
            </a:r>
            <a:r>
              <a:rPr lang="en-US" altLang="zh-CN" dirty="0"/>
              <a:t>Controller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5</a:t>
            </a:r>
            <a:r>
              <a:rPr lang="zh-CN" altLang="zh-CN" dirty="0"/>
              <a:t>．创建</a:t>
            </a:r>
            <a:r>
              <a:rPr lang="en-US" altLang="zh-CN" dirty="0"/>
              <a:t>Spring MVC</a:t>
            </a:r>
            <a:r>
              <a:rPr lang="zh-CN" altLang="zh-CN" dirty="0"/>
              <a:t>的配置文件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6</a:t>
            </a:r>
            <a:r>
              <a:rPr lang="zh-CN" altLang="zh-CN" dirty="0"/>
              <a:t>．应用的其他页面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7</a:t>
            </a:r>
            <a:r>
              <a:rPr lang="zh-CN" altLang="zh-CN" dirty="0"/>
              <a:t>．发布并运行</a:t>
            </a:r>
            <a:r>
              <a:rPr lang="en-US" altLang="zh-CN" dirty="0"/>
              <a:t>Spring MVC</a:t>
            </a:r>
            <a:r>
              <a:rPr lang="zh-CN" altLang="zh-CN" dirty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124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B7F38-8D14-4E5B-AD7E-9C97DDCA7AFA}"/>
              </a:ext>
            </a:extLst>
          </p:cNvPr>
          <p:cNvSpPr txBox="1">
            <a:spLocks/>
          </p:cNvSpPr>
          <p:nvPr/>
        </p:nvSpPr>
        <p:spPr>
          <a:xfrm>
            <a:off x="2514600" y="1412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．创建多文件选择页面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E8F9A-20F3-4E92-8223-FF65C7DAE602}"/>
              </a:ext>
            </a:extLst>
          </p:cNvPr>
          <p:cNvSpPr txBox="1"/>
          <p:nvPr/>
        </p:nvSpPr>
        <p:spPr>
          <a:xfrm>
            <a:off x="1846263" y="1592263"/>
            <a:ext cx="8785225" cy="166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multiFiles.jsp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。在该页面中使用表单（别忘记了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enctype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属性值为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multipart/form-data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）上传多个文件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21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CF50-DB9E-4BF9-BB23-8C822C623E68}"/>
              </a:ext>
            </a:extLst>
          </p:cNvPr>
          <p:cNvSpPr txBox="1">
            <a:spLocks/>
          </p:cNvSpPr>
          <p:nvPr/>
        </p:nvSpPr>
        <p:spPr>
          <a:xfrm>
            <a:off x="360045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POJO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69709-D2C7-43F1-9DA2-CB7900381D54}"/>
              </a:ext>
            </a:extLst>
          </p:cNvPr>
          <p:cNvSpPr txBox="1"/>
          <p:nvPr/>
        </p:nvSpPr>
        <p:spPr>
          <a:xfrm>
            <a:off x="1009650" y="1331913"/>
            <a:ext cx="8893175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目录下，创建包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pojo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pojo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包中创建实体类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MultiFileDomain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。上传多文件时，需要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POJO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MultiFileDomain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封装文件信息</a:t>
            </a: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6700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MultiFileDomain</a:t>
            </a:r>
            <a:r>
              <a:rPr lang="en-US" altLang="zh-CN" kern="100" dirty="0">
                <a:latin typeface="Times New Roman" panose="02020603050405020304" pitchFamily="18" charset="0"/>
              </a:rPr>
              <a:t>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private List&lt;String&gt; description;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private List&lt;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MultipartFile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myfile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66700"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	//</a:t>
            </a:r>
            <a:r>
              <a:rPr lang="zh-CN" altLang="zh-CN" kern="100" dirty="0">
                <a:latin typeface="Times New Roman" panose="02020603050405020304" pitchFamily="18" charset="0"/>
              </a:rPr>
              <a:t>省略</a:t>
            </a:r>
            <a:r>
              <a:rPr lang="en-US" altLang="zh-CN" kern="100" dirty="0">
                <a:latin typeface="Times New Roman" panose="02020603050405020304" pitchFamily="18" charset="0"/>
              </a:rPr>
              <a:t>setter</a:t>
            </a:r>
            <a:r>
              <a:rPr lang="zh-CN" altLang="zh-CN" kern="100" dirty="0">
                <a:latin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</a:rPr>
              <a:t>getter</a:t>
            </a:r>
            <a:r>
              <a:rPr lang="zh-CN" altLang="zh-CN" kern="100" dirty="0">
                <a:latin typeface="Times New Roman" panose="02020603050405020304" pitchFamily="18" charset="0"/>
              </a:rPr>
              <a:t>方法</a:t>
            </a:r>
          </a:p>
          <a:p>
            <a:pPr marL="266700">
              <a:spcAft>
                <a:spcPts val="600"/>
              </a:spcAft>
              <a:defRPr/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92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7EDE-AEDD-4568-9724-6DD39A0F887A}"/>
              </a:ext>
            </a:extLst>
          </p:cNvPr>
          <p:cNvSpPr txBox="1">
            <a:spLocks/>
          </p:cNvSpPr>
          <p:nvPr/>
        </p:nvSpPr>
        <p:spPr>
          <a:xfrm>
            <a:off x="3867150" y="2555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．创建控制器类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37EBB-8C39-4B50-AC24-ABCDEAD3772C}"/>
              </a:ext>
            </a:extLst>
          </p:cNvPr>
          <p:cNvSpPr txBox="1"/>
          <p:nvPr/>
        </p:nvSpPr>
        <p:spPr>
          <a:xfrm>
            <a:off x="1981200" y="1817688"/>
            <a:ext cx="8229600" cy="1114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应用的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目录下，创建包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包中创建控制器类</a:t>
            </a:r>
            <a:r>
              <a:rPr lang="en-US" altLang="zh-CN" sz="24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MutiFilesController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5172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486AD-5BD2-4BC4-884D-D5FB7C6E7645}"/>
              </a:ext>
            </a:extLst>
          </p:cNvPr>
          <p:cNvSpPr txBox="1">
            <a:spLocks/>
          </p:cNvSpPr>
          <p:nvPr/>
        </p:nvSpPr>
        <p:spPr>
          <a:xfrm>
            <a:off x="2228850" y="249238"/>
            <a:ext cx="8229600" cy="457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Spring MVC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A6CEF0-CDFD-44E1-A3F3-9BD84CB4603E}"/>
              </a:ext>
            </a:extLst>
          </p:cNvPr>
          <p:cNvSpPr txBox="1"/>
          <p:nvPr/>
        </p:nvSpPr>
        <p:spPr>
          <a:xfrm>
            <a:off x="1241425" y="1117600"/>
            <a:ext cx="8856663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在应用的</a:t>
            </a:r>
            <a:r>
              <a:rPr lang="de-DE" altLang="zh-CN" kern="100" dirty="0">
                <a:latin typeface="Times New Roman" panose="02020603050405020304" pitchFamily="18" charset="0"/>
              </a:rPr>
              <a:t>src</a:t>
            </a:r>
            <a:r>
              <a:rPr lang="zh-CN" altLang="zh-CN" kern="100" dirty="0">
                <a:latin typeface="Times New Roman" panose="02020603050405020304" pitchFamily="18" charset="0"/>
              </a:rPr>
              <a:t>目录下，创建名为</a:t>
            </a:r>
            <a:r>
              <a:rPr lang="de-DE" altLang="zh-CN" kern="100" dirty="0">
                <a:latin typeface="Times New Roman" panose="02020603050405020304" pitchFamily="18" charset="0"/>
              </a:rPr>
              <a:t>config</a:t>
            </a:r>
            <a:r>
              <a:rPr lang="zh-CN" altLang="zh-CN" kern="100" dirty="0">
                <a:latin typeface="Times New Roman" panose="02020603050405020304" pitchFamily="18" charset="0"/>
              </a:rPr>
              <a:t>的包，在该包中创建</a:t>
            </a:r>
            <a:r>
              <a:rPr lang="de-DE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配置类</a:t>
            </a:r>
            <a:r>
              <a:rPr lang="de-DE" altLang="zh-CN" kern="100" dirty="0">
                <a:latin typeface="Times New Roman" panose="02020603050405020304" pitchFamily="18" charset="0"/>
              </a:rPr>
              <a:t>WebConfig</a:t>
            </a:r>
            <a:r>
              <a:rPr lang="zh-CN" altLang="zh-CN" kern="100" dirty="0">
                <a:latin typeface="Times New Roman" panose="02020603050405020304" pitchFamily="18" charset="0"/>
              </a:rPr>
              <a:t>和</a:t>
            </a:r>
            <a:r>
              <a:rPr lang="de-DE" altLang="zh-CN" kern="100" dirty="0">
                <a:latin typeface="Times New Roman" panose="02020603050405020304" pitchFamily="18" charset="0"/>
              </a:rPr>
              <a:t>Spring MVC</a:t>
            </a:r>
            <a:r>
              <a:rPr lang="zh-CN" altLang="zh-CN" kern="100" dirty="0">
                <a:latin typeface="Times New Roman" panose="02020603050405020304" pitchFamily="18" charset="0"/>
              </a:rPr>
              <a:t>配置类</a:t>
            </a:r>
            <a:r>
              <a:rPr lang="de-DE" altLang="zh-CN" kern="100" dirty="0">
                <a:latin typeface="Times New Roman" panose="02020603050405020304" pitchFamily="18" charset="0"/>
              </a:rPr>
              <a:t>SpringMVCConfig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在</a:t>
            </a:r>
            <a:r>
              <a:rPr lang="de-DE" altLang="zh-CN" kern="100" dirty="0">
                <a:latin typeface="Times New Roman" panose="02020603050405020304" pitchFamily="18" charset="0"/>
              </a:rPr>
              <a:t>SpringMVCConfig</a:t>
            </a:r>
            <a:r>
              <a:rPr lang="zh-CN" altLang="zh-CN" kern="100" dirty="0">
                <a:latin typeface="Times New Roman" panose="02020603050405020304" pitchFamily="18" charset="0"/>
              </a:rPr>
              <a:t>配置类中，需要配置</a:t>
            </a:r>
            <a:r>
              <a:rPr lang="de-DE" altLang="zh-CN" kern="100" dirty="0">
                <a:latin typeface="Times New Roman" panose="02020603050405020304" pitchFamily="18" charset="0"/>
              </a:rPr>
              <a:t>MultipartResolver</a:t>
            </a:r>
            <a:r>
              <a:rPr lang="zh-CN" altLang="zh-CN" kern="100" dirty="0">
                <a:latin typeface="Times New Roman" panose="02020603050405020304" pitchFamily="18" charset="0"/>
              </a:rPr>
              <a:t>进行上传文件，代码如下：</a:t>
            </a: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/**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 * MultipartResolver</a:t>
            </a:r>
            <a:r>
              <a:rPr lang="zh-CN" altLang="zh-CN" kern="100" dirty="0">
                <a:latin typeface="Times New Roman" panose="02020603050405020304" pitchFamily="18" charset="0"/>
              </a:rPr>
              <a:t>配置</a:t>
            </a: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@Bean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public MultipartResolver multipartResolver() 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CommonsMultipartResolver multipartResolver = new CommonsMultipartResolver();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//</a:t>
            </a:r>
            <a:r>
              <a:rPr lang="zh-CN" altLang="zh-CN" kern="100" dirty="0">
                <a:latin typeface="Times New Roman" panose="02020603050405020304" pitchFamily="18" charset="0"/>
              </a:rPr>
              <a:t>设置上传文件的最大值，单位为字节</a:t>
            </a: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multipartResolver.setMaxUploadSize(5400000);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//</a:t>
            </a:r>
            <a:r>
              <a:rPr lang="zh-CN" altLang="zh-CN" kern="100" dirty="0">
                <a:latin typeface="Times New Roman" panose="02020603050405020304" pitchFamily="18" charset="0"/>
              </a:rPr>
              <a:t>设置请求的编码格式，默认为</a:t>
            </a:r>
            <a:r>
              <a:rPr lang="de-DE" altLang="zh-CN" kern="100" dirty="0">
                <a:latin typeface="Times New Roman" panose="02020603050405020304" pitchFamily="18" charset="0"/>
              </a:rPr>
              <a:t>iso-8859-1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multipartResolver.setDefaultEncoding("UTF-8");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	return multipartResolver;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66700" algn="just">
              <a:defRPr/>
            </a:pPr>
            <a:r>
              <a:rPr lang="de-DE" altLang="zh-CN" kern="100" dirty="0">
                <a:latin typeface="Times New Roman" panose="02020603050405020304" pitchFamily="18" charset="0"/>
              </a:rPr>
              <a:t>	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46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90AA-69CA-43E2-8CA0-E93DC5FD85AB}"/>
              </a:ext>
            </a:extLst>
          </p:cNvPr>
          <p:cNvSpPr txBox="1">
            <a:spLocks/>
          </p:cNvSpPr>
          <p:nvPr/>
        </p:nvSpPr>
        <p:spPr>
          <a:xfrm>
            <a:off x="3171825" y="400050"/>
            <a:ext cx="8229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．创建成功显示页面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25A41-0C9C-4B22-8862-6086E6020900}"/>
              </a:ext>
            </a:extLst>
          </p:cNvPr>
          <p:cNvSpPr txBox="1"/>
          <p:nvPr/>
        </p:nvSpPr>
        <p:spPr>
          <a:xfrm>
            <a:off x="1384300" y="1809750"/>
            <a:ext cx="8856663" cy="1112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在应用的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WEB-INF/jsp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目录下，创建多文件上传成功显示页面</a:t>
            </a:r>
            <a:r>
              <a:rPr lang="de-DE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showMulti.jsp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6409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8F5B-6417-4EF3-9336-958B3FAF3B5E}"/>
              </a:ext>
            </a:extLst>
          </p:cNvPr>
          <p:cNvSpPr txBox="1">
            <a:spLocks/>
          </p:cNvSpPr>
          <p:nvPr/>
        </p:nvSpPr>
        <p:spPr>
          <a:xfrm>
            <a:off x="2952750" y="28416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altLang="zh-CN" kern="1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．发布并运行应用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FFAD1-BB35-4730-9DE2-12378A1C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819275"/>
            <a:ext cx="3314700" cy="1609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E25DFE-4DE5-45E1-8B65-C6560A9C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7" y="1819275"/>
            <a:ext cx="3743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6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4987A6-56F0-4FE3-861C-99CAFBC6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92141"/>
            <a:ext cx="10414000" cy="54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7325</Words>
  <Application>Microsoft Office PowerPoint</Application>
  <PresentationFormat>宽屏</PresentationFormat>
  <Paragraphs>435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4" baseType="lpstr">
      <vt:lpstr>等线</vt:lpstr>
      <vt:lpstr>等线 Light</vt:lpstr>
      <vt:lpstr>黑体</vt:lpstr>
      <vt:lpstr>宋体</vt:lpstr>
      <vt:lpstr>Arial</vt:lpstr>
      <vt:lpstr>Consolas</vt:lpstr>
      <vt:lpstr>Times New Roman</vt:lpstr>
      <vt:lpstr>Office 主题​​</vt:lpstr>
      <vt:lpstr>Visio</vt:lpstr>
      <vt:lpstr>《 Web程序设计（Java）》 主讲教师 王超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 Web程序设计（Java）》 主讲教师 王超</dc:title>
  <dc:creator>wangchao</dc:creator>
  <cp:lastModifiedBy>wangchao</cp:lastModifiedBy>
  <cp:revision>18</cp:revision>
  <dcterms:created xsi:type="dcterms:W3CDTF">2021-11-02T07:53:33Z</dcterms:created>
  <dcterms:modified xsi:type="dcterms:W3CDTF">2021-11-25T08:03:26Z</dcterms:modified>
</cp:coreProperties>
</file>