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  <p:sldMasterId id="2147483660" r:id="rId5"/>
  </p:sldMasterIdLst>
  <p:notesMasterIdLst>
    <p:notesMasterId r:id="rId33"/>
  </p:notesMasterIdLst>
  <p:sldIdLst>
    <p:sldId id="256" r:id="rId6"/>
    <p:sldId id="373" r:id="rId7"/>
    <p:sldId id="257" r:id="rId8"/>
    <p:sldId id="258" r:id="rId9"/>
    <p:sldId id="374" r:id="rId10"/>
    <p:sldId id="259" r:id="rId11"/>
    <p:sldId id="260" r:id="rId12"/>
    <p:sldId id="375" r:id="rId13"/>
    <p:sldId id="261" r:id="rId14"/>
    <p:sldId id="262" r:id="rId15"/>
    <p:sldId id="263" r:id="rId16"/>
    <p:sldId id="264" r:id="rId17"/>
    <p:sldId id="265" r:id="rId18"/>
    <p:sldId id="266" r:id="rId19"/>
    <p:sldId id="377" r:id="rId20"/>
    <p:sldId id="376" r:id="rId21"/>
    <p:sldId id="382" r:id="rId22"/>
    <p:sldId id="378" r:id="rId23"/>
    <p:sldId id="381" r:id="rId24"/>
    <p:sldId id="379" r:id="rId25"/>
    <p:sldId id="383" r:id="rId26"/>
    <p:sldId id="384" r:id="rId27"/>
    <p:sldId id="380" r:id="rId28"/>
    <p:sldId id="386" r:id="rId29"/>
    <p:sldId id="387" r:id="rId30"/>
    <p:sldId id="388" r:id="rId31"/>
    <p:sldId id="27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FBDB6C-B833-3530-448F-10BC23A428B7}" name="유승주" initials="유" userId="S::sjyu@moasoftware.co.kr::6ec33398-ae8a-48f0-ad5a-a3d92b8bc83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C000"/>
    <a:srgbClr val="0000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279" autoAdjust="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5C91-E736-4DAE-A4FA-3B3DDFD287BD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9642-6FC2-42AC-93C9-4F940F79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B9642-6FC2-42AC-93C9-4F940F79F1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B9642-6FC2-42AC-93C9-4F940F79F1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9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B9642-6FC2-42AC-93C9-4F940F79F1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0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1-시작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DFF65B7-E691-46EC-B5F5-60770F0AF77D}"/>
              </a:ext>
            </a:extLst>
          </p:cNvPr>
          <p:cNvSpPr/>
          <p:nvPr userDrawn="1"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26EFDAED-E71D-4C5C-B6FC-A3468FEDC1A9}"/>
              </a:ext>
            </a:extLst>
          </p:cNvPr>
          <p:cNvSpPr/>
          <p:nvPr userDrawn="1"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8A372-F508-4F0A-937A-4245492C881F}"/>
              </a:ext>
            </a:extLst>
          </p:cNvPr>
          <p:cNvSpPr txBox="1"/>
          <p:nvPr userDrawn="1"/>
        </p:nvSpPr>
        <p:spPr>
          <a:xfrm>
            <a:off x="838200" y="5985337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843B1358-0B68-43F3-BC7C-8052AA6ADEA3}"/>
              </a:ext>
            </a:extLst>
          </p:cNvPr>
          <p:cNvSpPr/>
          <p:nvPr userDrawn="1"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554C582-BC37-4B85-B9DB-44B1F5CB7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9" y="5666829"/>
            <a:ext cx="2286000" cy="318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59D3B-FB44-4E92-93DC-64F6237FA172}"/>
              </a:ext>
            </a:extLst>
          </p:cNvPr>
          <p:cNvSpPr txBox="1"/>
          <p:nvPr userDrawn="1"/>
        </p:nvSpPr>
        <p:spPr>
          <a:xfrm>
            <a:off x="9223921" y="5031350"/>
            <a:ext cx="2968079" cy="4542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rgbClr val="002060"/>
                </a:solidFill>
                <a:latin typeface="+mn-ea"/>
                <a:ea typeface="+mn-ea"/>
              </a:rPr>
              <a:t>MOASOFT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15461C4-1473-43FE-A091-47B5FD010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76400"/>
            <a:ext cx="10126508" cy="108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67D40E2-EC5C-489B-8DDA-F40DFC8D59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23921" y="5560156"/>
            <a:ext cx="2968079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1736C4D1-EA23-420C-8B2E-B6DACAB42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3921" y="5994669"/>
            <a:ext cx="2968079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ko-KR" altLang="en-US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452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EDF8F92F-424D-4D71-973F-D45C3684C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5198" y="1522881"/>
            <a:ext cx="5616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2AC3C608-57E4-48B9-84EA-321023759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8" name="내용 개체 틀 15">
            <a:extLst>
              <a:ext uri="{FF2B5EF4-FFF2-40B4-BE49-F238E27FC236}">
                <a16:creationId xmlns:a16="http://schemas.microsoft.com/office/drawing/2014/main" id="{CDF96E69-F25E-4882-A877-CE735BB13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64EEB7B-EF9B-4211-A573-3AB4FC3E75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4099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983920"/>
            <a:ext cx="5616000" cy="450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EDF8F92F-424D-4D71-973F-D45C3684C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5198" y="983920"/>
            <a:ext cx="5616000" cy="450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2AC3C608-57E4-48B9-84EA-321023759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8" name="내용 개체 틀 15">
            <a:extLst>
              <a:ext uri="{FF2B5EF4-FFF2-40B4-BE49-F238E27FC236}">
                <a16:creationId xmlns:a16="http://schemas.microsoft.com/office/drawing/2014/main" id="{CDF96E69-F25E-4882-A877-CE735BB13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64EEB7B-EF9B-4211-A573-3AB4FC3E75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4974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37332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A8FF4607-9421-48FC-8B30-C9141E8A3A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42598" y="1522881"/>
            <a:ext cx="37332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내용 개체 틀 15">
            <a:extLst>
              <a:ext uri="{FF2B5EF4-FFF2-40B4-BE49-F238E27FC236}">
                <a16:creationId xmlns:a16="http://schemas.microsoft.com/office/drawing/2014/main" id="{B2F25C75-BE6B-4CCE-B93F-CBF7319D79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27998" y="1522881"/>
            <a:ext cx="37332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6B88B111-71CF-4662-AAA2-2012C7163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CDEE450-5D10-4C6F-A9ED-E8BA4426C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971711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6B88B111-71CF-4662-AAA2-2012C7163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CF3AAE9D-FE78-4BA3-9797-4DFF2D760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37332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121FD880-3B24-407B-99C4-6F46826EFC4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42598" y="1522881"/>
            <a:ext cx="37332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1" name="내용 개체 틀 15">
            <a:extLst>
              <a:ext uri="{FF2B5EF4-FFF2-40B4-BE49-F238E27FC236}">
                <a16:creationId xmlns:a16="http://schemas.microsoft.com/office/drawing/2014/main" id="{9078BCE0-27ED-42BB-B085-9C654C8A3C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27998" y="1522881"/>
            <a:ext cx="37332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D639A0EE-5C1B-42CA-8DD1-2738989748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EB5985D-A99E-4A0C-9403-5E4AFC5C5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68461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6B88B111-71CF-4662-AAA2-2012C7163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CF3AAE9D-FE78-4BA3-9797-4DFF2D760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983920"/>
            <a:ext cx="3733200" cy="4498961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121FD880-3B24-407B-99C4-6F46826EFC4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42598" y="983920"/>
            <a:ext cx="3733200" cy="4498961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1" name="내용 개체 틀 15">
            <a:extLst>
              <a:ext uri="{FF2B5EF4-FFF2-40B4-BE49-F238E27FC236}">
                <a16:creationId xmlns:a16="http://schemas.microsoft.com/office/drawing/2014/main" id="{9078BCE0-27ED-42BB-B085-9C654C8A3C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27998" y="983920"/>
            <a:ext cx="3733200" cy="4498961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D639A0EE-5C1B-42CA-8DD1-2738989748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008491E-0862-43DC-AFB9-E100C81E4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39997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239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3F9672D1-85C2-4593-8251-D8DD2C9F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8" y="3988881"/>
            <a:ext cx="5616000" cy="239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8ACF73C8-CF19-4BE3-AC4A-7755F12DB2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5198" y="1522881"/>
            <a:ext cx="5616000" cy="239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1D5D9070-6417-40F8-8E2F-FC95D0756F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5198" y="3988881"/>
            <a:ext cx="5616000" cy="239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8E0BBFE5-3C33-4259-813C-FCD377E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2FEBB14-81E4-4B04-9001-E72C909D6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43506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3F9672D1-85C2-4593-8251-D8DD2C9F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8ACF73C8-CF19-4BE3-AC4A-7755F12DB2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5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1D5D9070-6417-40F8-8E2F-FC95D0756F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5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8E0BBFE5-3C33-4259-813C-FCD377E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20" name="내용 개체 틀 15">
            <a:extLst>
              <a:ext uri="{FF2B5EF4-FFF2-40B4-BE49-F238E27FC236}">
                <a16:creationId xmlns:a16="http://schemas.microsoft.com/office/drawing/2014/main" id="{29C28E15-6DAF-45E9-BE14-8C1EEB5AB0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A936B2F-6EFF-456B-B020-D734A39C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562209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9188137B-A816-41EC-B9DD-1AA422DCB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10378801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D8F5F93-D052-4B1B-BC17-E54B78364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559108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726435"/>
            <a:ext cx="12192000" cy="4131945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45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2022-01-21</a:t>
            </a:r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29E6D92-23D2-4840-960E-061D6C1C2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48239"/>
            <a:ext cx="1295400" cy="1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92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11304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2151BAF8-D594-495D-94B3-E9AE5C6769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390AB0D-8D8B-4276-8932-E7ED599BC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84634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2-종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7BD29CC7-0A8B-4AAE-8802-B20057F3C65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44815713"/>
              </p:ext>
            </p:extLst>
          </p:nvPr>
        </p:nvGraphicFramePr>
        <p:xfrm>
          <a:off x="8458200" y="1600200"/>
          <a:ext cx="2901950" cy="32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83880" imgH="5206320" progId="">
                  <p:embed/>
                </p:oleObj>
              </mc:Choice>
              <mc:Fallback>
                <p:oleObj r:id="rId2" imgW="4583880" imgH="5206320" progId="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7BD29CC7-0A8B-4AAE-8802-B20057F3C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58200" y="1600200"/>
                        <a:ext cx="2901950" cy="329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4CBF3F2F-4FE1-48ED-8B5F-B5CD49F07416}"/>
              </a:ext>
            </a:extLst>
          </p:cNvPr>
          <p:cNvSpPr txBox="1">
            <a:spLocks/>
          </p:cNvSpPr>
          <p:nvPr userDrawn="1"/>
        </p:nvSpPr>
        <p:spPr>
          <a:xfrm>
            <a:off x="3314700" y="2133600"/>
            <a:ext cx="4800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ea"/>
              </a:rPr>
              <a:t>Thank</a:t>
            </a: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+mj-ea"/>
              </a:rPr>
              <a:t> you!</a:t>
            </a:r>
            <a:endParaRPr lang="en-US" b="1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0A1DC8-2596-4C36-A9A4-69DE5F4C88C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2400" y="3505200"/>
            <a:ext cx="2222500" cy="30402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6A938BA-DA6E-4171-B5A7-AE580D20F7D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86200"/>
            <a:ext cx="2286000" cy="31850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46A7E4-83A7-40B2-9109-91C465B7C4B0}"/>
              </a:ext>
            </a:extLst>
          </p:cNvPr>
          <p:cNvCxnSpPr>
            <a:cxnSpLocks/>
          </p:cNvCxnSpPr>
          <p:nvPr userDrawn="1"/>
        </p:nvCxnSpPr>
        <p:spPr>
          <a:xfrm>
            <a:off x="3657600" y="3048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B24FE35-B390-42B5-A13E-EA4B4DBBAAA3}"/>
              </a:ext>
            </a:extLst>
          </p:cNvPr>
          <p:cNvCxnSpPr>
            <a:cxnSpLocks/>
          </p:cNvCxnSpPr>
          <p:nvPr userDrawn="1"/>
        </p:nvCxnSpPr>
        <p:spPr>
          <a:xfrm>
            <a:off x="3657600" y="1981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27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3F9672D1-85C2-4593-8251-D8DD2C9F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8ACF73C8-CF19-4BE3-AC4A-7755F12DB2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5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1D5D9070-6417-40F8-8E2F-FC95D0756F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5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8E0BBFE5-3C33-4259-813C-FCD377E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20" name="내용 개체 틀 15">
            <a:extLst>
              <a:ext uri="{FF2B5EF4-FFF2-40B4-BE49-F238E27FC236}">
                <a16:creationId xmlns:a16="http://schemas.microsoft.com/office/drawing/2014/main" id="{29C28E15-6DAF-45E9-BE14-8C1EEB5AB0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A936B2F-6EFF-456B-B020-D734A39C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706261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17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11304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2151BAF8-D594-495D-94B3-E9AE5C6769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390AB0D-8D8B-4276-8932-E7ED599BC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76553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3F9672D1-85C2-4593-8251-D8DD2C9F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8ACF73C8-CF19-4BE3-AC4A-7755F12DB2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5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1D5D9070-6417-40F8-8E2F-FC95D0756F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5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8E0BBFE5-3C33-4259-813C-FCD377E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20" name="내용 개체 틀 15">
            <a:extLst>
              <a:ext uri="{FF2B5EF4-FFF2-40B4-BE49-F238E27FC236}">
                <a16:creationId xmlns:a16="http://schemas.microsoft.com/office/drawing/2014/main" id="{29C28E15-6DAF-45E9-BE14-8C1EEB5AB0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A936B2F-6EFF-456B-B020-D734A39C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2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71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내용 개체 틀 15">
            <a:extLst>
              <a:ext uri="{FF2B5EF4-FFF2-40B4-BE49-F238E27FC236}">
                <a16:creationId xmlns:a16="http://schemas.microsoft.com/office/drawing/2014/main" id="{691072CE-953D-4C54-AA28-51E097D9D9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113040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442B7-E0D8-40CB-83F9-AF92AFD8C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6726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11304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2151BAF8-D594-495D-94B3-E9AE5C6769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390AB0D-8D8B-4276-8932-E7ED599BC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96026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983920"/>
            <a:ext cx="11304000" cy="4498961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2151BAF8-D594-495D-94B3-E9AE5C6769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69F08E6-A378-4A79-95EE-BC462AC2C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36489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EDF8F92F-424D-4D71-973F-D45C3684C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5198" y="1522881"/>
            <a:ext cx="56160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2AC3C608-57E4-48B9-84EA-321023759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7ED572D-0383-4833-9D7F-16C53F11D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357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1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94" r:id="rId3"/>
    <p:sldLayoutId id="2147483695" r:id="rId4"/>
    <p:sldLayoutId id="2147483710" r:id="rId5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76400" y="6629400"/>
            <a:ext cx="10003154" cy="46481"/>
          </a:xfrm>
          <a:custGeom>
            <a:avLst/>
            <a:gdLst/>
            <a:ahLst/>
            <a:cxnLst/>
            <a:rect l="l" t="t" r="r" b="b"/>
            <a:pathLst>
              <a:path w="10662285">
                <a:moveTo>
                  <a:pt x="0" y="0"/>
                </a:moveTo>
                <a:lnTo>
                  <a:pt x="10661904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4819" y="6534346"/>
            <a:ext cx="244475" cy="26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1DF31EE-C1C3-4331-9A7A-785A15034E4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553200"/>
            <a:ext cx="1080000" cy="150476"/>
          </a:xfrm>
          <a:prstGeom prst="rect">
            <a:avLst/>
          </a:prstGeom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F931DD9-E932-4537-9CFC-FE463DEC0E0D}"/>
              </a:ext>
            </a:extLst>
          </p:cNvPr>
          <p:cNvSpPr/>
          <p:nvPr/>
        </p:nvSpPr>
        <p:spPr>
          <a:xfrm>
            <a:off x="0" y="152400"/>
            <a:ext cx="10836586" cy="685800"/>
          </a:xfrm>
          <a:custGeom>
            <a:avLst/>
            <a:gdLst>
              <a:gd name="connsiteX0" fmla="*/ 0 w 10836586"/>
              <a:gd name="connsiteY0" fmla="*/ 0 h 685800"/>
              <a:gd name="connsiteX1" fmla="*/ 10836586 w 10836586"/>
              <a:gd name="connsiteY1" fmla="*/ 0 h 685800"/>
              <a:gd name="connsiteX2" fmla="*/ 10573961 w 10836586"/>
              <a:gd name="connsiteY2" fmla="*/ 685800 h 685800"/>
              <a:gd name="connsiteX3" fmla="*/ 0 w 10836586"/>
              <a:gd name="connsiteY3" fmla="*/ 685800 h 685800"/>
              <a:gd name="connsiteX4" fmla="*/ 0 w 10836586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6586" h="685800">
                <a:moveTo>
                  <a:pt x="0" y="0"/>
                </a:moveTo>
                <a:lnTo>
                  <a:pt x="10836586" y="0"/>
                </a:lnTo>
                <a:lnTo>
                  <a:pt x="10573961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2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E7171F3-D602-4986-8EA7-E84A0D12BBB7}"/>
              </a:ext>
            </a:extLst>
          </p:cNvPr>
          <p:cNvSpPr/>
          <p:nvPr/>
        </p:nvSpPr>
        <p:spPr>
          <a:xfrm>
            <a:off x="10985795" y="152400"/>
            <a:ext cx="1206205" cy="685800"/>
          </a:xfrm>
          <a:custGeom>
            <a:avLst/>
            <a:gdLst>
              <a:gd name="connsiteX0" fmla="*/ 262625 w 1206205"/>
              <a:gd name="connsiteY0" fmla="*/ 0 h 685800"/>
              <a:gd name="connsiteX1" fmla="*/ 1206205 w 1206205"/>
              <a:gd name="connsiteY1" fmla="*/ 0 h 685800"/>
              <a:gd name="connsiteX2" fmla="*/ 1206205 w 1206205"/>
              <a:gd name="connsiteY2" fmla="*/ 685800 h 685800"/>
              <a:gd name="connsiteX3" fmla="*/ 0 w 1206205"/>
              <a:gd name="connsiteY3" fmla="*/ 685800 h 685800"/>
              <a:gd name="connsiteX4" fmla="*/ 262625 w 1206205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05" h="685800">
                <a:moveTo>
                  <a:pt x="262625" y="0"/>
                </a:moveTo>
                <a:lnTo>
                  <a:pt x="1206205" y="0"/>
                </a:lnTo>
                <a:lnTo>
                  <a:pt x="1206205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506EAAD-D0F8-458B-B3D1-D8835ECAF6BE}"/>
              </a:ext>
            </a:extLst>
          </p:cNvPr>
          <p:cNvSpPr/>
          <p:nvPr/>
        </p:nvSpPr>
        <p:spPr>
          <a:xfrm>
            <a:off x="10787159" y="152400"/>
            <a:ext cx="376533" cy="685800"/>
          </a:xfrm>
          <a:custGeom>
            <a:avLst/>
            <a:gdLst>
              <a:gd name="connsiteX0" fmla="*/ 262625 w 376533"/>
              <a:gd name="connsiteY0" fmla="*/ 0 h 685800"/>
              <a:gd name="connsiteX1" fmla="*/ 376533 w 376533"/>
              <a:gd name="connsiteY1" fmla="*/ 0 h 685800"/>
              <a:gd name="connsiteX2" fmla="*/ 113908 w 376533"/>
              <a:gd name="connsiteY2" fmla="*/ 685800 h 685800"/>
              <a:gd name="connsiteX3" fmla="*/ 0 w 376533"/>
              <a:gd name="connsiteY3" fmla="*/ 685800 h 685800"/>
              <a:gd name="connsiteX4" fmla="*/ 262625 w 3765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533" h="685800">
                <a:moveTo>
                  <a:pt x="262625" y="0"/>
                </a:moveTo>
                <a:lnTo>
                  <a:pt x="376533" y="0"/>
                </a:lnTo>
                <a:lnTo>
                  <a:pt x="113908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FE64B0E-F780-4181-AECD-C265CC14C9FB}"/>
              </a:ext>
            </a:extLst>
          </p:cNvPr>
          <p:cNvSpPr/>
          <p:nvPr/>
        </p:nvSpPr>
        <p:spPr>
          <a:xfrm>
            <a:off x="10977267" y="152400"/>
            <a:ext cx="376533" cy="685800"/>
          </a:xfrm>
          <a:custGeom>
            <a:avLst/>
            <a:gdLst>
              <a:gd name="connsiteX0" fmla="*/ 262625 w 376533"/>
              <a:gd name="connsiteY0" fmla="*/ 0 h 685800"/>
              <a:gd name="connsiteX1" fmla="*/ 376533 w 376533"/>
              <a:gd name="connsiteY1" fmla="*/ 0 h 685800"/>
              <a:gd name="connsiteX2" fmla="*/ 113908 w 376533"/>
              <a:gd name="connsiteY2" fmla="*/ 685800 h 685800"/>
              <a:gd name="connsiteX3" fmla="*/ 0 w 376533"/>
              <a:gd name="connsiteY3" fmla="*/ 685800 h 685800"/>
              <a:gd name="connsiteX4" fmla="*/ 262625 w 3765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533" h="685800">
                <a:moveTo>
                  <a:pt x="262625" y="0"/>
                </a:moveTo>
                <a:lnTo>
                  <a:pt x="376533" y="0"/>
                </a:lnTo>
                <a:lnTo>
                  <a:pt x="113908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02F64DD2-93FE-45B6-946F-4B78554BBE3F}"/>
              </a:ext>
            </a:extLst>
          </p:cNvPr>
          <p:cNvSpPr/>
          <p:nvPr/>
        </p:nvSpPr>
        <p:spPr>
          <a:xfrm>
            <a:off x="10565433" y="152400"/>
            <a:ext cx="445859" cy="685800"/>
          </a:xfrm>
          <a:custGeom>
            <a:avLst/>
            <a:gdLst>
              <a:gd name="connsiteX0" fmla="*/ 262625 w 445859"/>
              <a:gd name="connsiteY0" fmla="*/ 0 h 685800"/>
              <a:gd name="connsiteX1" fmla="*/ 445859 w 445859"/>
              <a:gd name="connsiteY1" fmla="*/ 0 h 685800"/>
              <a:gd name="connsiteX2" fmla="*/ 183234 w 445859"/>
              <a:gd name="connsiteY2" fmla="*/ 685800 h 685800"/>
              <a:gd name="connsiteX3" fmla="*/ 0 w 445859"/>
              <a:gd name="connsiteY3" fmla="*/ 685800 h 685800"/>
              <a:gd name="connsiteX4" fmla="*/ 262625 w 445859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59" h="685800">
                <a:moveTo>
                  <a:pt x="262625" y="0"/>
                </a:moveTo>
                <a:lnTo>
                  <a:pt x="445859" y="0"/>
                </a:lnTo>
                <a:lnTo>
                  <a:pt x="183234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77" r:id="rId3"/>
    <p:sldLayoutId id="2147483667" r:id="rId4"/>
    <p:sldLayoutId id="2147483674" r:id="rId5"/>
    <p:sldLayoutId id="2147483679" r:id="rId6"/>
    <p:sldLayoutId id="2147483672" r:id="rId7"/>
    <p:sldLayoutId id="2147483676" r:id="rId8"/>
    <p:sldLayoutId id="2147483678" r:id="rId9"/>
    <p:sldLayoutId id="2147483671" r:id="rId10"/>
    <p:sldLayoutId id="2147483675" r:id="rId11"/>
    <p:sldLayoutId id="2147483665" r:id="rId12"/>
    <p:sldLayoutId id="2147483661" r:id="rId13"/>
    <p:sldLayoutId id="2147483708" r:id="rId14"/>
    <p:sldLayoutId id="2147483709" r:id="rId15"/>
    <p:sldLayoutId id="2147483711" r:id="rId16"/>
  </p:sldLayoutIdLst>
  <p:hf sldNum="0" hdr="0" ftr="0"/>
  <p:txStyles>
    <p:titleStyle>
      <a:lvl1pPr eaLnBrk="1" latinLnBrk="1" hangingPunct="1">
        <a:defRPr>
          <a:latin typeface="+mj-lt"/>
          <a:ea typeface="+mj-ea"/>
          <a:cs typeface="+mj-cs"/>
        </a:defRPr>
      </a:lvl1pPr>
    </p:titleStyle>
    <p:body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bodyStyle>
    <p:other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019498-48EA-4ED5-4347-5901C79B8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C037F-A4E5-6BE5-CC38-C6CE74D06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기술지원팀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2A053-F800-8B01-8400-2FAF0E619F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양세민 선임</a:t>
            </a:r>
          </a:p>
        </p:txBody>
      </p:sp>
    </p:spTree>
    <p:extLst>
      <p:ext uri="{BB962C8B-B14F-4D97-AF65-F5344CB8AC3E}">
        <p14:creationId xmlns:p14="http://schemas.microsoft.com/office/powerpoint/2010/main" val="131137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  <a:r>
              <a:rPr lang="en-US" altLang="ko-KR" dirty="0"/>
              <a:t>(if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F9DE0-B0C1-2066-D9F6-1007AD89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519D10-7C2B-FF31-F292-566BF6F87FE4}"/>
              </a:ext>
            </a:extLst>
          </p:cNvPr>
          <p:cNvSpPr/>
          <p:nvPr/>
        </p:nvSpPr>
        <p:spPr>
          <a:xfrm>
            <a:off x="241068" y="1525120"/>
            <a:ext cx="3217027" cy="4792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E9CA21A9-FBB1-8FCB-C1FE-F0DDA9E3D34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8" y="1587410"/>
            <a:ext cx="3076755" cy="4664439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DBC21B-5411-AB5C-8669-F513FF36323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712422" y="3429000"/>
            <a:ext cx="2076660" cy="97674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5D2F7E-7E07-0C6C-CE6C-E9E88295B039}"/>
              </a:ext>
            </a:extLst>
          </p:cNvPr>
          <p:cNvSpPr/>
          <p:nvPr/>
        </p:nvSpPr>
        <p:spPr>
          <a:xfrm>
            <a:off x="3789082" y="3097095"/>
            <a:ext cx="2092154" cy="66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조건문 안에 조건문을 사용해 중첩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401D4A-02B6-E96B-85FF-9803E9D3CE6F}"/>
              </a:ext>
            </a:extLst>
          </p:cNvPr>
          <p:cNvSpPr/>
          <p:nvPr/>
        </p:nvSpPr>
        <p:spPr>
          <a:xfrm>
            <a:off x="6037810" y="1525120"/>
            <a:ext cx="3097877" cy="4792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82BBE00D-FE1B-6F41-3FE1-EC4DAC5C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99" y="1586018"/>
            <a:ext cx="2966240" cy="4662382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9F2470-AB2B-2CFB-1D08-8AC8141F047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331825" y="3429000"/>
            <a:ext cx="2179184" cy="65254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F12666-71C9-4945-D60E-F79926EBF740}"/>
              </a:ext>
            </a:extLst>
          </p:cNvPr>
          <p:cNvSpPr/>
          <p:nvPr/>
        </p:nvSpPr>
        <p:spPr>
          <a:xfrm>
            <a:off x="9511009" y="3097095"/>
            <a:ext cx="2092154" cy="66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r>
              <a:rPr lang="ko-KR" altLang="en-US" dirty="0"/>
              <a:t>가 아니라면 실행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FD38A37-96DF-D0B5-30B8-BD49A8E255E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91745" y="4179224"/>
            <a:ext cx="2830346" cy="80841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01FE0E-33BE-C925-B8FB-8896AD28ADF7}"/>
              </a:ext>
            </a:extLst>
          </p:cNvPr>
          <p:cNvSpPr/>
          <p:nvPr/>
        </p:nvSpPr>
        <p:spPr>
          <a:xfrm>
            <a:off x="9522091" y="3852949"/>
            <a:ext cx="2355071" cy="6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조건들이 전부 만족하지 않는다면 실행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9C50F-F064-8979-E306-F988925E5A22}"/>
              </a:ext>
            </a:extLst>
          </p:cNvPr>
          <p:cNvSpPr txBox="1"/>
          <p:nvPr/>
        </p:nvSpPr>
        <p:spPr>
          <a:xfrm>
            <a:off x="9292260" y="5664784"/>
            <a:ext cx="25849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if</a:t>
            </a:r>
            <a:r>
              <a:rPr lang="ko-KR" altLang="en-US" b="1" dirty="0"/>
              <a:t> </a:t>
            </a:r>
            <a:r>
              <a:rPr lang="en-US" altLang="ko-KR" b="1" dirty="0"/>
              <a:t>~</a:t>
            </a:r>
            <a:r>
              <a:rPr lang="ko-KR" altLang="en-US" b="1" dirty="0"/>
              <a:t> </a:t>
            </a:r>
            <a:r>
              <a:rPr lang="en-US" altLang="ko-KR" b="1" dirty="0"/>
              <a:t>else</a:t>
            </a:r>
            <a:r>
              <a:rPr lang="ko-KR" altLang="en-US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조건이 맞지 않는다면 </a:t>
            </a:r>
            <a:r>
              <a:rPr lang="en-US" altLang="ko-KR" dirty="0"/>
              <a:t>else</a:t>
            </a:r>
            <a:r>
              <a:rPr lang="ko-KR" altLang="en-US" dirty="0"/>
              <a:t>를 실행함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0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  <a:r>
              <a:rPr lang="en-US" altLang="ko-KR" dirty="0"/>
              <a:t>(switch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F9DE0-B0C1-2066-D9F6-1007AD89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9336A5-FC41-38E1-A717-72C793218010}"/>
              </a:ext>
            </a:extLst>
          </p:cNvPr>
          <p:cNvSpPr/>
          <p:nvPr/>
        </p:nvSpPr>
        <p:spPr>
          <a:xfrm>
            <a:off x="241068" y="1525120"/>
            <a:ext cx="6262369" cy="4792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749E495C-C4CB-4E80-2E8E-4B39126B186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1" y="1606804"/>
            <a:ext cx="6127355" cy="462918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DE7E0-10A3-72E2-8B6A-1B555FD14245}"/>
              </a:ext>
            </a:extLst>
          </p:cNvPr>
          <p:cNvSpPr txBox="1"/>
          <p:nvPr/>
        </p:nvSpPr>
        <p:spPr>
          <a:xfrm>
            <a:off x="6704129" y="5394343"/>
            <a:ext cx="46178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switch(</a:t>
            </a:r>
            <a:r>
              <a:rPr lang="ko-KR" altLang="en-US" b="1" dirty="0"/>
              <a:t>수식 및 변수</a:t>
            </a:r>
            <a:r>
              <a:rPr lang="en-US" altLang="ko-KR" b="1" dirty="0"/>
              <a:t>){case </a:t>
            </a:r>
            <a:r>
              <a:rPr lang="ko-KR" altLang="en-US" b="1" dirty="0"/>
              <a:t>상수</a:t>
            </a:r>
            <a:r>
              <a:rPr lang="en-US" altLang="ko-KR" b="1" dirty="0"/>
              <a:t>: </a:t>
            </a:r>
            <a:r>
              <a:rPr lang="ko-KR" altLang="en-US" b="1" dirty="0"/>
              <a:t>명령문</a:t>
            </a:r>
            <a:r>
              <a:rPr lang="en-US" altLang="ko-KR" b="1" dirty="0"/>
              <a:t>} </a:t>
            </a:r>
            <a:r>
              <a:rPr lang="en-US" altLang="ko-KR" dirty="0"/>
              <a:t>: if</a:t>
            </a:r>
            <a:r>
              <a:rPr lang="ko-KR" altLang="en-US" dirty="0"/>
              <a:t>와 비슷하게 사용되는 조건문이다</a:t>
            </a:r>
            <a:r>
              <a:rPr lang="en-US" altLang="ko-KR" dirty="0"/>
              <a:t>. </a:t>
            </a:r>
            <a:r>
              <a:rPr lang="ko-KR" altLang="en-US" dirty="0"/>
              <a:t>조건을 걸어 각 케이스마다 명령문을 입력할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206FDA-157A-D18D-F6FA-57A340B9C58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232034" y="1966700"/>
            <a:ext cx="5472097" cy="153951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AC884-C104-A9B8-674C-A063FD6DA75C}"/>
              </a:ext>
            </a:extLst>
          </p:cNvPr>
          <p:cNvSpPr/>
          <p:nvPr/>
        </p:nvSpPr>
        <p:spPr>
          <a:xfrm>
            <a:off x="6704131" y="1546639"/>
            <a:ext cx="2555372" cy="84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r>
              <a:rPr lang="ko-KR" altLang="en-US" dirty="0"/>
              <a:t>문을 사용해 수식이나 변수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BCC870-65C2-B45A-B21A-ED3ADF65C2E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39528" y="2883927"/>
            <a:ext cx="5664601" cy="112115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477640-C31F-3863-F322-21C88F7E5983}"/>
              </a:ext>
            </a:extLst>
          </p:cNvPr>
          <p:cNvSpPr/>
          <p:nvPr/>
        </p:nvSpPr>
        <p:spPr>
          <a:xfrm>
            <a:off x="6704129" y="2552022"/>
            <a:ext cx="1790529" cy="66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case</a:t>
            </a:r>
            <a:r>
              <a:rPr lang="ko-KR" altLang="en-US" dirty="0"/>
              <a:t>를 사용해 명령문 입력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14F0FB-0EA7-CD9E-E439-04B186EE14A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232034" y="3794284"/>
            <a:ext cx="5489056" cy="47521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2F0FAF-17B3-BDF8-1711-9EB7E6B1E55C}"/>
              </a:ext>
            </a:extLst>
          </p:cNvPr>
          <p:cNvSpPr/>
          <p:nvPr/>
        </p:nvSpPr>
        <p:spPr>
          <a:xfrm>
            <a:off x="6721090" y="3363001"/>
            <a:ext cx="2362029" cy="86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break</a:t>
            </a:r>
            <a:r>
              <a:rPr lang="ko-KR" altLang="en-US" dirty="0"/>
              <a:t>를 걸어 조건과 일치한 </a:t>
            </a:r>
            <a:r>
              <a:rPr lang="en-US" altLang="ko-KR" dirty="0"/>
              <a:t>case</a:t>
            </a:r>
            <a:r>
              <a:rPr lang="ko-KR" altLang="en-US" dirty="0"/>
              <a:t>문을 실행한 후 종료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4A83D5-40DD-6EAC-8836-2C70AE255656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116531" y="4724436"/>
            <a:ext cx="5604559" cy="63312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01486F-B5F8-EDD3-118B-3B01022BE2C8}"/>
              </a:ext>
            </a:extLst>
          </p:cNvPr>
          <p:cNvSpPr/>
          <p:nvPr/>
        </p:nvSpPr>
        <p:spPr>
          <a:xfrm>
            <a:off x="6721090" y="4392531"/>
            <a:ext cx="2291889" cy="66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조건이 </a:t>
            </a:r>
            <a:r>
              <a:rPr lang="en-US" altLang="ko-KR" dirty="0"/>
              <a:t>case</a:t>
            </a:r>
            <a:r>
              <a:rPr lang="ko-KR" altLang="en-US" dirty="0"/>
              <a:t>문과 일치하지 않으면 실행</a:t>
            </a:r>
          </a:p>
        </p:txBody>
      </p:sp>
    </p:spTree>
    <p:extLst>
      <p:ext uri="{BB962C8B-B14F-4D97-AF65-F5344CB8AC3E}">
        <p14:creationId xmlns:p14="http://schemas.microsoft.com/office/powerpoint/2010/main" val="77727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(for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F9DE0-B0C1-2066-D9F6-1007AD89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AF854-CB11-5C4A-6496-2CBA67433B69}"/>
              </a:ext>
            </a:extLst>
          </p:cNvPr>
          <p:cNvSpPr txBox="1"/>
          <p:nvPr/>
        </p:nvSpPr>
        <p:spPr>
          <a:xfrm>
            <a:off x="241069" y="5436397"/>
            <a:ext cx="43808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for(</a:t>
            </a:r>
            <a:r>
              <a:rPr lang="ko-KR" altLang="en-US" b="1" dirty="0"/>
              <a:t>시작조건</a:t>
            </a:r>
            <a:r>
              <a:rPr lang="en-US" altLang="ko-KR" b="1" dirty="0"/>
              <a:t>; </a:t>
            </a:r>
            <a:r>
              <a:rPr lang="ko-KR" altLang="en-US" b="1" dirty="0"/>
              <a:t>종결 조건</a:t>
            </a:r>
            <a:r>
              <a:rPr lang="en-US" altLang="ko-KR" b="1" dirty="0"/>
              <a:t>; </a:t>
            </a:r>
            <a:r>
              <a:rPr lang="ko-KR" altLang="en-US" b="1" dirty="0"/>
              <a:t>조건변화수식</a:t>
            </a:r>
            <a:r>
              <a:rPr lang="en-US" altLang="ko-KR" b="1" dirty="0"/>
              <a:t>;) </a:t>
            </a:r>
            <a:r>
              <a:rPr lang="en-US" altLang="ko-KR" dirty="0"/>
              <a:t>: </a:t>
            </a:r>
            <a:r>
              <a:rPr lang="ko-KR" altLang="en-US" dirty="0"/>
              <a:t>조건을 입력해 조건과 일치하면 </a:t>
            </a:r>
            <a:r>
              <a:rPr lang="en-US" altLang="ko-KR" dirty="0"/>
              <a:t>for</a:t>
            </a:r>
            <a:r>
              <a:rPr lang="ko-KR" altLang="en-US" dirty="0"/>
              <a:t>문 명령문을 종결 조건이 일치할 때 까지 반복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FA885F-D090-737F-14FD-340B8E41B4AD}"/>
              </a:ext>
            </a:extLst>
          </p:cNvPr>
          <p:cNvSpPr/>
          <p:nvPr/>
        </p:nvSpPr>
        <p:spPr>
          <a:xfrm>
            <a:off x="241069" y="1525121"/>
            <a:ext cx="3201927" cy="3758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971F68E1-DE17-29A0-8B3D-07D998F1ED9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3" y="1570739"/>
            <a:ext cx="3067478" cy="3667637"/>
          </a:xfr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11A0D0-6BDB-F863-71BC-D44EFF252C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268963" y="1914234"/>
            <a:ext cx="2626588" cy="126750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721CE3-B38D-0D9D-8FC8-83220CF28C5D}"/>
              </a:ext>
            </a:extLst>
          </p:cNvPr>
          <p:cNvSpPr/>
          <p:nvPr/>
        </p:nvSpPr>
        <p:spPr>
          <a:xfrm>
            <a:off x="3895551" y="1636028"/>
            <a:ext cx="2200449" cy="5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문을 사용해 반복 조건 입력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2381B8-E6C5-0154-2F8F-93B685462F3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726163" y="2618884"/>
            <a:ext cx="2169388" cy="105643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2AE69C-1D47-5000-1DCC-A837C0D5DD68}"/>
              </a:ext>
            </a:extLst>
          </p:cNvPr>
          <p:cNvSpPr/>
          <p:nvPr/>
        </p:nvSpPr>
        <p:spPr>
          <a:xfrm>
            <a:off x="3895551" y="2340678"/>
            <a:ext cx="2200449" cy="5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반복할 명령문 입력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11B887-1702-CBC9-0768-9A9F67232B8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875453" y="3500894"/>
            <a:ext cx="2020099" cy="65879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A1F039-D159-B30A-1638-4000E5DA8BBC}"/>
              </a:ext>
            </a:extLst>
          </p:cNvPr>
          <p:cNvSpPr/>
          <p:nvPr/>
        </p:nvSpPr>
        <p:spPr>
          <a:xfrm>
            <a:off x="3895552" y="3048266"/>
            <a:ext cx="1943274" cy="90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문의 조건이 일치하지 않으면 반복문을 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0330C4-E447-C9C3-419E-E0D0C40B52F8}"/>
              </a:ext>
            </a:extLst>
          </p:cNvPr>
          <p:cNvSpPr/>
          <p:nvPr/>
        </p:nvSpPr>
        <p:spPr>
          <a:xfrm>
            <a:off x="6209586" y="1529351"/>
            <a:ext cx="3886136" cy="3826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0E24E1FB-5453-78A9-F950-B2BDC230E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0" y="1595181"/>
            <a:ext cx="3743847" cy="366763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7F4188C-8663-60C6-B6FD-854FF0FDD815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065818" y="2634771"/>
            <a:ext cx="3222221" cy="59896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09AC8C-FF7B-4B7B-E78E-787A58D80BA5}"/>
              </a:ext>
            </a:extLst>
          </p:cNvPr>
          <p:cNvSpPr/>
          <p:nvPr/>
        </p:nvSpPr>
        <p:spPr>
          <a:xfrm>
            <a:off x="10288039" y="2192440"/>
            <a:ext cx="1790354" cy="88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문안에 </a:t>
            </a:r>
            <a:r>
              <a:rPr lang="en-US" altLang="ko-KR" dirty="0"/>
              <a:t>for</a:t>
            </a:r>
            <a:r>
              <a:rPr lang="ko-KR" altLang="en-US" dirty="0"/>
              <a:t>문을 넣어 중첩으로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03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(while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F9DE0-B0C1-2066-D9F6-1007AD89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D4135-DBAC-4453-C824-72E991FDF2BD}"/>
              </a:ext>
            </a:extLst>
          </p:cNvPr>
          <p:cNvSpPr txBox="1"/>
          <p:nvPr/>
        </p:nvSpPr>
        <p:spPr>
          <a:xfrm>
            <a:off x="4044848" y="5763994"/>
            <a:ext cx="38820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while(</a:t>
            </a:r>
            <a:r>
              <a:rPr lang="ko-KR" altLang="en-US" b="1" dirty="0"/>
              <a:t>종결 조건</a:t>
            </a:r>
            <a:r>
              <a:rPr lang="en-US" altLang="ko-KR" b="1" dirty="0"/>
              <a:t>) </a:t>
            </a:r>
            <a:r>
              <a:rPr lang="ko-KR" altLang="en-US" b="1" dirty="0"/>
              <a:t>명령문 </a:t>
            </a:r>
            <a:r>
              <a:rPr lang="en-US" altLang="ko-KR" dirty="0"/>
              <a:t>: </a:t>
            </a:r>
            <a:r>
              <a:rPr lang="ko-KR" altLang="en-US" dirty="0"/>
              <a:t>종결 조건만을 가지고 반복문을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9AFB5-08A3-A434-AE80-9CEDC1769744}"/>
              </a:ext>
            </a:extLst>
          </p:cNvPr>
          <p:cNvSpPr/>
          <p:nvPr/>
        </p:nvSpPr>
        <p:spPr>
          <a:xfrm>
            <a:off x="241069" y="1525121"/>
            <a:ext cx="3635606" cy="4885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155927A-C508-01AD-F1DD-DD7F1F9D080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3" y="1608570"/>
            <a:ext cx="3491375" cy="4716043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CBEE30-550B-658F-A590-F3753F2D3B2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104900" y="2665535"/>
            <a:ext cx="3060264" cy="104626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91DF79-B74E-01DC-085D-DF2F2090A235}"/>
              </a:ext>
            </a:extLst>
          </p:cNvPr>
          <p:cNvSpPr/>
          <p:nvPr/>
        </p:nvSpPr>
        <p:spPr>
          <a:xfrm>
            <a:off x="4165164" y="2184867"/>
            <a:ext cx="2788086" cy="96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문을 사용해 종결 조건 입력</a:t>
            </a:r>
            <a:r>
              <a:rPr lang="en-US" altLang="ko-KR" dirty="0"/>
              <a:t>(</a:t>
            </a:r>
            <a:r>
              <a:rPr lang="ko-KR" altLang="en-US" dirty="0"/>
              <a:t>조건문에 </a:t>
            </a:r>
            <a:r>
              <a:rPr lang="en-US" altLang="ko-KR" dirty="0"/>
              <a:t>1</a:t>
            </a:r>
            <a:r>
              <a:rPr lang="ko-KR" altLang="en-US" dirty="0"/>
              <a:t>을 입력하면 무한루프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ED5716-748C-3803-9932-76A45935733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790700" y="3625570"/>
            <a:ext cx="2383131" cy="61978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045D1-68EE-9129-EFE3-9A850320B02F}"/>
              </a:ext>
            </a:extLst>
          </p:cNvPr>
          <p:cNvSpPr/>
          <p:nvPr/>
        </p:nvSpPr>
        <p:spPr>
          <a:xfrm>
            <a:off x="4173831" y="3347364"/>
            <a:ext cx="2200449" cy="5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수행할 명령문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C620AF-0BB1-CB6A-9AB3-E05A3A13633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104900" y="4416576"/>
            <a:ext cx="3060265" cy="74554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4E81A5-F244-D598-DE2F-66EF2E0F5227}"/>
              </a:ext>
            </a:extLst>
          </p:cNvPr>
          <p:cNvSpPr/>
          <p:nvPr/>
        </p:nvSpPr>
        <p:spPr>
          <a:xfrm>
            <a:off x="4165165" y="4108435"/>
            <a:ext cx="2721410" cy="61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종결 조건과 일치하면 중괄호를 나가 </a:t>
            </a:r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05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2114F-941F-112F-1DD5-96EB76CA1458}"/>
              </a:ext>
            </a:extLst>
          </p:cNvPr>
          <p:cNvSpPr/>
          <p:nvPr/>
        </p:nvSpPr>
        <p:spPr>
          <a:xfrm>
            <a:off x="241069" y="1525121"/>
            <a:ext cx="3245081" cy="4885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(while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BAEA2663-FA66-FA3A-A9A1-DC33B4AD74A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9" y="1609956"/>
            <a:ext cx="3092184" cy="4724169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F9DE0-B0C1-2066-D9F6-1007AD89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7A1F0-428C-1449-677A-D9BCEA1477D0}"/>
              </a:ext>
            </a:extLst>
          </p:cNvPr>
          <p:cNvSpPr txBox="1"/>
          <p:nvPr/>
        </p:nvSpPr>
        <p:spPr>
          <a:xfrm>
            <a:off x="3657601" y="5765888"/>
            <a:ext cx="5772149" cy="64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do{</a:t>
            </a:r>
            <a:r>
              <a:rPr lang="ko-KR" altLang="en-US" b="1" dirty="0"/>
              <a:t>명령문</a:t>
            </a:r>
            <a:r>
              <a:rPr lang="en-US" altLang="ko-KR" b="1" dirty="0"/>
              <a:t>}while(</a:t>
            </a:r>
            <a:r>
              <a:rPr lang="ko-KR" altLang="en-US" b="1" dirty="0"/>
              <a:t>종결 조건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명령문을 수행한 이후 종결 조건을 읽어 명령문을 무조건 한번 실행한 후 조건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611DD5-1B90-D2F4-0EF7-5D309E78E08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28675" y="3004055"/>
            <a:ext cx="3066876" cy="5201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6B3C1E-BD47-9687-5C80-8B9227C6E83D}"/>
              </a:ext>
            </a:extLst>
          </p:cNvPr>
          <p:cNvSpPr/>
          <p:nvPr/>
        </p:nvSpPr>
        <p:spPr>
          <a:xfrm>
            <a:off x="3895551" y="2579110"/>
            <a:ext cx="2762424" cy="84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</a:t>
            </a:r>
            <a:r>
              <a:rPr lang="ko-KR" altLang="en-US" dirty="0"/>
              <a:t>를 입력해 중괄호 안에 수행할 명령문 입력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F00210-ECE2-5593-9DE7-0BCFFC22326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171575" y="3903618"/>
            <a:ext cx="2720535" cy="8588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4EC9D4-47A4-173B-EB8A-D80CCC1A26C8}"/>
              </a:ext>
            </a:extLst>
          </p:cNvPr>
          <p:cNvSpPr/>
          <p:nvPr/>
        </p:nvSpPr>
        <p:spPr>
          <a:xfrm>
            <a:off x="3892110" y="3581400"/>
            <a:ext cx="2762424" cy="64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을 입력해 종결 조건 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CE1635C-3497-6A22-1063-99232DFAAE1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280086" y="4730234"/>
            <a:ext cx="2612024" cy="49445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2900AA-728B-8417-F08D-8E13511F881C}"/>
              </a:ext>
            </a:extLst>
          </p:cNvPr>
          <p:cNvSpPr/>
          <p:nvPr/>
        </p:nvSpPr>
        <p:spPr>
          <a:xfrm>
            <a:off x="3892110" y="4375750"/>
            <a:ext cx="2565840" cy="70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종결 조건과 일치하면 반복문을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56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34F04-A9D4-423A-A269-3523B2D3F07C}"/>
              </a:ext>
            </a:extLst>
          </p:cNvPr>
          <p:cNvSpPr>
            <a:spLocks noChangeAspect="1"/>
          </p:cNvSpPr>
          <p:nvPr/>
        </p:nvSpPr>
        <p:spPr>
          <a:xfrm>
            <a:off x="1371600" y="762000"/>
            <a:ext cx="1656000" cy="1656000"/>
          </a:xfrm>
          <a:prstGeom prst="roundRect">
            <a:avLst>
              <a:gd name="adj" fmla="val 50000"/>
            </a:avLst>
          </a:prstGeom>
          <a:solidFill>
            <a:srgbClr val="04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8800" y="838200"/>
            <a:ext cx="1905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i="1" spc="-155" dirty="0">
                <a:solidFill>
                  <a:schemeClr val="bg1"/>
                </a:solidFill>
                <a:latin typeface="+mj-ea"/>
              </a:rPr>
              <a:t>4</a:t>
            </a:r>
            <a:endParaRPr sz="9600" b="1" i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4E6088-1565-43D2-A0D4-549FCB73A330}"/>
              </a:ext>
            </a:extLst>
          </p:cNvPr>
          <p:cNvSpPr txBox="1">
            <a:spLocks/>
          </p:cNvSpPr>
          <p:nvPr/>
        </p:nvSpPr>
        <p:spPr>
          <a:xfrm>
            <a:off x="2188714" y="2739401"/>
            <a:ext cx="922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b="1" i="1" kern="0" dirty="0">
                <a:solidFill>
                  <a:srgbClr val="042A58"/>
                </a:solidFill>
                <a:latin typeface="+mj-ea"/>
              </a:rPr>
              <a:t>배열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FD78F0A-BB49-4A7A-BCE5-4ACB2AEB0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273451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9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2F394A-E2FB-9DF5-0D0E-AEE322996F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28BB-4980-5E7F-16EB-8BC7243B4F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F0E8B-7D63-5DAF-D655-7FAE9F232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5FBD-2DF2-C3E6-D28A-6FCF2C6A2006}"/>
              </a:ext>
            </a:extLst>
          </p:cNvPr>
          <p:cNvSpPr txBox="1"/>
          <p:nvPr/>
        </p:nvSpPr>
        <p:spPr>
          <a:xfrm>
            <a:off x="264077" y="5853428"/>
            <a:ext cx="4622334" cy="65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변수명</a:t>
            </a:r>
            <a:r>
              <a:rPr lang="ko-KR" altLang="en-US" b="1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요소개수</a:t>
            </a:r>
            <a:r>
              <a:rPr lang="en-US" altLang="ko-KR" b="1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개수가 변경될 수 있는 데이터들의 집합을 지정해준다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BD57CF-C9B1-0B66-1EA6-5F53307DE631}"/>
              </a:ext>
            </a:extLst>
          </p:cNvPr>
          <p:cNvSpPr/>
          <p:nvPr/>
        </p:nvSpPr>
        <p:spPr>
          <a:xfrm>
            <a:off x="264076" y="1576035"/>
            <a:ext cx="3169237" cy="4120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0E7420C7-C04A-0888-D51E-B3303216C70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4" y="1635853"/>
            <a:ext cx="3019960" cy="4007915"/>
          </a:xfr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ABAA6D-3B2A-6DA7-1136-63F6676ABE6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575821" y="2398016"/>
            <a:ext cx="2000651" cy="6073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F5925-2806-0358-FA6A-08B373D96552}"/>
              </a:ext>
            </a:extLst>
          </p:cNvPr>
          <p:cNvSpPr/>
          <p:nvPr/>
        </p:nvSpPr>
        <p:spPr>
          <a:xfrm>
            <a:off x="3576472" y="2117235"/>
            <a:ext cx="2277374" cy="56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요소의 개수를 지정해 배열을 생성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BD0435-97A1-46B2-DDBA-252129D5121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92038" y="3208660"/>
            <a:ext cx="2584434" cy="54120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00B500-E277-85A2-8B34-D620FFD83E19}"/>
              </a:ext>
            </a:extLst>
          </p:cNvPr>
          <p:cNvSpPr/>
          <p:nvPr/>
        </p:nvSpPr>
        <p:spPr>
          <a:xfrm>
            <a:off x="3576472" y="2882112"/>
            <a:ext cx="2277374" cy="65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문을 사용해 값을 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3B289F-0F4F-739C-D137-8FF0FAED3310}"/>
              </a:ext>
            </a:extLst>
          </p:cNvPr>
          <p:cNvSpPr/>
          <p:nvPr/>
        </p:nvSpPr>
        <p:spPr>
          <a:xfrm>
            <a:off x="6073875" y="1574375"/>
            <a:ext cx="3571335" cy="3981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B0576C34-C3A3-8FDE-5FB9-1BFDADCA9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60" y="1635853"/>
            <a:ext cx="3438453" cy="384698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7466D3-A0D3-CE53-743A-934B718EEC4E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867291" y="2475943"/>
            <a:ext cx="1997948" cy="73271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89AC0-914D-4BB6-FC23-52C568DDB1AC}"/>
              </a:ext>
            </a:extLst>
          </p:cNvPr>
          <p:cNvSpPr/>
          <p:nvPr/>
        </p:nvSpPr>
        <p:spPr>
          <a:xfrm>
            <a:off x="9865239" y="2067764"/>
            <a:ext cx="2217029" cy="81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</a:t>
            </a:r>
            <a:r>
              <a:rPr lang="ko-KR" altLang="en-US" dirty="0"/>
              <a:t>형을 써서 요소의 개수를 지정하여 문자열로 사용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6C725D-BD21-0C20-C48A-AD4ED71AFC4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591245" y="3286127"/>
            <a:ext cx="2289165" cy="71459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1E996E2-0414-19F3-46E5-EC08649F4545}"/>
              </a:ext>
            </a:extLst>
          </p:cNvPr>
          <p:cNvSpPr/>
          <p:nvPr/>
        </p:nvSpPr>
        <p:spPr>
          <a:xfrm>
            <a:off x="9880410" y="3005345"/>
            <a:ext cx="1851971" cy="56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%s</a:t>
            </a:r>
            <a:r>
              <a:rPr lang="ko-KR" altLang="en-US" dirty="0"/>
              <a:t>를 사용하여 문자열 출력</a:t>
            </a:r>
          </a:p>
        </p:txBody>
      </p:sp>
    </p:spTree>
    <p:extLst>
      <p:ext uri="{BB962C8B-B14F-4D97-AF65-F5344CB8AC3E}">
        <p14:creationId xmlns:p14="http://schemas.microsoft.com/office/powerpoint/2010/main" val="202427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AC4F7F-5C3E-1E5D-683E-CE64C8BCAC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사용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C30DB-6252-272D-415A-31CD5AD0C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B0622-7E6A-EBC7-DCEF-095422B5E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0554F-A0A4-4389-8F93-BCBCEA5BBD1A}"/>
              </a:ext>
            </a:extLst>
          </p:cNvPr>
          <p:cNvSpPr/>
          <p:nvPr/>
        </p:nvSpPr>
        <p:spPr>
          <a:xfrm>
            <a:off x="261257" y="1525121"/>
            <a:ext cx="2725224" cy="4187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0A4DEF31-3FAB-2B66-F105-B41CE895382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0" y="1609471"/>
            <a:ext cx="2575630" cy="40323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F0383-1079-F76D-A0C3-2992EF287FC4}"/>
              </a:ext>
            </a:extLst>
          </p:cNvPr>
          <p:cNvSpPr txBox="1"/>
          <p:nvPr/>
        </p:nvSpPr>
        <p:spPr>
          <a:xfrm>
            <a:off x="261257" y="5832905"/>
            <a:ext cx="5451646" cy="65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변수명</a:t>
            </a:r>
            <a:r>
              <a:rPr lang="en-US" altLang="ko-KR" b="1" dirty="0"/>
              <a:t>[</a:t>
            </a:r>
            <a:r>
              <a:rPr lang="ko-KR" altLang="en-US" b="1" dirty="0"/>
              <a:t>그룹개수</a:t>
            </a:r>
            <a:r>
              <a:rPr lang="en-US" altLang="ko-KR" b="1" dirty="0"/>
              <a:t>][</a:t>
            </a:r>
            <a:r>
              <a:rPr lang="ko-KR" altLang="en-US" b="1" dirty="0"/>
              <a:t>그룹당 요소개수</a:t>
            </a:r>
            <a:r>
              <a:rPr lang="en-US" altLang="ko-KR" b="1" dirty="0"/>
              <a:t>] </a:t>
            </a:r>
            <a:r>
              <a:rPr lang="en-US" altLang="ko-KR" dirty="0"/>
              <a:t>: </a:t>
            </a:r>
            <a:r>
              <a:rPr lang="ko-KR" altLang="en-US" dirty="0"/>
              <a:t>배열 문법을 사용하여 논리적으로 재구성한 </a:t>
            </a:r>
            <a:r>
              <a:rPr lang="en-US" altLang="ko-KR" dirty="0"/>
              <a:t>2</a:t>
            </a:r>
            <a:r>
              <a:rPr lang="ko-KR" altLang="en-US" dirty="0"/>
              <a:t>차원 데이터 형식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F18DA6-612B-3317-E90D-8B8EBDD216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266738" y="2159507"/>
            <a:ext cx="2032897" cy="39074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7001FC-A76D-2C9D-8DDB-8239ABE7C6D3}"/>
              </a:ext>
            </a:extLst>
          </p:cNvPr>
          <p:cNvSpPr/>
          <p:nvPr/>
        </p:nvSpPr>
        <p:spPr>
          <a:xfrm>
            <a:off x="3299635" y="1785539"/>
            <a:ext cx="3260555" cy="747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그룹개수와 그룹당 요소개수를 입력 후 그룹당 요소들을 입력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405F2B-CDB6-B140-5E3F-52011E369D2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0510" y="3184639"/>
            <a:ext cx="2469125" cy="26841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95D8DC-A16B-2E15-0C48-5C006C926BD8}"/>
              </a:ext>
            </a:extLst>
          </p:cNvPr>
          <p:cNvSpPr/>
          <p:nvPr/>
        </p:nvSpPr>
        <p:spPr>
          <a:xfrm>
            <a:off x="3299635" y="3173009"/>
            <a:ext cx="2547492" cy="560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문을 사용해 그룹의 개수를  생성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26575B-993B-13CF-1B99-39CF05BF611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065402" y="3665989"/>
            <a:ext cx="2234232" cy="59340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712597-4566-2950-1D6F-04A745725B40}"/>
              </a:ext>
            </a:extLst>
          </p:cNvPr>
          <p:cNvSpPr/>
          <p:nvPr/>
        </p:nvSpPr>
        <p:spPr>
          <a:xfrm>
            <a:off x="3299634" y="3885501"/>
            <a:ext cx="2908219" cy="74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문을 사용해 그룹당 요소의 값을 대입 </a:t>
            </a: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92E85C4-EAE7-4763-F81D-D7BAC7E9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4769"/>
              </p:ext>
            </p:extLst>
          </p:nvPr>
        </p:nvGraphicFramePr>
        <p:xfrm>
          <a:off x="8382417" y="2533475"/>
          <a:ext cx="337878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37">
                  <a:extLst>
                    <a:ext uri="{9D8B030D-6E8A-4147-A177-3AD203B41FA5}">
                      <a16:colId xmlns:a16="http://schemas.microsoft.com/office/drawing/2014/main" val="4241300709"/>
                    </a:ext>
                  </a:extLst>
                </a:gridCol>
                <a:gridCol w="1165472">
                  <a:extLst>
                    <a:ext uri="{9D8B030D-6E8A-4147-A177-3AD203B41FA5}">
                      <a16:colId xmlns:a16="http://schemas.microsoft.com/office/drawing/2014/main" val="3994156800"/>
                    </a:ext>
                  </a:extLst>
                </a:gridCol>
                <a:gridCol w="1165472">
                  <a:extLst>
                    <a:ext uri="{9D8B030D-6E8A-4147-A177-3AD203B41FA5}">
                      <a16:colId xmlns:a16="http://schemas.microsoft.com/office/drawing/2014/main" val="1835035082"/>
                    </a:ext>
                  </a:extLst>
                </a:gridCol>
              </a:tblGrid>
              <a:tr h="73905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str[0][0]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str[0][1]</a:t>
                      </a: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str[0][2]</a:t>
                      </a: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15491"/>
                  </a:ext>
                </a:extLst>
              </a:tr>
              <a:tr h="73905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str[1][0]</a:t>
                      </a: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str[1][1]</a:t>
                      </a: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str[1][2]</a:t>
                      </a:r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62159"/>
                  </a:ext>
                </a:extLst>
              </a:tr>
            </a:tbl>
          </a:graphicData>
        </a:graphic>
      </p:graphicFrame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1D97B11-0B5D-D5CF-A744-1FFBE7D55F08}"/>
              </a:ext>
            </a:extLst>
          </p:cNvPr>
          <p:cNvSpPr/>
          <p:nvPr/>
        </p:nvSpPr>
        <p:spPr>
          <a:xfrm>
            <a:off x="6819196" y="3318847"/>
            <a:ext cx="1238810" cy="5600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6909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34F04-A9D4-423A-A269-3523B2D3F07C}"/>
              </a:ext>
            </a:extLst>
          </p:cNvPr>
          <p:cNvSpPr>
            <a:spLocks noChangeAspect="1"/>
          </p:cNvSpPr>
          <p:nvPr/>
        </p:nvSpPr>
        <p:spPr>
          <a:xfrm>
            <a:off x="1371600" y="762000"/>
            <a:ext cx="1656000" cy="1656000"/>
          </a:xfrm>
          <a:prstGeom prst="roundRect">
            <a:avLst>
              <a:gd name="adj" fmla="val 50000"/>
            </a:avLst>
          </a:prstGeom>
          <a:solidFill>
            <a:srgbClr val="04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8800" y="838200"/>
            <a:ext cx="1905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i="1" spc="-155" dirty="0">
                <a:solidFill>
                  <a:schemeClr val="bg1"/>
                </a:solidFill>
                <a:latin typeface="+mj-ea"/>
              </a:rPr>
              <a:t>5</a:t>
            </a:r>
            <a:endParaRPr sz="9600" b="1" i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4E6088-1565-43D2-A0D4-549FCB73A330}"/>
              </a:ext>
            </a:extLst>
          </p:cNvPr>
          <p:cNvSpPr txBox="1">
            <a:spLocks/>
          </p:cNvSpPr>
          <p:nvPr/>
        </p:nvSpPr>
        <p:spPr>
          <a:xfrm>
            <a:off x="2188714" y="2739401"/>
            <a:ext cx="922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b="1" i="1" kern="0" dirty="0">
                <a:solidFill>
                  <a:srgbClr val="042A58"/>
                </a:solidFill>
                <a:latin typeface="+mj-ea"/>
              </a:rPr>
              <a:t>구조체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FD78F0A-BB49-4A7A-BCE5-4ACB2AEB0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273451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AC38F2-6759-8993-8DC5-814AFFCE7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CE966-9FFF-4960-4FBB-4C72855FA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3BADFA-E4F9-E948-702C-BC1586111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37303-166D-886F-4F8F-DAF62ADC9B46}"/>
              </a:ext>
            </a:extLst>
          </p:cNvPr>
          <p:cNvSpPr txBox="1"/>
          <p:nvPr/>
        </p:nvSpPr>
        <p:spPr>
          <a:xfrm>
            <a:off x="2824672" y="5796414"/>
            <a:ext cx="46666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struct</a:t>
            </a:r>
            <a:r>
              <a:rPr lang="ko-KR" altLang="en-US" b="1" dirty="0"/>
              <a:t> 구조체명</a:t>
            </a:r>
            <a:r>
              <a:rPr lang="en-US" altLang="ko-KR" b="1" dirty="0"/>
              <a:t>{ </a:t>
            </a:r>
            <a:r>
              <a:rPr lang="ko-KR" altLang="en-US" b="1" dirty="0"/>
              <a:t>변수</a:t>
            </a:r>
            <a:r>
              <a:rPr lang="en-US" altLang="ko-KR" b="1" dirty="0"/>
              <a:t> }; </a:t>
            </a:r>
            <a:r>
              <a:rPr lang="en-US" altLang="ko-KR" dirty="0"/>
              <a:t>: </a:t>
            </a:r>
            <a:r>
              <a:rPr lang="ko-KR" altLang="en-US" dirty="0"/>
              <a:t>여러 개의 데이터 타입을 하나로 묶어 사용할 수 있도록 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AB5818-9EBA-4EDE-CA08-52C95C2D1CF3}"/>
              </a:ext>
            </a:extLst>
          </p:cNvPr>
          <p:cNvSpPr/>
          <p:nvPr/>
        </p:nvSpPr>
        <p:spPr>
          <a:xfrm>
            <a:off x="385894" y="1525120"/>
            <a:ext cx="2021404" cy="4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F7274DEE-3DDD-5130-622A-1833FAD5099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608973"/>
            <a:ext cx="1882798" cy="4766695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56BA9D-84C6-CA38-BC44-391C5F691B5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400961" y="1833082"/>
            <a:ext cx="1490824" cy="23323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E86A0B-B336-8C6E-43D0-EB995245DCD8}"/>
              </a:ext>
            </a:extLst>
          </p:cNvPr>
          <p:cNvSpPr/>
          <p:nvPr/>
        </p:nvSpPr>
        <p:spPr>
          <a:xfrm>
            <a:off x="2891785" y="1608973"/>
            <a:ext cx="1898329" cy="448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구조체를 정의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D6082E-C716-EC67-F155-312E317C14C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123" y="2590194"/>
            <a:ext cx="1918662" cy="11665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FD8AB5-1880-412D-5690-632968E1EC59}"/>
              </a:ext>
            </a:extLst>
          </p:cNvPr>
          <p:cNvSpPr/>
          <p:nvPr/>
        </p:nvSpPr>
        <p:spPr>
          <a:xfrm>
            <a:off x="2891785" y="2281299"/>
            <a:ext cx="1898329" cy="61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변수들의 타입을 지정해 입력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2D0E1C2-36B2-F8BF-BF5C-55C7D642413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719743" y="3422963"/>
            <a:ext cx="1172042" cy="49812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DF6A68-63E1-9CC9-4F5F-D8A21B2D09F6}"/>
              </a:ext>
            </a:extLst>
          </p:cNvPr>
          <p:cNvSpPr/>
          <p:nvPr/>
        </p:nvSpPr>
        <p:spPr>
          <a:xfrm>
            <a:off x="2891785" y="3114068"/>
            <a:ext cx="2242277" cy="61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구조체 명을 입력 후 사용할 변수 명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0A48FA-4427-35EF-87C6-591B732BC78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199626" y="4290319"/>
            <a:ext cx="1692159" cy="29764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63B6F0-6774-6A8F-EED7-CB2BA86A8CDC}"/>
              </a:ext>
            </a:extLst>
          </p:cNvPr>
          <p:cNvSpPr/>
          <p:nvPr/>
        </p:nvSpPr>
        <p:spPr>
          <a:xfrm>
            <a:off x="2891785" y="3950565"/>
            <a:ext cx="2661727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 </a:t>
            </a:r>
            <a:r>
              <a:rPr lang="ko-KR" altLang="en-US" dirty="0"/>
              <a:t>을 사용해 구조체의 데이터를 불러와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63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34F04-A9D4-423A-A269-3523B2D3F07C}"/>
              </a:ext>
            </a:extLst>
          </p:cNvPr>
          <p:cNvSpPr>
            <a:spLocks noChangeAspect="1"/>
          </p:cNvSpPr>
          <p:nvPr/>
        </p:nvSpPr>
        <p:spPr>
          <a:xfrm>
            <a:off x="1371600" y="762000"/>
            <a:ext cx="1656000" cy="1656000"/>
          </a:xfrm>
          <a:prstGeom prst="roundRect">
            <a:avLst>
              <a:gd name="adj" fmla="val 50000"/>
            </a:avLst>
          </a:prstGeom>
          <a:solidFill>
            <a:srgbClr val="04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8800" y="838200"/>
            <a:ext cx="1905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i="1" spc="-155" dirty="0">
                <a:solidFill>
                  <a:schemeClr val="bg1"/>
                </a:solidFill>
                <a:latin typeface="+mj-ea"/>
              </a:rPr>
              <a:t>1</a:t>
            </a:r>
            <a:endParaRPr sz="9600" b="1" i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4E6088-1565-43D2-A0D4-549FCB73A330}"/>
              </a:ext>
            </a:extLst>
          </p:cNvPr>
          <p:cNvSpPr txBox="1">
            <a:spLocks/>
          </p:cNvSpPr>
          <p:nvPr/>
        </p:nvSpPr>
        <p:spPr>
          <a:xfrm>
            <a:off x="2188714" y="2739401"/>
            <a:ext cx="922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b="1" i="1" kern="0" dirty="0">
                <a:solidFill>
                  <a:srgbClr val="042A58"/>
                </a:solidFill>
                <a:latin typeface="+mj-ea"/>
              </a:rPr>
              <a:t>함수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FD78F0A-BB49-4A7A-BCE5-4ACB2AEB0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273451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34F04-A9D4-423A-A269-3523B2D3F07C}"/>
              </a:ext>
            </a:extLst>
          </p:cNvPr>
          <p:cNvSpPr>
            <a:spLocks noChangeAspect="1"/>
          </p:cNvSpPr>
          <p:nvPr/>
        </p:nvSpPr>
        <p:spPr>
          <a:xfrm>
            <a:off x="1371600" y="762000"/>
            <a:ext cx="1656000" cy="1656000"/>
          </a:xfrm>
          <a:prstGeom prst="roundRect">
            <a:avLst>
              <a:gd name="adj" fmla="val 50000"/>
            </a:avLst>
          </a:prstGeom>
          <a:solidFill>
            <a:srgbClr val="04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8800" y="838200"/>
            <a:ext cx="1905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i="1" spc="-155" dirty="0">
                <a:solidFill>
                  <a:schemeClr val="bg1"/>
                </a:solidFill>
                <a:latin typeface="+mj-ea"/>
              </a:rPr>
              <a:t>6</a:t>
            </a:r>
            <a:endParaRPr sz="9600" b="1" i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4E6088-1565-43D2-A0D4-549FCB73A330}"/>
              </a:ext>
            </a:extLst>
          </p:cNvPr>
          <p:cNvSpPr txBox="1">
            <a:spLocks/>
          </p:cNvSpPr>
          <p:nvPr/>
        </p:nvSpPr>
        <p:spPr>
          <a:xfrm>
            <a:off x="2188714" y="2739401"/>
            <a:ext cx="922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b="1" i="1" kern="0" dirty="0">
                <a:solidFill>
                  <a:srgbClr val="042A58"/>
                </a:solidFill>
                <a:latin typeface="+mj-ea"/>
              </a:rPr>
              <a:t>포인터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FD78F0A-BB49-4A7A-BCE5-4ACB2AEB0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273451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E093675-8DB4-FC61-834B-90647E1AE8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DDB25-C474-EF67-17DB-13491DA2B2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2D7C8-7849-59D5-686B-E1B263F8BD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07AC3C-6666-1354-3288-334308A305C1}"/>
              </a:ext>
            </a:extLst>
          </p:cNvPr>
          <p:cNvSpPr/>
          <p:nvPr/>
        </p:nvSpPr>
        <p:spPr>
          <a:xfrm>
            <a:off x="375931" y="1642635"/>
            <a:ext cx="3673555" cy="4300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576A53B4-AA7A-7191-374F-07283587228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1" y="1734722"/>
            <a:ext cx="3522614" cy="411679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297904-92F4-7E3E-13C4-F740A508BBD8}"/>
              </a:ext>
            </a:extLst>
          </p:cNvPr>
          <p:cNvSpPr txBox="1"/>
          <p:nvPr/>
        </p:nvSpPr>
        <p:spPr>
          <a:xfrm>
            <a:off x="375931" y="6097688"/>
            <a:ext cx="4775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포인터 변수가 대상의 주소를 가리킴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660C82-A4CF-0BE6-9CDD-06DCDD09C77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166070" y="2057199"/>
            <a:ext cx="3429290" cy="130786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4FA799-0DAC-4945-2786-80CD9CF95572}"/>
              </a:ext>
            </a:extLst>
          </p:cNvPr>
          <p:cNvSpPr/>
          <p:nvPr/>
        </p:nvSpPr>
        <p:spPr>
          <a:xfrm>
            <a:off x="4595360" y="1823663"/>
            <a:ext cx="2166166" cy="46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포인터 변수를 선언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BB772FF-9CEA-DECF-F3F8-723F41FFBAE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988191" y="2799332"/>
            <a:ext cx="2607169" cy="65341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8087CE-18AF-7EC3-388C-0985CDF6D18B}"/>
              </a:ext>
            </a:extLst>
          </p:cNvPr>
          <p:cNvSpPr/>
          <p:nvPr/>
        </p:nvSpPr>
        <p:spPr>
          <a:xfrm>
            <a:off x="4595360" y="2503126"/>
            <a:ext cx="2468170" cy="592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포인터 변수가 </a:t>
            </a:r>
            <a:r>
              <a:rPr lang="en-US" altLang="ko-KR" dirty="0"/>
              <a:t>a</a:t>
            </a:r>
            <a:r>
              <a:rPr lang="ko-KR" altLang="en-US" dirty="0"/>
              <a:t>의 주소를 가리킨다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E73307-23CF-9766-C40E-2A99E29721B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701255" y="3662772"/>
            <a:ext cx="1888018" cy="94278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C7DAFA-CEA0-EC2D-B3B6-662166939F71}"/>
              </a:ext>
            </a:extLst>
          </p:cNvPr>
          <p:cNvSpPr/>
          <p:nvPr/>
        </p:nvSpPr>
        <p:spPr>
          <a:xfrm>
            <a:off x="4589273" y="3307882"/>
            <a:ext cx="3007369" cy="70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문을 사용해 포인터 변수 주소의 값을 확인</a:t>
            </a:r>
          </a:p>
        </p:txBody>
      </p:sp>
    </p:spTree>
    <p:extLst>
      <p:ext uri="{BB962C8B-B14F-4D97-AF65-F5344CB8AC3E}">
        <p14:creationId xmlns:p14="http://schemas.microsoft.com/office/powerpoint/2010/main" val="277398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19895C-249A-55CB-84E0-792D3DEB90A1}"/>
              </a:ext>
            </a:extLst>
          </p:cNvPr>
          <p:cNvSpPr/>
          <p:nvPr/>
        </p:nvSpPr>
        <p:spPr>
          <a:xfrm>
            <a:off x="7239436" y="1686133"/>
            <a:ext cx="3143817" cy="4874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9569D8-99B2-F6FA-B3A7-54FB31118D63}"/>
              </a:ext>
            </a:extLst>
          </p:cNvPr>
          <p:cNvSpPr/>
          <p:nvPr/>
        </p:nvSpPr>
        <p:spPr>
          <a:xfrm>
            <a:off x="369115" y="1688841"/>
            <a:ext cx="2747309" cy="4252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CCFED5-EE8B-65F8-5F5A-579A3691E8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배열 포인터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8E49C-348C-B8B2-FEE0-177BBBABE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FDD7A-82F8-35FA-13B3-CA06C12D80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36B1-7C06-7588-AA3B-7470AA81B51C}"/>
              </a:ext>
            </a:extLst>
          </p:cNvPr>
          <p:cNvSpPr txBox="1"/>
          <p:nvPr/>
        </p:nvSpPr>
        <p:spPr>
          <a:xfrm>
            <a:off x="369115" y="6083804"/>
            <a:ext cx="4513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배열 포인터 </a:t>
            </a:r>
            <a:r>
              <a:rPr lang="en-US" altLang="ko-KR" dirty="0"/>
              <a:t>: </a:t>
            </a:r>
            <a:r>
              <a:rPr lang="ko-KR" altLang="en-US" dirty="0"/>
              <a:t>배열 자체를 가리키는 포인터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45452-C72E-35E7-F6FF-AC48705F7EEB}"/>
              </a:ext>
            </a:extLst>
          </p:cNvPr>
          <p:cNvSpPr/>
          <p:nvPr/>
        </p:nvSpPr>
        <p:spPr>
          <a:xfrm>
            <a:off x="4143315" y="2052429"/>
            <a:ext cx="1847300" cy="38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배열을 선언</a:t>
            </a:r>
            <a:endParaRPr lang="ko-KR" altLang="en-US" dirty="0"/>
          </a:p>
        </p:txBody>
      </p:sp>
      <p:pic>
        <p:nvPicPr>
          <p:cNvPr id="16" name="내용 개체 틀 15" descr="텍스트이(가) 표시된 사진&#10;&#10;자동 생성된 설명">
            <a:extLst>
              <a:ext uri="{FF2B5EF4-FFF2-40B4-BE49-F238E27FC236}">
                <a16:creationId xmlns:a16="http://schemas.microsoft.com/office/drawing/2014/main" id="{D5E14200-A34F-8F1D-8DEE-11402036BC9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750769"/>
            <a:ext cx="2586981" cy="4123311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2DDAFE-4F2B-B162-C588-6902A7DECB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400961" y="2246829"/>
            <a:ext cx="2742354" cy="74807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DBFBC7-27AD-7E6B-E546-50CB3E1E7F25}"/>
              </a:ext>
            </a:extLst>
          </p:cNvPr>
          <p:cNvSpPr/>
          <p:nvPr/>
        </p:nvSpPr>
        <p:spPr>
          <a:xfrm>
            <a:off x="3624394" y="2653098"/>
            <a:ext cx="3143817" cy="7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길이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int</a:t>
            </a:r>
            <a:r>
              <a:rPr lang="ko-KR" altLang="en-US" dirty="0"/>
              <a:t>형 배열의 주소를 가리키는 포인터를 선언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2AB448-CA91-F68B-428B-BD5D732F6A1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300294" y="3041049"/>
            <a:ext cx="2324100" cy="50487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A03EEF-2BCB-1CD8-1DA1-3FD3639A63A3}"/>
              </a:ext>
            </a:extLst>
          </p:cNvPr>
          <p:cNvSpPr/>
          <p:nvPr/>
        </p:nvSpPr>
        <p:spPr>
          <a:xfrm>
            <a:off x="3499140" y="4425507"/>
            <a:ext cx="3452165" cy="76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배열을 가리키는 포인터에 </a:t>
            </a:r>
            <a:r>
              <a:rPr lang="en-US" altLang="ko-KR" dirty="0"/>
              <a:t>for</a:t>
            </a:r>
            <a:r>
              <a:rPr lang="ko-KR" altLang="en-US" dirty="0"/>
              <a:t>문을 사용해 길이에 맞는 값을 출력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02BDA-4A4B-12AA-350A-18732D083F9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19265" y="4805571"/>
            <a:ext cx="979875" cy="25626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DE42C31D-FE53-2711-64DA-2805F05EA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35" y="1743972"/>
            <a:ext cx="3024017" cy="4758379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90DBEA5-95E9-F5C9-BB42-5B1C1F4474A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990615" y="2246829"/>
            <a:ext cx="1953759" cy="60067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6E8D869-D67B-48CE-4969-D3AEC7F5C8D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768211" y="3041049"/>
            <a:ext cx="1062647" cy="33786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9E824DA-DB48-69D6-4D3A-90A23317439F}"/>
              </a:ext>
            </a:extLst>
          </p:cNvPr>
          <p:cNvCxnSpPr>
            <a:cxnSpLocks/>
          </p:cNvCxnSpPr>
          <p:nvPr/>
        </p:nvCxnSpPr>
        <p:spPr>
          <a:xfrm>
            <a:off x="6951305" y="4802241"/>
            <a:ext cx="2226251" cy="44123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8E6944-9EF9-4136-B96D-2794DE08DE60}"/>
              </a:ext>
            </a:extLst>
          </p:cNvPr>
          <p:cNvSpPr txBox="1"/>
          <p:nvPr/>
        </p:nvSpPr>
        <p:spPr>
          <a:xfrm>
            <a:off x="5863974" y="6073072"/>
            <a:ext cx="1315561" cy="38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39945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B2E0A5-3D9F-13F2-5805-962522A06D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const </a:t>
            </a:r>
            <a:r>
              <a:rPr lang="ko-KR" altLang="en-US" dirty="0"/>
              <a:t>포인터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A73EE-1E8C-D35F-1140-B4C0C02A9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268033-FB21-848E-21ED-F2C4B8B57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9B621-0B79-2C34-E389-5078E51AB9C0}"/>
              </a:ext>
            </a:extLst>
          </p:cNvPr>
          <p:cNvSpPr txBox="1"/>
          <p:nvPr/>
        </p:nvSpPr>
        <p:spPr>
          <a:xfrm>
            <a:off x="2337469" y="5537862"/>
            <a:ext cx="4632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const int * p </a:t>
            </a:r>
            <a:r>
              <a:rPr lang="en-US" altLang="ko-KR" dirty="0"/>
              <a:t>: </a:t>
            </a:r>
            <a:r>
              <a:rPr lang="ko-KR" altLang="en-US" dirty="0"/>
              <a:t>변수 안에 값을 상수화 시켜 포인터를 통해서는 가리키는 대상의 값을 바꿀 수 없다</a:t>
            </a:r>
            <a:r>
              <a:rPr lang="en-US" altLang="ko-KR" dirty="0"/>
              <a:t>. </a:t>
            </a:r>
            <a:r>
              <a:rPr lang="ko-KR" altLang="en-US" dirty="0"/>
              <a:t>다만 가리키는 대상은 바꿀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0F190-F91F-BFC3-C021-9C11B5870529}"/>
              </a:ext>
            </a:extLst>
          </p:cNvPr>
          <p:cNvSpPr txBox="1"/>
          <p:nvPr/>
        </p:nvSpPr>
        <p:spPr>
          <a:xfrm>
            <a:off x="7107456" y="5536193"/>
            <a:ext cx="49559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 * const p </a:t>
            </a:r>
            <a:r>
              <a:rPr lang="en-US" altLang="ko-KR" dirty="0"/>
              <a:t>: </a:t>
            </a:r>
            <a:r>
              <a:rPr lang="ko-KR" altLang="en-US" dirty="0"/>
              <a:t>가리키는 변수 자체를 상수화 시켜 포인터가 가리키는 대상을 바꿀 수 없다</a:t>
            </a:r>
            <a:r>
              <a:rPr lang="en-US" altLang="ko-KR" dirty="0"/>
              <a:t>. </a:t>
            </a:r>
            <a:r>
              <a:rPr lang="ko-KR" altLang="en-US" dirty="0"/>
              <a:t>다만 가리키고 있는 대상의 값은 바꿀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6DDF08-3F52-9383-F636-3A975C9370C5}"/>
              </a:ext>
            </a:extLst>
          </p:cNvPr>
          <p:cNvSpPr/>
          <p:nvPr/>
        </p:nvSpPr>
        <p:spPr>
          <a:xfrm>
            <a:off x="391882" y="1525120"/>
            <a:ext cx="1807830" cy="4934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957F8253-E754-0CCF-82D8-CB250F2A69E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584680"/>
            <a:ext cx="1700588" cy="4815281"/>
          </a:xfr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53A88E-EC44-A217-1923-3634F31B4ED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97621" y="3359708"/>
            <a:ext cx="1743104" cy="7334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46F39B-5C95-0D9A-1DDE-CBF76049E2A8}"/>
              </a:ext>
            </a:extLst>
          </p:cNvPr>
          <p:cNvSpPr/>
          <p:nvPr/>
        </p:nvSpPr>
        <p:spPr>
          <a:xfrm>
            <a:off x="2640725" y="3019954"/>
            <a:ext cx="3005066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 int * pa</a:t>
            </a:r>
            <a:r>
              <a:rPr lang="ko-KR" altLang="en-US" dirty="0"/>
              <a:t>의 값을 바꾸려 하면 오류가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ACBA32-9B6E-E6BA-678D-ED30F99F3EB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30424" y="4459951"/>
            <a:ext cx="1810301" cy="72319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BD1A29-7964-AF92-3738-6EBA4BE1C48F}"/>
              </a:ext>
            </a:extLst>
          </p:cNvPr>
          <p:cNvSpPr/>
          <p:nvPr/>
        </p:nvSpPr>
        <p:spPr>
          <a:xfrm>
            <a:off x="2640725" y="4093203"/>
            <a:ext cx="3455275" cy="73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*const pb</a:t>
            </a:r>
            <a:r>
              <a:rPr lang="ko-KR" altLang="en-US" dirty="0"/>
              <a:t>가 가리키는 대상을 바꾸려 하면 오류가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8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AA06F3-FFD0-0A81-32CD-F3D5B9AF7D54}"/>
              </a:ext>
            </a:extLst>
          </p:cNvPr>
          <p:cNvSpPr/>
          <p:nvPr/>
        </p:nvSpPr>
        <p:spPr>
          <a:xfrm>
            <a:off x="2213811" y="1525120"/>
            <a:ext cx="2727158" cy="4996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내용 개체 틀 39" descr="텍스트이(가) 표시된 사진&#10;&#10;자동 생성된 설명">
            <a:extLst>
              <a:ext uri="{FF2B5EF4-FFF2-40B4-BE49-F238E27FC236}">
                <a16:creationId xmlns:a16="http://schemas.microsoft.com/office/drawing/2014/main" id="{2C805AA1-5141-E2AE-37FD-CABDC85EA92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06" y="1587714"/>
            <a:ext cx="2582568" cy="4860925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CF37C-97F9-B862-4B98-6984DAD7DF38}"/>
              </a:ext>
            </a:extLst>
          </p:cNvPr>
          <p:cNvSpPr/>
          <p:nvPr/>
        </p:nvSpPr>
        <p:spPr>
          <a:xfrm>
            <a:off x="5011541" y="1525120"/>
            <a:ext cx="2985447" cy="4996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83CE9D-0060-060C-4CFE-01B0B39AD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void</a:t>
            </a:r>
            <a:r>
              <a:rPr lang="ko-KR" altLang="en-US" dirty="0"/>
              <a:t>포인터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10A32-D4E7-C518-BF02-2958BBA5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DF8E0-7569-A32D-3FF5-DD665F4C8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0B817-F8B8-E7A4-DC7D-7991B124C4DB}"/>
              </a:ext>
            </a:extLst>
          </p:cNvPr>
          <p:cNvSpPr txBox="1"/>
          <p:nvPr/>
        </p:nvSpPr>
        <p:spPr>
          <a:xfrm>
            <a:off x="8217087" y="5598098"/>
            <a:ext cx="36781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void</a:t>
            </a:r>
            <a:r>
              <a:rPr lang="ko-KR" altLang="en-US" b="1" dirty="0"/>
              <a:t>포인터 </a:t>
            </a:r>
            <a:r>
              <a:rPr lang="en-US" altLang="ko-KR" dirty="0"/>
              <a:t>: </a:t>
            </a:r>
            <a:r>
              <a:rPr lang="ko-KR" altLang="en-US" dirty="0"/>
              <a:t>하나에 변수에 다양한 타입의 주소를 저장 할 수 있기 문에 때 마다 다르게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C3C59E9A-9D9D-56FF-905A-061A505A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67" y="1592812"/>
            <a:ext cx="2859857" cy="48609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C21129-2138-8615-7C57-8DA5373B89B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994358" y="1772653"/>
            <a:ext cx="1222729" cy="67584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AAEC1-81C8-D121-0F3A-BC49383C4E6D}"/>
              </a:ext>
            </a:extLst>
          </p:cNvPr>
          <p:cNvSpPr/>
          <p:nvPr/>
        </p:nvSpPr>
        <p:spPr>
          <a:xfrm>
            <a:off x="8217087" y="2114178"/>
            <a:ext cx="3918765" cy="66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</a:t>
            </a:r>
            <a:r>
              <a:rPr lang="ko-KR" altLang="en-US" dirty="0"/>
              <a:t>포인터로 선언했으므로 </a:t>
            </a:r>
            <a:r>
              <a:rPr lang="en-US" altLang="ko-KR" dirty="0"/>
              <a:t>int, char</a:t>
            </a:r>
            <a:r>
              <a:rPr lang="ko-KR" altLang="en-US" dirty="0"/>
              <a:t>를 하나에 변수만으로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0EFBF0-9849-9D78-97C7-964CF920982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408821" y="3344091"/>
            <a:ext cx="1808267" cy="58968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F10983-B755-79DA-0D9F-00DB866464DC}"/>
              </a:ext>
            </a:extLst>
          </p:cNvPr>
          <p:cNvSpPr/>
          <p:nvPr/>
        </p:nvSpPr>
        <p:spPr>
          <a:xfrm>
            <a:off x="8217088" y="3472106"/>
            <a:ext cx="391876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</a:t>
            </a:r>
            <a:r>
              <a:rPr lang="ko-KR" altLang="en-US" dirty="0"/>
              <a:t>포인터는 역참조를 할 수 없기 때문에 포인터 변수 사용시 포인터 타입을 지정해 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F1E11D-732B-0341-462D-5423D0E5DC5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993710" y="4628578"/>
            <a:ext cx="1102416" cy="44072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3CDD57-8318-CAF4-94C5-ADA97F800D44}"/>
              </a:ext>
            </a:extLst>
          </p:cNvPr>
          <p:cNvSpPr/>
          <p:nvPr/>
        </p:nvSpPr>
        <p:spPr>
          <a:xfrm>
            <a:off x="325437" y="4316187"/>
            <a:ext cx="1668273" cy="62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Swap</a:t>
            </a:r>
            <a:r>
              <a:rPr lang="ko-KR" altLang="en-US" dirty="0"/>
              <a:t>함수에 각 주소를 전달</a:t>
            </a:r>
          </a:p>
        </p:txBody>
      </p:sp>
    </p:spTree>
    <p:extLst>
      <p:ext uri="{BB962C8B-B14F-4D97-AF65-F5344CB8AC3E}">
        <p14:creationId xmlns:p14="http://schemas.microsoft.com/office/powerpoint/2010/main" val="564958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E840E3-72EF-58EA-AD5C-0C7687A05407}"/>
              </a:ext>
            </a:extLst>
          </p:cNvPr>
          <p:cNvSpPr/>
          <p:nvPr/>
        </p:nvSpPr>
        <p:spPr>
          <a:xfrm>
            <a:off x="310488" y="1556494"/>
            <a:ext cx="2472817" cy="4894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507E34-AA4D-52C3-605A-642CAE1D6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DF6E-3FA4-55CF-7694-354DB51CB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3127F15A-1FDA-FAEC-625A-34E0C2124BD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9" y="1628478"/>
            <a:ext cx="2309305" cy="4750571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EAF7-F70B-534C-A76C-7036A2099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111F7-B38D-A28C-2653-14E54A732A70}"/>
              </a:ext>
            </a:extLst>
          </p:cNvPr>
          <p:cNvSpPr txBox="1"/>
          <p:nvPr/>
        </p:nvSpPr>
        <p:spPr>
          <a:xfrm>
            <a:off x="2975812" y="5804703"/>
            <a:ext cx="3007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포인터 </a:t>
            </a:r>
            <a:r>
              <a:rPr lang="en-US" altLang="ko-KR" dirty="0"/>
              <a:t>: </a:t>
            </a:r>
            <a:r>
              <a:rPr lang="ko-KR" altLang="en-US" dirty="0"/>
              <a:t>함수의 주소를 저장하는 포인터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32A292-E583-5E1E-796C-AB4D1C441EA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32021" y="2019765"/>
            <a:ext cx="1543572" cy="26623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301FAC-517B-4911-E1C0-6B92C97ECE20}"/>
              </a:ext>
            </a:extLst>
          </p:cNvPr>
          <p:cNvSpPr/>
          <p:nvPr/>
        </p:nvSpPr>
        <p:spPr>
          <a:xfrm>
            <a:off x="3075593" y="1786229"/>
            <a:ext cx="2166166" cy="46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 타입을 선언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3B9528-A132-CE61-7F54-26362A33AA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411705" y="2706514"/>
            <a:ext cx="1663887" cy="27176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72B31E-601D-0901-00D9-E4429D814E9A}"/>
              </a:ext>
            </a:extLst>
          </p:cNvPr>
          <p:cNvSpPr/>
          <p:nvPr/>
        </p:nvSpPr>
        <p:spPr>
          <a:xfrm>
            <a:off x="3075592" y="2426662"/>
            <a:ext cx="3020408" cy="55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선언된 프로토타입의 타입과 자료형을 동일하게 입력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2F127A-204B-2171-CB95-3578646F97F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251284" y="3219901"/>
            <a:ext cx="1824308" cy="24499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2D3D2-7217-AA83-49F5-59F4AA988C31}"/>
              </a:ext>
            </a:extLst>
          </p:cNvPr>
          <p:cNvSpPr/>
          <p:nvPr/>
        </p:nvSpPr>
        <p:spPr>
          <a:xfrm>
            <a:off x="3075592" y="3177783"/>
            <a:ext cx="2472817" cy="57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함수 포인터가 가리킬 함수명을 입력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8F5D7C-119A-FA79-1752-D0E6E79DD5A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14400" y="3398788"/>
            <a:ext cx="2161191" cy="88200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DC1C8-E257-03F5-D9AA-04F1CA1E4A77}"/>
              </a:ext>
            </a:extLst>
          </p:cNvPr>
          <p:cNvSpPr/>
          <p:nvPr/>
        </p:nvSpPr>
        <p:spPr>
          <a:xfrm>
            <a:off x="3075591" y="3935772"/>
            <a:ext cx="3164787" cy="69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포인터가 가리키는 함수 파라미터에 넘겨 줄 값 입력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8BCDF3-F170-0302-FBC8-631ECC58252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532021" y="4849052"/>
            <a:ext cx="1543570" cy="34364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65B02A-9811-0C05-3A24-92E59D3274DF}"/>
              </a:ext>
            </a:extLst>
          </p:cNvPr>
          <p:cNvSpPr/>
          <p:nvPr/>
        </p:nvSpPr>
        <p:spPr>
          <a:xfrm>
            <a:off x="3075591" y="4810179"/>
            <a:ext cx="4135335" cy="76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포인터로 넘겨준 값이 함수 </a:t>
            </a:r>
            <a:r>
              <a:rPr lang="ko-KR" altLang="en-US"/>
              <a:t>포인터가 가리키고 </a:t>
            </a:r>
            <a:r>
              <a:rPr lang="ko-KR" altLang="en-US" dirty="0"/>
              <a:t>있는 파라미터에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3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3AA13A-0E5D-EBDF-F90C-60C0F0AD9981}"/>
              </a:ext>
            </a:extLst>
          </p:cNvPr>
          <p:cNvSpPr/>
          <p:nvPr/>
        </p:nvSpPr>
        <p:spPr>
          <a:xfrm>
            <a:off x="2767550" y="2892490"/>
            <a:ext cx="1981732" cy="3558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E87A9E-7969-6EF0-F1F8-04C3F8604210}"/>
              </a:ext>
            </a:extLst>
          </p:cNvPr>
          <p:cNvSpPr/>
          <p:nvPr/>
        </p:nvSpPr>
        <p:spPr>
          <a:xfrm>
            <a:off x="310489" y="1556494"/>
            <a:ext cx="2050156" cy="4894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4F1316-705C-E0BE-3D36-1BC5595677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이중 포인터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1D135-8137-6265-05AB-48A718E1C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DCA37498-4D44-783A-DBEB-5EAF2F9C9A0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2" y="1635373"/>
            <a:ext cx="1912777" cy="4743346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092B5F-DD8A-E798-3DCC-FDAC7C6B8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38FF51-14D2-9596-25D2-6D265973A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07" y="2970183"/>
            <a:ext cx="1815017" cy="340315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6E174F-9588-45F7-52C9-87554DFE27F6}"/>
              </a:ext>
            </a:extLst>
          </p:cNvPr>
          <p:cNvCxnSpPr>
            <a:cxnSpLocks/>
          </p:cNvCxnSpPr>
          <p:nvPr/>
        </p:nvCxnSpPr>
        <p:spPr>
          <a:xfrm flipV="1">
            <a:off x="1912776" y="3228392"/>
            <a:ext cx="1026367" cy="40121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C33376-A01C-3B47-5E03-E3E12FEEC6D6}"/>
              </a:ext>
            </a:extLst>
          </p:cNvPr>
          <p:cNvCxnSpPr>
            <a:cxnSpLocks/>
          </p:cNvCxnSpPr>
          <p:nvPr/>
        </p:nvCxnSpPr>
        <p:spPr>
          <a:xfrm flipV="1">
            <a:off x="2071396" y="3564294"/>
            <a:ext cx="867747" cy="32352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BB00A0-1EAA-6050-5B5D-0922137A26E6}"/>
              </a:ext>
            </a:extLst>
          </p:cNvPr>
          <p:cNvCxnSpPr>
            <a:cxnSpLocks/>
          </p:cNvCxnSpPr>
          <p:nvPr/>
        </p:nvCxnSpPr>
        <p:spPr>
          <a:xfrm flipV="1">
            <a:off x="1941481" y="3887817"/>
            <a:ext cx="997662" cy="2195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A0AA62-9B8A-A772-A751-14499346D856}"/>
              </a:ext>
            </a:extLst>
          </p:cNvPr>
          <p:cNvCxnSpPr>
            <a:cxnSpLocks/>
          </p:cNvCxnSpPr>
          <p:nvPr/>
        </p:nvCxnSpPr>
        <p:spPr>
          <a:xfrm flipV="1">
            <a:off x="2065267" y="4291180"/>
            <a:ext cx="873876" cy="6555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B7BB6B-F31A-0C81-90CE-7620A518B472}"/>
              </a:ext>
            </a:extLst>
          </p:cNvPr>
          <p:cNvCxnSpPr>
            <a:cxnSpLocks/>
          </p:cNvCxnSpPr>
          <p:nvPr/>
        </p:nvCxnSpPr>
        <p:spPr>
          <a:xfrm flipV="1">
            <a:off x="2003374" y="4528116"/>
            <a:ext cx="935769" cy="3884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0AC371-B965-DD91-AD15-4D46FC1CB2D3}"/>
              </a:ext>
            </a:extLst>
          </p:cNvPr>
          <p:cNvCxnSpPr>
            <a:cxnSpLocks/>
          </p:cNvCxnSpPr>
          <p:nvPr/>
        </p:nvCxnSpPr>
        <p:spPr>
          <a:xfrm>
            <a:off x="2012169" y="4848136"/>
            <a:ext cx="926974" cy="1395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260EFCA-A443-B489-5991-01707A87A299}"/>
              </a:ext>
            </a:extLst>
          </p:cNvPr>
          <p:cNvCxnSpPr>
            <a:cxnSpLocks/>
          </p:cNvCxnSpPr>
          <p:nvPr/>
        </p:nvCxnSpPr>
        <p:spPr>
          <a:xfrm>
            <a:off x="2148624" y="5071430"/>
            <a:ext cx="790519" cy="29161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8C63CD5-1106-8806-70B7-D6ACA239A40B}"/>
              </a:ext>
            </a:extLst>
          </p:cNvPr>
          <p:cNvCxnSpPr>
            <a:cxnSpLocks/>
          </p:cNvCxnSpPr>
          <p:nvPr/>
        </p:nvCxnSpPr>
        <p:spPr>
          <a:xfrm>
            <a:off x="2117749" y="5327032"/>
            <a:ext cx="821394" cy="38561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AE35B5-4ADA-A5A0-4046-47A131972619}"/>
              </a:ext>
            </a:extLst>
          </p:cNvPr>
          <p:cNvCxnSpPr>
            <a:cxnSpLocks/>
          </p:cNvCxnSpPr>
          <p:nvPr/>
        </p:nvCxnSpPr>
        <p:spPr>
          <a:xfrm>
            <a:off x="2169586" y="5550533"/>
            <a:ext cx="769557" cy="50147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F53C55F-3093-61CE-B4D9-3577FC19F92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3264568" y="1711350"/>
            <a:ext cx="2039735" cy="13604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BC0C70-FE4E-4F71-051C-6F76EA76A800}"/>
              </a:ext>
            </a:extLst>
          </p:cNvPr>
          <p:cNvSpPr/>
          <p:nvPr/>
        </p:nvSpPr>
        <p:spPr>
          <a:xfrm>
            <a:off x="5304303" y="1557558"/>
            <a:ext cx="1810371" cy="3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주소 안에 값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850B8F-8F9B-DCF5-9FB1-327B1CCC592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3904217" y="2170793"/>
            <a:ext cx="1400086" cy="11558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F6FBBA-86F3-04D6-305A-FA6F18314C4A}"/>
              </a:ext>
            </a:extLst>
          </p:cNvPr>
          <p:cNvSpPr/>
          <p:nvPr/>
        </p:nvSpPr>
        <p:spPr>
          <a:xfrm>
            <a:off x="5304303" y="2028624"/>
            <a:ext cx="1810371" cy="28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의 주소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42F51-0B0E-D79C-C6E3-8264A31E7A4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931950" y="2621376"/>
            <a:ext cx="1368070" cy="112600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2D48CE-D8DF-C2E9-0B82-0728B0F583AF}"/>
              </a:ext>
            </a:extLst>
          </p:cNvPr>
          <p:cNvSpPr/>
          <p:nvPr/>
        </p:nvSpPr>
        <p:spPr>
          <a:xfrm>
            <a:off x="5300020" y="2479659"/>
            <a:ext cx="2500181" cy="28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 </a:t>
            </a:r>
            <a:r>
              <a:rPr lang="ko-KR" altLang="en-US" dirty="0"/>
              <a:t>주소 안에 값</a:t>
            </a:r>
            <a:r>
              <a:rPr lang="en-US" altLang="ko-KR" dirty="0"/>
              <a:t>(a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2F348A-C28F-C6E9-E435-33835767F155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785297" y="3960064"/>
            <a:ext cx="1519005" cy="8523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26FAB9-C61D-CE6F-D841-E9548BEC0174}"/>
              </a:ext>
            </a:extLst>
          </p:cNvPr>
          <p:cNvSpPr/>
          <p:nvPr/>
        </p:nvSpPr>
        <p:spPr>
          <a:xfrm>
            <a:off x="5304302" y="3823472"/>
            <a:ext cx="2500181" cy="27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pp</a:t>
            </a:r>
            <a:r>
              <a:rPr lang="ko-KR" altLang="en-US" dirty="0"/>
              <a:t> 주소 안에 값</a:t>
            </a:r>
            <a:r>
              <a:rPr lang="en-US" altLang="ko-KR" dirty="0"/>
              <a:t>(p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816AC2-A392-62EC-038A-B64E98A4DFE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264568" y="3543548"/>
            <a:ext cx="2035452" cy="1032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E1CF0B-B50B-C79F-5D3C-DAE271D687DE}"/>
              </a:ext>
            </a:extLst>
          </p:cNvPr>
          <p:cNvSpPr/>
          <p:nvPr/>
        </p:nvSpPr>
        <p:spPr>
          <a:xfrm>
            <a:off x="5300020" y="3419005"/>
            <a:ext cx="3163358" cy="2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ko-KR" altLang="en-US" dirty="0"/>
              <a:t>가 가리키는 </a:t>
            </a:r>
            <a:r>
              <a:rPr lang="en-US" altLang="ko-KR" dirty="0"/>
              <a:t>a </a:t>
            </a:r>
            <a:r>
              <a:rPr lang="ko-KR" altLang="en-US" dirty="0"/>
              <a:t>주소 안에 값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2FD3F7D-7449-4696-2C9B-988C4E83B868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854258" y="3085166"/>
            <a:ext cx="1450045" cy="9836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28800A-7919-9310-BF58-7697E33DC321}"/>
              </a:ext>
            </a:extLst>
          </p:cNvPr>
          <p:cNvSpPr/>
          <p:nvPr/>
        </p:nvSpPr>
        <p:spPr>
          <a:xfrm>
            <a:off x="5304303" y="2943390"/>
            <a:ext cx="1810371" cy="28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ko-KR" altLang="en-US" dirty="0"/>
              <a:t>의 주소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C765662-275F-9024-D830-2D69D871DFBB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264568" y="5383357"/>
            <a:ext cx="2035452" cy="66864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240E6D-5091-950F-D5AD-2A605CDBDA85}"/>
              </a:ext>
            </a:extLst>
          </p:cNvPr>
          <p:cNvSpPr/>
          <p:nvPr/>
        </p:nvSpPr>
        <p:spPr>
          <a:xfrm>
            <a:off x="5300020" y="5216180"/>
            <a:ext cx="4573896" cy="3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pp</a:t>
            </a:r>
            <a:r>
              <a:rPr lang="ko-KR" altLang="en-US" dirty="0"/>
              <a:t>가 가리키는 </a:t>
            </a:r>
            <a:r>
              <a:rPr lang="en-US" altLang="ko-KR" dirty="0"/>
              <a:t>p</a:t>
            </a:r>
            <a:r>
              <a:rPr lang="ko-KR" altLang="en-US" dirty="0"/>
              <a:t>가 가리키는 </a:t>
            </a:r>
            <a:r>
              <a:rPr lang="en-US" altLang="ko-KR" dirty="0"/>
              <a:t>a </a:t>
            </a:r>
            <a:r>
              <a:rPr lang="ko-KR" altLang="en-US" dirty="0"/>
              <a:t>주소 안의 값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60F6C3A-BE53-F264-1EBC-40A4144C9F23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303668" y="4886815"/>
            <a:ext cx="996352" cy="6637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DE38BD6-45E3-BD58-FC6C-8660FF4DAE2C}"/>
              </a:ext>
            </a:extLst>
          </p:cNvPr>
          <p:cNvSpPr/>
          <p:nvPr/>
        </p:nvSpPr>
        <p:spPr>
          <a:xfrm>
            <a:off x="5300020" y="4740346"/>
            <a:ext cx="4192624" cy="29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pp</a:t>
            </a:r>
            <a:r>
              <a:rPr lang="ko-KR" altLang="en-US" dirty="0"/>
              <a:t>가 가리키는 </a:t>
            </a:r>
            <a:r>
              <a:rPr lang="en-US" altLang="ko-KR" dirty="0"/>
              <a:t>p</a:t>
            </a:r>
            <a:r>
              <a:rPr lang="ko-KR" altLang="en-US" dirty="0"/>
              <a:t>의 주소  안에 값</a:t>
            </a:r>
            <a:r>
              <a:rPr lang="en-US" altLang="ko-KR" dirty="0"/>
              <a:t>(a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83DEE68-2221-F584-D929-4F1BE84F3F9A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4146884" y="4432598"/>
            <a:ext cx="1153136" cy="7651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925087-0ED8-D3F7-DA4B-09B438F41984}"/>
              </a:ext>
            </a:extLst>
          </p:cNvPr>
          <p:cNvSpPr/>
          <p:nvPr/>
        </p:nvSpPr>
        <p:spPr>
          <a:xfrm>
            <a:off x="5300020" y="4296006"/>
            <a:ext cx="1898603" cy="27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pp</a:t>
            </a:r>
            <a:r>
              <a:rPr lang="ko-KR" altLang="en-US" dirty="0"/>
              <a:t>의 주소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5CE1B0D-B266-5FCE-C164-997EF795526D}"/>
              </a:ext>
            </a:extLst>
          </p:cNvPr>
          <p:cNvSpPr txBox="1"/>
          <p:nvPr/>
        </p:nvSpPr>
        <p:spPr>
          <a:xfrm>
            <a:off x="5300019" y="5708601"/>
            <a:ext cx="38038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이중 포인터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어떤 대상을 가리키고 있는 포인터를 가리킨다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3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9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함수 정의와 호출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F9DE0-B0C1-2066-D9F6-1007AD89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CBF25-716A-54A1-F92E-48C8DF6AF968}"/>
              </a:ext>
            </a:extLst>
          </p:cNvPr>
          <p:cNvSpPr/>
          <p:nvPr/>
        </p:nvSpPr>
        <p:spPr>
          <a:xfrm>
            <a:off x="457198" y="1748045"/>
            <a:ext cx="2765504" cy="29400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CDBF72F-E0D7-67C9-0BB2-67A58DF7BEC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6" y="1810534"/>
            <a:ext cx="2567531" cy="28126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C0F52-8294-040F-D6A3-B8E4CE2691E2}"/>
              </a:ext>
            </a:extLst>
          </p:cNvPr>
          <p:cNvSpPr txBox="1"/>
          <p:nvPr/>
        </p:nvSpPr>
        <p:spPr>
          <a:xfrm>
            <a:off x="457198" y="5412415"/>
            <a:ext cx="27655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정의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작업 할 코드를 입력해 실제로 실행 시킬 수 있음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E23D7E-70F3-2E84-3384-74B9FA2AE51B}"/>
              </a:ext>
            </a:extLst>
          </p:cNvPr>
          <p:cNvCxnSpPr>
            <a:cxnSpLocks/>
          </p:cNvCxnSpPr>
          <p:nvPr/>
        </p:nvCxnSpPr>
        <p:spPr>
          <a:xfrm flipH="1">
            <a:off x="847493" y="1890131"/>
            <a:ext cx="2888166" cy="61331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D4876E-3449-F2AE-7EF1-2E613D5E19AA}"/>
              </a:ext>
            </a:extLst>
          </p:cNvPr>
          <p:cNvSpPr/>
          <p:nvPr/>
        </p:nvSpPr>
        <p:spPr>
          <a:xfrm>
            <a:off x="3735659" y="1639229"/>
            <a:ext cx="1405054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반환 타입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54E1A4-EF98-A06E-39D0-BFE4FC1CA10B}"/>
              </a:ext>
            </a:extLst>
          </p:cNvPr>
          <p:cNvCxnSpPr>
            <a:cxnSpLocks/>
          </p:cNvCxnSpPr>
          <p:nvPr/>
        </p:nvCxnSpPr>
        <p:spPr>
          <a:xfrm flipH="1" flipV="1">
            <a:off x="1304693" y="2784409"/>
            <a:ext cx="2430966" cy="68022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00EA37-B71B-045B-E85D-54D69D41FF9E}"/>
              </a:ext>
            </a:extLst>
          </p:cNvPr>
          <p:cNvSpPr/>
          <p:nvPr/>
        </p:nvSpPr>
        <p:spPr>
          <a:xfrm>
            <a:off x="3735659" y="3208155"/>
            <a:ext cx="1405054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명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6F6C5D-DB9A-B943-0396-57D259B03B1C}"/>
              </a:ext>
            </a:extLst>
          </p:cNvPr>
          <p:cNvCxnSpPr>
            <a:cxnSpLocks/>
          </p:cNvCxnSpPr>
          <p:nvPr/>
        </p:nvCxnSpPr>
        <p:spPr>
          <a:xfrm flipH="1">
            <a:off x="2185639" y="2617141"/>
            <a:ext cx="1550020" cy="3627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D6CEB8-B899-3D8F-351D-92D28DA6D449}"/>
              </a:ext>
            </a:extLst>
          </p:cNvPr>
          <p:cNvSpPr/>
          <p:nvPr/>
        </p:nvSpPr>
        <p:spPr>
          <a:xfrm>
            <a:off x="3735659" y="2360663"/>
            <a:ext cx="2252546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매개변수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28B792-6A26-7F09-3749-BA79461B6FA6}"/>
              </a:ext>
            </a:extLst>
          </p:cNvPr>
          <p:cNvSpPr/>
          <p:nvPr/>
        </p:nvSpPr>
        <p:spPr>
          <a:xfrm>
            <a:off x="6245479" y="1525120"/>
            <a:ext cx="2765506" cy="5098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EE2C205D-D697-88A0-2494-7D389CF5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02" y="1639229"/>
            <a:ext cx="2541999" cy="48982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A217D5-32D3-E8EE-D5B9-0B58E30B25DA}"/>
              </a:ext>
            </a:extLst>
          </p:cNvPr>
          <p:cNvSpPr txBox="1"/>
          <p:nvPr/>
        </p:nvSpPr>
        <p:spPr>
          <a:xfrm>
            <a:off x="9127212" y="5614104"/>
            <a:ext cx="23935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호출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함수가 호출자가 되어 피함수를 호출함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44743A-0A9B-8861-65D3-E40DE0A657DA}"/>
              </a:ext>
            </a:extLst>
          </p:cNvPr>
          <p:cNvCxnSpPr>
            <a:cxnSpLocks/>
          </p:cNvCxnSpPr>
          <p:nvPr/>
        </p:nvCxnSpPr>
        <p:spPr>
          <a:xfrm flipH="1">
            <a:off x="7515922" y="1890131"/>
            <a:ext cx="2279611" cy="27320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ACFB60-3DAA-111B-08D0-F94B889E8385}"/>
              </a:ext>
            </a:extLst>
          </p:cNvPr>
          <p:cNvSpPr/>
          <p:nvPr/>
        </p:nvSpPr>
        <p:spPr>
          <a:xfrm>
            <a:off x="9795533" y="1561171"/>
            <a:ext cx="1617842" cy="59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피함수</a:t>
            </a:r>
            <a:r>
              <a:rPr lang="ko-KR" altLang="en-US" dirty="0"/>
              <a:t> 선언</a:t>
            </a:r>
            <a:r>
              <a:rPr lang="en-US" altLang="ko-KR" dirty="0"/>
              <a:t>(</a:t>
            </a:r>
            <a:r>
              <a:rPr lang="ko-KR" altLang="en-US" dirty="0"/>
              <a:t>프로토 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3EE31A-3E12-21CF-2C67-5CB67353190B}"/>
              </a:ext>
            </a:extLst>
          </p:cNvPr>
          <p:cNvCxnSpPr>
            <a:cxnSpLocks/>
          </p:cNvCxnSpPr>
          <p:nvPr/>
        </p:nvCxnSpPr>
        <p:spPr>
          <a:xfrm flipH="1">
            <a:off x="7359805" y="2563565"/>
            <a:ext cx="2580170" cy="151090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9228F5-B421-C2D8-6E7D-6245B3EA5E75}"/>
              </a:ext>
            </a:extLst>
          </p:cNvPr>
          <p:cNvSpPr/>
          <p:nvPr/>
        </p:nvSpPr>
        <p:spPr>
          <a:xfrm>
            <a:off x="9939453" y="2355087"/>
            <a:ext cx="1473922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피함수</a:t>
            </a:r>
            <a:r>
              <a:rPr lang="ko-KR" altLang="en-US" dirty="0"/>
              <a:t> 호출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594D13-9333-F03E-9891-791C381F1252}"/>
              </a:ext>
            </a:extLst>
          </p:cNvPr>
          <p:cNvCxnSpPr>
            <a:cxnSpLocks/>
          </p:cNvCxnSpPr>
          <p:nvPr/>
        </p:nvCxnSpPr>
        <p:spPr>
          <a:xfrm flipH="1">
            <a:off x="7512760" y="3429000"/>
            <a:ext cx="2426693" cy="173401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207693-7308-C9DD-BA0E-86E23AD1FE74}"/>
              </a:ext>
            </a:extLst>
          </p:cNvPr>
          <p:cNvSpPr/>
          <p:nvPr/>
        </p:nvSpPr>
        <p:spPr>
          <a:xfrm>
            <a:off x="9939453" y="3208155"/>
            <a:ext cx="1473922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피함수</a:t>
            </a:r>
            <a:r>
              <a:rPr lang="ko-KR" altLang="en-US" dirty="0"/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184779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0E22692-6EE5-E70E-0AE8-9BD8861C6312}"/>
              </a:ext>
            </a:extLst>
          </p:cNvPr>
          <p:cNvSpPr/>
          <p:nvPr/>
        </p:nvSpPr>
        <p:spPr>
          <a:xfrm>
            <a:off x="374302" y="1525120"/>
            <a:ext cx="2898287" cy="4931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13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E36C9727-0AB8-C19C-106C-348CF28FD29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588134"/>
            <a:ext cx="2728472" cy="4801061"/>
          </a:xfr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함수 매개변수와 반환 값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F9DE0-B0C1-2066-D9F6-1007AD89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596E0-1210-65E9-0742-C843F5013E7B}"/>
              </a:ext>
            </a:extLst>
          </p:cNvPr>
          <p:cNvSpPr txBox="1"/>
          <p:nvPr/>
        </p:nvSpPr>
        <p:spPr>
          <a:xfrm>
            <a:off x="8192506" y="4493943"/>
            <a:ext cx="38248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매개변수</a:t>
            </a:r>
            <a:r>
              <a:rPr lang="ko-KR" altLang="en-US" dirty="0"/>
              <a:t> </a:t>
            </a:r>
            <a:r>
              <a:rPr lang="en-US" altLang="ko-KR" dirty="0"/>
              <a:t>: main </a:t>
            </a:r>
            <a:r>
              <a:rPr lang="ko-KR" altLang="en-US" dirty="0"/>
              <a:t>함수에서 호출한 피 함수 파라미터에 </a:t>
            </a:r>
            <a:r>
              <a:rPr lang="en-US" altLang="ko-KR" dirty="0"/>
              <a:t>main</a:t>
            </a:r>
            <a:r>
              <a:rPr lang="ko-KR" altLang="en-US" dirty="0"/>
              <a:t>함수에 있는 변수 값을 넣어 피함수에서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A15B4-BD9A-BAD6-1123-C1A97C08D50A}"/>
              </a:ext>
            </a:extLst>
          </p:cNvPr>
          <p:cNvSpPr txBox="1"/>
          <p:nvPr/>
        </p:nvSpPr>
        <p:spPr>
          <a:xfrm>
            <a:off x="8192506" y="5813942"/>
            <a:ext cx="38248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반환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피함수에서 작업한 값을 반환 받아 </a:t>
            </a:r>
            <a:r>
              <a:rPr lang="en-US" altLang="ko-KR" dirty="0"/>
              <a:t>main</a:t>
            </a:r>
            <a:r>
              <a:rPr lang="ko-KR" altLang="en-US" dirty="0"/>
              <a:t>함수에서 실행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831AEE-D043-9114-4BBB-FB862172BA22}"/>
              </a:ext>
            </a:extLst>
          </p:cNvPr>
          <p:cNvSpPr/>
          <p:nvPr/>
        </p:nvSpPr>
        <p:spPr>
          <a:xfrm>
            <a:off x="4267121" y="1552462"/>
            <a:ext cx="3527503" cy="67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선언 시 리턴 타입을 입력해주고</a:t>
            </a:r>
            <a:r>
              <a:rPr lang="en-US" altLang="ko-KR" dirty="0"/>
              <a:t>, </a:t>
            </a:r>
            <a:r>
              <a:rPr lang="ko-KR" altLang="en-US" dirty="0"/>
              <a:t>사용할 파라미터를 입력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48DD63-F867-0A43-1094-33488BE4140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609308" y="1890903"/>
            <a:ext cx="1657813" cy="10875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F43E59-D844-CDDB-05FA-84C5D92E9BCB}"/>
              </a:ext>
            </a:extLst>
          </p:cNvPr>
          <p:cNvSpPr/>
          <p:nvPr/>
        </p:nvSpPr>
        <p:spPr>
          <a:xfrm>
            <a:off x="4267121" y="2391163"/>
            <a:ext cx="4207806" cy="851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함수의 변수 값을 </a:t>
            </a:r>
            <a:r>
              <a:rPr lang="ko-KR" altLang="en-US" dirty="0" err="1"/>
              <a:t>피함수</a:t>
            </a:r>
            <a:r>
              <a:rPr lang="ko-KR" altLang="en-US" dirty="0"/>
              <a:t> 파라미터에 넣어 피함수에서 사용</a:t>
            </a:r>
            <a:r>
              <a:rPr lang="en-US" altLang="ko-KR" dirty="0"/>
              <a:t>. </a:t>
            </a:r>
            <a:r>
              <a:rPr lang="ko-KR" altLang="en-US" dirty="0"/>
              <a:t>피함수의 반환 값을 피함수를 호출해 사용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BBAEE6-D16B-6DA5-9E91-D5BD34C3493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609308" y="2817140"/>
            <a:ext cx="1657813" cy="69654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832DCA-5FBE-D0FF-1F50-73286845333F}"/>
              </a:ext>
            </a:extLst>
          </p:cNvPr>
          <p:cNvSpPr/>
          <p:nvPr/>
        </p:nvSpPr>
        <p:spPr>
          <a:xfrm>
            <a:off x="4267121" y="3404937"/>
            <a:ext cx="3527503" cy="67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함수의 변수 값을 받아 사용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F0B3C6-DDDD-3D7C-8A69-9F8F2C18AB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341756" y="3743378"/>
            <a:ext cx="1925365" cy="87322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912071-34AA-4AF8-480E-C8FBAD961A9F}"/>
              </a:ext>
            </a:extLst>
          </p:cNvPr>
          <p:cNvSpPr/>
          <p:nvPr/>
        </p:nvSpPr>
        <p:spPr>
          <a:xfrm>
            <a:off x="4267121" y="4264002"/>
            <a:ext cx="3527503" cy="67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반환할 값을 변수에 입력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9B200D-E019-07F0-96E0-B33AB2C98DE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207941" y="4602443"/>
            <a:ext cx="2059180" cy="87976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70C79E-A3C1-158D-4358-08312F12A83F}"/>
              </a:ext>
            </a:extLst>
          </p:cNvPr>
          <p:cNvSpPr/>
          <p:nvPr/>
        </p:nvSpPr>
        <p:spPr>
          <a:xfrm>
            <a:off x="4267121" y="5137061"/>
            <a:ext cx="3730789" cy="67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r>
              <a:rPr lang="ko-KR" altLang="en-US" dirty="0"/>
              <a:t>을 사용해 반환할 변수를 입력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15FA32-B5CD-06A9-96A6-7D612B99B5B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616927" y="5475502"/>
            <a:ext cx="2650194" cy="53461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9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34F04-A9D4-423A-A269-3523B2D3F07C}"/>
              </a:ext>
            </a:extLst>
          </p:cNvPr>
          <p:cNvSpPr>
            <a:spLocks noChangeAspect="1"/>
          </p:cNvSpPr>
          <p:nvPr/>
        </p:nvSpPr>
        <p:spPr>
          <a:xfrm>
            <a:off x="1371600" y="762000"/>
            <a:ext cx="1656000" cy="1656000"/>
          </a:xfrm>
          <a:prstGeom prst="roundRect">
            <a:avLst>
              <a:gd name="adj" fmla="val 50000"/>
            </a:avLst>
          </a:prstGeom>
          <a:solidFill>
            <a:srgbClr val="04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8800" y="838200"/>
            <a:ext cx="1905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i="1" spc="-155" dirty="0">
                <a:solidFill>
                  <a:schemeClr val="bg1"/>
                </a:solidFill>
                <a:latin typeface="+mj-ea"/>
              </a:rPr>
              <a:t>2</a:t>
            </a:r>
            <a:endParaRPr sz="9600" b="1" i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4E6088-1565-43D2-A0D4-549FCB73A330}"/>
              </a:ext>
            </a:extLst>
          </p:cNvPr>
          <p:cNvSpPr txBox="1">
            <a:spLocks/>
          </p:cNvSpPr>
          <p:nvPr/>
        </p:nvSpPr>
        <p:spPr>
          <a:xfrm>
            <a:off x="2188714" y="2739401"/>
            <a:ext cx="922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b="1" i="1" kern="0" dirty="0">
                <a:solidFill>
                  <a:srgbClr val="042A58"/>
                </a:solidFill>
                <a:latin typeface="+mj-ea"/>
              </a:rPr>
              <a:t>연산자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FD78F0A-BB49-4A7A-BCE5-4ACB2AEB0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273451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dirty="0"/>
              <a:t>연산자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ko-KR" alt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3579AAC-0CB3-12A3-61D7-594A55471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694111F-DACD-248C-A4A8-B49B4E59CD8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05625562"/>
              </p:ext>
            </p:extLst>
          </p:nvPr>
        </p:nvGraphicFramePr>
        <p:xfrm>
          <a:off x="1352952" y="1522881"/>
          <a:ext cx="9512494" cy="48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575">
                  <a:extLst>
                    <a:ext uri="{9D8B030D-6E8A-4147-A177-3AD203B41FA5}">
                      <a16:colId xmlns:a16="http://schemas.microsoft.com/office/drawing/2014/main" val="3444078709"/>
                    </a:ext>
                  </a:extLst>
                </a:gridCol>
                <a:gridCol w="2711395">
                  <a:extLst>
                    <a:ext uri="{9D8B030D-6E8A-4147-A177-3AD203B41FA5}">
                      <a16:colId xmlns:a16="http://schemas.microsoft.com/office/drawing/2014/main" val="3056457587"/>
                    </a:ext>
                  </a:extLst>
                </a:gridCol>
                <a:gridCol w="2988839">
                  <a:extLst>
                    <a:ext uri="{9D8B030D-6E8A-4147-A177-3AD203B41FA5}">
                      <a16:colId xmlns:a16="http://schemas.microsoft.com/office/drawing/2014/main" val="684854962"/>
                    </a:ext>
                  </a:extLst>
                </a:gridCol>
                <a:gridCol w="1628685">
                  <a:extLst>
                    <a:ext uri="{9D8B030D-6E8A-4147-A177-3AD203B41FA5}">
                      <a16:colId xmlns:a16="http://schemas.microsoft.com/office/drawing/2014/main" val="800204178"/>
                    </a:ext>
                  </a:extLst>
                </a:gridCol>
              </a:tblGrid>
              <a:tr h="22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 marL="47872" marR="47872" marT="23936" marB="2393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 marL="47872" marR="47872" marT="23936" marB="2393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사용법</a:t>
                      </a:r>
                    </a:p>
                  </a:txBody>
                  <a:tcPr marL="47872" marR="47872" marT="23936" marB="2393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연산 방향</a:t>
                      </a:r>
                    </a:p>
                  </a:txBody>
                  <a:tcPr marL="47872" marR="47872" marT="23936" marB="2393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150430"/>
                  </a:ext>
                </a:extLst>
              </a:tr>
              <a:tr h="22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대입 연산자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=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대입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=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2632282332"/>
                  </a:ext>
                </a:extLst>
              </a:tr>
              <a:tr h="22091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산술 연산자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더하기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+ B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1686399100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-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빼기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–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1958700835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*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곱하기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*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130098801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/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몫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/ B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1317015127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%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나머지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%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872314889"/>
                  </a:ext>
                </a:extLst>
              </a:tr>
              <a:tr h="22091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증감 연산자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++ (+1)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++A(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전치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), A++(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후치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042479409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-- (-1)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--A(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전치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), A--(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후치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931810741"/>
                  </a:ext>
                </a:extLst>
              </a:tr>
              <a:tr h="22091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관계 연산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&lt; , &gt;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초과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미만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&gt; B, A &lt;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542834208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&lt;=, &gt;=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이상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이하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&gt;==, A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&lt;=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2066043957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==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같다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==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2600738649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89" marR="77389" marT="38694" marB="386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!=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같지 않다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!=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959745836"/>
                  </a:ext>
                </a:extLst>
              </a:tr>
              <a:tr h="22091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논리 연산자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&amp;&amp; (AND)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&amp;&amp;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770000719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89" marR="77389" marT="38694" marB="386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|| (OR)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||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223513803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89" marR="77389" marT="38694" marB="386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! (NOT)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!A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305068828"/>
                  </a:ext>
                </a:extLst>
              </a:tr>
              <a:tr h="22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시프트 연산자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&lt;&lt;, &gt;&gt; 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비트를 옮김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&lt;&lt; 2, A &gt;&gt; 2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205838442"/>
                  </a:ext>
                </a:extLst>
              </a:tr>
              <a:tr h="22091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비트 연산자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&amp; (AND)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&amp;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2300627158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89" marR="77389" marT="38694" marB="386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| (OR)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| B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3813794822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89" marR="77389" marT="38694" marB="386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^ (XOR)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A ^ B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1293041101"/>
                  </a:ext>
                </a:extLst>
              </a:tr>
              <a:tr h="220910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89" marR="77389" marT="38694" marB="386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~ (NOT)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~A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2897962184"/>
                  </a:ext>
                </a:extLst>
              </a:tr>
              <a:tr h="22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삼항 연산자</a:t>
                      </a: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? :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(A &lt; B) ? 10:20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7872" marR="47872" marT="23936" marB="2393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</a:txBody>
                  <a:tcPr marL="47872" marR="47872" marT="23936" marB="23936"/>
                </a:tc>
                <a:extLst>
                  <a:ext uri="{0D108BD9-81ED-4DB2-BD59-A6C34878D82A}">
                    <a16:rowId xmlns:a16="http://schemas.microsoft.com/office/drawing/2014/main" val="160911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5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dirty="0"/>
              <a:t>연산자 우선순위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ko-KR" alt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0A70122-5E20-BA9D-92A2-21A7FDAA7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75900FE-88E5-3CE6-CE31-4ABE2ECB37D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251861868"/>
              </p:ext>
            </p:extLst>
          </p:nvPr>
        </p:nvGraphicFramePr>
        <p:xfrm>
          <a:off x="1968821" y="1522881"/>
          <a:ext cx="8280755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64">
                  <a:extLst>
                    <a:ext uri="{9D8B030D-6E8A-4147-A177-3AD203B41FA5}">
                      <a16:colId xmlns:a16="http://schemas.microsoft.com/office/drawing/2014/main" val="1783740429"/>
                    </a:ext>
                  </a:extLst>
                </a:gridCol>
                <a:gridCol w="6710791">
                  <a:extLst>
                    <a:ext uri="{9D8B030D-6E8A-4147-A177-3AD203B41FA5}">
                      <a16:colId xmlns:a16="http://schemas.microsoft.com/office/drawing/2014/main" val="2654253153"/>
                    </a:ext>
                  </a:extLst>
                </a:gridCol>
              </a:tblGrid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순위</a:t>
                      </a:r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연산자</a:t>
                      </a:r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732528696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( ), [ ], -&gt;, .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7921312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&amp; (</a:t>
                      </a:r>
                      <a:r>
                        <a:rPr lang="ko-KR" altLang="en-US" sz="1400"/>
                        <a:t>포인터</a:t>
                      </a:r>
                      <a:r>
                        <a:rPr lang="en-US" altLang="ko-KR" sz="1400"/>
                        <a:t>), ++, --, ~, !, * (</a:t>
                      </a:r>
                      <a:r>
                        <a:rPr lang="ko-KR" altLang="en-US" sz="1400"/>
                        <a:t>포인터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739683224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 (</a:t>
                      </a:r>
                      <a:r>
                        <a:rPr lang="ko-KR" altLang="en-US" sz="1400"/>
                        <a:t>곱셈</a:t>
                      </a:r>
                      <a:r>
                        <a:rPr lang="en-US" altLang="ko-KR" sz="1400"/>
                        <a:t>), /, %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879577964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+, -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72125248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&lt;&lt;, &gt;&gt;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3800489257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&lt;, &lt;=, &gt;=, &gt;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361365496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==, !=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2581610359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&amp; (</a:t>
                      </a:r>
                      <a:r>
                        <a:rPr lang="ko-KR" altLang="en-US" sz="1400"/>
                        <a:t>비트 논리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096229479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^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2309756918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|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03076754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&amp;&amp;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3146758713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||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340228814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? :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86743369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=, +=, -=, *=, /=, %=, ^=, 1=, &lt;&lt;=, &gt;&gt;=</a:t>
                      </a:r>
                      <a:endParaRPr lang="ko-KR" altLang="en-US" sz="140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463076612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, </a:t>
                      </a:r>
                      <a:endParaRPr lang="ko-KR" altLang="en-US" sz="1400" dirty="0"/>
                    </a:p>
                  </a:txBody>
                  <a:tcPr marL="69034" marR="69034" marT="34517" marB="34517"/>
                </a:tc>
                <a:extLst>
                  <a:ext uri="{0D108BD9-81ED-4DB2-BD59-A6C34878D82A}">
                    <a16:rowId xmlns:a16="http://schemas.microsoft.com/office/drawing/2014/main" val="15619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64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34F04-A9D4-423A-A269-3523B2D3F07C}"/>
              </a:ext>
            </a:extLst>
          </p:cNvPr>
          <p:cNvSpPr>
            <a:spLocks noChangeAspect="1"/>
          </p:cNvSpPr>
          <p:nvPr/>
        </p:nvSpPr>
        <p:spPr>
          <a:xfrm>
            <a:off x="1371600" y="762000"/>
            <a:ext cx="1656000" cy="1656000"/>
          </a:xfrm>
          <a:prstGeom prst="roundRect">
            <a:avLst>
              <a:gd name="adj" fmla="val 50000"/>
            </a:avLst>
          </a:prstGeom>
          <a:solidFill>
            <a:srgbClr val="04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8800" y="838200"/>
            <a:ext cx="1905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i="1" spc="-155" dirty="0">
                <a:solidFill>
                  <a:schemeClr val="bg1"/>
                </a:solidFill>
                <a:latin typeface="+mj-ea"/>
              </a:rPr>
              <a:t>3</a:t>
            </a:r>
            <a:endParaRPr sz="9600" b="1" i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4E6088-1565-43D2-A0D4-549FCB73A330}"/>
              </a:ext>
            </a:extLst>
          </p:cNvPr>
          <p:cNvSpPr txBox="1">
            <a:spLocks/>
          </p:cNvSpPr>
          <p:nvPr/>
        </p:nvSpPr>
        <p:spPr>
          <a:xfrm>
            <a:off x="2188714" y="2739401"/>
            <a:ext cx="922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b="1" i="1" kern="0" dirty="0" err="1">
                <a:solidFill>
                  <a:srgbClr val="042A58"/>
                </a:solidFill>
                <a:latin typeface="+mj-ea"/>
              </a:rPr>
              <a:t>제어문</a:t>
            </a:r>
            <a:endParaRPr lang="ko-KR" altLang="en-US" sz="3600" b="1" i="1" kern="0" dirty="0">
              <a:solidFill>
                <a:srgbClr val="042A58"/>
              </a:solidFill>
              <a:latin typeface="+mj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FD78F0A-BB49-4A7A-BCE5-4ACB2AEB0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273451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4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22FC89-F686-5603-95DE-4AB68FF5CC96}"/>
              </a:ext>
            </a:extLst>
          </p:cNvPr>
          <p:cNvSpPr/>
          <p:nvPr/>
        </p:nvSpPr>
        <p:spPr>
          <a:xfrm>
            <a:off x="5934075" y="1515567"/>
            <a:ext cx="3209925" cy="3109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6D9863-9675-501E-9FD5-35E71E122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  <a:r>
              <a:rPr lang="en-US" altLang="ko-KR" dirty="0"/>
              <a:t>(if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8E96A-BC56-EC04-EE44-412C69D93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F9DE0-B0C1-2066-D9F6-1007AD89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BD707-90CE-822C-0FCB-8416B2B6B186}"/>
              </a:ext>
            </a:extLst>
          </p:cNvPr>
          <p:cNvSpPr/>
          <p:nvPr/>
        </p:nvSpPr>
        <p:spPr>
          <a:xfrm>
            <a:off x="235390" y="1515567"/>
            <a:ext cx="3458424" cy="4849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E938885-DB2A-BB78-E45A-173222EB2DF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0" y="1592462"/>
            <a:ext cx="3311938" cy="4708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F5358-79ED-D791-7E5C-05F88D2BA96F}"/>
              </a:ext>
            </a:extLst>
          </p:cNvPr>
          <p:cNvSpPr txBox="1"/>
          <p:nvPr/>
        </p:nvSpPr>
        <p:spPr>
          <a:xfrm>
            <a:off x="3868467" y="5694631"/>
            <a:ext cx="5205742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if (</a:t>
            </a:r>
            <a:r>
              <a:rPr lang="ko-KR" altLang="en-US" b="1" dirty="0"/>
              <a:t>조건</a:t>
            </a:r>
            <a:r>
              <a:rPr lang="en-US" altLang="ko-KR" b="1" dirty="0"/>
              <a:t>) </a:t>
            </a:r>
            <a:r>
              <a:rPr lang="ko-KR" altLang="en-US" b="1" dirty="0"/>
              <a:t>명령문 </a:t>
            </a:r>
            <a:r>
              <a:rPr lang="en-US" altLang="ko-KR" dirty="0"/>
              <a:t>: </a:t>
            </a:r>
            <a:r>
              <a:rPr lang="ko-KR" altLang="en-US" dirty="0"/>
              <a:t>조건을 만족하면 명령문이 실행</a:t>
            </a:r>
            <a:r>
              <a:rPr lang="en-US" altLang="ko-KR" dirty="0"/>
              <a:t>, </a:t>
            </a:r>
            <a:r>
              <a:rPr lang="ko-KR" altLang="en-US" dirty="0"/>
              <a:t>조건이 만족하지 않는다면 </a:t>
            </a:r>
            <a:r>
              <a:rPr lang="en-US" altLang="ko-KR" dirty="0"/>
              <a:t>if</a:t>
            </a:r>
            <a:r>
              <a:rPr lang="ko-KR" altLang="en-US" dirty="0"/>
              <a:t>문을 실행하지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6A3CB8-0D33-5E8E-DFA6-415BFD7CC70E}"/>
              </a:ext>
            </a:extLst>
          </p:cNvPr>
          <p:cNvCxnSpPr>
            <a:cxnSpLocks/>
          </p:cNvCxnSpPr>
          <p:nvPr/>
        </p:nvCxnSpPr>
        <p:spPr>
          <a:xfrm flipH="1">
            <a:off x="1439501" y="3545777"/>
            <a:ext cx="2619703" cy="76367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E42C26-DF07-82F8-7646-B925DECA7A16}"/>
              </a:ext>
            </a:extLst>
          </p:cNvPr>
          <p:cNvSpPr/>
          <p:nvPr/>
        </p:nvSpPr>
        <p:spPr>
          <a:xfrm>
            <a:off x="4059204" y="3289299"/>
            <a:ext cx="1405054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입력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3FE0C19-44D4-EC99-F23C-76286E646009}"/>
              </a:ext>
            </a:extLst>
          </p:cNvPr>
          <p:cNvCxnSpPr>
            <a:cxnSpLocks/>
          </p:cNvCxnSpPr>
          <p:nvPr/>
        </p:nvCxnSpPr>
        <p:spPr>
          <a:xfrm flipH="1">
            <a:off x="2851842" y="4256649"/>
            <a:ext cx="1207362" cy="30927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0BC85F-4271-44F2-AADF-3E99B79FBA4B}"/>
              </a:ext>
            </a:extLst>
          </p:cNvPr>
          <p:cNvSpPr/>
          <p:nvPr/>
        </p:nvSpPr>
        <p:spPr>
          <a:xfrm>
            <a:off x="4059204" y="4000171"/>
            <a:ext cx="1405054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명령문 입력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C11DAD-9F74-1C1F-AD04-6D2D6607C650}"/>
              </a:ext>
            </a:extLst>
          </p:cNvPr>
          <p:cNvCxnSpPr>
            <a:cxnSpLocks/>
          </p:cNvCxnSpPr>
          <p:nvPr/>
        </p:nvCxnSpPr>
        <p:spPr>
          <a:xfrm flipH="1">
            <a:off x="2154725" y="5009170"/>
            <a:ext cx="1904479" cy="19915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BECDCF-51CC-9A3C-5773-4A8C33750E1B}"/>
              </a:ext>
            </a:extLst>
          </p:cNvPr>
          <p:cNvSpPr/>
          <p:nvPr/>
        </p:nvSpPr>
        <p:spPr>
          <a:xfrm>
            <a:off x="4059204" y="4752691"/>
            <a:ext cx="2613200" cy="66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조건이 만족하지 않으면 조건문 건너 뜀</a:t>
            </a:r>
            <a:endParaRPr lang="ko-KR" altLang="en-US" dirty="0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C9A6B9A0-8919-11C5-E635-B805A774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41" y="1592462"/>
            <a:ext cx="3064368" cy="296528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AC6ADF-D636-14B5-0E8E-9B6F4FEAD77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299465" y="3097095"/>
            <a:ext cx="2992642" cy="19220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F3FAC8-4E85-243E-CD3F-0A707AA7BF85}"/>
              </a:ext>
            </a:extLst>
          </p:cNvPr>
          <p:cNvSpPr/>
          <p:nvPr/>
        </p:nvSpPr>
        <p:spPr>
          <a:xfrm>
            <a:off x="9292107" y="2765190"/>
            <a:ext cx="2092154" cy="66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중괄호를 사용해 다중 명령 사용</a:t>
            </a:r>
          </a:p>
        </p:txBody>
      </p:sp>
    </p:spTree>
    <p:extLst>
      <p:ext uri="{BB962C8B-B14F-4D97-AF65-F5344CB8AC3E}">
        <p14:creationId xmlns:p14="http://schemas.microsoft.com/office/powerpoint/2010/main" val="99396799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ASOFT-20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ASOFT-2022" id="{73385A5C-31C2-40A5-B26D-8560AAEBE95A}" vid="{FF10B75A-D586-47D9-AF73-386BAB02166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2F2C6CD9732E24FBE5A6032E7D37894" ma:contentTypeVersion="0" ma:contentTypeDescription="새 문서를 만듭니다." ma:contentTypeScope="" ma:versionID="995272986c03bf519ae2e389988760a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636db51cbc5c33536c83287e32819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4FA9B4-A38F-443A-8834-F28041F9A270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E1463A-D410-46A5-8547-0339FE20C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CDC2D3-555C-433B-A6B0-EEE23B71F6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MOASOFT-2022</Template>
  <TotalTime>4198</TotalTime>
  <Words>1230</Words>
  <Application>Microsoft Office PowerPoint</Application>
  <PresentationFormat>와이드스크린</PresentationFormat>
  <Paragraphs>286</Paragraphs>
  <Slides>27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Malgun Gothic</vt:lpstr>
      <vt:lpstr>Malgun Gothic</vt:lpstr>
      <vt:lpstr>Arial</vt:lpstr>
      <vt:lpstr>Calibri</vt:lpstr>
      <vt:lpstr>Wingdings</vt:lpstr>
      <vt:lpstr>1_디자인 사용자 지정</vt:lpstr>
      <vt:lpstr>MOASOFT-2022</vt:lpstr>
      <vt:lpstr>PowerPoint 프레젠테이션</vt:lpstr>
      <vt:lpstr>1</vt:lpstr>
      <vt:lpstr>PowerPoint 프레젠테이션</vt:lpstr>
      <vt:lpstr>PowerPoint 프레젠테이션</vt:lpstr>
      <vt:lpstr>2</vt:lpstr>
      <vt:lpstr>PowerPoint 프레젠테이션</vt:lpstr>
      <vt:lpstr>PowerPoint 프레젠테이션</vt:lpstr>
      <vt:lpstr>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</vt:lpstr>
      <vt:lpstr>PowerPoint 프레젠테이션</vt:lpstr>
      <vt:lpstr>PowerPoint 프레젠테이션</vt:lpstr>
      <vt:lpstr>5</vt:lpstr>
      <vt:lpstr>PowerPoint 프레젠테이션</vt:lpstr>
      <vt:lpstr>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박필수</dc:creator>
  <cp:lastModifiedBy>양세민</cp:lastModifiedBy>
  <cp:revision>41</cp:revision>
  <dcterms:created xsi:type="dcterms:W3CDTF">2022-01-18T02:17:38Z</dcterms:created>
  <dcterms:modified xsi:type="dcterms:W3CDTF">2023-02-26T09:46:48Z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0x01010042F2C6CD9732E24FBE5A6032E7D37894</vt:lpwstr>
  </property>
</Properties>
</file>