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670560" y="1984248"/>
            <a:ext cx="10948416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50976" y="2432304"/>
            <a:ext cx="103632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48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804416" y="3785616"/>
            <a:ext cx="85344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A84A-C68A-4081-BFDD-2C9CAFFBF4F8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EB6-5FDD-4ED0-9BB9-A2D7FBAED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1146048" y="171907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ed Rectangle 10"/>
          <p:cNvSpPr/>
          <p:nvPr/>
        </p:nvSpPr>
        <p:spPr bwMode="gray">
          <a:xfrm>
            <a:off x="1146048" y="4718304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unded Rectangle 11"/>
          <p:cNvSpPr/>
          <p:nvPr/>
        </p:nvSpPr>
        <p:spPr bwMode="gray">
          <a:xfrm>
            <a:off x="7522464" y="180136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17"/>
          <p:cNvGrpSpPr/>
          <p:nvPr/>
        </p:nvGrpSpPr>
        <p:grpSpPr bwMode="ltGray">
          <a:xfrm>
            <a:off x="7644384" y="189280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7955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A84A-C68A-4081-BFDD-2C9CAFFBF4F8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EB6-5FDD-4ED0-9BB9-A2D7FBAED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39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356616"/>
            <a:ext cx="9339072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731520" y="219456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219456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219456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814560" y="365760"/>
            <a:ext cx="1901952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576072"/>
            <a:ext cx="8497824" cy="564184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A84A-C68A-4081-BFDD-2C9CAFFBF4F8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EB6-5FDD-4ED0-9BB9-A2D7FBAED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8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57200"/>
            <a:ext cx="10863072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572768"/>
            <a:ext cx="10826496" cy="48280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A84A-C68A-4081-BFDD-2C9CAFFBF4F8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EB6-5FDD-4ED0-9BB9-A2D7FBAED98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2829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670560" y="3712464"/>
            <a:ext cx="10863072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ed Rectangle 8"/>
          <p:cNvSpPr/>
          <p:nvPr/>
        </p:nvSpPr>
        <p:spPr bwMode="gray">
          <a:xfrm>
            <a:off x="1146048" y="5641848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53440" y="3931920"/>
            <a:ext cx="10387584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48" y="2642616"/>
            <a:ext cx="9997440" cy="740664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A84A-C68A-4081-BFDD-2C9CAFFBF4F8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EB6-5FDD-4ED0-9BB9-A2D7FBAED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ounded Rectangle 7"/>
          <p:cNvSpPr/>
          <p:nvPr/>
        </p:nvSpPr>
        <p:spPr bwMode="gray">
          <a:xfrm>
            <a:off x="1146048" y="350215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7522464" y="358444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 bwMode="ltGray">
          <a:xfrm>
            <a:off x="7644384" y="367588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016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1216152"/>
            <a:ext cx="11436096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926592" y="10789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402080" y="10789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901952" y="10789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A84A-C68A-4081-BFDD-2C9CAFFBF4F8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EB6-5FDD-4ED0-9BB9-A2D7FBAED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1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gray">
          <a:xfrm>
            <a:off x="6193536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377952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73024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376416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A84A-C68A-4081-BFDD-2C9CAFFBF4F8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EB6-5FDD-4ED0-9BB9-A2D7FBAED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6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A84A-C68A-4081-BFDD-2C9CAFFBF4F8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EB6-5FDD-4ED0-9BB9-A2D7FBAED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3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A84A-C68A-4081-BFDD-2C9CAFFBF4F8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EB6-5FDD-4ED0-9BB9-A2D7FBAED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75488" y="429768"/>
            <a:ext cx="4157472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429768"/>
            <a:ext cx="6912864" cy="58613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488" y="1435608"/>
            <a:ext cx="4157472" cy="4855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A84A-C68A-4081-BFDD-2C9CAFFBF4F8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EB6-5FDD-4ED0-9BB9-A2D7FBAED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3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07136" y="3273552"/>
            <a:ext cx="3523488" cy="137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267200" y="612775"/>
            <a:ext cx="7205472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4464" y="4800600"/>
            <a:ext cx="6803136" cy="137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0A84A-C68A-4081-BFDD-2C9CAFFBF4F8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EB6-5FDD-4ED0-9BB9-A2D7FBAED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3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3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09600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0A84A-C68A-4081-BFDD-2C9CAFFBF4F8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4112" y="6556248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669536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9EB6-5FDD-4ED0-9BB9-A2D7FBAED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75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빅콘테스트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2017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챌린지리그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양종열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65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Gradient Boost </a:t>
            </a:r>
            <a:r>
              <a:rPr lang="ko-KR" altLang="en-US" dirty="0" smtClean="0"/>
              <a:t>알고리즘 사용</a:t>
            </a:r>
            <a:endParaRPr lang="en-US" altLang="ko-KR" dirty="0" smtClean="0"/>
          </a:p>
          <a:p>
            <a:r>
              <a:rPr lang="en-US" altLang="ko-KR" dirty="0" err="1" smtClean="0"/>
              <a:t>CatBoost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visualizing gradient boosting over decision tre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39" y="3099521"/>
            <a:ext cx="992505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8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ko-KR" altLang="en-US" dirty="0" err="1" smtClean="0"/>
              <a:t>파라메터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Iteration: 400</a:t>
            </a:r>
          </a:p>
          <a:p>
            <a:r>
              <a:rPr lang="en-US" altLang="ko-KR" dirty="0" smtClean="0"/>
              <a:t>Learning rate: 0.03</a:t>
            </a:r>
          </a:p>
          <a:p>
            <a:r>
              <a:rPr lang="en-US" altLang="ko-KR" dirty="0" smtClean="0"/>
              <a:t>Tree depth: 7</a:t>
            </a:r>
          </a:p>
          <a:p>
            <a:r>
              <a:rPr lang="en-US" altLang="ko-KR" dirty="0" smtClean="0"/>
              <a:t>L2 regularization: 3</a:t>
            </a:r>
          </a:p>
          <a:p>
            <a:r>
              <a:rPr lang="en-US" altLang="ko-KR" dirty="0" smtClean="0"/>
              <a:t>Class weight: 0:1 = 1:2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0938" y="4590853"/>
            <a:ext cx="4634755" cy="147732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err="1"/>
              <a:t>model</a:t>
            </a:r>
            <a:r>
              <a:rPr lang="ko-KR" altLang="en-US" dirty="0"/>
              <a:t> = </a:t>
            </a:r>
            <a:r>
              <a:rPr lang="ko-KR" altLang="en-US" dirty="0" err="1"/>
              <a:t>CatBoostClassifier</a:t>
            </a:r>
            <a:r>
              <a:rPr lang="ko-KR" altLang="en-US" dirty="0"/>
              <a:t>(</a:t>
            </a:r>
          </a:p>
          <a:p>
            <a:r>
              <a:rPr lang="ko-KR" altLang="en-US" dirty="0"/>
              <a:t>    </a:t>
            </a:r>
            <a:r>
              <a:rPr lang="ko-KR" altLang="en-US" dirty="0" err="1" smtClean="0"/>
              <a:t>iterations</a:t>
            </a:r>
            <a:r>
              <a:rPr lang="ko-KR" altLang="en-US" dirty="0" smtClean="0"/>
              <a:t>=</a:t>
            </a:r>
            <a:r>
              <a:rPr lang="en-US" altLang="ko-KR" dirty="0" smtClean="0"/>
              <a:t>400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learning_rate</a:t>
            </a:r>
            <a:r>
              <a:rPr lang="ko-KR" altLang="en-US" dirty="0" smtClean="0"/>
              <a:t>=</a:t>
            </a:r>
            <a:r>
              <a:rPr lang="en-US" altLang="ko-KR" dirty="0" smtClean="0"/>
              <a:t>0.03</a:t>
            </a:r>
            <a:r>
              <a:rPr lang="ko-KR" altLang="en-US" dirty="0" smtClean="0"/>
              <a:t>,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 smtClean="0"/>
              <a:t>depth</a:t>
            </a:r>
            <a:r>
              <a:rPr lang="ko-KR" altLang="en-US" dirty="0" smtClean="0"/>
              <a:t>=</a:t>
            </a:r>
            <a:r>
              <a:rPr lang="en-US" altLang="ko-KR" dirty="0" smtClean="0"/>
              <a:t>7</a:t>
            </a:r>
            <a:r>
              <a:rPr lang="ko-KR" altLang="en-US" dirty="0" smtClean="0"/>
              <a:t>, l2_leaf_reg=</a:t>
            </a:r>
            <a:r>
              <a:rPr lang="en-US" altLang="ko-KR" dirty="0" smtClean="0"/>
              <a:t>3</a:t>
            </a:r>
            <a:r>
              <a:rPr lang="ko-KR" altLang="en-US" dirty="0" smtClean="0"/>
              <a:t>,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 smtClean="0"/>
              <a:t>class_weights</a:t>
            </a:r>
            <a:r>
              <a:rPr lang="ko-KR" altLang="en-US" dirty="0"/>
              <a:t>=[1,2],</a:t>
            </a:r>
          </a:p>
          <a:p>
            <a:r>
              <a:rPr lang="ko-KR" altLang="en-US" dirty="0"/>
              <a:t>    </a:t>
            </a:r>
            <a:r>
              <a:rPr lang="ko-KR" altLang="en-US" dirty="0" err="1" smtClean="0"/>
              <a:t>random_seed</a:t>
            </a:r>
            <a:r>
              <a:rPr lang="ko-KR" altLang="en-US" dirty="0" smtClean="0"/>
              <a:t>=</a:t>
            </a:r>
            <a:r>
              <a:rPr lang="en-US" altLang="ko-KR" dirty="0" err="1"/>
              <a:t>0</a:t>
            </a:r>
            <a:r>
              <a:rPr lang="ko-KR" altLang="en-US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5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Validation 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20% </a:t>
            </a:r>
            <a:r>
              <a:rPr lang="ko-KR" altLang="en-US" dirty="0" smtClean="0"/>
              <a:t>데이터를 </a:t>
            </a:r>
            <a:r>
              <a:rPr lang="en-US" altLang="ko-KR" dirty="0" smtClean="0"/>
              <a:t>validation set</a:t>
            </a:r>
            <a:r>
              <a:rPr lang="ko-KR" altLang="en-US" dirty="0" smtClean="0"/>
              <a:t>으로 활용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765" y="2299011"/>
            <a:ext cx="8641976" cy="36933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err="1"/>
              <a:t>X_train</a:t>
            </a:r>
            <a:r>
              <a:rPr lang="ko-KR" altLang="en-US" dirty="0"/>
              <a:t>, </a:t>
            </a:r>
            <a:r>
              <a:rPr lang="ko-KR" altLang="en-US" dirty="0" err="1"/>
              <a:t>X_val</a:t>
            </a:r>
            <a:r>
              <a:rPr lang="ko-KR" altLang="en-US" dirty="0"/>
              <a:t>, </a:t>
            </a:r>
            <a:r>
              <a:rPr lang="ko-KR" altLang="en-US" dirty="0" err="1"/>
              <a:t>y_train</a:t>
            </a:r>
            <a:r>
              <a:rPr lang="ko-KR" altLang="en-US" dirty="0"/>
              <a:t>, </a:t>
            </a:r>
            <a:r>
              <a:rPr lang="ko-KR" altLang="en-US" dirty="0" err="1"/>
              <a:t>y_val</a:t>
            </a:r>
            <a:r>
              <a:rPr lang="ko-KR" altLang="en-US" dirty="0"/>
              <a:t> = </a:t>
            </a:r>
            <a:r>
              <a:rPr lang="ko-KR" altLang="en-US" dirty="0" err="1"/>
              <a:t>train_test_split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, </a:t>
            </a:r>
            <a:r>
              <a:rPr lang="ko-KR" altLang="en-US" dirty="0" err="1"/>
              <a:t>test_size</a:t>
            </a:r>
            <a:r>
              <a:rPr lang="ko-KR" altLang="en-US" dirty="0"/>
              <a:t>=0.2, </a:t>
            </a:r>
            <a:r>
              <a:rPr lang="ko-KR" altLang="en-US" dirty="0" err="1"/>
              <a:t>random_state</a:t>
            </a:r>
            <a:r>
              <a:rPr lang="ko-KR" altLang="en-US" dirty="0"/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1178208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F1-measure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precision, accuracy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연체자에</a:t>
            </a:r>
            <a:r>
              <a:rPr lang="ko-KR" altLang="en-US" dirty="0" smtClean="0"/>
              <a:t> 대한 것만 측정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72988" y="2353235"/>
                <a:ext cx="3854824" cy="564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𝑎𝑐𝑐𝑢𝑟𝑎𝑐𝑦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𝑎𝑐𝑐𝑢𝑟𝑎𝑐𝑦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88" y="2353235"/>
                <a:ext cx="3854824" cy="564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99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실험결과 </a:t>
            </a:r>
            <a:r>
              <a:rPr lang="en-US" altLang="ko-KR" dirty="0" smtClean="0"/>
              <a:t>validation set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f1_measure: 0.423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0560" y="2495835"/>
            <a:ext cx="10863072" cy="20313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SETUP: </a:t>
            </a:r>
            <a:r>
              <a:rPr lang="ko-KR" altLang="en-US" dirty="0" err="1"/>
              <a:t>nem</a:t>
            </a:r>
            <a:r>
              <a:rPr lang="ko-KR" altLang="en-US" dirty="0"/>
              <a:t>: 5, </a:t>
            </a:r>
            <a:r>
              <a:rPr lang="ko-KR" altLang="en-US" dirty="0" err="1"/>
              <a:t>itr</a:t>
            </a:r>
            <a:r>
              <a:rPr lang="ko-KR" altLang="en-US" dirty="0"/>
              <a:t>: 400, </a:t>
            </a:r>
            <a:r>
              <a:rPr lang="ko-KR" altLang="en-US" dirty="0" err="1"/>
              <a:t>lr</a:t>
            </a:r>
            <a:r>
              <a:rPr lang="ko-KR" altLang="en-US" dirty="0"/>
              <a:t>: 0.03, </a:t>
            </a:r>
            <a:r>
              <a:rPr lang="ko-KR" altLang="en-US" dirty="0" err="1"/>
              <a:t>dpt</a:t>
            </a:r>
            <a:r>
              <a:rPr lang="ko-KR" altLang="en-US" dirty="0"/>
              <a:t>: 7, l2r: 3</a:t>
            </a:r>
          </a:p>
          <a:p>
            <a:r>
              <a:rPr lang="ko-KR" altLang="en-US" dirty="0"/>
              <a:t>100%|</a:t>
            </a:r>
            <a:r>
              <a:rPr lang="ko-KR" altLang="en-US" dirty="0" smtClean="0"/>
              <a:t>████████████████████████████</a:t>
            </a:r>
            <a:r>
              <a:rPr lang="ko-KR" altLang="en-US" dirty="0"/>
              <a:t>| 5/5 [10:07&lt;00:00, 121.49s/</a:t>
            </a:r>
            <a:r>
              <a:rPr lang="ko-KR" altLang="en-US" dirty="0" err="1"/>
              <a:t>it</a:t>
            </a:r>
            <a:r>
              <a:rPr lang="ko-KR" altLang="en-US" dirty="0"/>
              <a:t>] </a:t>
            </a:r>
            <a:endParaRPr lang="en-US" altLang="ko-KR" dirty="0" smtClean="0"/>
          </a:p>
          <a:p>
            <a:r>
              <a:rPr lang="ko-KR" altLang="en-US" dirty="0" err="1" smtClean="0"/>
              <a:t>Test</a:t>
            </a:r>
            <a:r>
              <a:rPr lang="ko-KR" altLang="en-US" dirty="0" smtClean="0"/>
              <a:t> </a:t>
            </a:r>
            <a:r>
              <a:rPr lang="ko-KR" altLang="en-US" dirty="0" err="1"/>
              <a:t>error</a:t>
            </a:r>
            <a:r>
              <a:rPr lang="ko-KR" altLang="en-US" dirty="0"/>
              <a:t> </a:t>
            </a:r>
            <a:r>
              <a:rPr lang="ko-KR" altLang="en-US" dirty="0" smtClean="0"/>
              <a:t>= </a:t>
            </a:r>
            <a:r>
              <a:rPr lang="ko-KR" altLang="en-US" dirty="0"/>
              <a:t>0.04539332568464109</a:t>
            </a:r>
          </a:p>
          <a:p>
            <a:r>
              <a:rPr lang="ko-KR" altLang="en-US" dirty="0"/>
              <a:t>f1_measure 0.423320659062</a:t>
            </a:r>
          </a:p>
          <a:p>
            <a:r>
              <a:rPr lang="en-US" altLang="ko-KR" dirty="0" smtClean="0"/>
              <a:t>confusion matrix</a:t>
            </a:r>
          </a:p>
          <a:p>
            <a:r>
              <a:rPr lang="ko-KR" altLang="en-US" dirty="0" smtClean="0"/>
              <a:t>[[</a:t>
            </a:r>
            <a:r>
              <a:rPr lang="ko-KR" altLang="en-US" dirty="0"/>
              <a:t>18803   396]</a:t>
            </a:r>
          </a:p>
          <a:p>
            <a:r>
              <a:rPr lang="ko-KR" altLang="en-US" dirty="0"/>
              <a:t> [  514   334]]</a:t>
            </a:r>
          </a:p>
        </p:txBody>
      </p:sp>
    </p:spTree>
    <p:extLst>
      <p:ext uri="{BB962C8B-B14F-4D97-AF65-F5344CB8AC3E}">
        <p14:creationId xmlns:p14="http://schemas.microsoft.com/office/powerpoint/2010/main" val="422574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validation set</a:t>
            </a:r>
            <a:r>
              <a:rPr lang="ko-KR" altLang="en-US" dirty="0" smtClean="0"/>
              <a:t>을 포함한 모든 데이터로 학습한 후 결과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24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보험</a:t>
            </a:r>
            <a:r>
              <a:rPr lang="en-US" altLang="ko-KR" dirty="0"/>
              <a:t>, </a:t>
            </a:r>
            <a:r>
              <a:rPr lang="ko-KR" altLang="en-US" dirty="0"/>
              <a:t>통신</a:t>
            </a:r>
            <a:r>
              <a:rPr lang="en-US" altLang="ko-KR" dirty="0"/>
              <a:t>, </a:t>
            </a:r>
            <a:r>
              <a:rPr lang="ko-KR" altLang="en-US" dirty="0"/>
              <a:t>신용평가사 </a:t>
            </a:r>
            <a:r>
              <a:rPr lang="en-US" altLang="ko-KR" dirty="0"/>
              <a:t>(</a:t>
            </a:r>
            <a:r>
              <a:rPr lang="ko-KR" altLang="en-US" dirty="0"/>
              <a:t>개인정보 </a:t>
            </a:r>
            <a:r>
              <a:rPr lang="ko-KR" altLang="en-US" dirty="0" err="1"/>
              <a:t>비식별</a:t>
            </a:r>
            <a:r>
              <a:rPr lang="en-US" altLang="ko-KR" dirty="0"/>
              <a:t>)</a:t>
            </a:r>
            <a:r>
              <a:rPr lang="ko-KR" altLang="en-US" dirty="0"/>
              <a:t>결합데이터를 활용한 </a:t>
            </a:r>
            <a:r>
              <a:rPr lang="ko-KR" altLang="en-US" dirty="0" smtClean="0"/>
              <a:t>대출상환 </a:t>
            </a:r>
            <a:r>
              <a:rPr lang="ko-KR" altLang="en-US" dirty="0"/>
              <a:t>예측 알고리즘 개발</a:t>
            </a:r>
          </a:p>
        </p:txBody>
      </p:sp>
    </p:spTree>
    <p:extLst>
      <p:ext uri="{BB962C8B-B14F-4D97-AF65-F5344CB8AC3E}">
        <p14:creationId xmlns:p14="http://schemas.microsoft.com/office/powerpoint/2010/main" val="146884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개인정보 </a:t>
            </a:r>
            <a:r>
              <a:rPr lang="ko-KR" altLang="en-US" dirty="0" err="1"/>
              <a:t>비식별화</a:t>
            </a:r>
            <a:r>
              <a:rPr lang="ko-KR" altLang="en-US" dirty="0"/>
              <a:t> 한 </a:t>
            </a:r>
            <a:r>
              <a:rPr lang="en-US" altLang="ko-KR" dirty="0"/>
              <a:t>SK</a:t>
            </a:r>
            <a:r>
              <a:rPr lang="ko-KR" altLang="en-US" dirty="0"/>
              <a:t>텔레콤 </a:t>
            </a:r>
            <a:r>
              <a:rPr lang="ko-KR" altLang="en-US" dirty="0" err="1"/>
              <a:t>데이터등</a:t>
            </a:r>
            <a:endParaRPr lang="ko-KR" altLang="en-US" dirty="0"/>
          </a:p>
          <a:p>
            <a:pPr latinLnBrk="0"/>
            <a:r>
              <a:rPr lang="ko-KR" altLang="en-US" dirty="0"/>
              <a:t>개인정보 </a:t>
            </a:r>
            <a:r>
              <a:rPr lang="ko-KR" altLang="en-US" dirty="0" err="1"/>
              <a:t>비식별화</a:t>
            </a:r>
            <a:r>
              <a:rPr lang="ko-KR" altLang="en-US" dirty="0"/>
              <a:t> 한 </a:t>
            </a:r>
            <a:r>
              <a:rPr lang="en-US" altLang="ko-KR" dirty="0"/>
              <a:t>SCI</a:t>
            </a:r>
            <a:r>
              <a:rPr lang="ko-KR" altLang="en-US" dirty="0" err="1"/>
              <a:t>평가정보</a:t>
            </a:r>
            <a:r>
              <a:rPr lang="ko-KR" altLang="en-US" dirty="0"/>
              <a:t> 및 </a:t>
            </a:r>
            <a:r>
              <a:rPr lang="ko-KR" altLang="en-US" dirty="0" err="1"/>
              <a:t>한화생명</a:t>
            </a:r>
            <a:r>
              <a:rPr lang="ko-KR" altLang="en-US" dirty="0"/>
              <a:t> 데이터 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35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대출정보</a:t>
            </a:r>
            <a:endParaRPr lang="en-US" altLang="ko-KR" dirty="0" smtClean="0"/>
          </a:p>
          <a:p>
            <a:r>
              <a:rPr lang="ko-KR" altLang="en-US" dirty="0" smtClean="0"/>
              <a:t>가족사항</a:t>
            </a:r>
            <a:endParaRPr lang="en-US" altLang="ko-KR" dirty="0" smtClean="0"/>
          </a:p>
          <a:p>
            <a:r>
              <a:rPr lang="ko-KR" altLang="en-US" dirty="0" smtClean="0"/>
              <a:t>보험관련데이터</a:t>
            </a:r>
            <a:endParaRPr lang="en-US" altLang="ko-KR" dirty="0" smtClean="0"/>
          </a:p>
          <a:p>
            <a:r>
              <a:rPr lang="ko-KR" altLang="en-US" dirty="0" smtClean="0"/>
              <a:t>통신사관련데이터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9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IMBALANCE</a:t>
            </a:r>
          </a:p>
          <a:p>
            <a:pPr lvl="1"/>
            <a:r>
              <a:rPr lang="ko-KR" altLang="en-US" dirty="0" err="1" smtClean="0"/>
              <a:t>미연체자</a:t>
            </a:r>
            <a:r>
              <a:rPr lang="en-US" altLang="ko-KR" dirty="0" smtClean="0"/>
              <a:t>: 76747</a:t>
            </a:r>
          </a:p>
          <a:p>
            <a:pPr lvl="1"/>
            <a:r>
              <a:rPr lang="ko-KR" altLang="en-US" dirty="0" smtClean="0"/>
              <a:t>연체자</a:t>
            </a:r>
            <a:r>
              <a:rPr lang="en-US" altLang="ko-KR" dirty="0" smtClean="0"/>
              <a:t>: 3439</a:t>
            </a:r>
          </a:p>
          <a:p>
            <a:r>
              <a:rPr lang="ko-KR" altLang="en-US" dirty="0" smtClean="0"/>
              <a:t>문자열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배우자직업</a:t>
            </a:r>
            <a:r>
              <a:rPr lang="ko-KR" altLang="en-US" dirty="0" smtClean="0"/>
              <a:t>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2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Imbalance</a:t>
            </a:r>
            <a:endParaRPr lang="ko-KR" altLang="en-US" dirty="0"/>
          </a:p>
        </p:txBody>
      </p:sp>
      <p:pic>
        <p:nvPicPr>
          <p:cNvPr id="1026" name="Picture 2" descr="../../_images/sphx_glr_plot_comparison_combine_00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08"/>
          <a:stretch/>
        </p:blipFill>
        <p:spPr bwMode="auto">
          <a:xfrm>
            <a:off x="1476308" y="1308847"/>
            <a:ext cx="9251576" cy="516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1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Imbalance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SMOTETomek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이용한 데이터 </a:t>
            </a:r>
            <a:r>
              <a:rPr lang="en-US" altLang="ko-KR" dirty="0" smtClean="0"/>
              <a:t>balancing</a:t>
            </a:r>
          </a:p>
          <a:p>
            <a:pPr lvl="1"/>
            <a:r>
              <a:rPr lang="en-US" altLang="ko-KR" dirty="0"/>
              <a:t>Counter({0: 76747, 1: 3439})</a:t>
            </a:r>
          </a:p>
          <a:p>
            <a:pPr marL="457200" lvl="1" indent="0">
              <a:buNone/>
            </a:pPr>
            <a:r>
              <a:rPr lang="en-US" altLang="ko-KR" dirty="0" smtClean="0"/>
              <a:t>=&gt; Counter</a:t>
            </a:r>
            <a:r>
              <a:rPr lang="en-US" altLang="ko-KR" dirty="0"/>
              <a:t>({0: 76196, 1: 76196})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88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데이터를 고유한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56447" y="2620433"/>
            <a:ext cx="3917576" cy="258532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str_to_int</a:t>
            </a:r>
            <a:r>
              <a:rPr lang="en-US" altLang="ko-KR" dirty="0"/>
              <a:t>(train, test):</a:t>
            </a:r>
          </a:p>
          <a:p>
            <a:r>
              <a:rPr lang="en-US" altLang="ko-KR" dirty="0"/>
              <a:t>    train = </a:t>
            </a:r>
            <a:r>
              <a:rPr lang="en-US" altLang="ko-KR" dirty="0" err="1"/>
              <a:t>train.fillna</a:t>
            </a:r>
            <a:r>
              <a:rPr lang="en-US" altLang="ko-KR" dirty="0"/>
              <a:t>(0)</a:t>
            </a:r>
          </a:p>
          <a:p>
            <a:r>
              <a:rPr lang="en-US" altLang="ko-KR" dirty="0"/>
              <a:t>    test = </a:t>
            </a:r>
            <a:r>
              <a:rPr lang="en-US" altLang="ko-KR" dirty="0" err="1"/>
              <a:t>test.fillna</a:t>
            </a:r>
            <a:r>
              <a:rPr lang="en-US" altLang="ko-KR" dirty="0"/>
              <a:t>(0)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idx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    for item in </a:t>
            </a:r>
            <a:r>
              <a:rPr lang="en-US" altLang="ko-KR" dirty="0" err="1"/>
              <a:t>train.unique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train.loc</a:t>
            </a:r>
            <a:r>
              <a:rPr lang="en-US" altLang="ko-KR" dirty="0"/>
              <a:t>[train==item] = </a:t>
            </a:r>
            <a:r>
              <a:rPr lang="en-US" altLang="ko-KR" dirty="0" err="1"/>
              <a:t>idx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test.loc</a:t>
            </a:r>
            <a:r>
              <a:rPr lang="en-US" altLang="ko-KR" dirty="0"/>
              <a:t>[test==item] = </a:t>
            </a:r>
            <a:r>
              <a:rPr lang="en-US" altLang="ko-KR" dirty="0" err="1"/>
              <a:t>idx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idx</a:t>
            </a:r>
            <a:r>
              <a:rPr lang="en-US" altLang="ko-KR" dirty="0"/>
              <a:t> += 1</a:t>
            </a:r>
          </a:p>
          <a:p>
            <a:r>
              <a:rPr lang="en-US" altLang="ko-KR" dirty="0"/>
              <a:t>    return train,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68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NAN Data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Nan </a:t>
            </a:r>
            <a:r>
              <a:rPr lang="ko-KR" altLang="en-US" dirty="0" smtClean="0"/>
              <a:t>데이터를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448382"/>
      </p:ext>
    </p:extLst>
  </p:cSld>
  <p:clrMapOvr>
    <a:masterClrMapping/>
  </p:clrMapOvr>
</p:sld>
</file>

<file path=ppt/theme/theme1.xml><?xml version="1.0" encoding="utf-8"?>
<a:theme xmlns:a="http://schemas.openxmlformats.org/drawingml/2006/main" name="New_3D02">
  <a:themeElements>
    <a:clrScheme name="3D02">
      <a:dk1>
        <a:sysClr val="windowText" lastClr="000000"/>
      </a:dk1>
      <a:lt1>
        <a:sysClr val="window" lastClr="FFFFFF"/>
      </a:lt1>
      <a:dk2>
        <a:srgbClr val="254B75"/>
      </a:dk2>
      <a:lt2>
        <a:srgbClr val="DDE9EC"/>
      </a:lt2>
      <a:accent1>
        <a:srgbClr val="6183BB"/>
      </a:accent1>
      <a:accent2>
        <a:srgbClr val="96DB6F"/>
      </a:accent2>
      <a:accent3>
        <a:srgbClr val="42BCC2"/>
      </a:accent3>
      <a:accent4>
        <a:srgbClr val="EE8F48"/>
      </a:accent4>
      <a:accent5>
        <a:srgbClr val="44C4F2"/>
      </a:accent5>
      <a:accent6>
        <a:srgbClr val="A09158"/>
      </a:accent6>
      <a:hlink>
        <a:srgbClr val="B292CA"/>
      </a:hlink>
      <a:folHlink>
        <a:srgbClr val="6B5680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63500" h="57150"/>
          </a:sp3d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88900" h="82550"/>
          </a:sp3d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114300" h="107950"/>
          </a:sp3d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TM10237557[[fn=디지털 테마]]</Template>
  <TotalTime>40</TotalTime>
  <Words>312</Words>
  <Application>Microsoft Office PowerPoint</Application>
  <PresentationFormat>와이드스크린</PresentationFormat>
  <Paragraphs>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New_3D02</vt:lpstr>
      <vt:lpstr>빅콘테스트 2017 - 챌린지리그</vt:lpstr>
      <vt:lpstr>문제</vt:lpstr>
      <vt:lpstr>데이터</vt:lpstr>
      <vt:lpstr>데이터</vt:lpstr>
      <vt:lpstr>데이터 전처리</vt:lpstr>
      <vt:lpstr>Data Imbalance</vt:lpstr>
      <vt:lpstr>Data Imbalance</vt:lpstr>
      <vt:lpstr>문자열 데이터 전처리</vt:lpstr>
      <vt:lpstr>NAN Data 처리</vt:lpstr>
      <vt:lpstr>모델 학습</vt:lpstr>
      <vt:lpstr>모델 파라메터</vt:lpstr>
      <vt:lpstr>Validation check</vt:lpstr>
      <vt:lpstr>평가방법</vt:lpstr>
      <vt:lpstr>실험</vt:lpstr>
      <vt:lpstr>결과 저장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빅콘테스트 2017 - 챌린지리그</dc:title>
  <dc:creator>Windows User</dc:creator>
  <cp:lastModifiedBy>Windows User</cp:lastModifiedBy>
  <cp:revision>6</cp:revision>
  <dcterms:created xsi:type="dcterms:W3CDTF">2017-10-11T07:53:36Z</dcterms:created>
  <dcterms:modified xsi:type="dcterms:W3CDTF">2017-10-12T00:53:04Z</dcterms:modified>
</cp:coreProperties>
</file>