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309" r:id="rId4"/>
    <p:sldId id="310" r:id="rId5"/>
    <p:sldId id="260" r:id="rId6"/>
    <p:sldId id="333" r:id="rId7"/>
    <p:sldId id="334" r:id="rId8"/>
    <p:sldId id="336" r:id="rId9"/>
    <p:sldId id="337" r:id="rId10"/>
    <p:sldId id="342" r:id="rId11"/>
    <p:sldId id="345" r:id="rId12"/>
    <p:sldId id="338" r:id="rId13"/>
    <p:sldId id="346" r:id="rId14"/>
    <p:sldId id="343" r:id="rId15"/>
    <p:sldId id="335" r:id="rId16"/>
    <p:sldId id="339" r:id="rId17"/>
    <p:sldId id="340" r:id="rId18"/>
    <p:sldId id="311" r:id="rId19"/>
    <p:sldId id="293" r:id="rId20"/>
    <p:sldId id="263" r:id="rId21"/>
    <p:sldId id="294" r:id="rId22"/>
    <p:sldId id="295" r:id="rId23"/>
    <p:sldId id="283" r:id="rId24"/>
    <p:sldId id="316" r:id="rId2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4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1EE60-E795-4F22-8F30-8067CEF8A2C1}" type="datetimeFigureOut">
              <a:rPr lang="ko-KR" altLang="en-US" smtClean="0"/>
              <a:t>2017-03-22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448EA-AD73-41FC-A4A7-1ACE83F76450}" type="slidenum">
              <a:rPr lang="ko-KR" altLang="en-US" smtClean="0"/>
              <a:t>‹#›</a:t>
            </a:fld>
            <a:endParaRPr lang="ko-KR" altLang="en-US"/>
          </a:p>
        </p:txBody>
      </p:sp>
    </p:spTree>
    <p:extLst>
      <p:ext uri="{BB962C8B-B14F-4D97-AF65-F5344CB8AC3E}">
        <p14:creationId xmlns:p14="http://schemas.microsoft.com/office/powerpoint/2010/main" val="301995425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46995"/>
            <a:fld id="{55BFD742-1A38-49A6-A5D3-EB9897796532}" type="slidenum">
              <a:rPr lang="en-US" altLang="ja-JP" smtClean="0">
                <a:solidFill>
                  <a:prstClr val="black"/>
                </a:solidFill>
              </a:rPr>
              <a:pPr defTabSz="946995"/>
              <a:t>3</a:t>
            </a:fld>
            <a:endParaRPr lang="en-US" altLang="ja-JP" dirty="0" smtClean="0">
              <a:solidFill>
                <a:prstClr val="black"/>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defTabSz="907401" eaLnBrk="1" hangingPunct="1">
              <a:defRPr/>
            </a:pPr>
            <a:endParaRPr lang="en-US" altLang="ja-JP" dirty="0" smtClean="0"/>
          </a:p>
          <a:p>
            <a:pPr eaLnBrk="1" hangingPunct="1"/>
            <a:endParaRPr lang="en-US" altLang="ja-JP" dirty="0"/>
          </a:p>
        </p:txBody>
      </p:sp>
    </p:spTree>
    <p:extLst>
      <p:ext uri="{BB962C8B-B14F-4D97-AF65-F5344CB8AC3E}">
        <p14:creationId xmlns:p14="http://schemas.microsoft.com/office/powerpoint/2010/main" val="932948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The HMM states in each leaf node are concatenated in accordance with the synthesis context label to generate an utterance HMM. If an unknown HMM not included in the development set is needed for the synthesis, its parameters can be generated from a similar HMM by tracing the decision tree.</a:t>
            </a:r>
            <a:endParaRPr lang="ja-JP" altLang="ja-JP" dirty="0"/>
          </a:p>
        </p:txBody>
      </p:sp>
      <p:sp>
        <p:nvSpPr>
          <p:cNvPr id="4" name="スライド番号プレースホルダー 3"/>
          <p:cNvSpPr>
            <a:spLocks noGrp="1"/>
          </p:cNvSpPr>
          <p:nvPr>
            <p:ph type="sldNum" sz="quarter" idx="10"/>
          </p:nvPr>
        </p:nvSpPr>
        <p:spPr/>
        <p:txBody>
          <a:bodyPr/>
          <a:lstStyle/>
          <a:p>
            <a:pPr>
              <a:defRPr/>
            </a:pPr>
            <a:fld id="{457AB716-04D3-444B-9D56-4C0E6759DFED}" type="slidenum">
              <a:rPr lang="en-US" altLang="ja-JP" smtClean="0">
                <a:solidFill>
                  <a:prstClr val="black"/>
                </a:solidFill>
              </a:rPr>
              <a:pPr>
                <a:defRPr/>
              </a:pPr>
              <a:t>16</a:t>
            </a:fld>
            <a:endParaRPr lang="en-US" altLang="ja-JP" dirty="0">
              <a:solidFill>
                <a:prstClr val="black"/>
              </a:solidFill>
            </a:endParaRPr>
          </a:p>
        </p:txBody>
      </p:sp>
    </p:spTree>
    <p:extLst>
      <p:ext uri="{BB962C8B-B14F-4D97-AF65-F5344CB8AC3E}">
        <p14:creationId xmlns:p14="http://schemas.microsoft.com/office/powerpoint/2010/main" val="138447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385204" y="4342524"/>
            <a:ext cx="6080714" cy="4115970"/>
          </a:xfrm>
        </p:spPr>
        <p:txBody>
          <a:bodyPr/>
          <a:lstStyle/>
          <a:p>
            <a:r>
              <a:rPr lang="en-US" altLang="ja-JP" dirty="0"/>
              <a:t>Each spectrum, </a:t>
            </a:r>
            <a:r>
              <a:rPr lang="en-US" altLang="ja-JP" i="1" dirty="0"/>
              <a:t>F</a:t>
            </a:r>
            <a:r>
              <a:rPr lang="en-US" altLang="ja-JP" dirty="0"/>
              <a:t>0 parameter, and duration has a unique set of contextual factors, so the distributions for spectrum parameter, </a:t>
            </a:r>
            <a:r>
              <a:rPr lang="en-US" altLang="ja-JP" i="1" dirty="0"/>
              <a:t>F</a:t>
            </a:r>
            <a:r>
              <a:rPr lang="en-US" altLang="ja-JP" dirty="0"/>
              <a:t>0 parameter, and state duration should be clustered independently.</a:t>
            </a:r>
            <a:endParaRPr lang="ja-JP" altLang="ja-JP" dirty="0"/>
          </a:p>
          <a:p>
            <a:r>
              <a:rPr lang="en-US" altLang="ja-JP" dirty="0"/>
              <a:t>As a result, we have </a:t>
            </a:r>
            <a:r>
              <a:rPr lang="en-US" altLang="ja-JP" strike="sngStrike" dirty="0"/>
              <a:t>7 </a:t>
            </a:r>
            <a:r>
              <a:rPr lang="en-US" altLang="ja-JP" dirty="0"/>
              <a:t>three decision trees in this example: three for each spectrum state, three for each </a:t>
            </a:r>
            <a:r>
              <a:rPr lang="en-US" altLang="ja-JP" i="1" dirty="0"/>
              <a:t>F</a:t>
            </a:r>
            <a:r>
              <a:rPr lang="en-US" altLang="ja-JP" dirty="0"/>
              <a:t>0 parameter, and one for state duration.</a:t>
            </a:r>
            <a:endParaRPr lang="ja-JP" altLang="ja-JP" dirty="0"/>
          </a:p>
          <a:p>
            <a:r>
              <a:rPr lang="en-US" altLang="ja-JP" dirty="0"/>
              <a:t>The state durations of each HMM are modeled as a three-dimensional Gaussian, and the context-dependent three-dimensional Gaussians are clustered by using the decision tree.</a:t>
            </a:r>
            <a:endParaRPr lang="ja-JP" altLang="ja-JP" dirty="0"/>
          </a:p>
        </p:txBody>
      </p:sp>
      <p:sp>
        <p:nvSpPr>
          <p:cNvPr id="4" name="スライド番号プレースホルダー 3"/>
          <p:cNvSpPr>
            <a:spLocks noGrp="1"/>
          </p:cNvSpPr>
          <p:nvPr>
            <p:ph type="sldNum" sz="quarter" idx="10"/>
          </p:nvPr>
        </p:nvSpPr>
        <p:spPr/>
        <p:txBody>
          <a:bodyPr/>
          <a:lstStyle/>
          <a:p>
            <a:pPr>
              <a:defRPr/>
            </a:pPr>
            <a:fld id="{457AB716-04D3-444B-9D56-4C0E6759DFED}" type="slidenum">
              <a:rPr lang="en-US" altLang="ja-JP" smtClean="0">
                <a:solidFill>
                  <a:prstClr val="black"/>
                </a:solidFill>
              </a:rPr>
              <a:pPr>
                <a:defRPr/>
              </a:pPr>
              <a:t>17</a:t>
            </a:fld>
            <a:endParaRPr lang="en-US" altLang="ja-JP" dirty="0">
              <a:solidFill>
                <a:prstClr val="black"/>
              </a:solidFill>
            </a:endParaRPr>
          </a:p>
        </p:txBody>
      </p:sp>
    </p:spTree>
    <p:extLst>
      <p:ext uri="{BB962C8B-B14F-4D97-AF65-F5344CB8AC3E}">
        <p14:creationId xmlns:p14="http://schemas.microsoft.com/office/powerpoint/2010/main" val="28582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46995"/>
            <a:fld id="{55BFD742-1A38-49A6-A5D3-EB9897796532}" type="slidenum">
              <a:rPr lang="en-US" altLang="ja-JP" smtClean="0">
                <a:solidFill>
                  <a:prstClr val="black"/>
                </a:solidFill>
              </a:rPr>
              <a:pPr defTabSz="946995"/>
              <a:t>4</a:t>
            </a:fld>
            <a:endParaRPr lang="en-US" altLang="ja-JP" dirty="0" smtClean="0">
              <a:solidFill>
                <a:prstClr val="black"/>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defTabSz="907401" eaLnBrk="1" hangingPunct="1">
              <a:defRPr/>
            </a:pPr>
            <a:endParaRPr lang="en-US" altLang="ja-JP" dirty="0" smtClean="0"/>
          </a:p>
          <a:p>
            <a:pPr eaLnBrk="1" hangingPunct="1"/>
            <a:endParaRPr lang="en-US" altLang="ja-JP" dirty="0"/>
          </a:p>
        </p:txBody>
      </p:sp>
    </p:spTree>
    <p:extLst>
      <p:ext uri="{BB962C8B-B14F-4D97-AF65-F5344CB8AC3E}">
        <p14:creationId xmlns:p14="http://schemas.microsoft.com/office/powerpoint/2010/main" val="281137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a:xfrm>
            <a:off x="137573" y="4342524"/>
            <a:ext cx="6617247" cy="4115970"/>
          </a:xfrm>
        </p:spPr>
        <p:txBody>
          <a:bodyPr/>
          <a:lstStyle/>
          <a:p>
            <a:r>
              <a:rPr lang="en-US" altLang="ja-JP" dirty="0"/>
              <a:t>The first step in the training process is training </a:t>
            </a:r>
            <a:r>
              <a:rPr lang="en-US" altLang="ja-JP" dirty="0" err="1"/>
              <a:t>monophone</a:t>
            </a:r>
            <a:r>
              <a:rPr lang="en-US" altLang="ja-JP" dirty="0"/>
              <a:t> HMMs. </a:t>
            </a:r>
            <a:r>
              <a:rPr lang="en-US" altLang="ja-JP" dirty="0" smtClean="0"/>
              <a:t>This </a:t>
            </a:r>
            <a:r>
              <a:rPr lang="en-US" altLang="ja-JP" dirty="0"/>
              <a:t>is done by first calculating the minimum variance of the speech parameter using speech </a:t>
            </a:r>
            <a:r>
              <a:rPr lang="en-US" altLang="ja-JP" dirty="0" smtClean="0"/>
              <a:t>data.</a:t>
            </a:r>
            <a:r>
              <a:rPr lang="en-US" altLang="ja-JP" dirty="0"/>
              <a:t> </a:t>
            </a:r>
            <a:r>
              <a:rPr lang="en-US" altLang="ja-JP" dirty="0" err="1" smtClean="0"/>
              <a:t>Monophone</a:t>
            </a:r>
            <a:r>
              <a:rPr lang="en-US" altLang="ja-JP" dirty="0" smtClean="0"/>
              <a:t> </a:t>
            </a:r>
            <a:r>
              <a:rPr lang="en-US" altLang="ja-JP" dirty="0"/>
              <a:t>HMMs are created from each phoneme and initialized these parameters. </a:t>
            </a:r>
            <a:r>
              <a:rPr lang="en-US" altLang="ja-JP" dirty="0" smtClean="0"/>
              <a:t>Then</a:t>
            </a:r>
            <a:r>
              <a:rPr lang="en-US" altLang="ja-JP" dirty="0"/>
              <a:t>, each </a:t>
            </a:r>
            <a:r>
              <a:rPr lang="en-US" altLang="ja-JP" dirty="0" err="1"/>
              <a:t>monophone</a:t>
            </a:r>
            <a:r>
              <a:rPr lang="en-US" altLang="ja-JP" dirty="0"/>
              <a:t> HMM is estimated using an EM algorithm with training </a:t>
            </a:r>
            <a:r>
              <a:rPr lang="en-US" altLang="ja-JP" dirty="0" smtClean="0"/>
              <a:t>data.</a:t>
            </a:r>
            <a:r>
              <a:rPr lang="en-US" altLang="ja-JP" dirty="0"/>
              <a:t> </a:t>
            </a:r>
            <a:r>
              <a:rPr lang="en-US" altLang="ja-JP" dirty="0" smtClean="0"/>
              <a:t>The </a:t>
            </a:r>
            <a:r>
              <a:rPr lang="en-US" altLang="ja-JP" dirty="0" err="1"/>
              <a:t>monophone</a:t>
            </a:r>
            <a:r>
              <a:rPr lang="en-US" altLang="ja-JP" dirty="0"/>
              <a:t> HMMs are concatenated in accordance with the full context labels to improve model </a:t>
            </a:r>
            <a:r>
              <a:rPr lang="en-US" altLang="ja-JP" dirty="0" smtClean="0"/>
              <a:t>accuracy.</a:t>
            </a:r>
            <a:r>
              <a:rPr lang="en-US" altLang="ja-JP" dirty="0"/>
              <a:t> </a:t>
            </a:r>
            <a:r>
              <a:rPr lang="en-US" altLang="ja-JP" dirty="0" smtClean="0"/>
              <a:t>The </a:t>
            </a:r>
            <a:r>
              <a:rPr lang="en-US" altLang="ja-JP" dirty="0"/>
              <a:t>result is that all models become context-dependent models.</a:t>
            </a:r>
            <a:endParaRPr lang="ja-JP" altLang="ja-JP" dirty="0"/>
          </a:p>
          <a:p>
            <a:r>
              <a:rPr lang="en-US" altLang="ja-JP" dirty="0"/>
              <a:t>(The words shown in blue on the slide are HTS commands.)</a:t>
            </a:r>
            <a:endParaRPr lang="ja-JP" altLang="ja-JP" dirty="0"/>
          </a:p>
        </p:txBody>
      </p:sp>
      <p:sp>
        <p:nvSpPr>
          <p:cNvPr id="4" name="スライド番号プレースホルダー 3"/>
          <p:cNvSpPr>
            <a:spLocks noGrp="1"/>
          </p:cNvSpPr>
          <p:nvPr>
            <p:ph type="sldNum" sz="quarter" idx="10"/>
          </p:nvPr>
        </p:nvSpPr>
        <p:spPr/>
        <p:txBody>
          <a:bodyPr/>
          <a:lstStyle/>
          <a:p>
            <a:pPr>
              <a:defRPr/>
            </a:pPr>
            <a:fld id="{457AB716-04D3-444B-9D56-4C0E6759DFED}" type="slidenum">
              <a:rPr lang="en-US" altLang="ja-JP" smtClean="0"/>
              <a:pPr>
                <a:defRPr/>
              </a:pPr>
              <a:t>6</a:t>
            </a:fld>
            <a:endParaRPr lang="en-US" altLang="ja-JP" dirty="0"/>
          </a:p>
        </p:txBody>
      </p:sp>
    </p:spTree>
    <p:extLst>
      <p:ext uri="{BB962C8B-B14F-4D97-AF65-F5344CB8AC3E}">
        <p14:creationId xmlns:p14="http://schemas.microsoft.com/office/powerpoint/2010/main" val="2661924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After full context HMMs are created, the parameters are re-estimated using the EM algorithm. </a:t>
            </a:r>
            <a:endParaRPr lang="ja-JP" altLang="ja-JP" dirty="0"/>
          </a:p>
          <a:p>
            <a:r>
              <a:rPr lang="en-US" altLang="ja-JP" dirty="0"/>
              <a:t>A decision tree is then constructed using the context-clustering technique, and the parameters of similar HMMs are shared. </a:t>
            </a:r>
            <a:endParaRPr lang="ja-JP" altLang="ja-JP" dirty="0"/>
          </a:p>
          <a:p>
            <a:r>
              <a:rPr lang="en-US" altLang="ja-JP" dirty="0"/>
              <a:t>The shared HMMs are re-estimated in accordance with each full context label. </a:t>
            </a:r>
            <a:endParaRPr lang="ja-JP" altLang="ja-JP" dirty="0"/>
          </a:p>
          <a:p>
            <a:r>
              <a:rPr lang="en-US" altLang="ja-JP" dirty="0"/>
              <a:t>These HMMs can be directly used for synthesis or to improve model accuracy by repeating estimation and clustering.</a:t>
            </a:r>
            <a:endParaRPr lang="ja-JP" altLang="ja-JP" dirty="0"/>
          </a:p>
        </p:txBody>
      </p:sp>
      <p:sp>
        <p:nvSpPr>
          <p:cNvPr id="4" name="スライド番号プレースホルダー 3"/>
          <p:cNvSpPr>
            <a:spLocks noGrp="1"/>
          </p:cNvSpPr>
          <p:nvPr>
            <p:ph type="sldNum" sz="quarter" idx="10"/>
          </p:nvPr>
        </p:nvSpPr>
        <p:spPr/>
        <p:txBody>
          <a:bodyPr/>
          <a:lstStyle/>
          <a:p>
            <a:pPr>
              <a:defRPr/>
            </a:pPr>
            <a:fld id="{457AB716-04D3-444B-9D56-4C0E6759DFED}" type="slidenum">
              <a:rPr lang="en-US" altLang="ja-JP" smtClean="0"/>
              <a:pPr>
                <a:defRPr/>
              </a:pPr>
              <a:t>7</a:t>
            </a:fld>
            <a:endParaRPr lang="en-US" altLang="ja-JP" dirty="0"/>
          </a:p>
        </p:txBody>
      </p:sp>
    </p:spTree>
    <p:extLst>
      <p:ext uri="{BB962C8B-B14F-4D97-AF65-F5344CB8AC3E}">
        <p14:creationId xmlns:p14="http://schemas.microsoft.com/office/powerpoint/2010/main" val="351426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Let’s start with the context-dependent model. This model considers not only single phonemes but also the context of the target phoneme. Context means “factor of speech variation.” This diagram shows an example of </a:t>
            </a:r>
            <a:r>
              <a:rPr lang="en-US" altLang="ja-JP" dirty="0" err="1"/>
              <a:t>triphone</a:t>
            </a:r>
            <a:r>
              <a:rPr lang="en-US" altLang="ja-JP" dirty="0"/>
              <a:t> modeling. In this model, the unit of modeling is the center phoneme and its previous and next phoneme. This model is thus more accurate than a center phoneme only model.</a:t>
            </a:r>
            <a:endParaRPr lang="ja-JP" altLang="ja-JP" dirty="0"/>
          </a:p>
        </p:txBody>
      </p:sp>
      <p:sp>
        <p:nvSpPr>
          <p:cNvPr id="4" name="スライド番号プレースホルダー 3"/>
          <p:cNvSpPr>
            <a:spLocks noGrp="1"/>
          </p:cNvSpPr>
          <p:nvPr>
            <p:ph type="sldNum" sz="quarter" idx="10"/>
          </p:nvPr>
        </p:nvSpPr>
        <p:spPr/>
        <p:txBody>
          <a:bodyPr/>
          <a:lstStyle/>
          <a:p>
            <a:pPr>
              <a:defRPr/>
            </a:pPr>
            <a:fld id="{457AB716-04D3-444B-9D56-4C0E6759DFED}" type="slidenum">
              <a:rPr lang="en-US" altLang="ja-JP" smtClean="0">
                <a:solidFill>
                  <a:prstClr val="black"/>
                </a:solidFill>
              </a:rPr>
              <a:pPr>
                <a:defRPr/>
              </a:pPr>
              <a:t>8</a:t>
            </a:fld>
            <a:endParaRPr lang="en-US" altLang="ja-JP" dirty="0">
              <a:solidFill>
                <a:prstClr val="black"/>
              </a:solidFill>
            </a:endParaRPr>
          </a:p>
        </p:txBody>
      </p:sp>
    </p:spTree>
    <p:extLst>
      <p:ext uri="{BB962C8B-B14F-4D97-AF65-F5344CB8AC3E}">
        <p14:creationId xmlns:p14="http://schemas.microsoft.com/office/powerpoint/2010/main" val="3075006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46995"/>
            <a:fld id="{55BFD742-1A38-49A6-A5D3-EB9897796532}" type="slidenum">
              <a:rPr lang="en-US" altLang="ja-JP" smtClean="0">
                <a:solidFill>
                  <a:prstClr val="black"/>
                </a:solidFill>
              </a:rPr>
              <a:pPr defTabSz="946995"/>
              <a:t>9</a:t>
            </a:fld>
            <a:endParaRPr lang="en-US" altLang="ja-JP" dirty="0" smtClean="0">
              <a:solidFill>
                <a:prstClr val="black"/>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ltLang="ja-JP" dirty="0"/>
          </a:p>
        </p:txBody>
      </p:sp>
    </p:spTree>
    <p:extLst>
      <p:ext uri="{BB962C8B-B14F-4D97-AF65-F5344CB8AC3E}">
        <p14:creationId xmlns:p14="http://schemas.microsoft.com/office/powerpoint/2010/main" val="209396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Context-dependent HMMs are used in the same manner as they are for HMM-based speech recognition. A decision-tree-based context-clustering technique is applied to them.</a:t>
            </a:r>
            <a:endParaRPr lang="ja-JP" altLang="ja-JP" dirty="0"/>
          </a:p>
        </p:txBody>
      </p:sp>
      <p:sp>
        <p:nvSpPr>
          <p:cNvPr id="4" name="スライド番号プレースホルダー 3"/>
          <p:cNvSpPr>
            <a:spLocks noGrp="1"/>
          </p:cNvSpPr>
          <p:nvPr>
            <p:ph type="sldNum" sz="quarter" idx="10"/>
          </p:nvPr>
        </p:nvSpPr>
        <p:spPr/>
        <p:txBody>
          <a:bodyPr/>
          <a:lstStyle/>
          <a:p>
            <a:pPr>
              <a:defRPr/>
            </a:pPr>
            <a:fld id="{457AB716-04D3-444B-9D56-4C0E6759DFED}" type="slidenum">
              <a:rPr lang="en-US" altLang="ja-JP" smtClean="0">
                <a:solidFill>
                  <a:prstClr val="black"/>
                </a:solidFill>
              </a:rPr>
              <a:pPr>
                <a:defRPr/>
              </a:pPr>
              <a:t>12</a:t>
            </a:fld>
            <a:endParaRPr lang="en-US" altLang="ja-JP" dirty="0">
              <a:solidFill>
                <a:prstClr val="black"/>
              </a:solidFill>
            </a:endParaRPr>
          </a:p>
        </p:txBody>
      </p:sp>
    </p:spTree>
    <p:extLst>
      <p:ext uri="{BB962C8B-B14F-4D97-AF65-F5344CB8AC3E}">
        <p14:creationId xmlns:p14="http://schemas.microsoft.com/office/powerpoint/2010/main" val="958072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7" name="Rectangle 7"/>
          <p:cNvSpPr>
            <a:spLocks noGrp="1" noChangeArrowheads="1"/>
          </p:cNvSpPr>
          <p:nvPr>
            <p:ph type="sldNum" sz="quarter" idx="5"/>
          </p:nvPr>
        </p:nvSpPr>
        <p:spPr>
          <a:noFill/>
        </p:spPr>
        <p:txBody>
          <a:bodyPr/>
          <a:lstStyle/>
          <a:p>
            <a:pPr defTabSz="948360"/>
            <a:fld id="{B08B3B5E-7172-4259-B17A-AC2185BFD29F}" type="slidenum">
              <a:rPr lang="en-US" altLang="ja-JP" smtClean="0">
                <a:solidFill>
                  <a:prstClr val="black"/>
                </a:solidFill>
                <a:latin typeface="Arial" charset="0"/>
              </a:rPr>
              <a:pPr defTabSz="948360"/>
              <a:t>14</a:t>
            </a:fld>
            <a:endParaRPr lang="en-US" altLang="ja-JP" dirty="0" smtClean="0">
              <a:solidFill>
                <a:prstClr val="black"/>
              </a:solidFill>
              <a:latin typeface="Arial" charset="0"/>
            </a:endParaRPr>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a:noFill/>
          <a:ln/>
        </p:spPr>
        <p:txBody>
          <a:bodyPr/>
          <a:lstStyle/>
          <a:p>
            <a:r>
              <a:rPr lang="en-US" altLang="ja-JP" dirty="0"/>
              <a:t>This shows an example of the decision tree constructed for the first state of the spectrum part. It shows that the spectrum models are greatly affected by phonetic identity.</a:t>
            </a:r>
            <a:endParaRPr lang="ja-JP" altLang="ja-JP" dirty="0"/>
          </a:p>
        </p:txBody>
      </p:sp>
    </p:spTree>
    <p:extLst>
      <p:ext uri="{BB962C8B-B14F-4D97-AF65-F5344CB8AC3E}">
        <p14:creationId xmlns:p14="http://schemas.microsoft.com/office/powerpoint/2010/main" val="283551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After the HMMs are trained, the speech parameters such as the spectrum and F0 parameters are generated from the HMM parameters using a parameter generation algorithm.</a:t>
            </a:r>
            <a:endParaRPr lang="ja-JP" altLang="ja-JP" dirty="0"/>
          </a:p>
          <a:p>
            <a:r>
              <a:rPr lang="en-US" altLang="ja-JP" dirty="0"/>
              <a:t>By using these speech parameters and synthesis filter, we can obtain high-quality synthesized speech.</a:t>
            </a:r>
            <a:endParaRPr lang="ja-JP" altLang="ja-JP" dirty="0"/>
          </a:p>
        </p:txBody>
      </p:sp>
      <p:sp>
        <p:nvSpPr>
          <p:cNvPr id="4" name="スライド番号プレースホルダー 3"/>
          <p:cNvSpPr>
            <a:spLocks noGrp="1"/>
          </p:cNvSpPr>
          <p:nvPr>
            <p:ph type="sldNum" sz="quarter" idx="10"/>
          </p:nvPr>
        </p:nvSpPr>
        <p:spPr/>
        <p:txBody>
          <a:bodyPr/>
          <a:lstStyle/>
          <a:p>
            <a:pPr>
              <a:defRPr/>
            </a:pPr>
            <a:fld id="{457AB716-04D3-444B-9D56-4C0E6759DFED}" type="slidenum">
              <a:rPr lang="en-US" altLang="ja-JP" smtClean="0">
                <a:solidFill>
                  <a:prstClr val="black"/>
                </a:solidFill>
              </a:rPr>
              <a:pPr>
                <a:defRPr/>
              </a:pPr>
              <a:t>15</a:t>
            </a:fld>
            <a:endParaRPr lang="en-US" altLang="ja-JP" dirty="0">
              <a:solidFill>
                <a:prstClr val="black"/>
              </a:solidFill>
            </a:endParaRPr>
          </a:p>
        </p:txBody>
      </p:sp>
    </p:spTree>
    <p:extLst>
      <p:ext uri="{BB962C8B-B14F-4D97-AF65-F5344CB8AC3E}">
        <p14:creationId xmlns:p14="http://schemas.microsoft.com/office/powerpoint/2010/main" val="470853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173520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226629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221790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75414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184819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103387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31978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318200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276094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420624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FECF2E2-CB76-4179-9221-F15C366E3163}" type="datetimeFigureOut">
              <a:rPr lang="ko-KR" altLang="en-US" smtClean="0"/>
              <a:t>2017-03-22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106655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CF2E2-CB76-4179-9221-F15C366E3163}" type="datetimeFigureOut">
              <a:rPr lang="ko-KR" altLang="en-US" smtClean="0"/>
              <a:t>2017-03-22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82404-9501-470B-A7F0-C04278F79171}" type="slidenum">
              <a:rPr lang="ko-KR" altLang="en-US" smtClean="0"/>
              <a:t>‹#›</a:t>
            </a:fld>
            <a:endParaRPr lang="ko-KR" altLang="en-US"/>
          </a:p>
        </p:txBody>
      </p:sp>
    </p:spTree>
    <p:extLst>
      <p:ext uri="{BB962C8B-B14F-4D97-AF65-F5344CB8AC3E}">
        <p14:creationId xmlns:p14="http://schemas.microsoft.com/office/powerpoint/2010/main" val="2768744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9.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3.wmf"/><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microsoft.com/office/2007/relationships/media" Target="../media/media2.WAV"/><Relationship Id="rId7" Type="http://schemas.openxmlformats.org/officeDocument/2006/relationships/image" Target="../media/image3.wmf"/><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notesSlide" Target="../notesSlides/notesSlide2.xml"/><Relationship Id="rId5" Type="http://schemas.openxmlformats.org/officeDocument/2006/relationships/slideLayout" Target="../slideLayouts/slideLayout2.xml"/><Relationship Id="rId10" Type="http://schemas.openxmlformats.org/officeDocument/2006/relationships/image" Target="../media/image5.wmf"/><Relationship Id="rId4" Type="http://schemas.openxmlformats.org/officeDocument/2006/relationships/audio" Target="../media/media2.WAV"/><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음성 </a:t>
            </a:r>
            <a:r>
              <a:rPr lang="ko-KR" altLang="en-US" dirty="0" smtClean="0"/>
              <a:t>합성 기술 세미나</a:t>
            </a:r>
            <a:endParaRPr lang="ko-KR" altLang="en-US" dirty="0"/>
          </a:p>
        </p:txBody>
      </p:sp>
      <p:sp>
        <p:nvSpPr>
          <p:cNvPr id="3" name="부제목 2"/>
          <p:cNvSpPr>
            <a:spLocks noGrp="1"/>
          </p:cNvSpPr>
          <p:nvPr>
            <p:ph type="subTitle" idx="1"/>
          </p:nvPr>
        </p:nvSpPr>
        <p:spPr>
          <a:xfrm>
            <a:off x="1371600" y="4174232"/>
            <a:ext cx="6400800" cy="1198984"/>
          </a:xfrm>
        </p:spPr>
        <p:txBody>
          <a:bodyPr/>
          <a:lstStyle/>
          <a:p>
            <a:r>
              <a:rPr lang="ko-KR" altLang="en-US" dirty="0" smtClean="0"/>
              <a:t>양종열</a:t>
            </a:r>
            <a:endParaRPr lang="en-US" altLang="ko-KR" dirty="0" smtClean="0"/>
          </a:p>
          <a:p>
            <a:r>
              <a:rPr lang="en-US" altLang="ko-KR" sz="2400" dirty="0" err="1" smtClean="0"/>
              <a:t>NCSoft</a:t>
            </a:r>
            <a:endParaRPr lang="ko-KR" altLang="en-US" dirty="0"/>
          </a:p>
        </p:txBody>
      </p:sp>
    </p:spTree>
    <p:extLst>
      <p:ext uri="{BB962C8B-B14F-4D97-AF65-F5344CB8AC3E}">
        <p14:creationId xmlns:p14="http://schemas.microsoft.com/office/powerpoint/2010/main" val="95421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26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399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p:cNvSpPr txBox="1">
            <a:spLocks noChangeArrowheads="1"/>
          </p:cNvSpPr>
          <p:nvPr/>
        </p:nvSpPr>
        <p:spPr bwMode="auto">
          <a:xfrm>
            <a:off x="119399" y="116632"/>
            <a:ext cx="1745992" cy="523220"/>
          </a:xfrm>
          <a:prstGeom prst="rect">
            <a:avLst/>
          </a:prstGeom>
          <a:noFill/>
          <a:ln w="9525">
            <a:noFill/>
            <a:miter lim="800000"/>
            <a:headEnd/>
            <a:tailEnd/>
          </a:ln>
        </p:spPr>
        <p:txBody>
          <a:bodyPr wrap="none">
            <a:spAutoFit/>
          </a:bodyPr>
          <a:lstStyle/>
          <a:p>
            <a:pPr algn="ctr"/>
            <a:r>
              <a:rPr lang="en-US" altLang="ko-KR" sz="2800" dirty="0" smtClean="0">
                <a:latin typeface="Arial" charset="0"/>
              </a:rPr>
              <a:t>Label File</a:t>
            </a:r>
            <a:endParaRPr lang="en-US" altLang="ja-JP" sz="2800" dirty="0" smtClean="0">
              <a:latin typeface="Arial"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43039"/>
            <a:ext cx="9144000" cy="257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926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角丸四角形 230"/>
          <p:cNvSpPr/>
          <p:nvPr/>
        </p:nvSpPr>
        <p:spPr>
          <a:xfrm>
            <a:off x="366508" y="1106202"/>
            <a:ext cx="2176653" cy="1953457"/>
          </a:xfrm>
          <a:prstGeom prst="roundRect">
            <a:avLst/>
          </a:prstGeom>
          <a:solidFill>
            <a:srgbClr val="FFF3F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691378" name="角丸四角形 691377"/>
          <p:cNvSpPr/>
          <p:nvPr/>
        </p:nvSpPr>
        <p:spPr>
          <a:xfrm>
            <a:off x="330639" y="3308152"/>
            <a:ext cx="1497835" cy="1850444"/>
          </a:xfrm>
          <a:prstGeom prst="roundRect">
            <a:avLst/>
          </a:prstGeom>
          <a:solidFill>
            <a:srgbClr val="FFF3F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691202" name="Rectangle 2"/>
          <p:cNvSpPr>
            <a:spLocks noGrp="1" noChangeArrowheads="1"/>
          </p:cNvSpPr>
          <p:nvPr>
            <p:ph type="title"/>
          </p:nvPr>
        </p:nvSpPr>
        <p:spPr>
          <a:xfrm>
            <a:off x="457200" y="-27384"/>
            <a:ext cx="8229600" cy="1143000"/>
          </a:xfrm>
        </p:spPr>
        <p:txBody>
          <a:bodyPr>
            <a:normAutofit/>
          </a:bodyPr>
          <a:lstStyle/>
          <a:p>
            <a:pPr eaLnBrk="1" hangingPunct="1"/>
            <a:r>
              <a:rPr lang="en-US" altLang="ja-JP" sz="3600" dirty="0" smtClean="0"/>
              <a:t>Decision tree-based state </a:t>
            </a:r>
            <a:r>
              <a:rPr lang="en-US" altLang="ja-JP" sz="3600" dirty="0" smtClean="0"/>
              <a:t>clustering</a:t>
            </a:r>
            <a:endParaRPr lang="en-US" altLang="ja-JP" sz="3600" dirty="0" smtClean="0"/>
          </a:p>
        </p:txBody>
      </p:sp>
      <p:sp>
        <p:nvSpPr>
          <p:cNvPr id="691300" name="スライド番号プレースホルダー 1"/>
          <p:cNvSpPr>
            <a:spLocks noGrp="1"/>
          </p:cNvSpPr>
          <p:nvPr>
            <p:ph type="sldNum" sz="quarter" idx="12"/>
          </p:nvPr>
        </p:nvSpPr>
        <p:spPr>
          <a:xfrm>
            <a:off x="6988683" y="6562630"/>
            <a:ext cx="2133600" cy="476250"/>
          </a:xfrm>
          <a:noFill/>
        </p:spPr>
        <p:txBody>
          <a:bodyPr/>
          <a:lstStyle/>
          <a:p>
            <a:fld id="{361B9B1D-368C-4176-A25A-77A716EE9A02}" type="slidenum">
              <a:rPr lang="en-US" altLang="ja-JP" smtClean="0">
                <a:ea typeface="ＭＳ Ｐゴシック" charset="-128"/>
              </a:rPr>
              <a:pPr/>
              <a:t>12</a:t>
            </a:fld>
            <a:endParaRPr lang="en-US" altLang="ja-JP" dirty="0" smtClean="0">
              <a:ea typeface="ＭＳ Ｐゴシック" charset="-128"/>
            </a:endParaRPr>
          </a:p>
        </p:txBody>
      </p:sp>
      <p:sp>
        <p:nvSpPr>
          <p:cNvPr id="691203" name="Text Box 44"/>
          <p:cNvSpPr txBox="1">
            <a:spLocks noChangeArrowheads="1"/>
          </p:cNvSpPr>
          <p:nvPr/>
        </p:nvSpPr>
        <p:spPr bwMode="auto">
          <a:xfrm>
            <a:off x="324659" y="1407439"/>
            <a:ext cx="762000" cy="36671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k-a+b</a:t>
            </a:r>
          </a:p>
        </p:txBody>
      </p:sp>
      <p:sp>
        <p:nvSpPr>
          <p:cNvPr id="691204" name="Text Box 45"/>
          <p:cNvSpPr txBox="1">
            <a:spLocks noChangeArrowheads="1"/>
          </p:cNvSpPr>
          <p:nvPr/>
        </p:nvSpPr>
        <p:spPr bwMode="auto">
          <a:xfrm>
            <a:off x="350059" y="1862149"/>
            <a:ext cx="711200" cy="36671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t-a+h</a:t>
            </a:r>
          </a:p>
        </p:txBody>
      </p:sp>
      <p:sp>
        <p:nvSpPr>
          <p:cNvPr id="691209" name="Rectangle 46"/>
          <p:cNvSpPr>
            <a:spLocks noChangeAspect="1" noChangeArrowheads="1"/>
          </p:cNvSpPr>
          <p:nvPr/>
        </p:nvSpPr>
        <p:spPr bwMode="auto">
          <a:xfrm>
            <a:off x="1609515" y="1231911"/>
            <a:ext cx="304800" cy="1774393"/>
          </a:xfrm>
          <a:prstGeom prst="rect">
            <a:avLst/>
          </a:prstGeom>
          <a:noFill/>
          <a:ln w="19050">
            <a:solidFill>
              <a:schemeClr val="tx1"/>
            </a:solidFill>
            <a:prstDash val="dash"/>
            <a:miter lim="800000"/>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274" name="Text Box 268"/>
          <p:cNvSpPr txBox="1">
            <a:spLocks noChangeArrowheads="1"/>
          </p:cNvSpPr>
          <p:nvPr/>
        </p:nvSpPr>
        <p:spPr bwMode="auto">
          <a:xfrm rot="5400000">
            <a:off x="591433" y="2609148"/>
            <a:ext cx="441146" cy="40011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000" dirty="0">
                <a:solidFill>
                  <a:srgbClr val="000000"/>
                </a:solidFill>
              </a:rPr>
              <a:t>…</a:t>
            </a:r>
          </a:p>
        </p:txBody>
      </p:sp>
      <p:sp>
        <p:nvSpPr>
          <p:cNvPr id="691275" name="Text Box 269"/>
          <p:cNvSpPr txBox="1">
            <a:spLocks noChangeArrowheads="1"/>
          </p:cNvSpPr>
          <p:nvPr/>
        </p:nvSpPr>
        <p:spPr bwMode="auto">
          <a:xfrm rot="16200000">
            <a:off x="1451067" y="2598492"/>
            <a:ext cx="441146" cy="40011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000" dirty="0">
                <a:solidFill>
                  <a:srgbClr val="000000"/>
                </a:solidFill>
              </a:rPr>
              <a:t>…</a:t>
            </a:r>
          </a:p>
        </p:txBody>
      </p:sp>
      <p:sp>
        <p:nvSpPr>
          <p:cNvPr id="691205" name="AutoShape 111"/>
          <p:cNvSpPr>
            <a:spLocks noChangeAspect="1" noChangeArrowheads="1"/>
          </p:cNvSpPr>
          <p:nvPr/>
        </p:nvSpPr>
        <p:spPr bwMode="auto">
          <a:xfrm>
            <a:off x="2343614" y="3309914"/>
            <a:ext cx="1282700" cy="892175"/>
          </a:xfrm>
          <a:prstGeom prst="roundRect">
            <a:avLst>
              <a:gd name="adj" fmla="val 16667"/>
            </a:avLst>
          </a:prstGeom>
          <a:solidFill>
            <a:srgbClr val="FFEBFF"/>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206" name="AutoShape 112"/>
          <p:cNvSpPr>
            <a:spLocks noChangeAspect="1" noChangeArrowheads="1"/>
          </p:cNvSpPr>
          <p:nvPr/>
        </p:nvSpPr>
        <p:spPr bwMode="auto">
          <a:xfrm>
            <a:off x="7604589" y="3309914"/>
            <a:ext cx="1282700" cy="892175"/>
          </a:xfrm>
          <a:prstGeom prst="roundRect">
            <a:avLst>
              <a:gd name="adj" fmla="val 16667"/>
            </a:avLst>
          </a:prstGeom>
          <a:solidFill>
            <a:srgbClr val="EAFDD7"/>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207" name="AutoShape 113"/>
          <p:cNvSpPr>
            <a:spLocks noChangeAspect="1" noChangeArrowheads="1"/>
          </p:cNvSpPr>
          <p:nvPr/>
        </p:nvSpPr>
        <p:spPr bwMode="auto">
          <a:xfrm>
            <a:off x="5888502" y="3309914"/>
            <a:ext cx="1282700" cy="892175"/>
          </a:xfrm>
          <a:prstGeom prst="roundRect">
            <a:avLst>
              <a:gd name="adj" fmla="val 16667"/>
            </a:avLst>
          </a:prstGeom>
          <a:solidFill>
            <a:srgbClr val="FFFFCC"/>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208" name="AutoShape 114"/>
          <p:cNvSpPr>
            <a:spLocks noChangeAspect="1" noChangeArrowheads="1"/>
          </p:cNvSpPr>
          <p:nvPr/>
        </p:nvSpPr>
        <p:spPr bwMode="auto">
          <a:xfrm>
            <a:off x="3923177" y="3309914"/>
            <a:ext cx="1250950" cy="892175"/>
          </a:xfrm>
          <a:prstGeom prst="roundRect">
            <a:avLst>
              <a:gd name="adj" fmla="val 16667"/>
            </a:avLst>
          </a:prstGeom>
          <a:solidFill>
            <a:srgbClr val="E7FFFF"/>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220" name="Oval 49"/>
          <p:cNvSpPr>
            <a:spLocks noChangeAspect="1" noChangeArrowheads="1"/>
          </p:cNvSpPr>
          <p:nvPr/>
        </p:nvSpPr>
        <p:spPr bwMode="auto">
          <a:xfrm>
            <a:off x="5401139" y="1516976"/>
            <a:ext cx="128520" cy="128520"/>
          </a:xfrm>
          <a:prstGeom prst="ellipse">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230" name="Oval 63"/>
          <p:cNvSpPr>
            <a:spLocks noChangeArrowheads="1"/>
          </p:cNvSpPr>
          <p:nvPr/>
        </p:nvSpPr>
        <p:spPr bwMode="auto">
          <a:xfrm>
            <a:off x="6415559" y="2037021"/>
            <a:ext cx="129600" cy="129600"/>
          </a:xfrm>
          <a:prstGeom prst="ellipse">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231" name="Oval 66"/>
          <p:cNvSpPr>
            <a:spLocks noChangeArrowheads="1"/>
          </p:cNvSpPr>
          <p:nvPr/>
        </p:nvSpPr>
        <p:spPr bwMode="auto">
          <a:xfrm>
            <a:off x="4467696" y="2037021"/>
            <a:ext cx="129600" cy="129600"/>
          </a:xfrm>
          <a:prstGeom prst="ellipse">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91232" name="AutoShape 72"/>
          <p:cNvCxnSpPr>
            <a:cxnSpLocks noChangeAspect="1" noChangeShapeType="1"/>
            <a:stCxn id="691220" idx="4"/>
            <a:endCxn id="691231" idx="0"/>
          </p:cNvCxnSpPr>
          <p:nvPr/>
        </p:nvCxnSpPr>
        <p:spPr bwMode="auto">
          <a:xfrm flipH="1">
            <a:off x="4532496" y="1645496"/>
            <a:ext cx="932903" cy="391525"/>
          </a:xfrm>
          <a:prstGeom prst="straightConnector1">
            <a:avLst/>
          </a:prstGeom>
          <a:noFill/>
          <a:ln w="12700">
            <a:solidFill>
              <a:schemeClr val="tx1"/>
            </a:solidFill>
            <a:round/>
            <a:headEnd/>
            <a:tailEnd type="triangle" w="med" len="med"/>
          </a:ln>
        </p:spPr>
      </p:cxnSp>
      <p:cxnSp>
        <p:nvCxnSpPr>
          <p:cNvPr id="691233" name="AutoShape 73"/>
          <p:cNvCxnSpPr>
            <a:cxnSpLocks noChangeAspect="1" noChangeShapeType="1"/>
            <a:stCxn id="691220" idx="4"/>
            <a:endCxn id="691230" idx="0"/>
          </p:cNvCxnSpPr>
          <p:nvPr/>
        </p:nvCxnSpPr>
        <p:spPr bwMode="auto">
          <a:xfrm>
            <a:off x="5465399" y="1645496"/>
            <a:ext cx="1014960" cy="391525"/>
          </a:xfrm>
          <a:prstGeom prst="straightConnector1">
            <a:avLst/>
          </a:prstGeom>
          <a:noFill/>
          <a:ln w="12700">
            <a:solidFill>
              <a:schemeClr val="tx1"/>
            </a:solidFill>
            <a:round/>
            <a:headEnd/>
            <a:tailEnd type="triangle" w="med" len="med"/>
          </a:ln>
        </p:spPr>
      </p:cxnSp>
      <p:cxnSp>
        <p:nvCxnSpPr>
          <p:cNvPr id="691237" name="AutoShape 77"/>
          <p:cNvCxnSpPr>
            <a:cxnSpLocks noChangeAspect="1" noChangeShapeType="1"/>
            <a:stCxn id="213" idx="4"/>
            <a:endCxn id="225" idx="0"/>
          </p:cNvCxnSpPr>
          <p:nvPr/>
        </p:nvCxnSpPr>
        <p:spPr bwMode="auto">
          <a:xfrm rot="5400000">
            <a:off x="6711060" y="2591025"/>
            <a:ext cx="456720" cy="819135"/>
          </a:xfrm>
          <a:prstGeom prst="straightConnector1">
            <a:avLst/>
          </a:prstGeom>
          <a:noFill/>
          <a:ln w="12700">
            <a:solidFill>
              <a:schemeClr val="tx1"/>
            </a:solidFill>
            <a:round/>
            <a:headEnd/>
            <a:tailEnd type="triangle" w="med" len="med"/>
          </a:ln>
        </p:spPr>
      </p:cxnSp>
      <p:cxnSp>
        <p:nvCxnSpPr>
          <p:cNvPr id="691238" name="AutoShape 78"/>
          <p:cNvCxnSpPr>
            <a:cxnSpLocks noChangeAspect="1" noChangeShapeType="1"/>
            <a:stCxn id="213" idx="4"/>
            <a:endCxn id="227" idx="0"/>
          </p:cNvCxnSpPr>
          <p:nvPr/>
        </p:nvCxnSpPr>
        <p:spPr bwMode="auto">
          <a:xfrm rot="16200000" flipH="1">
            <a:off x="7566051" y="2555168"/>
            <a:ext cx="462824" cy="896952"/>
          </a:xfrm>
          <a:prstGeom prst="straightConnector1">
            <a:avLst/>
          </a:prstGeom>
          <a:noFill/>
          <a:ln w="12700">
            <a:solidFill>
              <a:schemeClr val="tx1"/>
            </a:solidFill>
            <a:round/>
            <a:headEnd/>
            <a:tailEnd type="triangle" w="med" len="med"/>
          </a:ln>
        </p:spPr>
      </p:cxnSp>
      <p:cxnSp>
        <p:nvCxnSpPr>
          <p:cNvPr id="691242" name="AutoShape 82"/>
          <p:cNvCxnSpPr>
            <a:cxnSpLocks noChangeAspect="1" noChangeShapeType="1"/>
            <a:stCxn id="212" idx="4"/>
            <a:endCxn id="220" idx="0"/>
          </p:cNvCxnSpPr>
          <p:nvPr/>
        </p:nvCxnSpPr>
        <p:spPr bwMode="auto">
          <a:xfrm rot="5400000">
            <a:off x="3095987" y="2664771"/>
            <a:ext cx="454002" cy="676048"/>
          </a:xfrm>
          <a:prstGeom prst="straightConnector1">
            <a:avLst/>
          </a:prstGeom>
          <a:noFill/>
          <a:ln w="12700">
            <a:solidFill>
              <a:schemeClr val="tx1"/>
            </a:solidFill>
            <a:round/>
            <a:headEnd/>
            <a:tailEnd type="triangle" w="med" len="med"/>
          </a:ln>
        </p:spPr>
      </p:cxnSp>
      <p:cxnSp>
        <p:nvCxnSpPr>
          <p:cNvPr id="691243" name="AutoShape 83"/>
          <p:cNvCxnSpPr>
            <a:cxnSpLocks noChangeAspect="1" noChangeShapeType="1"/>
            <a:stCxn id="212" idx="4"/>
            <a:endCxn id="222" idx="0"/>
          </p:cNvCxnSpPr>
          <p:nvPr/>
        </p:nvCxnSpPr>
        <p:spPr bwMode="auto">
          <a:xfrm rot="16200000" flipH="1">
            <a:off x="3875201" y="2561605"/>
            <a:ext cx="459262" cy="887640"/>
          </a:xfrm>
          <a:prstGeom prst="straightConnector1">
            <a:avLst/>
          </a:prstGeom>
          <a:noFill/>
          <a:ln w="12700">
            <a:solidFill>
              <a:schemeClr val="tx1"/>
            </a:solidFill>
            <a:round/>
            <a:headEnd/>
            <a:tailEnd type="triangle" w="med" len="med"/>
          </a:ln>
        </p:spPr>
      </p:cxnSp>
      <p:cxnSp>
        <p:nvCxnSpPr>
          <p:cNvPr id="691244" name="AutoShape 85"/>
          <p:cNvCxnSpPr>
            <a:cxnSpLocks noChangeAspect="1" noChangeShapeType="1"/>
            <a:stCxn id="691231" idx="4"/>
            <a:endCxn id="212" idx="0"/>
          </p:cNvCxnSpPr>
          <p:nvPr/>
        </p:nvCxnSpPr>
        <p:spPr bwMode="auto">
          <a:xfrm flipH="1">
            <a:off x="3661012" y="2166621"/>
            <a:ext cx="871484" cy="480653"/>
          </a:xfrm>
          <a:prstGeom prst="straightConnector1">
            <a:avLst/>
          </a:prstGeom>
          <a:noFill/>
          <a:ln w="12700">
            <a:solidFill>
              <a:schemeClr val="tx1"/>
            </a:solidFill>
            <a:prstDash val="solid"/>
            <a:round/>
            <a:headEnd/>
            <a:tailEnd type="triangle" w="med" len="med"/>
          </a:ln>
        </p:spPr>
      </p:cxnSp>
      <p:cxnSp>
        <p:nvCxnSpPr>
          <p:cNvPr id="691245" name="AutoShape 86"/>
          <p:cNvCxnSpPr>
            <a:cxnSpLocks noChangeAspect="1" noChangeShapeType="1"/>
            <a:stCxn id="691230" idx="4"/>
            <a:endCxn id="213" idx="0"/>
          </p:cNvCxnSpPr>
          <p:nvPr/>
        </p:nvCxnSpPr>
        <p:spPr bwMode="auto">
          <a:xfrm>
            <a:off x="6480359" y="2166621"/>
            <a:ext cx="868628" cy="477091"/>
          </a:xfrm>
          <a:prstGeom prst="straightConnector1">
            <a:avLst/>
          </a:prstGeom>
          <a:noFill/>
          <a:ln w="12700">
            <a:solidFill>
              <a:schemeClr val="tx1"/>
            </a:solidFill>
            <a:prstDash val="solid"/>
            <a:round/>
            <a:headEnd/>
            <a:tailEnd type="triangle" w="med" len="med"/>
          </a:ln>
        </p:spPr>
      </p:cxnSp>
      <p:sp>
        <p:nvSpPr>
          <p:cNvPr id="691421" name="Oval 94"/>
          <p:cNvSpPr>
            <a:spLocks noChangeArrowheads="1"/>
          </p:cNvSpPr>
          <p:nvPr/>
        </p:nvSpPr>
        <p:spPr bwMode="auto">
          <a:xfrm>
            <a:off x="2861115" y="3976671"/>
            <a:ext cx="180116" cy="179838"/>
          </a:xfrm>
          <a:prstGeom prst="ellipse">
            <a:avLst/>
          </a:prstGeom>
          <a:solidFill>
            <a:srgbClr val="FF66CC"/>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grpSp>
        <p:nvGrpSpPr>
          <p:cNvPr id="2" name="Group 100"/>
          <p:cNvGrpSpPr>
            <a:grpSpLocks noChangeAspect="1"/>
          </p:cNvGrpSpPr>
          <p:nvPr/>
        </p:nvGrpSpPr>
        <p:grpSpPr bwMode="auto">
          <a:xfrm>
            <a:off x="2584889" y="3565501"/>
            <a:ext cx="180116" cy="180157"/>
            <a:chOff x="2538" y="2999"/>
            <a:chExt cx="138" cy="137"/>
          </a:xfrm>
        </p:grpSpPr>
        <p:sp>
          <p:nvSpPr>
            <p:cNvPr id="691417" name="Oval 101"/>
            <p:cNvSpPr>
              <a:spLocks noChangeArrowheads="1"/>
            </p:cNvSpPr>
            <p:nvPr/>
          </p:nvSpPr>
          <p:spPr bwMode="auto">
            <a:xfrm>
              <a:off x="2538" y="2999"/>
              <a:ext cx="138" cy="137"/>
            </a:xfrm>
            <a:prstGeom prst="ellipse">
              <a:avLst/>
            </a:prstGeom>
            <a:solidFill>
              <a:srgbClr val="FFD1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91418" name="AutoShape 102"/>
            <p:cNvCxnSpPr>
              <a:cxnSpLocks noChangeAspect="1" noChangeShapeType="1"/>
            </p:cNvCxnSpPr>
            <p:nvPr/>
          </p:nvCxnSpPr>
          <p:spPr bwMode="auto">
            <a:xfrm flipH="1">
              <a:off x="2567" y="3013"/>
              <a:ext cx="89" cy="1"/>
            </a:xfrm>
            <a:prstGeom prst="curvedConnector5">
              <a:avLst>
                <a:gd name="adj1" fmla="val -11754"/>
                <a:gd name="adj2" fmla="val -13400005"/>
                <a:gd name="adj3" fmla="val 119673"/>
              </a:avLst>
            </a:prstGeom>
            <a:noFill/>
            <a:ln w="12700">
              <a:solidFill>
                <a:schemeClr val="tx1"/>
              </a:solidFill>
              <a:round/>
              <a:headEnd/>
              <a:tailEnd type="triangle" w="sm" len="sm"/>
            </a:ln>
          </p:spPr>
        </p:cxnSp>
      </p:grpSp>
      <p:sp>
        <p:nvSpPr>
          <p:cNvPr id="691413" name="Oval 106"/>
          <p:cNvSpPr>
            <a:spLocks noChangeArrowheads="1"/>
          </p:cNvSpPr>
          <p:nvPr/>
        </p:nvSpPr>
        <p:spPr bwMode="auto">
          <a:xfrm>
            <a:off x="3232108" y="3571859"/>
            <a:ext cx="179551" cy="179838"/>
          </a:xfrm>
          <a:prstGeom prst="ellipse">
            <a:avLst/>
          </a:prstGeom>
          <a:solidFill>
            <a:srgbClr val="FF99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393" name="Oval 136"/>
          <p:cNvSpPr>
            <a:spLocks noChangeArrowheads="1"/>
          </p:cNvSpPr>
          <p:nvPr/>
        </p:nvSpPr>
        <p:spPr bwMode="auto">
          <a:xfrm>
            <a:off x="6220595" y="3600434"/>
            <a:ext cx="180116" cy="179838"/>
          </a:xfrm>
          <a:prstGeom prst="ellipse">
            <a:avLst/>
          </a:prstGeom>
          <a:solidFill>
            <a:srgbClr val="FF9933"/>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389" name="Oval 141"/>
          <p:cNvSpPr>
            <a:spLocks noChangeArrowheads="1"/>
          </p:cNvSpPr>
          <p:nvPr/>
        </p:nvSpPr>
        <p:spPr bwMode="auto">
          <a:xfrm>
            <a:off x="6601114" y="3965559"/>
            <a:ext cx="179551" cy="179838"/>
          </a:xfrm>
          <a:prstGeom prst="ellipse">
            <a:avLst/>
          </a:prstGeom>
          <a:solidFill>
            <a:srgbClr val="FFFF99"/>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grpSp>
        <p:nvGrpSpPr>
          <p:cNvPr id="4" name="Group 145"/>
          <p:cNvGrpSpPr>
            <a:grpSpLocks noChangeAspect="1"/>
          </p:cNvGrpSpPr>
          <p:nvPr/>
        </p:nvGrpSpPr>
        <p:grpSpPr bwMode="auto">
          <a:xfrm>
            <a:off x="8014164" y="3587734"/>
            <a:ext cx="485530" cy="179838"/>
            <a:chOff x="2421" y="2999"/>
            <a:chExt cx="372" cy="138"/>
          </a:xfrm>
        </p:grpSpPr>
        <p:sp>
          <p:nvSpPr>
            <p:cNvPr id="691385" name="Oval 146"/>
            <p:cNvSpPr>
              <a:spLocks noChangeArrowheads="1"/>
            </p:cNvSpPr>
            <p:nvPr/>
          </p:nvSpPr>
          <p:spPr bwMode="auto">
            <a:xfrm>
              <a:off x="2538" y="2999"/>
              <a:ext cx="138" cy="138"/>
            </a:xfrm>
            <a:prstGeom prst="ellipse">
              <a:avLst/>
            </a:prstGeom>
            <a:solidFill>
              <a:srgbClr val="CCFF66"/>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387" name="Line 148"/>
            <p:cNvSpPr>
              <a:spLocks noChangeAspect="1" noChangeShapeType="1"/>
            </p:cNvSpPr>
            <p:nvPr/>
          </p:nvSpPr>
          <p:spPr bwMode="auto">
            <a:xfrm>
              <a:off x="2683" y="3064"/>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1388" name="Line 149"/>
            <p:cNvSpPr>
              <a:spLocks noChangeAspect="1" noChangeShapeType="1"/>
            </p:cNvSpPr>
            <p:nvPr/>
          </p:nvSpPr>
          <p:spPr bwMode="auto">
            <a:xfrm>
              <a:off x="2421" y="3062"/>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8" name="Group 150"/>
          <p:cNvGrpSpPr>
            <a:grpSpLocks noChangeAspect="1"/>
          </p:cNvGrpSpPr>
          <p:nvPr/>
        </p:nvGrpSpPr>
        <p:grpSpPr bwMode="auto">
          <a:xfrm>
            <a:off x="7680783" y="3949684"/>
            <a:ext cx="477698" cy="179838"/>
            <a:chOff x="2421" y="2999"/>
            <a:chExt cx="366" cy="138"/>
          </a:xfrm>
        </p:grpSpPr>
        <p:sp>
          <p:nvSpPr>
            <p:cNvPr id="691381" name="Oval 151"/>
            <p:cNvSpPr>
              <a:spLocks noChangeArrowheads="1"/>
            </p:cNvSpPr>
            <p:nvPr/>
          </p:nvSpPr>
          <p:spPr bwMode="auto">
            <a:xfrm>
              <a:off x="2538" y="2999"/>
              <a:ext cx="138" cy="138"/>
            </a:xfrm>
            <a:prstGeom prst="ellipse">
              <a:avLst/>
            </a:prstGeom>
            <a:solidFill>
              <a:srgbClr val="CCFF99"/>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383" name="Line 153"/>
            <p:cNvSpPr>
              <a:spLocks noChangeAspect="1" noChangeShapeType="1"/>
            </p:cNvSpPr>
            <p:nvPr/>
          </p:nvSpPr>
          <p:spPr bwMode="auto">
            <a:xfrm>
              <a:off x="2677" y="3064"/>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1384" name="Line 154"/>
            <p:cNvSpPr>
              <a:spLocks noChangeAspect="1" noChangeShapeType="1"/>
            </p:cNvSpPr>
            <p:nvPr/>
          </p:nvSpPr>
          <p:spPr bwMode="auto">
            <a:xfrm>
              <a:off x="2421" y="3062"/>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9" name="Group 155"/>
          <p:cNvGrpSpPr>
            <a:grpSpLocks noChangeAspect="1"/>
          </p:cNvGrpSpPr>
          <p:nvPr/>
        </p:nvGrpSpPr>
        <p:grpSpPr bwMode="auto">
          <a:xfrm>
            <a:off x="8326904" y="3956034"/>
            <a:ext cx="476393" cy="179838"/>
            <a:chOff x="2421" y="2999"/>
            <a:chExt cx="365" cy="138"/>
          </a:xfrm>
        </p:grpSpPr>
        <p:sp>
          <p:nvSpPr>
            <p:cNvPr id="691377" name="Oval 156"/>
            <p:cNvSpPr>
              <a:spLocks noChangeArrowheads="1"/>
            </p:cNvSpPr>
            <p:nvPr/>
          </p:nvSpPr>
          <p:spPr bwMode="auto">
            <a:xfrm>
              <a:off x="2538" y="2999"/>
              <a:ext cx="138" cy="138"/>
            </a:xfrm>
            <a:prstGeom prst="ellipse">
              <a:avLst/>
            </a:prstGeom>
            <a:solidFill>
              <a:srgbClr val="00FF00"/>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1379" name="Line 158"/>
            <p:cNvSpPr>
              <a:spLocks noChangeAspect="1" noChangeShapeType="1"/>
            </p:cNvSpPr>
            <p:nvPr/>
          </p:nvSpPr>
          <p:spPr bwMode="auto">
            <a:xfrm>
              <a:off x="2676" y="3065"/>
              <a:ext cx="110" cy="0"/>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1380" name="Line 159"/>
            <p:cNvSpPr>
              <a:spLocks noChangeAspect="1" noChangeShapeType="1"/>
            </p:cNvSpPr>
            <p:nvPr/>
          </p:nvSpPr>
          <p:spPr bwMode="auto">
            <a:xfrm>
              <a:off x="2421" y="3062"/>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sp>
        <p:nvSpPr>
          <p:cNvPr id="691272" name="Text Box 266"/>
          <p:cNvSpPr txBox="1">
            <a:spLocks noChangeArrowheads="1"/>
          </p:cNvSpPr>
          <p:nvPr/>
        </p:nvSpPr>
        <p:spPr bwMode="auto">
          <a:xfrm>
            <a:off x="5248739" y="3419452"/>
            <a:ext cx="539750" cy="51911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800" dirty="0">
                <a:solidFill>
                  <a:srgbClr val="000000"/>
                </a:solidFill>
              </a:rPr>
              <a:t>…</a:t>
            </a:r>
          </a:p>
        </p:txBody>
      </p:sp>
      <p:sp>
        <p:nvSpPr>
          <p:cNvPr id="691277" name="Text Box 271"/>
          <p:cNvSpPr txBox="1">
            <a:spLocks noChangeArrowheads="1"/>
          </p:cNvSpPr>
          <p:nvPr/>
        </p:nvSpPr>
        <p:spPr bwMode="auto">
          <a:xfrm>
            <a:off x="4708802" y="1485226"/>
            <a:ext cx="460375"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yes</a:t>
            </a:r>
          </a:p>
        </p:txBody>
      </p:sp>
      <p:sp>
        <p:nvSpPr>
          <p:cNvPr id="691278" name="Text Box 272"/>
          <p:cNvSpPr txBox="1">
            <a:spLocks noChangeArrowheads="1"/>
          </p:cNvSpPr>
          <p:nvPr/>
        </p:nvSpPr>
        <p:spPr bwMode="auto">
          <a:xfrm>
            <a:off x="5713877" y="2114622"/>
            <a:ext cx="460375"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yes</a:t>
            </a:r>
          </a:p>
        </p:txBody>
      </p:sp>
      <p:sp>
        <p:nvSpPr>
          <p:cNvPr id="691279" name="Text Box 273"/>
          <p:cNvSpPr txBox="1">
            <a:spLocks noChangeArrowheads="1"/>
          </p:cNvSpPr>
          <p:nvPr/>
        </p:nvSpPr>
        <p:spPr bwMode="auto">
          <a:xfrm>
            <a:off x="6598114" y="2710447"/>
            <a:ext cx="460375"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yes</a:t>
            </a:r>
          </a:p>
        </p:txBody>
      </p:sp>
      <p:sp>
        <p:nvSpPr>
          <p:cNvPr id="691280" name="Text Box 274"/>
          <p:cNvSpPr txBox="1">
            <a:spLocks noChangeArrowheads="1"/>
          </p:cNvSpPr>
          <p:nvPr/>
        </p:nvSpPr>
        <p:spPr bwMode="auto">
          <a:xfrm>
            <a:off x="2937339" y="2710447"/>
            <a:ext cx="460375"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yes</a:t>
            </a:r>
          </a:p>
        </p:txBody>
      </p:sp>
      <p:sp>
        <p:nvSpPr>
          <p:cNvPr id="691281" name="Text Box 275"/>
          <p:cNvSpPr txBox="1">
            <a:spLocks noChangeArrowheads="1"/>
          </p:cNvSpPr>
          <p:nvPr/>
        </p:nvSpPr>
        <p:spPr bwMode="auto">
          <a:xfrm>
            <a:off x="3871256" y="2114622"/>
            <a:ext cx="460375"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yes</a:t>
            </a:r>
          </a:p>
        </p:txBody>
      </p:sp>
      <p:sp>
        <p:nvSpPr>
          <p:cNvPr id="691282" name="Text Box 276"/>
          <p:cNvSpPr txBox="1">
            <a:spLocks noChangeArrowheads="1"/>
          </p:cNvSpPr>
          <p:nvPr/>
        </p:nvSpPr>
        <p:spPr bwMode="auto">
          <a:xfrm>
            <a:off x="6890681" y="2114622"/>
            <a:ext cx="381000"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no</a:t>
            </a:r>
          </a:p>
        </p:txBody>
      </p:sp>
      <p:sp>
        <p:nvSpPr>
          <p:cNvPr id="691283" name="Text Box 277"/>
          <p:cNvSpPr txBox="1">
            <a:spLocks noChangeArrowheads="1"/>
          </p:cNvSpPr>
          <p:nvPr/>
        </p:nvSpPr>
        <p:spPr bwMode="auto">
          <a:xfrm>
            <a:off x="7611033" y="2710447"/>
            <a:ext cx="381000"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no</a:t>
            </a:r>
          </a:p>
        </p:txBody>
      </p:sp>
      <p:sp>
        <p:nvSpPr>
          <p:cNvPr id="691284" name="Text Box 278"/>
          <p:cNvSpPr txBox="1">
            <a:spLocks noChangeArrowheads="1"/>
          </p:cNvSpPr>
          <p:nvPr/>
        </p:nvSpPr>
        <p:spPr bwMode="auto">
          <a:xfrm>
            <a:off x="5777377" y="1488401"/>
            <a:ext cx="381000"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no</a:t>
            </a:r>
          </a:p>
        </p:txBody>
      </p:sp>
      <p:sp>
        <p:nvSpPr>
          <p:cNvPr id="691285" name="Text Box 280"/>
          <p:cNvSpPr txBox="1">
            <a:spLocks noChangeArrowheads="1"/>
          </p:cNvSpPr>
          <p:nvPr/>
        </p:nvSpPr>
        <p:spPr bwMode="auto">
          <a:xfrm>
            <a:off x="4774077" y="2114622"/>
            <a:ext cx="381000"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no</a:t>
            </a:r>
          </a:p>
        </p:txBody>
      </p:sp>
      <p:sp>
        <p:nvSpPr>
          <p:cNvPr id="691286" name="Text Box 281"/>
          <p:cNvSpPr txBox="1">
            <a:spLocks noChangeArrowheads="1"/>
          </p:cNvSpPr>
          <p:nvPr/>
        </p:nvSpPr>
        <p:spPr bwMode="auto">
          <a:xfrm>
            <a:off x="4118439" y="2710447"/>
            <a:ext cx="381000" cy="30480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no</a:t>
            </a:r>
          </a:p>
        </p:txBody>
      </p:sp>
      <p:sp>
        <p:nvSpPr>
          <p:cNvPr id="691295" name="Text Box 290"/>
          <p:cNvSpPr txBox="1">
            <a:spLocks noChangeArrowheads="1"/>
          </p:cNvSpPr>
          <p:nvPr/>
        </p:nvSpPr>
        <p:spPr bwMode="auto">
          <a:xfrm>
            <a:off x="6616977" y="1735303"/>
            <a:ext cx="1066800" cy="304800"/>
          </a:xfrm>
          <a:prstGeom prst="rect">
            <a:avLst/>
          </a:prstGeom>
          <a:solidFill>
            <a:srgbClr val="EAEAEA"/>
          </a:solid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R=silence?</a:t>
            </a:r>
          </a:p>
        </p:txBody>
      </p:sp>
      <p:sp>
        <p:nvSpPr>
          <p:cNvPr id="691296" name="Text Box 291"/>
          <p:cNvSpPr txBox="1">
            <a:spLocks noChangeArrowheads="1"/>
          </p:cNvSpPr>
          <p:nvPr/>
        </p:nvSpPr>
        <p:spPr bwMode="auto">
          <a:xfrm>
            <a:off x="7460407" y="2404293"/>
            <a:ext cx="788988" cy="304800"/>
          </a:xfrm>
          <a:prstGeom prst="rect">
            <a:avLst/>
          </a:prstGeom>
          <a:solidFill>
            <a:srgbClr val="EAEAEA"/>
          </a:solid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L=“gy”?</a:t>
            </a:r>
          </a:p>
        </p:txBody>
      </p:sp>
      <p:sp>
        <p:nvSpPr>
          <p:cNvPr id="691297" name="Text Box 292"/>
          <p:cNvSpPr txBox="1">
            <a:spLocks noChangeArrowheads="1"/>
          </p:cNvSpPr>
          <p:nvPr/>
        </p:nvSpPr>
        <p:spPr bwMode="auto">
          <a:xfrm>
            <a:off x="4489727" y="1196301"/>
            <a:ext cx="898525" cy="304800"/>
          </a:xfrm>
          <a:prstGeom prst="rect">
            <a:avLst/>
          </a:prstGeom>
          <a:solidFill>
            <a:srgbClr val="EAEAEA"/>
          </a:solid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L=voice?</a:t>
            </a:r>
          </a:p>
        </p:txBody>
      </p:sp>
      <p:sp>
        <p:nvSpPr>
          <p:cNvPr id="691298" name="Text Box 293"/>
          <p:cNvSpPr txBox="1">
            <a:spLocks noChangeArrowheads="1"/>
          </p:cNvSpPr>
          <p:nvPr/>
        </p:nvSpPr>
        <p:spPr bwMode="auto">
          <a:xfrm>
            <a:off x="3755368" y="1735303"/>
            <a:ext cx="730250" cy="304800"/>
          </a:xfrm>
          <a:prstGeom prst="rect">
            <a:avLst/>
          </a:prstGeom>
          <a:solidFill>
            <a:srgbClr val="EAEAEA"/>
          </a:solid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L=“w”?</a:t>
            </a:r>
          </a:p>
        </p:txBody>
      </p:sp>
      <p:sp>
        <p:nvSpPr>
          <p:cNvPr id="691299" name="Text Box 295"/>
          <p:cNvSpPr txBox="1">
            <a:spLocks noChangeArrowheads="1"/>
          </p:cNvSpPr>
          <p:nvPr/>
        </p:nvSpPr>
        <p:spPr bwMode="auto">
          <a:xfrm>
            <a:off x="2573521" y="2312405"/>
            <a:ext cx="1066800" cy="304800"/>
          </a:xfrm>
          <a:prstGeom prst="rect">
            <a:avLst/>
          </a:prstGeom>
          <a:solidFill>
            <a:srgbClr val="EAEAEA"/>
          </a:solidFill>
          <a:ln w="9525">
            <a:noFill/>
            <a:miter lim="800000"/>
            <a:headEnd/>
            <a:tailEnd/>
          </a:ln>
        </p:spPr>
        <p:txBody>
          <a:bodyPr wrap="none">
            <a:spAutoFit/>
          </a:bodyPr>
          <a:lstStyle/>
          <a:p>
            <a:pPr fontAlgn="base" latinLnBrk="0">
              <a:spcBef>
                <a:spcPct val="0"/>
              </a:spcBef>
              <a:spcAft>
                <a:spcPct val="0"/>
              </a:spcAft>
            </a:pPr>
            <a:r>
              <a:rPr kumimoji="1" lang="en-US" altLang="ja-JP" sz="1400" dirty="0">
                <a:solidFill>
                  <a:srgbClr val="000000"/>
                </a:solidFill>
              </a:rPr>
              <a:t>R=silence?</a:t>
            </a:r>
          </a:p>
        </p:txBody>
      </p:sp>
      <p:cxnSp>
        <p:nvCxnSpPr>
          <p:cNvPr id="233" name="AutoShape 102"/>
          <p:cNvCxnSpPr>
            <a:cxnSpLocks noChangeAspect="1" noChangeShapeType="1"/>
          </p:cNvCxnSpPr>
          <p:nvPr/>
        </p:nvCxnSpPr>
        <p:spPr bwMode="auto">
          <a:xfrm flipH="1">
            <a:off x="3265452" y="3590178"/>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234" name="AutoShape 102"/>
          <p:cNvCxnSpPr>
            <a:cxnSpLocks noChangeAspect="1" noChangeShapeType="1"/>
          </p:cNvCxnSpPr>
          <p:nvPr/>
        </p:nvCxnSpPr>
        <p:spPr bwMode="auto">
          <a:xfrm flipH="1">
            <a:off x="2894231" y="3993850"/>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sp>
        <p:nvSpPr>
          <p:cNvPr id="236" name="Oval 94"/>
          <p:cNvSpPr>
            <a:spLocks noChangeArrowheads="1"/>
          </p:cNvSpPr>
          <p:nvPr/>
        </p:nvSpPr>
        <p:spPr bwMode="auto">
          <a:xfrm>
            <a:off x="4175078" y="3963455"/>
            <a:ext cx="180116" cy="179838"/>
          </a:xfrm>
          <a:prstGeom prst="ellipse">
            <a:avLst/>
          </a:prstGeom>
          <a:solidFill>
            <a:srgbClr val="3C8C93"/>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grpSp>
        <p:nvGrpSpPr>
          <p:cNvPr id="10" name="Group 100"/>
          <p:cNvGrpSpPr>
            <a:grpSpLocks noChangeAspect="1"/>
          </p:cNvGrpSpPr>
          <p:nvPr/>
        </p:nvGrpSpPr>
        <p:grpSpPr bwMode="auto">
          <a:xfrm>
            <a:off x="4122714" y="3552285"/>
            <a:ext cx="180116" cy="180157"/>
            <a:chOff x="2538" y="2999"/>
            <a:chExt cx="138" cy="137"/>
          </a:xfrm>
        </p:grpSpPr>
        <p:sp>
          <p:nvSpPr>
            <p:cNvPr id="240" name="Oval 101"/>
            <p:cNvSpPr>
              <a:spLocks noChangeArrowheads="1"/>
            </p:cNvSpPr>
            <p:nvPr/>
          </p:nvSpPr>
          <p:spPr bwMode="auto">
            <a:xfrm>
              <a:off x="2538" y="2999"/>
              <a:ext cx="138" cy="137"/>
            </a:xfrm>
            <a:prstGeom prst="ellipse">
              <a:avLst/>
            </a:prstGeom>
            <a:solidFill>
              <a:schemeClr val="accent2"/>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41" name="AutoShape 102"/>
            <p:cNvCxnSpPr>
              <a:cxnSpLocks noChangeAspect="1" noChangeShapeType="1"/>
            </p:cNvCxnSpPr>
            <p:nvPr/>
          </p:nvCxnSpPr>
          <p:spPr bwMode="auto">
            <a:xfrm flipH="1">
              <a:off x="2567" y="3013"/>
              <a:ext cx="89" cy="1"/>
            </a:xfrm>
            <a:prstGeom prst="curvedConnector5">
              <a:avLst>
                <a:gd name="adj1" fmla="val -11754"/>
                <a:gd name="adj2" fmla="val -13400005"/>
                <a:gd name="adj3" fmla="val 119673"/>
              </a:avLst>
            </a:prstGeom>
            <a:noFill/>
            <a:ln w="12700">
              <a:solidFill>
                <a:schemeClr val="tx1"/>
              </a:solidFill>
              <a:round/>
              <a:headEnd/>
              <a:tailEnd type="triangle" w="sm" len="sm"/>
            </a:ln>
          </p:spPr>
        </p:cxnSp>
      </p:grpSp>
      <p:sp>
        <p:nvSpPr>
          <p:cNvPr id="245" name="Oval 106"/>
          <p:cNvSpPr>
            <a:spLocks noChangeArrowheads="1"/>
          </p:cNvSpPr>
          <p:nvPr/>
        </p:nvSpPr>
        <p:spPr bwMode="auto">
          <a:xfrm>
            <a:off x="4769932" y="3558643"/>
            <a:ext cx="179551" cy="179838"/>
          </a:xfrm>
          <a:prstGeom prst="ellipse">
            <a:avLst/>
          </a:prstGeom>
          <a:solidFill>
            <a:schemeClr val="accent2">
              <a:lumMod val="40000"/>
              <a:lumOff val="60000"/>
            </a:schemeClr>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48" name="AutoShape 102"/>
          <p:cNvCxnSpPr>
            <a:cxnSpLocks noChangeAspect="1" noChangeShapeType="1"/>
          </p:cNvCxnSpPr>
          <p:nvPr/>
        </p:nvCxnSpPr>
        <p:spPr bwMode="auto">
          <a:xfrm flipH="1">
            <a:off x="4803276" y="3576962"/>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249" name="AutoShape 102"/>
          <p:cNvCxnSpPr>
            <a:cxnSpLocks noChangeAspect="1" noChangeShapeType="1"/>
          </p:cNvCxnSpPr>
          <p:nvPr/>
        </p:nvCxnSpPr>
        <p:spPr bwMode="auto">
          <a:xfrm flipH="1">
            <a:off x="4208194" y="3980634"/>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sp>
        <p:nvSpPr>
          <p:cNvPr id="251" name="Oval 94"/>
          <p:cNvSpPr>
            <a:spLocks noChangeArrowheads="1"/>
          </p:cNvSpPr>
          <p:nvPr/>
        </p:nvSpPr>
        <p:spPr bwMode="auto">
          <a:xfrm>
            <a:off x="4747401" y="3953709"/>
            <a:ext cx="180116" cy="179838"/>
          </a:xfrm>
          <a:prstGeom prst="ellipse">
            <a:avLst/>
          </a:prstGeom>
          <a:solidFill>
            <a:schemeClr val="accent1">
              <a:lumMod val="90000"/>
            </a:schemeClr>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54" name="AutoShape 102"/>
          <p:cNvCxnSpPr>
            <a:cxnSpLocks noChangeAspect="1" noChangeShapeType="1"/>
          </p:cNvCxnSpPr>
          <p:nvPr/>
        </p:nvCxnSpPr>
        <p:spPr bwMode="auto">
          <a:xfrm flipH="1">
            <a:off x="4780517" y="3970888"/>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255" name="AutoShape 102"/>
          <p:cNvCxnSpPr>
            <a:cxnSpLocks noChangeAspect="1" noChangeShapeType="1"/>
          </p:cNvCxnSpPr>
          <p:nvPr/>
        </p:nvCxnSpPr>
        <p:spPr bwMode="auto">
          <a:xfrm flipH="1">
            <a:off x="6255216" y="3619486"/>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256" name="AutoShape 102"/>
          <p:cNvCxnSpPr>
            <a:cxnSpLocks noChangeAspect="1" noChangeShapeType="1"/>
          </p:cNvCxnSpPr>
          <p:nvPr/>
        </p:nvCxnSpPr>
        <p:spPr bwMode="auto">
          <a:xfrm flipH="1">
            <a:off x="6635839" y="3986054"/>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257" name="AutoShape 102"/>
          <p:cNvCxnSpPr>
            <a:cxnSpLocks noChangeAspect="1" noChangeShapeType="1"/>
          </p:cNvCxnSpPr>
          <p:nvPr/>
        </p:nvCxnSpPr>
        <p:spPr bwMode="auto">
          <a:xfrm flipH="1">
            <a:off x="8207569" y="3611275"/>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258" name="AutoShape 102"/>
          <p:cNvCxnSpPr>
            <a:cxnSpLocks noChangeAspect="1" noChangeShapeType="1"/>
          </p:cNvCxnSpPr>
          <p:nvPr/>
        </p:nvCxnSpPr>
        <p:spPr bwMode="auto">
          <a:xfrm flipH="1">
            <a:off x="8512385" y="3973247"/>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259" name="AutoShape 102"/>
          <p:cNvCxnSpPr>
            <a:cxnSpLocks noChangeAspect="1" noChangeShapeType="1"/>
          </p:cNvCxnSpPr>
          <p:nvPr/>
        </p:nvCxnSpPr>
        <p:spPr bwMode="auto">
          <a:xfrm flipH="1">
            <a:off x="7862422" y="3978258"/>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5" name="カギ線コネクタ 4"/>
          <p:cNvCxnSpPr>
            <a:stCxn id="691209" idx="0"/>
            <a:endCxn id="691220" idx="0"/>
          </p:cNvCxnSpPr>
          <p:nvPr/>
        </p:nvCxnSpPr>
        <p:spPr>
          <a:xfrm rot="16200000" flipH="1">
            <a:off x="3471124" y="-477299"/>
            <a:ext cx="285065" cy="3703484"/>
          </a:xfrm>
          <a:prstGeom prst="bentConnector3">
            <a:avLst>
              <a:gd name="adj1" fmla="val -801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9" name="テキスト ボックス 228"/>
          <p:cNvSpPr txBox="1"/>
          <p:nvPr/>
        </p:nvSpPr>
        <p:spPr>
          <a:xfrm>
            <a:off x="450892" y="3351069"/>
            <a:ext cx="1271502" cy="1569660"/>
          </a:xfrm>
          <a:prstGeom prst="rect">
            <a:avLst/>
          </a:prstGeom>
          <a:noFill/>
          <a:ln>
            <a:noFill/>
          </a:ln>
        </p:spPr>
        <p:txBody>
          <a:bodyPr wrap="none" rtlCol="0">
            <a:spAutoFit/>
          </a:bodyPr>
          <a:lstStyle/>
          <a:p>
            <a:pPr fontAlgn="base" latinLnBrk="0">
              <a:spcBef>
                <a:spcPct val="0"/>
              </a:spcBef>
              <a:spcAft>
                <a:spcPct val="0"/>
              </a:spcAft>
            </a:pPr>
            <a:r>
              <a:rPr kumimoji="1" lang="en-US" altLang="ja-JP" sz="1600" dirty="0">
                <a:solidFill>
                  <a:srgbClr val="000000"/>
                </a:solidFill>
              </a:rPr>
              <a:t>C=unvoice?</a:t>
            </a:r>
          </a:p>
          <a:p>
            <a:pPr fontAlgn="base" latinLnBrk="0">
              <a:spcBef>
                <a:spcPct val="0"/>
              </a:spcBef>
              <a:spcAft>
                <a:spcPct val="0"/>
              </a:spcAft>
            </a:pPr>
            <a:r>
              <a:rPr kumimoji="1" lang="en-US" altLang="ja-JP" sz="1600" dirty="0">
                <a:solidFill>
                  <a:srgbClr val="000000"/>
                </a:solidFill>
              </a:rPr>
              <a:t>C=vowel?</a:t>
            </a:r>
          </a:p>
          <a:p>
            <a:pPr fontAlgn="base" latinLnBrk="0">
              <a:spcBef>
                <a:spcPct val="0"/>
              </a:spcBef>
              <a:spcAft>
                <a:spcPct val="0"/>
              </a:spcAft>
            </a:pPr>
            <a:r>
              <a:rPr kumimoji="1" lang="en-US" altLang="ja-JP" sz="1600" dirty="0">
                <a:solidFill>
                  <a:srgbClr val="000000"/>
                </a:solidFill>
              </a:rPr>
              <a:t>R=silence?</a:t>
            </a:r>
          </a:p>
          <a:p>
            <a:pPr fontAlgn="base" latinLnBrk="0">
              <a:spcBef>
                <a:spcPct val="0"/>
              </a:spcBef>
              <a:spcAft>
                <a:spcPct val="0"/>
              </a:spcAft>
            </a:pPr>
            <a:r>
              <a:rPr kumimoji="1" lang="en-US" altLang="ja-JP" sz="1600" dirty="0">
                <a:solidFill>
                  <a:srgbClr val="000000"/>
                </a:solidFill>
              </a:rPr>
              <a:t>R=“cl”?</a:t>
            </a:r>
          </a:p>
          <a:p>
            <a:pPr fontAlgn="base" latinLnBrk="0">
              <a:spcBef>
                <a:spcPct val="0"/>
              </a:spcBef>
              <a:spcAft>
                <a:spcPct val="0"/>
              </a:spcAft>
            </a:pPr>
            <a:r>
              <a:rPr kumimoji="1" lang="en-US" altLang="ja-JP" sz="1600" dirty="0">
                <a:solidFill>
                  <a:srgbClr val="000000"/>
                </a:solidFill>
              </a:rPr>
              <a:t>L=“gy”?</a:t>
            </a:r>
          </a:p>
          <a:p>
            <a:pPr fontAlgn="base" latinLnBrk="0">
              <a:spcBef>
                <a:spcPct val="0"/>
              </a:spcBef>
              <a:spcAft>
                <a:spcPct val="0"/>
              </a:spcAft>
            </a:pPr>
            <a:r>
              <a:rPr kumimoji="1" lang="en-US" altLang="ja-JP" sz="1600" dirty="0">
                <a:solidFill>
                  <a:srgbClr val="000000"/>
                </a:solidFill>
              </a:rPr>
              <a:t>L=voice?</a:t>
            </a:r>
          </a:p>
        </p:txBody>
      </p:sp>
      <p:sp>
        <p:nvSpPr>
          <p:cNvPr id="230" name="Text Box 266"/>
          <p:cNvSpPr txBox="1">
            <a:spLocks noChangeArrowheads="1"/>
          </p:cNvSpPr>
          <p:nvPr/>
        </p:nvSpPr>
        <p:spPr bwMode="auto">
          <a:xfrm rot="5400000">
            <a:off x="866070" y="4802263"/>
            <a:ext cx="441146" cy="40011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000" dirty="0">
                <a:solidFill>
                  <a:srgbClr val="000000"/>
                </a:solidFill>
              </a:rPr>
              <a:t>…</a:t>
            </a:r>
          </a:p>
        </p:txBody>
      </p:sp>
      <p:grpSp>
        <p:nvGrpSpPr>
          <p:cNvPr id="11" name="グループ化 11"/>
          <p:cNvGrpSpPr/>
          <p:nvPr/>
        </p:nvGrpSpPr>
        <p:grpSpPr>
          <a:xfrm>
            <a:off x="496612" y="1501101"/>
            <a:ext cx="4442378" cy="3133741"/>
            <a:chOff x="496612" y="1501101"/>
            <a:chExt cx="4442378" cy="3133741"/>
          </a:xfrm>
        </p:grpSpPr>
        <p:sp>
          <p:nvSpPr>
            <p:cNvPr id="3" name="正方形/長方形 2"/>
            <p:cNvSpPr/>
            <p:nvPr/>
          </p:nvSpPr>
          <p:spPr>
            <a:xfrm>
              <a:off x="496612" y="4334427"/>
              <a:ext cx="895307" cy="300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cxnSp>
          <p:nvCxnSpPr>
            <p:cNvPr id="7" name="直線矢印コネクタ 6"/>
            <p:cNvCxnSpPr>
              <a:stCxn id="3" idx="3"/>
              <a:endCxn id="691297" idx="2"/>
            </p:cNvCxnSpPr>
            <p:nvPr/>
          </p:nvCxnSpPr>
          <p:spPr>
            <a:xfrm flipV="1">
              <a:off x="1391919" y="1501101"/>
              <a:ext cx="3547071" cy="2983534"/>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223465" y="5399315"/>
            <a:ext cx="8682505" cy="830997"/>
          </a:xfrm>
          <a:prstGeom prst="rect">
            <a:avLst/>
          </a:prstGeom>
          <a:noFill/>
        </p:spPr>
        <p:txBody>
          <a:bodyPr wrap="none" rtlCol="0">
            <a:spAutoFit/>
          </a:bodyPr>
          <a:lstStyle/>
          <a:p>
            <a:pPr marL="261938" indent="-261938" fontAlgn="ctr" latinLnBrk="0">
              <a:spcBef>
                <a:spcPct val="0"/>
              </a:spcBef>
              <a:spcAft>
                <a:spcPct val="0"/>
              </a:spcAft>
              <a:buFont typeface="Arial" pitchFamily="34" charset="0"/>
              <a:buChar char="–"/>
            </a:pPr>
            <a:r>
              <a:rPr kumimoji="1" lang="en-US" altLang="ja-JP" sz="2400" dirty="0">
                <a:solidFill>
                  <a:srgbClr val="000000"/>
                </a:solidFill>
              </a:rPr>
              <a:t>Each state separated automatically by the optimum question</a:t>
            </a:r>
          </a:p>
          <a:p>
            <a:pPr marL="261938" indent="-261938" fontAlgn="ctr" latinLnBrk="0">
              <a:spcBef>
                <a:spcPct val="0"/>
              </a:spcBef>
              <a:spcAft>
                <a:spcPct val="0"/>
              </a:spcAft>
              <a:buFont typeface="Arial" pitchFamily="34" charset="0"/>
              <a:buChar char="–"/>
            </a:pPr>
            <a:r>
              <a:rPr kumimoji="1" lang="en-US" altLang="ja-JP" sz="2400" dirty="0">
                <a:solidFill>
                  <a:srgbClr val="000000"/>
                </a:solidFill>
              </a:rPr>
              <a:t>The optimum question determined for increasing likelihood</a:t>
            </a:r>
          </a:p>
        </p:txBody>
      </p:sp>
      <p:sp>
        <p:nvSpPr>
          <p:cNvPr id="14" name="角丸四角形 13"/>
          <p:cNvSpPr/>
          <p:nvPr/>
        </p:nvSpPr>
        <p:spPr>
          <a:xfrm>
            <a:off x="157163" y="904875"/>
            <a:ext cx="8843962" cy="4400550"/>
          </a:xfrm>
          <a:prstGeom prst="roundRect">
            <a:avLst>
              <a:gd name="adj" fmla="val 714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nvGrpSpPr>
          <p:cNvPr id="12" name="グループ化 144"/>
          <p:cNvGrpSpPr/>
          <p:nvPr/>
        </p:nvGrpSpPr>
        <p:grpSpPr>
          <a:xfrm>
            <a:off x="508089" y="2040103"/>
            <a:ext cx="6642288" cy="1885019"/>
            <a:chOff x="496612" y="3027895"/>
            <a:chExt cx="6642288" cy="1885019"/>
          </a:xfrm>
        </p:grpSpPr>
        <p:sp>
          <p:nvSpPr>
            <p:cNvPr id="146" name="正方形/長方形 145"/>
            <p:cNvSpPr/>
            <p:nvPr/>
          </p:nvSpPr>
          <p:spPr>
            <a:xfrm>
              <a:off x="496612" y="4612499"/>
              <a:ext cx="1067505" cy="300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cxnSp>
          <p:nvCxnSpPr>
            <p:cNvPr id="147" name="直線矢印コネクタ 146"/>
            <p:cNvCxnSpPr>
              <a:stCxn id="146" idx="3"/>
              <a:endCxn id="691295" idx="2"/>
            </p:cNvCxnSpPr>
            <p:nvPr/>
          </p:nvCxnSpPr>
          <p:spPr>
            <a:xfrm flipV="1">
              <a:off x="1564117" y="3027895"/>
              <a:ext cx="5574783" cy="1734812"/>
            </a:xfrm>
            <a:prstGeom prst="straightConnector1">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2" name="テキスト ボックス 141"/>
          <p:cNvSpPr txBox="1"/>
          <p:nvPr/>
        </p:nvSpPr>
        <p:spPr>
          <a:xfrm>
            <a:off x="2639528" y="4682992"/>
            <a:ext cx="5878532" cy="400110"/>
          </a:xfrm>
          <a:prstGeom prst="rect">
            <a:avLst/>
          </a:prstGeom>
          <a:noFill/>
        </p:spPr>
        <p:txBody>
          <a:bodyPr wrap="none" rtlCol="0">
            <a:spAutoFit/>
          </a:bodyPr>
          <a:lstStyle/>
          <a:p>
            <a:pPr fontAlgn="base" latinLnBrk="0">
              <a:spcBef>
                <a:spcPct val="0"/>
              </a:spcBef>
              <a:spcAft>
                <a:spcPct val="0"/>
              </a:spcAft>
            </a:pPr>
            <a:r>
              <a:rPr kumimoji="1" lang="en-US" altLang="ja-JP" sz="2000" dirty="0">
                <a:solidFill>
                  <a:srgbClr val="000000"/>
                </a:solidFill>
              </a:rPr>
              <a:t>Sharing the parameter of HMMs in same leaf node</a:t>
            </a:r>
          </a:p>
        </p:txBody>
      </p:sp>
      <p:sp>
        <p:nvSpPr>
          <p:cNvPr id="6" name="右中かっこ 5"/>
          <p:cNvSpPr/>
          <p:nvPr/>
        </p:nvSpPr>
        <p:spPr>
          <a:xfrm rot="5400000">
            <a:off x="5399021" y="1165818"/>
            <a:ext cx="447843" cy="6599745"/>
          </a:xfrm>
          <a:prstGeom prst="rightBrace">
            <a:avLst>
              <a:gd name="adj1" fmla="val 21270"/>
              <a:gd name="adj2" fmla="val 50000"/>
            </a:avLst>
          </a:prstGeom>
          <a:ln w="19050">
            <a:solidFill>
              <a:srgbClr val="33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latinLnBrk="0">
              <a:spcBef>
                <a:spcPct val="0"/>
              </a:spcBef>
              <a:spcAft>
                <a:spcPct val="0"/>
              </a:spcAft>
            </a:pPr>
            <a:endParaRPr kumimoji="1" lang="ja-JP" altLang="en-US" sz="1600" dirty="0">
              <a:solidFill>
                <a:srgbClr val="000000"/>
              </a:solidFill>
            </a:endParaRPr>
          </a:p>
        </p:txBody>
      </p:sp>
      <p:sp>
        <p:nvSpPr>
          <p:cNvPr id="144" name="Text Box 45"/>
          <p:cNvSpPr txBox="1">
            <a:spLocks noChangeArrowheads="1"/>
          </p:cNvSpPr>
          <p:nvPr/>
        </p:nvSpPr>
        <p:spPr bwMode="auto">
          <a:xfrm>
            <a:off x="383400" y="2341623"/>
            <a:ext cx="691215" cy="36933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s-i+n</a:t>
            </a:r>
          </a:p>
        </p:txBody>
      </p:sp>
      <p:grpSp>
        <p:nvGrpSpPr>
          <p:cNvPr id="15" name="グループ化 691359"/>
          <p:cNvGrpSpPr/>
          <p:nvPr/>
        </p:nvGrpSpPr>
        <p:grpSpPr>
          <a:xfrm>
            <a:off x="1071563" y="1512899"/>
            <a:ext cx="1347786" cy="185737"/>
            <a:chOff x="893763" y="1512899"/>
            <a:chExt cx="1347786" cy="185737"/>
          </a:xfrm>
        </p:grpSpPr>
        <p:sp>
          <p:nvSpPr>
            <p:cNvPr id="691210" name="Oval 5"/>
            <p:cNvSpPr>
              <a:spLocks noChangeArrowheads="1"/>
            </p:cNvSpPr>
            <p:nvPr/>
          </p:nvSpPr>
          <p:spPr bwMode="auto">
            <a:xfrm>
              <a:off x="1885948" y="1519249"/>
              <a:ext cx="179387" cy="179387"/>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91211" name="AutoShape 11"/>
            <p:cNvCxnSpPr>
              <a:cxnSpLocks noChangeAspect="1" noChangeShapeType="1"/>
            </p:cNvCxnSpPr>
            <p:nvPr/>
          </p:nvCxnSpPr>
          <p:spPr bwMode="auto">
            <a:xfrm flipH="1">
              <a:off x="1924048" y="1536712"/>
              <a:ext cx="115887" cy="1588"/>
            </a:xfrm>
            <a:prstGeom prst="curvedConnector5">
              <a:avLst>
                <a:gd name="adj1" fmla="val -26866"/>
                <a:gd name="adj2" fmla="val -17000009"/>
                <a:gd name="adj3" fmla="val 134324"/>
              </a:avLst>
            </a:prstGeom>
            <a:noFill/>
            <a:ln w="12700">
              <a:solidFill>
                <a:schemeClr val="tx1"/>
              </a:solidFill>
              <a:round/>
              <a:headEnd/>
              <a:tailEnd type="triangle" w="sm" len="sm"/>
            </a:ln>
          </p:spPr>
        </p:cxnSp>
        <p:sp>
          <p:nvSpPr>
            <p:cNvPr id="691213" name="Oval 23"/>
            <p:cNvSpPr>
              <a:spLocks noChangeArrowheads="1"/>
            </p:cNvSpPr>
            <p:nvPr/>
          </p:nvSpPr>
          <p:spPr bwMode="auto">
            <a:xfrm>
              <a:off x="1481933" y="1516074"/>
              <a:ext cx="179387" cy="179387"/>
            </a:xfrm>
            <a:prstGeom prst="ellipse">
              <a:avLst/>
            </a:prstGeom>
            <a:solidFill>
              <a:srgbClr val="FFD1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91214" name="AutoShape 24"/>
            <p:cNvCxnSpPr>
              <a:cxnSpLocks noChangeAspect="1" noChangeShapeType="1"/>
            </p:cNvCxnSpPr>
            <p:nvPr/>
          </p:nvCxnSpPr>
          <p:spPr bwMode="auto">
            <a:xfrm flipH="1">
              <a:off x="1520033" y="1533537"/>
              <a:ext cx="115887" cy="1588"/>
            </a:xfrm>
            <a:prstGeom prst="curvedConnector5">
              <a:avLst>
                <a:gd name="adj1" fmla="val -26866"/>
                <a:gd name="adj2" fmla="val -17200009"/>
                <a:gd name="adj3" fmla="val 134324"/>
              </a:avLst>
            </a:prstGeom>
            <a:noFill/>
            <a:ln w="12700">
              <a:solidFill>
                <a:schemeClr val="tx1"/>
              </a:solidFill>
              <a:round/>
              <a:headEnd/>
              <a:tailEnd type="triangle" w="sm" len="sm"/>
            </a:ln>
          </p:spPr>
        </p:cxnSp>
        <p:cxnSp>
          <p:nvCxnSpPr>
            <p:cNvPr id="691217" name="AutoShape 27"/>
            <p:cNvCxnSpPr>
              <a:cxnSpLocks noChangeAspect="1" noChangeShapeType="1"/>
            </p:cNvCxnSpPr>
            <p:nvPr/>
          </p:nvCxnSpPr>
          <p:spPr bwMode="auto">
            <a:xfrm flipH="1">
              <a:off x="1116017" y="1530362"/>
              <a:ext cx="115887" cy="1588"/>
            </a:xfrm>
            <a:prstGeom prst="curvedConnector5">
              <a:avLst>
                <a:gd name="adj1" fmla="val -26866"/>
                <a:gd name="adj2" fmla="val -17000009"/>
                <a:gd name="adj3" fmla="val 134324"/>
              </a:avLst>
            </a:prstGeom>
            <a:noFill/>
            <a:ln w="12700">
              <a:solidFill>
                <a:schemeClr val="tx1"/>
              </a:solidFill>
              <a:round/>
              <a:headEnd/>
              <a:tailEnd type="triangle" w="sm" len="sm"/>
            </a:ln>
          </p:spPr>
        </p:cxnSp>
        <p:sp>
          <p:nvSpPr>
            <p:cNvPr id="691216" name="Oval 26"/>
            <p:cNvSpPr>
              <a:spLocks noChangeArrowheads="1"/>
            </p:cNvSpPr>
            <p:nvPr/>
          </p:nvSpPr>
          <p:spPr bwMode="auto">
            <a:xfrm>
              <a:off x="1077917" y="1512899"/>
              <a:ext cx="179387" cy="179387"/>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6" name="直線矢印コネクタ 15"/>
            <p:cNvCxnSpPr>
              <a:endCxn id="691216" idx="2"/>
            </p:cNvCxnSpPr>
            <p:nvPr/>
          </p:nvCxnSpPr>
          <p:spPr>
            <a:xfrm>
              <a:off x="893763" y="1602592"/>
              <a:ext cx="184154" cy="1"/>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直線矢印コネクタ 170"/>
            <p:cNvCxnSpPr>
              <a:stCxn id="691216" idx="6"/>
              <a:endCxn id="691213" idx="2"/>
            </p:cNvCxnSpPr>
            <p:nvPr/>
          </p:nvCxnSpPr>
          <p:spPr>
            <a:xfrm>
              <a:off x="1257304" y="1602593"/>
              <a:ext cx="224629" cy="3175"/>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4" name="直線矢印コネクタ 173"/>
            <p:cNvCxnSpPr>
              <a:stCxn id="691213" idx="6"/>
              <a:endCxn id="691210" idx="2"/>
            </p:cNvCxnSpPr>
            <p:nvPr/>
          </p:nvCxnSpPr>
          <p:spPr>
            <a:xfrm>
              <a:off x="1661320" y="1605768"/>
              <a:ext cx="224628" cy="3175"/>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8" name="直線矢印コネクタ 177"/>
            <p:cNvCxnSpPr>
              <a:stCxn id="691210" idx="6"/>
            </p:cNvCxnSpPr>
            <p:nvPr/>
          </p:nvCxnSpPr>
          <p:spPr>
            <a:xfrm>
              <a:off x="2065335" y="1608943"/>
              <a:ext cx="176214" cy="0"/>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7" name="グループ化 180"/>
          <p:cNvGrpSpPr/>
          <p:nvPr/>
        </p:nvGrpSpPr>
        <p:grpSpPr>
          <a:xfrm>
            <a:off x="1074708" y="1979732"/>
            <a:ext cx="1344641" cy="185737"/>
            <a:chOff x="893763" y="1512899"/>
            <a:chExt cx="1344641" cy="185737"/>
          </a:xfrm>
        </p:grpSpPr>
        <p:sp>
          <p:nvSpPr>
            <p:cNvPr id="182" name="Oval 5"/>
            <p:cNvSpPr>
              <a:spLocks noChangeArrowheads="1"/>
            </p:cNvSpPr>
            <p:nvPr/>
          </p:nvSpPr>
          <p:spPr bwMode="auto">
            <a:xfrm>
              <a:off x="1885948" y="1519249"/>
              <a:ext cx="179387" cy="179387"/>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83" name="AutoShape 11"/>
            <p:cNvCxnSpPr>
              <a:cxnSpLocks noChangeAspect="1" noChangeShapeType="1"/>
            </p:cNvCxnSpPr>
            <p:nvPr/>
          </p:nvCxnSpPr>
          <p:spPr bwMode="auto">
            <a:xfrm flipH="1">
              <a:off x="1924048" y="1536712"/>
              <a:ext cx="115887" cy="1588"/>
            </a:xfrm>
            <a:prstGeom prst="curvedConnector5">
              <a:avLst>
                <a:gd name="adj1" fmla="val -26866"/>
                <a:gd name="adj2" fmla="val -17000009"/>
                <a:gd name="adj3" fmla="val 134324"/>
              </a:avLst>
            </a:prstGeom>
            <a:noFill/>
            <a:ln w="12700">
              <a:solidFill>
                <a:schemeClr val="tx1"/>
              </a:solidFill>
              <a:round/>
              <a:headEnd/>
              <a:tailEnd type="triangle" w="sm" len="sm"/>
            </a:ln>
          </p:spPr>
        </p:cxnSp>
        <p:sp>
          <p:nvSpPr>
            <p:cNvPr id="184" name="Oval 23"/>
            <p:cNvSpPr>
              <a:spLocks noChangeArrowheads="1"/>
            </p:cNvSpPr>
            <p:nvPr/>
          </p:nvSpPr>
          <p:spPr bwMode="auto">
            <a:xfrm>
              <a:off x="1481933" y="1516074"/>
              <a:ext cx="179387" cy="179387"/>
            </a:xfrm>
            <a:prstGeom prst="ellipse">
              <a:avLst/>
            </a:prstGeom>
            <a:solidFill>
              <a:srgbClr val="FF66CC"/>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85" name="AutoShape 24"/>
            <p:cNvCxnSpPr>
              <a:cxnSpLocks noChangeAspect="1" noChangeShapeType="1"/>
            </p:cNvCxnSpPr>
            <p:nvPr/>
          </p:nvCxnSpPr>
          <p:spPr bwMode="auto">
            <a:xfrm flipH="1">
              <a:off x="1520033" y="1533537"/>
              <a:ext cx="115887" cy="1588"/>
            </a:xfrm>
            <a:prstGeom prst="curvedConnector5">
              <a:avLst>
                <a:gd name="adj1" fmla="val -26866"/>
                <a:gd name="adj2" fmla="val -17200009"/>
                <a:gd name="adj3" fmla="val 134324"/>
              </a:avLst>
            </a:prstGeom>
            <a:noFill/>
            <a:ln w="12700">
              <a:solidFill>
                <a:schemeClr val="tx1"/>
              </a:solidFill>
              <a:round/>
              <a:headEnd/>
              <a:tailEnd type="triangle" w="sm" len="sm"/>
            </a:ln>
          </p:spPr>
        </p:cxnSp>
        <p:cxnSp>
          <p:nvCxnSpPr>
            <p:cNvPr id="186" name="AutoShape 27"/>
            <p:cNvCxnSpPr>
              <a:cxnSpLocks noChangeAspect="1" noChangeShapeType="1"/>
            </p:cNvCxnSpPr>
            <p:nvPr/>
          </p:nvCxnSpPr>
          <p:spPr bwMode="auto">
            <a:xfrm flipH="1">
              <a:off x="1116017" y="1530362"/>
              <a:ext cx="115887" cy="1588"/>
            </a:xfrm>
            <a:prstGeom prst="curvedConnector5">
              <a:avLst>
                <a:gd name="adj1" fmla="val -26866"/>
                <a:gd name="adj2" fmla="val -17000009"/>
                <a:gd name="adj3" fmla="val 134324"/>
              </a:avLst>
            </a:prstGeom>
            <a:noFill/>
            <a:ln w="12700">
              <a:solidFill>
                <a:schemeClr val="tx1"/>
              </a:solidFill>
              <a:round/>
              <a:headEnd/>
              <a:tailEnd type="triangle" w="sm" len="sm"/>
            </a:ln>
          </p:spPr>
        </p:cxnSp>
        <p:sp>
          <p:nvSpPr>
            <p:cNvPr id="187" name="Oval 26"/>
            <p:cNvSpPr>
              <a:spLocks noChangeArrowheads="1"/>
            </p:cNvSpPr>
            <p:nvPr/>
          </p:nvSpPr>
          <p:spPr bwMode="auto">
            <a:xfrm>
              <a:off x="1077917" y="1512899"/>
              <a:ext cx="179387" cy="179387"/>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88" name="直線矢印コネクタ 187"/>
            <p:cNvCxnSpPr>
              <a:endCxn id="187" idx="2"/>
            </p:cNvCxnSpPr>
            <p:nvPr/>
          </p:nvCxnSpPr>
          <p:spPr>
            <a:xfrm>
              <a:off x="893763" y="1602592"/>
              <a:ext cx="184154" cy="1"/>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187" idx="6"/>
              <a:endCxn id="184" idx="2"/>
            </p:cNvCxnSpPr>
            <p:nvPr/>
          </p:nvCxnSpPr>
          <p:spPr>
            <a:xfrm>
              <a:off x="1257304" y="1602593"/>
              <a:ext cx="224629" cy="3175"/>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a:stCxn id="184" idx="6"/>
              <a:endCxn id="182" idx="2"/>
            </p:cNvCxnSpPr>
            <p:nvPr/>
          </p:nvCxnSpPr>
          <p:spPr>
            <a:xfrm>
              <a:off x="1661320" y="1605768"/>
              <a:ext cx="224628" cy="3175"/>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a:stCxn id="182" idx="6"/>
            </p:cNvCxnSpPr>
            <p:nvPr/>
          </p:nvCxnSpPr>
          <p:spPr>
            <a:xfrm>
              <a:off x="2065335" y="1608943"/>
              <a:ext cx="173069" cy="0"/>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8" name="グループ化 191"/>
          <p:cNvGrpSpPr/>
          <p:nvPr/>
        </p:nvGrpSpPr>
        <p:grpSpPr>
          <a:xfrm>
            <a:off x="1079501" y="2448055"/>
            <a:ext cx="1342993" cy="185737"/>
            <a:chOff x="893763" y="1512899"/>
            <a:chExt cx="1342993" cy="185737"/>
          </a:xfrm>
        </p:grpSpPr>
        <p:sp>
          <p:nvSpPr>
            <p:cNvPr id="193" name="Oval 5"/>
            <p:cNvSpPr>
              <a:spLocks noChangeArrowheads="1"/>
            </p:cNvSpPr>
            <p:nvPr/>
          </p:nvSpPr>
          <p:spPr bwMode="auto">
            <a:xfrm>
              <a:off x="1885948" y="1519249"/>
              <a:ext cx="179387" cy="179387"/>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94" name="AutoShape 11"/>
            <p:cNvCxnSpPr>
              <a:cxnSpLocks noChangeAspect="1" noChangeShapeType="1"/>
            </p:cNvCxnSpPr>
            <p:nvPr/>
          </p:nvCxnSpPr>
          <p:spPr bwMode="auto">
            <a:xfrm flipH="1">
              <a:off x="1924048" y="1536712"/>
              <a:ext cx="115887" cy="1588"/>
            </a:xfrm>
            <a:prstGeom prst="curvedConnector5">
              <a:avLst>
                <a:gd name="adj1" fmla="val -26866"/>
                <a:gd name="adj2" fmla="val -17000009"/>
                <a:gd name="adj3" fmla="val 134324"/>
              </a:avLst>
            </a:prstGeom>
            <a:noFill/>
            <a:ln w="12700">
              <a:solidFill>
                <a:schemeClr val="tx1"/>
              </a:solidFill>
              <a:round/>
              <a:headEnd/>
              <a:tailEnd type="triangle" w="sm" len="sm"/>
            </a:ln>
          </p:spPr>
        </p:cxnSp>
        <p:sp>
          <p:nvSpPr>
            <p:cNvPr id="195" name="Oval 23"/>
            <p:cNvSpPr>
              <a:spLocks noChangeArrowheads="1"/>
            </p:cNvSpPr>
            <p:nvPr/>
          </p:nvSpPr>
          <p:spPr bwMode="auto">
            <a:xfrm>
              <a:off x="1481933" y="1516074"/>
              <a:ext cx="179387" cy="179387"/>
            </a:xfrm>
            <a:prstGeom prst="ellipse">
              <a:avLst/>
            </a:prstGeom>
            <a:solidFill>
              <a:srgbClr val="3C8C93"/>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96" name="AutoShape 24"/>
            <p:cNvCxnSpPr>
              <a:cxnSpLocks noChangeAspect="1" noChangeShapeType="1"/>
            </p:cNvCxnSpPr>
            <p:nvPr/>
          </p:nvCxnSpPr>
          <p:spPr bwMode="auto">
            <a:xfrm flipH="1">
              <a:off x="1520033" y="1533537"/>
              <a:ext cx="115887" cy="1588"/>
            </a:xfrm>
            <a:prstGeom prst="curvedConnector5">
              <a:avLst>
                <a:gd name="adj1" fmla="val -26866"/>
                <a:gd name="adj2" fmla="val -17200009"/>
                <a:gd name="adj3" fmla="val 134324"/>
              </a:avLst>
            </a:prstGeom>
            <a:noFill/>
            <a:ln w="12700">
              <a:solidFill>
                <a:schemeClr val="tx1"/>
              </a:solidFill>
              <a:round/>
              <a:headEnd/>
              <a:tailEnd type="triangle" w="sm" len="sm"/>
            </a:ln>
          </p:spPr>
        </p:cxnSp>
        <p:cxnSp>
          <p:nvCxnSpPr>
            <p:cNvPr id="197" name="AutoShape 27"/>
            <p:cNvCxnSpPr>
              <a:cxnSpLocks noChangeAspect="1" noChangeShapeType="1"/>
            </p:cNvCxnSpPr>
            <p:nvPr/>
          </p:nvCxnSpPr>
          <p:spPr bwMode="auto">
            <a:xfrm flipH="1">
              <a:off x="1116017" y="1530362"/>
              <a:ext cx="115887" cy="1588"/>
            </a:xfrm>
            <a:prstGeom prst="curvedConnector5">
              <a:avLst>
                <a:gd name="adj1" fmla="val -26866"/>
                <a:gd name="adj2" fmla="val -17000009"/>
                <a:gd name="adj3" fmla="val 134324"/>
              </a:avLst>
            </a:prstGeom>
            <a:noFill/>
            <a:ln w="12700">
              <a:solidFill>
                <a:schemeClr val="tx1"/>
              </a:solidFill>
              <a:round/>
              <a:headEnd/>
              <a:tailEnd type="triangle" w="sm" len="sm"/>
            </a:ln>
          </p:spPr>
        </p:cxnSp>
        <p:sp>
          <p:nvSpPr>
            <p:cNvPr id="198" name="Oval 26"/>
            <p:cNvSpPr>
              <a:spLocks noChangeArrowheads="1"/>
            </p:cNvSpPr>
            <p:nvPr/>
          </p:nvSpPr>
          <p:spPr bwMode="auto">
            <a:xfrm>
              <a:off x="1077917" y="1512899"/>
              <a:ext cx="179387" cy="179387"/>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99" name="直線矢印コネクタ 198"/>
            <p:cNvCxnSpPr>
              <a:endCxn id="198" idx="2"/>
            </p:cNvCxnSpPr>
            <p:nvPr/>
          </p:nvCxnSpPr>
          <p:spPr>
            <a:xfrm>
              <a:off x="893763" y="1602592"/>
              <a:ext cx="184154" cy="1"/>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p:cNvCxnSpPr>
              <a:stCxn id="198" idx="6"/>
              <a:endCxn id="195" idx="2"/>
            </p:cNvCxnSpPr>
            <p:nvPr/>
          </p:nvCxnSpPr>
          <p:spPr>
            <a:xfrm>
              <a:off x="1257304" y="1602593"/>
              <a:ext cx="224629" cy="3175"/>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直線矢印コネクタ 200"/>
            <p:cNvCxnSpPr>
              <a:stCxn id="195" idx="6"/>
              <a:endCxn id="193" idx="2"/>
            </p:cNvCxnSpPr>
            <p:nvPr/>
          </p:nvCxnSpPr>
          <p:spPr>
            <a:xfrm>
              <a:off x="1661320" y="1605768"/>
              <a:ext cx="224628" cy="3175"/>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193" idx="6"/>
            </p:cNvCxnSpPr>
            <p:nvPr/>
          </p:nvCxnSpPr>
          <p:spPr>
            <a:xfrm flipV="1">
              <a:off x="2065335" y="1607355"/>
              <a:ext cx="171421" cy="1588"/>
            </a:xfrm>
            <a:prstGeom prst="straightConnector1">
              <a:avLst/>
            </a:prstGeom>
            <a:ln w="1905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208" name="AutoShape 86"/>
          <p:cNvCxnSpPr>
            <a:cxnSpLocks noChangeAspect="1" noChangeShapeType="1"/>
            <a:stCxn id="691231" idx="4"/>
          </p:cNvCxnSpPr>
          <p:nvPr/>
        </p:nvCxnSpPr>
        <p:spPr bwMode="auto">
          <a:xfrm>
            <a:off x="4532496" y="2166621"/>
            <a:ext cx="880873" cy="494847"/>
          </a:xfrm>
          <a:prstGeom prst="straightConnector1">
            <a:avLst/>
          </a:prstGeom>
          <a:noFill/>
          <a:ln w="12700">
            <a:solidFill>
              <a:schemeClr val="tx1"/>
            </a:solidFill>
            <a:prstDash val="solid"/>
            <a:round/>
            <a:headEnd/>
            <a:tailEnd type="triangle" w="med" len="med"/>
          </a:ln>
        </p:spPr>
      </p:cxnSp>
      <p:cxnSp>
        <p:nvCxnSpPr>
          <p:cNvPr id="210" name="AutoShape 85"/>
          <p:cNvCxnSpPr>
            <a:cxnSpLocks noChangeAspect="1" noChangeShapeType="1"/>
            <a:stCxn id="691230" idx="4"/>
          </p:cNvCxnSpPr>
          <p:nvPr/>
        </p:nvCxnSpPr>
        <p:spPr bwMode="auto">
          <a:xfrm flipH="1">
            <a:off x="5619986" y="2166621"/>
            <a:ext cx="860373" cy="487749"/>
          </a:xfrm>
          <a:prstGeom prst="straightConnector1">
            <a:avLst/>
          </a:prstGeom>
          <a:noFill/>
          <a:ln w="12700">
            <a:solidFill>
              <a:schemeClr val="tx1"/>
            </a:solidFill>
            <a:prstDash val="solid"/>
            <a:round/>
            <a:headEnd/>
            <a:tailEnd type="triangle" w="med" len="med"/>
          </a:ln>
        </p:spPr>
      </p:cxnSp>
      <p:sp>
        <p:nvSpPr>
          <p:cNvPr id="212" name="Oval 49"/>
          <p:cNvSpPr>
            <a:spLocks noChangeAspect="1" noChangeArrowheads="1"/>
          </p:cNvSpPr>
          <p:nvPr/>
        </p:nvSpPr>
        <p:spPr bwMode="auto">
          <a:xfrm>
            <a:off x="3596752" y="2647274"/>
            <a:ext cx="128520" cy="128520"/>
          </a:xfrm>
          <a:prstGeom prst="ellipse">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13" name="Oval 49"/>
          <p:cNvSpPr>
            <a:spLocks noChangeAspect="1" noChangeArrowheads="1"/>
          </p:cNvSpPr>
          <p:nvPr/>
        </p:nvSpPr>
        <p:spPr bwMode="auto">
          <a:xfrm>
            <a:off x="7284727" y="2643712"/>
            <a:ext cx="128520" cy="128520"/>
          </a:xfrm>
          <a:prstGeom prst="ellipse">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20" name="Oval 49"/>
          <p:cNvSpPr>
            <a:spLocks noChangeAspect="1" noChangeArrowheads="1"/>
          </p:cNvSpPr>
          <p:nvPr/>
        </p:nvSpPr>
        <p:spPr bwMode="auto">
          <a:xfrm>
            <a:off x="2905764" y="3229796"/>
            <a:ext cx="158400" cy="158400"/>
          </a:xfrm>
          <a:prstGeom prst="ellipse">
            <a:avLst/>
          </a:prstGeom>
          <a:solidFill>
            <a:schemeClr val="bg1"/>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22" name="Oval 49"/>
          <p:cNvSpPr>
            <a:spLocks noChangeAspect="1" noChangeArrowheads="1"/>
          </p:cNvSpPr>
          <p:nvPr/>
        </p:nvSpPr>
        <p:spPr bwMode="auto">
          <a:xfrm>
            <a:off x="4469452" y="3235056"/>
            <a:ext cx="158400" cy="158400"/>
          </a:xfrm>
          <a:prstGeom prst="ellipse">
            <a:avLst/>
          </a:prstGeom>
          <a:solidFill>
            <a:schemeClr val="bg1"/>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25" name="Oval 49"/>
          <p:cNvSpPr>
            <a:spLocks noChangeAspect="1" noChangeArrowheads="1"/>
          </p:cNvSpPr>
          <p:nvPr/>
        </p:nvSpPr>
        <p:spPr bwMode="auto">
          <a:xfrm>
            <a:off x="6450652" y="3228952"/>
            <a:ext cx="158400" cy="158400"/>
          </a:xfrm>
          <a:prstGeom prst="ellipse">
            <a:avLst/>
          </a:prstGeom>
          <a:solidFill>
            <a:schemeClr val="bg1"/>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27" name="Oval 49"/>
          <p:cNvSpPr>
            <a:spLocks noChangeAspect="1" noChangeArrowheads="1"/>
          </p:cNvSpPr>
          <p:nvPr/>
        </p:nvSpPr>
        <p:spPr bwMode="auto">
          <a:xfrm>
            <a:off x="8166739" y="3235056"/>
            <a:ext cx="158400" cy="158400"/>
          </a:xfrm>
          <a:prstGeom prst="ellipse">
            <a:avLst/>
          </a:prstGeom>
          <a:solidFill>
            <a:schemeClr val="bg1"/>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91399" name="直線矢印コネクタ 691398"/>
          <p:cNvCxnSpPr/>
          <p:nvPr/>
        </p:nvCxnSpPr>
        <p:spPr>
          <a:xfrm>
            <a:off x="2435305" y="3655580"/>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0" name="直線矢印コネクタ 259"/>
          <p:cNvCxnSpPr/>
          <p:nvPr/>
        </p:nvCxnSpPr>
        <p:spPr>
          <a:xfrm>
            <a:off x="2759719" y="3661778"/>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1" name="直線矢印コネクタ 260"/>
          <p:cNvCxnSpPr/>
          <p:nvPr/>
        </p:nvCxnSpPr>
        <p:spPr>
          <a:xfrm>
            <a:off x="3081475" y="3663643"/>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2" name="直線矢印コネクタ 261"/>
          <p:cNvCxnSpPr/>
          <p:nvPr/>
        </p:nvCxnSpPr>
        <p:spPr>
          <a:xfrm>
            <a:off x="3417256" y="3665508"/>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3" name="直線矢印コネクタ 262"/>
          <p:cNvCxnSpPr/>
          <p:nvPr/>
        </p:nvCxnSpPr>
        <p:spPr>
          <a:xfrm>
            <a:off x="2707626" y="4073558"/>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4" name="直線矢印コネクタ 263"/>
          <p:cNvCxnSpPr/>
          <p:nvPr/>
        </p:nvCxnSpPr>
        <p:spPr>
          <a:xfrm>
            <a:off x="3047961" y="4074488"/>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5" name="直線矢印コネクタ 264"/>
          <p:cNvCxnSpPr/>
          <p:nvPr/>
        </p:nvCxnSpPr>
        <p:spPr>
          <a:xfrm>
            <a:off x="3974439" y="3645757"/>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6" name="直線矢印コネクタ 265"/>
          <p:cNvCxnSpPr/>
          <p:nvPr/>
        </p:nvCxnSpPr>
        <p:spPr>
          <a:xfrm>
            <a:off x="4309164" y="3649492"/>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7" name="直線矢印コネクタ 266"/>
          <p:cNvCxnSpPr/>
          <p:nvPr/>
        </p:nvCxnSpPr>
        <p:spPr>
          <a:xfrm>
            <a:off x="4618644" y="3653227"/>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8" name="直線矢印コネクタ 267"/>
          <p:cNvCxnSpPr/>
          <p:nvPr/>
        </p:nvCxnSpPr>
        <p:spPr>
          <a:xfrm>
            <a:off x="4954639" y="3654469"/>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9" name="直線矢印コネクタ 268"/>
          <p:cNvCxnSpPr/>
          <p:nvPr/>
        </p:nvCxnSpPr>
        <p:spPr>
          <a:xfrm>
            <a:off x="4024754" y="4055478"/>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0" name="直線矢印コネクタ 269"/>
          <p:cNvCxnSpPr/>
          <p:nvPr/>
        </p:nvCxnSpPr>
        <p:spPr>
          <a:xfrm>
            <a:off x="4360649" y="4055667"/>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1" name="直線矢印コネクタ 270"/>
          <p:cNvCxnSpPr/>
          <p:nvPr/>
        </p:nvCxnSpPr>
        <p:spPr>
          <a:xfrm>
            <a:off x="4597296" y="4046587"/>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2" name="直線矢印コネクタ 271"/>
          <p:cNvCxnSpPr/>
          <p:nvPr/>
        </p:nvCxnSpPr>
        <p:spPr>
          <a:xfrm>
            <a:off x="4925838" y="4044289"/>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3" name="直線矢印コネクタ 272"/>
          <p:cNvCxnSpPr/>
          <p:nvPr/>
        </p:nvCxnSpPr>
        <p:spPr>
          <a:xfrm>
            <a:off x="6073195" y="3690353"/>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a:off x="6398448" y="3690353"/>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5" name="直線矢印コネクタ 274"/>
          <p:cNvCxnSpPr/>
          <p:nvPr/>
        </p:nvCxnSpPr>
        <p:spPr>
          <a:xfrm>
            <a:off x="6454114" y="4059873"/>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6" name="直線矢印コネクタ 275"/>
          <p:cNvCxnSpPr/>
          <p:nvPr/>
        </p:nvCxnSpPr>
        <p:spPr>
          <a:xfrm>
            <a:off x="6780665" y="4061991"/>
            <a:ext cx="144000"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45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1" presetClass="exit" presetSubtype="0" fill="hold"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2"/>
                                        </p:tgtEl>
                                        <p:attrNameLst>
                                          <p:attrName>style.visibility</p:attrName>
                                        </p:attrNameLst>
                                      </p:cBhvr>
                                      <p:to>
                                        <p:strVal val="visible"/>
                                      </p:to>
                                    </p:set>
                                    <p:animEffect transition="in" filter="wipe(left)">
                                      <p:cBhvr>
                                        <p:cTn id="22" dur="500"/>
                                        <p:tgtEl>
                                          <p:spTgt spid="142"/>
                                        </p:tgtEl>
                                      </p:cBhvr>
                                    </p:animEffec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p:cNvSpPr txBox="1">
            <a:spLocks noChangeArrowheads="1"/>
          </p:cNvSpPr>
          <p:nvPr/>
        </p:nvSpPr>
        <p:spPr bwMode="auto">
          <a:xfrm>
            <a:off x="179512" y="116632"/>
            <a:ext cx="2303836" cy="523220"/>
          </a:xfrm>
          <a:prstGeom prst="rect">
            <a:avLst/>
          </a:prstGeom>
          <a:noFill/>
          <a:ln w="9525">
            <a:noFill/>
            <a:miter lim="800000"/>
            <a:headEnd/>
            <a:tailEnd/>
          </a:ln>
        </p:spPr>
        <p:txBody>
          <a:bodyPr wrap="none">
            <a:spAutoFit/>
          </a:bodyPr>
          <a:lstStyle/>
          <a:p>
            <a:pPr algn="ctr"/>
            <a:r>
              <a:rPr lang="en-US" altLang="ko-KR" sz="2800" dirty="0" smtClean="0">
                <a:latin typeface="Arial" charset="0"/>
              </a:rPr>
              <a:t>Question File</a:t>
            </a:r>
            <a:endParaRPr lang="en-US" altLang="ja-JP" sz="2800" dirty="0" smtClean="0">
              <a:latin typeface="Arial"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6067425"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968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Rectangle 4"/>
          <p:cNvSpPr>
            <a:spLocks noGrp="1" noChangeArrowheads="1"/>
          </p:cNvSpPr>
          <p:nvPr>
            <p:ph type="title"/>
          </p:nvPr>
        </p:nvSpPr>
        <p:spPr/>
        <p:txBody>
          <a:bodyPr/>
          <a:lstStyle/>
          <a:p>
            <a:r>
              <a:rPr lang="en-US" altLang="ja-JP" dirty="0" smtClean="0"/>
              <a:t>Tree for Spectrum (1</a:t>
            </a:r>
            <a:r>
              <a:rPr lang="en-US" altLang="ja-JP" baseline="30000" dirty="0" smtClean="0"/>
              <a:t>st</a:t>
            </a:r>
            <a:r>
              <a:rPr lang="en-US" altLang="ja-JP" dirty="0" smtClean="0"/>
              <a:t> state)</a:t>
            </a:r>
            <a:endParaRPr lang="ja-JP" altLang="en-US" dirty="0" smtClean="0"/>
          </a:p>
        </p:txBody>
      </p:sp>
      <p:sp>
        <p:nvSpPr>
          <p:cNvPr id="4" name="コンテンツ プレースホルダー 3"/>
          <p:cNvSpPr>
            <a:spLocks noGrp="1"/>
          </p:cNvSpPr>
          <p:nvPr>
            <p:ph sz="half" idx="4294967295"/>
          </p:nvPr>
        </p:nvSpPr>
        <p:spPr>
          <a:xfrm>
            <a:off x="0" y="5539394"/>
            <a:ext cx="7993063" cy="674687"/>
          </a:xfrm>
        </p:spPr>
        <p:txBody>
          <a:bodyPr/>
          <a:lstStyle/>
          <a:p>
            <a:pPr marL="531813" indent="-258763" fontAlgn="ctr">
              <a:buFont typeface="Arial" pitchFamily="34" charset="0"/>
              <a:buChar char="–"/>
              <a:tabLst>
                <a:tab pos="355600" algn="l"/>
              </a:tabLst>
            </a:pPr>
            <a:r>
              <a:rPr kumimoji="1" lang="en-US" altLang="ja-JP" dirty="0" smtClean="0">
                <a:solidFill>
                  <a:srgbClr val="FF0000"/>
                </a:solidFill>
              </a:rPr>
              <a:t>Questions about phonetic attributes</a:t>
            </a:r>
            <a:endParaRPr kumimoji="1" lang="ja-JP" altLang="en-US" dirty="0">
              <a:solidFill>
                <a:srgbClr val="FF0000"/>
              </a:solidFill>
            </a:endParaRPr>
          </a:p>
        </p:txBody>
      </p:sp>
      <p:sp>
        <p:nvSpPr>
          <p:cNvPr id="3" name="角丸四角形 2"/>
          <p:cNvSpPr/>
          <p:nvPr/>
        </p:nvSpPr>
        <p:spPr>
          <a:xfrm>
            <a:off x="3865872" y="1439556"/>
            <a:ext cx="1443827"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C-Consonant</a:t>
            </a:r>
            <a:endParaRPr kumimoji="1" lang="ja-JP" altLang="en-US" sz="1100" dirty="0">
              <a:solidFill>
                <a:srgbClr val="000000"/>
              </a:solidFill>
            </a:endParaRPr>
          </a:p>
        </p:txBody>
      </p:sp>
      <p:sp>
        <p:nvSpPr>
          <p:cNvPr id="8" name="角丸四角形 7"/>
          <p:cNvSpPr/>
          <p:nvPr/>
        </p:nvSpPr>
        <p:spPr>
          <a:xfrm>
            <a:off x="1698372" y="2537000"/>
            <a:ext cx="972000"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L-Liquid</a:t>
            </a:r>
            <a:endParaRPr kumimoji="1" lang="ja-JP" altLang="en-US" sz="1100" dirty="0">
              <a:solidFill>
                <a:srgbClr val="000000"/>
              </a:solidFill>
            </a:endParaRPr>
          </a:p>
        </p:txBody>
      </p:sp>
      <p:sp>
        <p:nvSpPr>
          <p:cNvPr id="9" name="角丸四角形 8"/>
          <p:cNvSpPr/>
          <p:nvPr/>
        </p:nvSpPr>
        <p:spPr>
          <a:xfrm>
            <a:off x="5828484" y="2493852"/>
            <a:ext cx="1637108"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C-Not_Affricate</a:t>
            </a:r>
            <a:endParaRPr kumimoji="1" lang="ja-JP" altLang="en-US" sz="1100" dirty="0">
              <a:solidFill>
                <a:srgbClr val="000000"/>
              </a:solidFill>
            </a:endParaRPr>
          </a:p>
        </p:txBody>
      </p:sp>
      <p:cxnSp>
        <p:nvCxnSpPr>
          <p:cNvPr id="7" name="直線矢印​​コネクタ 6"/>
          <p:cNvCxnSpPr>
            <a:stCxn id="3" idx="2"/>
            <a:endCxn id="9" idx="0"/>
          </p:cNvCxnSpPr>
          <p:nvPr/>
        </p:nvCxnSpPr>
        <p:spPr>
          <a:xfrm>
            <a:off x="4587786" y="1871556"/>
            <a:ext cx="2059252" cy="6222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3" idx="2"/>
            <a:endCxn id="8" idx="0"/>
          </p:cNvCxnSpPr>
          <p:nvPr/>
        </p:nvCxnSpPr>
        <p:spPr>
          <a:xfrm flipH="1">
            <a:off x="2184372" y="1871556"/>
            <a:ext cx="2403414" cy="66544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513504" y="3662910"/>
            <a:ext cx="1143950"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L-Consonant</a:t>
            </a:r>
            <a:endParaRPr kumimoji="1" lang="ja-JP" altLang="en-US" sz="1100" dirty="0">
              <a:solidFill>
                <a:srgbClr val="000000"/>
              </a:solidFill>
            </a:endParaRPr>
          </a:p>
        </p:txBody>
      </p:sp>
      <p:sp>
        <p:nvSpPr>
          <p:cNvPr id="16" name="角丸四角形 15"/>
          <p:cNvSpPr/>
          <p:nvPr/>
        </p:nvSpPr>
        <p:spPr>
          <a:xfrm>
            <a:off x="2632620" y="3634170"/>
            <a:ext cx="972000"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L-hh</a:t>
            </a:r>
            <a:endParaRPr kumimoji="1" lang="ja-JP" altLang="en-US" sz="1100" dirty="0">
              <a:solidFill>
                <a:srgbClr val="000000"/>
              </a:solidFill>
            </a:endParaRPr>
          </a:p>
        </p:txBody>
      </p:sp>
      <p:cxnSp>
        <p:nvCxnSpPr>
          <p:cNvPr id="14" name="直線矢印​​コネクタ 13"/>
          <p:cNvCxnSpPr>
            <a:stCxn id="8" idx="2"/>
            <a:endCxn id="16" idx="0"/>
          </p:cNvCxnSpPr>
          <p:nvPr/>
        </p:nvCxnSpPr>
        <p:spPr>
          <a:xfrm>
            <a:off x="2184372" y="2969000"/>
            <a:ext cx="934248" cy="66517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8" idx="2"/>
            <a:endCxn id="15" idx="0"/>
          </p:cNvCxnSpPr>
          <p:nvPr/>
        </p:nvCxnSpPr>
        <p:spPr>
          <a:xfrm flipH="1">
            <a:off x="1085479" y="2969000"/>
            <a:ext cx="1098893" cy="69391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角丸四角形 23"/>
          <p:cNvSpPr/>
          <p:nvPr/>
        </p:nvSpPr>
        <p:spPr>
          <a:xfrm>
            <a:off x="5076465" y="3626966"/>
            <a:ext cx="972000"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C-Nasal</a:t>
            </a:r>
            <a:endParaRPr kumimoji="1" lang="ja-JP" altLang="en-US" sz="1100" dirty="0">
              <a:solidFill>
                <a:srgbClr val="000000"/>
              </a:solidFill>
            </a:endParaRPr>
          </a:p>
        </p:txBody>
      </p:sp>
      <p:sp>
        <p:nvSpPr>
          <p:cNvPr id="25" name="角丸四角形 24"/>
          <p:cNvSpPr/>
          <p:nvPr/>
        </p:nvSpPr>
        <p:spPr>
          <a:xfrm>
            <a:off x="6903599" y="3619762"/>
            <a:ext cx="1799432"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C-Voiced_Consonant</a:t>
            </a:r>
            <a:endParaRPr kumimoji="1" lang="ja-JP" altLang="en-US" sz="1100" dirty="0">
              <a:solidFill>
                <a:srgbClr val="000000"/>
              </a:solidFill>
            </a:endParaRPr>
          </a:p>
        </p:txBody>
      </p:sp>
      <p:cxnSp>
        <p:nvCxnSpPr>
          <p:cNvPr id="26" name="直線矢印​​コネクタ 25"/>
          <p:cNvCxnSpPr>
            <a:stCxn id="9" idx="2"/>
            <a:endCxn id="25" idx="0"/>
          </p:cNvCxnSpPr>
          <p:nvPr/>
        </p:nvCxnSpPr>
        <p:spPr>
          <a:xfrm>
            <a:off x="6647038" y="2925852"/>
            <a:ext cx="1156277" cy="69391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9" idx="2"/>
            <a:endCxn id="24" idx="0"/>
          </p:cNvCxnSpPr>
          <p:nvPr/>
        </p:nvCxnSpPr>
        <p:spPr>
          <a:xfrm flipH="1">
            <a:off x="5562465" y="2925852"/>
            <a:ext cx="1084573" cy="70111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角丸四角形 29"/>
          <p:cNvSpPr/>
          <p:nvPr/>
        </p:nvSpPr>
        <p:spPr>
          <a:xfrm>
            <a:off x="143616" y="4734062"/>
            <a:ext cx="864000"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L-Vowel</a:t>
            </a:r>
            <a:endParaRPr kumimoji="1" lang="ja-JP" altLang="en-US" sz="1100" dirty="0">
              <a:solidFill>
                <a:srgbClr val="000000"/>
              </a:solidFill>
            </a:endParaRPr>
          </a:p>
        </p:txBody>
      </p:sp>
      <p:sp>
        <p:nvSpPr>
          <p:cNvPr id="31" name="角丸四角形 30"/>
          <p:cNvSpPr/>
          <p:nvPr/>
        </p:nvSpPr>
        <p:spPr>
          <a:xfrm>
            <a:off x="1107624" y="4734062"/>
            <a:ext cx="864000"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L-Nasal</a:t>
            </a:r>
            <a:endParaRPr kumimoji="1" lang="ja-JP" altLang="en-US" sz="1100" dirty="0">
              <a:solidFill>
                <a:srgbClr val="000000"/>
              </a:solidFill>
            </a:endParaRPr>
          </a:p>
        </p:txBody>
      </p:sp>
      <p:cxnSp>
        <p:nvCxnSpPr>
          <p:cNvPr id="32" name="直線矢印​​コネクタ 31"/>
          <p:cNvCxnSpPr>
            <a:stCxn id="15" idx="2"/>
            <a:endCxn id="31" idx="0"/>
          </p:cNvCxnSpPr>
          <p:nvPr/>
        </p:nvCxnSpPr>
        <p:spPr>
          <a:xfrm>
            <a:off x="1085479" y="4094910"/>
            <a:ext cx="454145" cy="6391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5" idx="2"/>
            <a:endCxn id="30" idx="0"/>
          </p:cNvCxnSpPr>
          <p:nvPr/>
        </p:nvCxnSpPr>
        <p:spPr>
          <a:xfrm flipH="1">
            <a:off x="575616" y="4094910"/>
            <a:ext cx="509863" cy="6391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角丸四角形 35"/>
          <p:cNvSpPr/>
          <p:nvPr/>
        </p:nvSpPr>
        <p:spPr>
          <a:xfrm>
            <a:off x="2093014" y="4730812"/>
            <a:ext cx="1080000"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Seg_Fw&lt;=1</a:t>
            </a:r>
            <a:endParaRPr kumimoji="1" lang="ja-JP" altLang="en-US" sz="1100" dirty="0">
              <a:solidFill>
                <a:srgbClr val="000000"/>
              </a:solidFill>
            </a:endParaRPr>
          </a:p>
        </p:txBody>
      </p:sp>
      <p:sp>
        <p:nvSpPr>
          <p:cNvPr id="37" name="角丸四角形 36"/>
          <p:cNvSpPr/>
          <p:nvPr/>
        </p:nvSpPr>
        <p:spPr>
          <a:xfrm>
            <a:off x="3285562" y="4730764"/>
            <a:ext cx="621042"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C-iy</a:t>
            </a:r>
            <a:endParaRPr kumimoji="1" lang="ja-JP" altLang="en-US" sz="1100" dirty="0">
              <a:solidFill>
                <a:srgbClr val="000000"/>
              </a:solidFill>
            </a:endParaRPr>
          </a:p>
        </p:txBody>
      </p:sp>
      <p:cxnSp>
        <p:nvCxnSpPr>
          <p:cNvPr id="38" name="直線矢印​​コネクタ 37"/>
          <p:cNvCxnSpPr>
            <a:stCxn id="16" idx="2"/>
            <a:endCxn id="37" idx="0"/>
          </p:cNvCxnSpPr>
          <p:nvPr/>
        </p:nvCxnSpPr>
        <p:spPr>
          <a:xfrm>
            <a:off x="3118620" y="4066170"/>
            <a:ext cx="477463" cy="66459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6" idx="2"/>
            <a:endCxn id="36" idx="0"/>
          </p:cNvCxnSpPr>
          <p:nvPr/>
        </p:nvCxnSpPr>
        <p:spPr>
          <a:xfrm flipH="1">
            <a:off x="2633014" y="4066170"/>
            <a:ext cx="485606" cy="66464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角丸四角形 42"/>
          <p:cNvSpPr/>
          <p:nvPr/>
        </p:nvSpPr>
        <p:spPr>
          <a:xfrm>
            <a:off x="4095286" y="4730764"/>
            <a:ext cx="1530000"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C-Not_Continuent</a:t>
            </a:r>
          </a:p>
        </p:txBody>
      </p:sp>
      <p:sp>
        <p:nvSpPr>
          <p:cNvPr id="44" name="角丸四角形 43"/>
          <p:cNvSpPr/>
          <p:nvPr/>
        </p:nvSpPr>
        <p:spPr>
          <a:xfrm>
            <a:off x="5677013" y="4730812"/>
            <a:ext cx="999695"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L_Vowel</a:t>
            </a:r>
            <a:endParaRPr kumimoji="1" lang="ja-JP" altLang="en-US" sz="1100" dirty="0">
              <a:solidFill>
                <a:srgbClr val="000000"/>
              </a:solidFill>
            </a:endParaRPr>
          </a:p>
        </p:txBody>
      </p:sp>
      <p:cxnSp>
        <p:nvCxnSpPr>
          <p:cNvPr id="45" name="直線矢印​​コネクタ 44"/>
          <p:cNvCxnSpPr>
            <a:stCxn id="24" idx="2"/>
            <a:endCxn id="44" idx="0"/>
          </p:cNvCxnSpPr>
          <p:nvPr/>
        </p:nvCxnSpPr>
        <p:spPr>
          <a:xfrm>
            <a:off x="5562465" y="4058966"/>
            <a:ext cx="614396" cy="6718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4" idx="2"/>
            <a:endCxn id="43" idx="0"/>
          </p:cNvCxnSpPr>
          <p:nvPr/>
        </p:nvCxnSpPr>
        <p:spPr>
          <a:xfrm flipH="1">
            <a:off x="4860286" y="4058966"/>
            <a:ext cx="702179" cy="67179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角丸四角形 49"/>
          <p:cNvSpPr/>
          <p:nvPr/>
        </p:nvSpPr>
        <p:spPr>
          <a:xfrm>
            <a:off x="6730384" y="4730764"/>
            <a:ext cx="971592"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L-Vowel</a:t>
            </a:r>
            <a:endParaRPr kumimoji="1" lang="ja-JP" altLang="en-US" sz="1100" dirty="0">
              <a:solidFill>
                <a:srgbClr val="000000"/>
              </a:solidFill>
            </a:endParaRPr>
          </a:p>
        </p:txBody>
      </p:sp>
      <p:sp>
        <p:nvSpPr>
          <p:cNvPr id="51" name="角丸四角形 50"/>
          <p:cNvSpPr/>
          <p:nvPr/>
        </p:nvSpPr>
        <p:spPr>
          <a:xfrm>
            <a:off x="7759464" y="4730812"/>
            <a:ext cx="1297453" cy="43200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100" dirty="0">
                <a:solidFill>
                  <a:srgbClr val="000000"/>
                </a:solidFill>
              </a:rPr>
              <a:t>L-Unrounded</a:t>
            </a:r>
          </a:p>
          <a:p>
            <a:pPr algn="ctr" fontAlgn="base" latinLnBrk="0">
              <a:spcBef>
                <a:spcPct val="0"/>
              </a:spcBef>
              <a:spcAft>
                <a:spcPct val="0"/>
              </a:spcAft>
            </a:pPr>
            <a:r>
              <a:rPr kumimoji="1" lang="en-US" altLang="ja-JP" sz="1100" dirty="0">
                <a:solidFill>
                  <a:srgbClr val="000000"/>
                </a:solidFill>
              </a:rPr>
              <a:t>_Vowel</a:t>
            </a:r>
            <a:endParaRPr kumimoji="1" lang="ja-JP" altLang="en-US" sz="1100" dirty="0">
              <a:solidFill>
                <a:srgbClr val="000000"/>
              </a:solidFill>
            </a:endParaRPr>
          </a:p>
        </p:txBody>
      </p:sp>
      <p:cxnSp>
        <p:nvCxnSpPr>
          <p:cNvPr id="52" name="直線矢印​​コネクタ 51"/>
          <p:cNvCxnSpPr>
            <a:stCxn id="25" idx="2"/>
            <a:endCxn id="51" idx="0"/>
          </p:cNvCxnSpPr>
          <p:nvPr/>
        </p:nvCxnSpPr>
        <p:spPr>
          <a:xfrm>
            <a:off x="7803315" y="4051762"/>
            <a:ext cx="604876" cy="6790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25" idx="2"/>
            <a:endCxn id="50" idx="0"/>
          </p:cNvCxnSpPr>
          <p:nvPr/>
        </p:nvCxnSpPr>
        <p:spPr>
          <a:xfrm flipH="1">
            <a:off x="7216180" y="4051762"/>
            <a:ext cx="587135" cy="6790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30" idx="2"/>
          </p:cNvCxnSpPr>
          <p:nvPr/>
        </p:nvCxnSpPr>
        <p:spPr>
          <a:xfrm>
            <a:off x="575616" y="5166062"/>
            <a:ext cx="235157" cy="2061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30" idx="2"/>
          </p:cNvCxnSpPr>
          <p:nvPr/>
        </p:nvCxnSpPr>
        <p:spPr>
          <a:xfrm flipH="1">
            <a:off x="318464" y="5166062"/>
            <a:ext cx="257152" cy="2061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31" idx="2"/>
          </p:cNvCxnSpPr>
          <p:nvPr/>
        </p:nvCxnSpPr>
        <p:spPr>
          <a:xfrm>
            <a:off x="1539624" y="5166062"/>
            <a:ext cx="229999" cy="21277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1" idx="2"/>
          </p:cNvCxnSpPr>
          <p:nvPr/>
        </p:nvCxnSpPr>
        <p:spPr>
          <a:xfrm flipH="1">
            <a:off x="1277314" y="5166062"/>
            <a:ext cx="262310" cy="205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36" idx="2"/>
          </p:cNvCxnSpPr>
          <p:nvPr/>
        </p:nvCxnSpPr>
        <p:spPr>
          <a:xfrm>
            <a:off x="2633014" y="5162812"/>
            <a:ext cx="222459"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36" idx="2"/>
          </p:cNvCxnSpPr>
          <p:nvPr/>
        </p:nvCxnSpPr>
        <p:spPr>
          <a:xfrm flipH="1">
            <a:off x="2363164" y="5162812"/>
            <a:ext cx="269850" cy="209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37" idx="2"/>
          </p:cNvCxnSpPr>
          <p:nvPr/>
        </p:nvCxnSpPr>
        <p:spPr>
          <a:xfrm>
            <a:off x="3596083" y="5162764"/>
            <a:ext cx="243640" cy="2160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37" idx="2"/>
          </p:cNvCxnSpPr>
          <p:nvPr/>
        </p:nvCxnSpPr>
        <p:spPr>
          <a:xfrm flipH="1">
            <a:off x="3347414" y="5162764"/>
            <a:ext cx="248669" cy="2092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43" idx="2"/>
          </p:cNvCxnSpPr>
          <p:nvPr/>
        </p:nvCxnSpPr>
        <p:spPr>
          <a:xfrm>
            <a:off x="4860286" y="5162764"/>
            <a:ext cx="230387" cy="21607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43" idx="2"/>
          </p:cNvCxnSpPr>
          <p:nvPr/>
        </p:nvCxnSpPr>
        <p:spPr>
          <a:xfrm flipH="1">
            <a:off x="4598364" y="5162764"/>
            <a:ext cx="261922" cy="2092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44" idx="2"/>
          </p:cNvCxnSpPr>
          <p:nvPr/>
        </p:nvCxnSpPr>
        <p:spPr>
          <a:xfrm>
            <a:off x="6176861" y="5162812"/>
            <a:ext cx="228262" cy="2094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44" idx="2"/>
          </p:cNvCxnSpPr>
          <p:nvPr/>
        </p:nvCxnSpPr>
        <p:spPr>
          <a:xfrm flipH="1">
            <a:off x="5912814" y="5162812"/>
            <a:ext cx="264047" cy="2094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50" idx="2"/>
          </p:cNvCxnSpPr>
          <p:nvPr/>
        </p:nvCxnSpPr>
        <p:spPr>
          <a:xfrm>
            <a:off x="7216180" y="5162764"/>
            <a:ext cx="236693" cy="20948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50" idx="2"/>
          </p:cNvCxnSpPr>
          <p:nvPr/>
        </p:nvCxnSpPr>
        <p:spPr>
          <a:xfrm flipH="1">
            <a:off x="6960564" y="5162764"/>
            <a:ext cx="255616" cy="20948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51" idx="2"/>
          </p:cNvCxnSpPr>
          <p:nvPr/>
        </p:nvCxnSpPr>
        <p:spPr>
          <a:xfrm>
            <a:off x="8408191" y="5162812"/>
            <a:ext cx="244832" cy="2094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51" idx="2"/>
          </p:cNvCxnSpPr>
          <p:nvPr/>
        </p:nvCxnSpPr>
        <p:spPr>
          <a:xfrm flipH="1">
            <a:off x="8160714" y="5162812"/>
            <a:ext cx="247477" cy="20943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013801" y="1858664"/>
            <a:ext cx="503664"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yes</a:t>
            </a:r>
            <a:endParaRPr kumimoji="1" lang="ja-JP" altLang="en-US" sz="1600" dirty="0">
              <a:solidFill>
                <a:srgbClr val="000000"/>
              </a:solidFill>
            </a:endParaRPr>
          </a:p>
        </p:txBody>
      </p:sp>
      <p:sp>
        <p:nvSpPr>
          <p:cNvPr id="116" name="テキスト ボックス 115"/>
          <p:cNvSpPr txBox="1"/>
          <p:nvPr/>
        </p:nvSpPr>
        <p:spPr>
          <a:xfrm>
            <a:off x="1098253" y="3011967"/>
            <a:ext cx="503664"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yes</a:t>
            </a:r>
            <a:endParaRPr kumimoji="1" lang="ja-JP" altLang="en-US" sz="1600" dirty="0">
              <a:solidFill>
                <a:srgbClr val="000000"/>
              </a:solidFill>
            </a:endParaRPr>
          </a:p>
        </p:txBody>
      </p:sp>
      <p:sp>
        <p:nvSpPr>
          <p:cNvPr id="117" name="テキスト ボックス 116"/>
          <p:cNvSpPr txBox="1"/>
          <p:nvPr/>
        </p:nvSpPr>
        <p:spPr>
          <a:xfrm>
            <a:off x="242781" y="4187404"/>
            <a:ext cx="503664"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yes</a:t>
            </a:r>
            <a:endParaRPr kumimoji="1" lang="ja-JP" altLang="en-US" sz="1600" dirty="0">
              <a:solidFill>
                <a:srgbClr val="000000"/>
              </a:solidFill>
            </a:endParaRPr>
          </a:p>
        </p:txBody>
      </p:sp>
      <p:sp>
        <p:nvSpPr>
          <p:cNvPr id="118" name="テキスト ボックス 117"/>
          <p:cNvSpPr txBox="1"/>
          <p:nvPr/>
        </p:nvSpPr>
        <p:spPr>
          <a:xfrm>
            <a:off x="2229487" y="4187404"/>
            <a:ext cx="503664"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yes</a:t>
            </a:r>
            <a:endParaRPr kumimoji="1" lang="ja-JP" altLang="en-US" sz="1600" dirty="0">
              <a:solidFill>
                <a:srgbClr val="000000"/>
              </a:solidFill>
            </a:endParaRPr>
          </a:p>
        </p:txBody>
      </p:sp>
      <p:sp>
        <p:nvSpPr>
          <p:cNvPr id="119" name="テキスト ボックス 118"/>
          <p:cNvSpPr txBox="1"/>
          <p:nvPr/>
        </p:nvSpPr>
        <p:spPr>
          <a:xfrm>
            <a:off x="4466845" y="4187404"/>
            <a:ext cx="503664"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yes</a:t>
            </a:r>
            <a:endParaRPr kumimoji="1" lang="ja-JP" altLang="en-US" sz="1600" dirty="0">
              <a:solidFill>
                <a:srgbClr val="000000"/>
              </a:solidFill>
            </a:endParaRPr>
          </a:p>
        </p:txBody>
      </p:sp>
      <p:sp>
        <p:nvSpPr>
          <p:cNvPr id="120" name="テキスト ボックス 119"/>
          <p:cNvSpPr txBox="1"/>
          <p:nvPr/>
        </p:nvSpPr>
        <p:spPr>
          <a:xfrm>
            <a:off x="6845429" y="4187404"/>
            <a:ext cx="503664"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yes</a:t>
            </a:r>
            <a:endParaRPr kumimoji="1" lang="ja-JP" altLang="en-US" sz="1600" dirty="0">
              <a:solidFill>
                <a:srgbClr val="000000"/>
              </a:solidFill>
            </a:endParaRPr>
          </a:p>
        </p:txBody>
      </p:sp>
      <p:sp>
        <p:nvSpPr>
          <p:cNvPr id="121" name="テキスト ボックス 120"/>
          <p:cNvSpPr txBox="1"/>
          <p:nvPr/>
        </p:nvSpPr>
        <p:spPr>
          <a:xfrm>
            <a:off x="5639051" y="3011967"/>
            <a:ext cx="503664"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yes</a:t>
            </a:r>
            <a:endParaRPr kumimoji="1" lang="ja-JP" altLang="en-US" sz="1600" dirty="0">
              <a:solidFill>
                <a:srgbClr val="000000"/>
              </a:solidFill>
            </a:endParaRPr>
          </a:p>
        </p:txBody>
      </p:sp>
      <p:sp>
        <p:nvSpPr>
          <p:cNvPr id="122" name="テキスト ボックス 121"/>
          <p:cNvSpPr txBox="1"/>
          <p:nvPr/>
        </p:nvSpPr>
        <p:spPr>
          <a:xfrm>
            <a:off x="5616008" y="1858752"/>
            <a:ext cx="412292"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no</a:t>
            </a:r>
            <a:endParaRPr kumimoji="1" lang="ja-JP" altLang="en-US" sz="1600" dirty="0">
              <a:solidFill>
                <a:srgbClr val="000000"/>
              </a:solidFill>
            </a:endParaRPr>
          </a:p>
        </p:txBody>
      </p:sp>
      <p:sp>
        <p:nvSpPr>
          <p:cNvPr id="123" name="テキスト ボックス 122"/>
          <p:cNvSpPr txBox="1"/>
          <p:nvPr/>
        </p:nvSpPr>
        <p:spPr>
          <a:xfrm>
            <a:off x="7434256" y="3011967"/>
            <a:ext cx="412292"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no</a:t>
            </a:r>
            <a:endParaRPr kumimoji="1" lang="ja-JP" altLang="en-US" sz="1600" dirty="0">
              <a:solidFill>
                <a:srgbClr val="000000"/>
              </a:solidFill>
            </a:endParaRPr>
          </a:p>
        </p:txBody>
      </p:sp>
      <p:sp>
        <p:nvSpPr>
          <p:cNvPr id="124" name="テキスト ボックス 123"/>
          <p:cNvSpPr txBox="1"/>
          <p:nvPr/>
        </p:nvSpPr>
        <p:spPr>
          <a:xfrm>
            <a:off x="8238475" y="4187404"/>
            <a:ext cx="412292"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no</a:t>
            </a:r>
            <a:endParaRPr kumimoji="1" lang="ja-JP" altLang="en-US" sz="1600" dirty="0">
              <a:solidFill>
                <a:srgbClr val="000000"/>
              </a:solidFill>
            </a:endParaRPr>
          </a:p>
        </p:txBody>
      </p:sp>
      <p:sp>
        <p:nvSpPr>
          <p:cNvPr id="125" name="テキスト ボックス 124"/>
          <p:cNvSpPr txBox="1"/>
          <p:nvPr/>
        </p:nvSpPr>
        <p:spPr>
          <a:xfrm>
            <a:off x="5893079" y="4187404"/>
            <a:ext cx="412292"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no</a:t>
            </a:r>
            <a:endParaRPr kumimoji="1" lang="ja-JP" altLang="en-US" sz="1600" dirty="0">
              <a:solidFill>
                <a:srgbClr val="000000"/>
              </a:solidFill>
            </a:endParaRPr>
          </a:p>
        </p:txBody>
      </p:sp>
      <p:sp>
        <p:nvSpPr>
          <p:cNvPr id="126" name="テキスト ボックス 125"/>
          <p:cNvSpPr txBox="1"/>
          <p:nvPr/>
        </p:nvSpPr>
        <p:spPr>
          <a:xfrm>
            <a:off x="3444461" y="4187404"/>
            <a:ext cx="412292"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no</a:t>
            </a:r>
            <a:endParaRPr kumimoji="1" lang="ja-JP" altLang="en-US" sz="1600" dirty="0">
              <a:solidFill>
                <a:srgbClr val="000000"/>
              </a:solidFill>
            </a:endParaRPr>
          </a:p>
        </p:txBody>
      </p:sp>
      <p:sp>
        <p:nvSpPr>
          <p:cNvPr id="127" name="テキスト ボックス 126"/>
          <p:cNvSpPr txBox="1"/>
          <p:nvPr/>
        </p:nvSpPr>
        <p:spPr>
          <a:xfrm>
            <a:off x="1580867" y="4187404"/>
            <a:ext cx="412292"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no</a:t>
            </a:r>
            <a:endParaRPr kumimoji="1" lang="ja-JP" altLang="en-US" sz="1600" dirty="0">
              <a:solidFill>
                <a:srgbClr val="000000"/>
              </a:solidFill>
            </a:endParaRPr>
          </a:p>
        </p:txBody>
      </p:sp>
      <p:sp>
        <p:nvSpPr>
          <p:cNvPr id="128" name="テキスト ボックス 127"/>
          <p:cNvSpPr txBox="1"/>
          <p:nvPr/>
        </p:nvSpPr>
        <p:spPr>
          <a:xfrm>
            <a:off x="2817873" y="3011967"/>
            <a:ext cx="412292"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no</a:t>
            </a:r>
            <a:endParaRPr kumimoji="1" lang="ja-JP" altLang="en-US" sz="1600" dirty="0">
              <a:solidFill>
                <a:srgbClr val="000000"/>
              </a:solidFill>
            </a:endParaRPr>
          </a:p>
        </p:txBody>
      </p:sp>
      <p:sp>
        <p:nvSpPr>
          <p:cNvPr id="65" name="スライド番号プレースホルダー 1"/>
          <p:cNvSpPr>
            <a:spLocks noGrp="1"/>
          </p:cNvSpPr>
          <p:nvPr>
            <p:ph type="sldNum" sz="quarter" idx="12"/>
          </p:nvPr>
        </p:nvSpPr>
        <p:spPr>
          <a:xfrm>
            <a:off x="6988683" y="6562630"/>
            <a:ext cx="2133600" cy="476250"/>
          </a:xfrm>
          <a:noFill/>
        </p:spPr>
        <p:txBody>
          <a:bodyPr/>
          <a:lstStyle/>
          <a:p>
            <a:fld id="{18462447-E76F-4A90-A251-8D40EC1C3298}" type="slidenum">
              <a:rPr lang="en-US" altLang="ja-JP" smtClean="0">
                <a:ea typeface="ＭＳ Ｐゴシック" charset="-128"/>
              </a:rPr>
              <a:pPr/>
              <a:t>14</a:t>
            </a:fld>
            <a:endParaRPr lang="en-US" altLang="ja-JP" dirty="0" smtClean="0">
              <a:ea typeface="ＭＳ Ｐゴシック" charset="-128"/>
            </a:endParaRPr>
          </a:p>
        </p:txBody>
      </p:sp>
    </p:spTree>
    <p:extLst>
      <p:ext uri="{BB962C8B-B14F-4D97-AF65-F5344CB8AC3E}">
        <p14:creationId xmlns:p14="http://schemas.microsoft.com/office/powerpoint/2010/main" val="1025709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a:lstStyle/>
          <a:p>
            <a:r>
              <a:rPr lang="en-US" altLang="ja-JP" dirty="0" smtClean="0"/>
              <a:t>Synthesis part</a:t>
            </a:r>
            <a:endParaRPr kumimoji="1" lang="ja-JP" altLang="en-US" dirty="0"/>
          </a:p>
        </p:txBody>
      </p:sp>
      <p:sp>
        <p:nvSpPr>
          <p:cNvPr id="3" name="コンテンツ プレースホルダー 2"/>
          <p:cNvSpPr>
            <a:spLocks noGrp="1"/>
          </p:cNvSpPr>
          <p:nvPr>
            <p:ph idx="1"/>
          </p:nvPr>
        </p:nvSpPr>
        <p:spPr>
          <a:xfrm>
            <a:off x="166646" y="904875"/>
            <a:ext cx="8802094" cy="5953125"/>
          </a:xfrm>
        </p:spPr>
        <p:txBody>
          <a:bodyPr>
            <a:normAutofit/>
          </a:bodyPr>
          <a:lstStyle/>
          <a:p>
            <a:r>
              <a:rPr lang="en-US" altLang="ja-JP" sz="2800" dirty="0" smtClean="0"/>
              <a:t>Speech parameters are generated from HMMs</a:t>
            </a:r>
          </a:p>
          <a:p>
            <a:pPr marL="457200" lvl="1" indent="-258763">
              <a:buFont typeface="Arial" pitchFamily="34" charset="0"/>
              <a:buChar char="–"/>
            </a:pPr>
            <a:r>
              <a:rPr kumimoji="1" lang="en-US" altLang="ja-JP" sz="2400" dirty="0" smtClean="0"/>
              <a:t>Spectrum parameters</a:t>
            </a:r>
          </a:p>
          <a:p>
            <a:pPr marL="457200" lvl="1" indent="-258763">
              <a:buFont typeface="Arial" pitchFamily="34" charset="0"/>
              <a:buChar char="–"/>
            </a:pPr>
            <a:r>
              <a:rPr kumimoji="1" lang="en-US" altLang="ja-JP" sz="2400" dirty="0" smtClean="0"/>
              <a:t>Excitation parameters (F0)</a:t>
            </a:r>
          </a:p>
          <a:p>
            <a:pPr marL="0" indent="0"/>
            <a:r>
              <a:rPr lang="en-US" altLang="ja-JP" sz="2400" dirty="0" smtClean="0">
                <a:solidFill>
                  <a:schemeClr val="tx1"/>
                </a:solidFill>
              </a:rPr>
              <a:t>Vocoding parameters to synthesized speech</a:t>
            </a:r>
          </a:p>
          <a:p>
            <a:pPr marL="198437" lvl="1" indent="0">
              <a:buNone/>
            </a:pPr>
            <a:r>
              <a:rPr lang="en-US" altLang="ja-JP" sz="2400" dirty="0"/>
              <a:t>	</a:t>
            </a:r>
            <a:r>
              <a:rPr lang="ja-JP" altLang="en-US" sz="2400" dirty="0" smtClean="0">
                <a:solidFill>
                  <a:srgbClr val="FF0000"/>
                </a:solidFill>
              </a:rPr>
              <a:t>⇒ </a:t>
            </a:r>
            <a:r>
              <a:rPr lang="en-US" altLang="ja-JP" sz="2400" dirty="0" smtClean="0">
                <a:solidFill>
                  <a:srgbClr val="FF0000"/>
                </a:solidFill>
              </a:rPr>
              <a:t>Obtain high-quality synthesized speech</a:t>
            </a:r>
            <a:endParaRPr lang="en-US" altLang="ja-JP" sz="2400" dirty="0">
              <a:solidFill>
                <a:srgbClr val="FF0000"/>
              </a:solidFill>
            </a:endParaRPr>
          </a:p>
          <a:p>
            <a:pPr marL="198437" lvl="1" indent="0">
              <a:buNone/>
            </a:pPr>
            <a:endParaRPr lang="en-US" altLang="ja-JP" sz="1400" dirty="0" smtClean="0"/>
          </a:p>
        </p:txBody>
      </p:sp>
      <p:sp>
        <p:nvSpPr>
          <p:cNvPr id="4" name="スライド番号プレースホルダー 3"/>
          <p:cNvSpPr>
            <a:spLocks noGrp="1"/>
          </p:cNvSpPr>
          <p:nvPr>
            <p:ph type="sldNum" sz="quarter" idx="12"/>
          </p:nvPr>
        </p:nvSpPr>
        <p:spPr>
          <a:xfrm>
            <a:off x="6988683" y="6562630"/>
            <a:ext cx="2133600" cy="476250"/>
          </a:xfrm>
        </p:spPr>
        <p:txBody>
          <a:bodyPr/>
          <a:lstStyle/>
          <a:p>
            <a:pPr>
              <a:defRPr/>
            </a:pPr>
            <a:fld id="{AD7D0A34-5A78-449B-B478-86EEBA223A94}" type="slidenum">
              <a:rPr lang="en-US" altLang="ja-JP" smtClean="0"/>
              <a:pPr>
                <a:defRPr/>
              </a:pPr>
              <a:t>15</a:t>
            </a:fld>
            <a:endParaRPr lang="en-US" altLang="ja-JP" dirty="0"/>
          </a:p>
        </p:txBody>
      </p:sp>
      <p:sp>
        <p:nvSpPr>
          <p:cNvPr id="5" name="AutoShape 5"/>
          <p:cNvSpPr>
            <a:spLocks noChangeArrowheads="1"/>
          </p:cNvSpPr>
          <p:nvPr/>
        </p:nvSpPr>
        <p:spPr bwMode="auto">
          <a:xfrm>
            <a:off x="598643" y="4570048"/>
            <a:ext cx="1363662" cy="863600"/>
          </a:xfrm>
          <a:prstGeom prst="can">
            <a:avLst>
              <a:gd name="adj" fmla="val 16843"/>
            </a:avLst>
          </a:prstGeom>
          <a:solidFill>
            <a:srgbClr val="99FF66"/>
          </a:solidFill>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pPr algn="ctr" fontAlgn="base" latinLnBrk="0">
              <a:spcBef>
                <a:spcPct val="0"/>
              </a:spcBef>
              <a:spcAft>
                <a:spcPct val="0"/>
              </a:spcAft>
            </a:pPr>
            <a:r>
              <a:rPr kumimoji="1" lang="en-US" altLang="ja-JP" dirty="0">
                <a:solidFill>
                  <a:srgbClr val="000000"/>
                </a:solidFill>
              </a:rPr>
              <a:t>SPEECH</a:t>
            </a:r>
          </a:p>
          <a:p>
            <a:pPr algn="ctr" fontAlgn="base" latinLnBrk="0">
              <a:spcBef>
                <a:spcPct val="0"/>
              </a:spcBef>
              <a:spcAft>
                <a:spcPct val="0"/>
              </a:spcAft>
            </a:pPr>
            <a:r>
              <a:rPr kumimoji="1" lang="en-US" altLang="ja-JP" dirty="0">
                <a:solidFill>
                  <a:srgbClr val="000000"/>
                </a:solidFill>
              </a:rPr>
              <a:t>DATABASE</a:t>
            </a:r>
          </a:p>
        </p:txBody>
      </p:sp>
      <p:sp>
        <p:nvSpPr>
          <p:cNvPr id="6" name="Rectangle 22"/>
          <p:cNvSpPr>
            <a:spLocks noChangeArrowheads="1"/>
          </p:cNvSpPr>
          <p:nvPr/>
        </p:nvSpPr>
        <p:spPr bwMode="auto">
          <a:xfrm>
            <a:off x="4635618" y="4601213"/>
            <a:ext cx="1739106" cy="930876"/>
          </a:xfrm>
          <a:prstGeom prst="rect">
            <a:avLst/>
          </a:prstGeom>
          <a:ln w="38100">
            <a:solidFill>
              <a:srgbClr val="FF99FF"/>
            </a:solidFill>
            <a:headEnd/>
            <a:tailEnd/>
          </a:ln>
          <a:effectLst/>
        </p:spPr>
        <p:style>
          <a:lnRef idx="2">
            <a:schemeClr val="accent6"/>
          </a:lnRef>
          <a:fillRef idx="1">
            <a:schemeClr val="lt1"/>
          </a:fillRef>
          <a:effectRef idx="0">
            <a:schemeClr val="accent6"/>
          </a:effectRef>
          <a:fontRef idx="minor">
            <a:schemeClr val="dk1"/>
          </a:fontRef>
        </p:style>
        <p:txBody>
          <a:bodyPr wrap="none" anchor="ctr"/>
          <a:lstStyle/>
          <a:p>
            <a:pPr algn="ctr" fontAlgn="base" latinLnBrk="0">
              <a:spcBef>
                <a:spcPct val="0"/>
              </a:spcBef>
              <a:spcAft>
                <a:spcPct val="0"/>
              </a:spcAft>
            </a:pPr>
            <a:r>
              <a:rPr kumimoji="1" lang="en-US" altLang="ja-JP" dirty="0">
                <a:solidFill>
                  <a:srgbClr val="000000"/>
                </a:solidFill>
                <a:ea typeface="ＭＳ ゴシック" pitchFamily="49" charset="-128"/>
              </a:rPr>
              <a:t>Parameter </a:t>
            </a:r>
          </a:p>
          <a:p>
            <a:pPr algn="ctr" fontAlgn="base" latinLnBrk="0">
              <a:spcBef>
                <a:spcPct val="0"/>
              </a:spcBef>
              <a:spcAft>
                <a:spcPct val="0"/>
              </a:spcAft>
            </a:pPr>
            <a:r>
              <a:rPr kumimoji="1" lang="en-US" altLang="ja-JP" dirty="0">
                <a:solidFill>
                  <a:srgbClr val="000000"/>
                </a:solidFill>
                <a:ea typeface="ＭＳ ゴシック" pitchFamily="49" charset="-128"/>
              </a:rPr>
              <a:t>generation</a:t>
            </a:r>
          </a:p>
          <a:p>
            <a:pPr algn="ctr" fontAlgn="base" latinLnBrk="0">
              <a:spcBef>
                <a:spcPct val="0"/>
              </a:spcBef>
              <a:spcAft>
                <a:spcPct val="0"/>
              </a:spcAft>
            </a:pPr>
            <a:r>
              <a:rPr kumimoji="1" lang="en-US" altLang="ja-JP" dirty="0">
                <a:solidFill>
                  <a:srgbClr val="000000"/>
                </a:solidFill>
                <a:ea typeface="ＭＳ ゴシック" pitchFamily="49" charset="-128"/>
              </a:rPr>
              <a:t>from HMMs</a:t>
            </a:r>
            <a:endParaRPr kumimoji="1" lang="en-US" altLang="ja-JP" dirty="0">
              <a:solidFill>
                <a:srgbClr val="000000"/>
              </a:solidFill>
            </a:endParaRPr>
          </a:p>
        </p:txBody>
      </p:sp>
      <p:sp>
        <p:nvSpPr>
          <p:cNvPr id="7" name="Text Box 16"/>
          <p:cNvSpPr txBox="1">
            <a:spLocks noChangeArrowheads="1"/>
          </p:cNvSpPr>
          <p:nvPr/>
        </p:nvSpPr>
        <p:spPr bwMode="auto">
          <a:xfrm>
            <a:off x="6949329" y="4786269"/>
            <a:ext cx="1784350" cy="641350"/>
          </a:xfrm>
          <a:prstGeom prst="rect">
            <a:avLst/>
          </a:prstGeom>
          <a:noFill/>
          <a:ln w="9525">
            <a:noFill/>
            <a:miter lim="800000"/>
            <a:headEnd/>
            <a:tailEnd/>
          </a:ln>
        </p:spPr>
        <p:txBody>
          <a:bodyPr>
            <a:spAutoFit/>
          </a:bodyPr>
          <a:lstStyle/>
          <a:p>
            <a:pPr algn="ctr" fontAlgn="base" latinLnBrk="0">
              <a:spcBef>
                <a:spcPct val="0"/>
              </a:spcBef>
              <a:spcAft>
                <a:spcPct val="0"/>
              </a:spcAft>
            </a:pPr>
            <a:r>
              <a:rPr kumimoji="1" lang="en-US" altLang="ja-JP" dirty="0">
                <a:solidFill>
                  <a:srgbClr val="000000"/>
                </a:solidFill>
              </a:rPr>
              <a:t>SYNTHESIZED</a:t>
            </a:r>
          </a:p>
          <a:p>
            <a:pPr algn="ctr" fontAlgn="base" latinLnBrk="0">
              <a:spcBef>
                <a:spcPct val="0"/>
              </a:spcBef>
              <a:spcAft>
                <a:spcPct val="0"/>
              </a:spcAft>
            </a:pPr>
            <a:r>
              <a:rPr kumimoji="1" lang="en-US" altLang="ja-JP" dirty="0">
                <a:solidFill>
                  <a:srgbClr val="000000"/>
                </a:solidFill>
              </a:rPr>
              <a:t>SPEECH</a:t>
            </a:r>
          </a:p>
        </p:txBody>
      </p:sp>
      <p:sp>
        <p:nvSpPr>
          <p:cNvPr id="10" name="Rectangle 6"/>
          <p:cNvSpPr>
            <a:spLocks noChangeArrowheads="1"/>
          </p:cNvSpPr>
          <p:nvPr/>
        </p:nvSpPr>
        <p:spPr bwMode="auto">
          <a:xfrm>
            <a:off x="2536912" y="4712099"/>
            <a:ext cx="1524099" cy="658695"/>
          </a:xfrm>
          <a:prstGeom prst="rect">
            <a:avLst/>
          </a:prstGeom>
          <a:ln w="38100">
            <a:solidFill>
              <a:srgbClr val="009999"/>
            </a:solidFill>
            <a:headEnd/>
            <a:tailEnd/>
          </a:ln>
          <a:effectLst/>
        </p:spPr>
        <p:style>
          <a:lnRef idx="2">
            <a:schemeClr val="accent6"/>
          </a:lnRef>
          <a:fillRef idx="1">
            <a:schemeClr val="lt1"/>
          </a:fillRef>
          <a:effectRef idx="0">
            <a:schemeClr val="accent6"/>
          </a:effectRef>
          <a:fontRef idx="minor">
            <a:schemeClr val="dk1"/>
          </a:fontRef>
        </p:style>
        <p:txBody>
          <a:bodyPr wrap="none" anchor="t"/>
          <a:lstStyle/>
          <a:p>
            <a:pPr algn="ctr" fontAlgn="base" latinLnBrk="0">
              <a:spcBef>
                <a:spcPct val="0"/>
              </a:spcBef>
              <a:spcAft>
                <a:spcPct val="0"/>
              </a:spcAft>
            </a:pPr>
            <a:r>
              <a:rPr kumimoji="1" lang="en-US" altLang="ja-JP" dirty="0">
                <a:solidFill>
                  <a:srgbClr val="000000"/>
                </a:solidFill>
              </a:rPr>
              <a:t>Training </a:t>
            </a:r>
          </a:p>
          <a:p>
            <a:pPr algn="ctr" fontAlgn="base" latinLnBrk="0">
              <a:spcBef>
                <a:spcPct val="0"/>
              </a:spcBef>
              <a:spcAft>
                <a:spcPct val="0"/>
              </a:spcAft>
            </a:pPr>
            <a:r>
              <a:rPr kumimoji="1" lang="en-US" altLang="ja-JP" dirty="0">
                <a:solidFill>
                  <a:srgbClr val="000000"/>
                </a:solidFill>
              </a:rPr>
              <a:t>HMMs</a:t>
            </a:r>
          </a:p>
        </p:txBody>
      </p:sp>
      <p:sp>
        <p:nvSpPr>
          <p:cNvPr id="24" name="右矢印 23"/>
          <p:cNvSpPr/>
          <p:nvPr/>
        </p:nvSpPr>
        <p:spPr>
          <a:xfrm>
            <a:off x="4147099" y="4745976"/>
            <a:ext cx="402431" cy="580860"/>
          </a:xfrm>
          <a:prstGeom prst="rightArrow">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5" name="右矢印 24"/>
          <p:cNvSpPr/>
          <p:nvPr/>
        </p:nvSpPr>
        <p:spPr>
          <a:xfrm>
            <a:off x="2048393" y="4763622"/>
            <a:ext cx="402431" cy="580860"/>
          </a:xfrm>
          <a:prstGeom prst="rightArrow">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6" name="右矢印 25"/>
          <p:cNvSpPr/>
          <p:nvPr/>
        </p:nvSpPr>
        <p:spPr>
          <a:xfrm>
            <a:off x="6460812" y="4763622"/>
            <a:ext cx="402431" cy="580860"/>
          </a:xfrm>
          <a:prstGeom prst="rightArrow">
            <a:avLst/>
          </a:prstGeom>
          <a:effectLst/>
        </p:spPr>
        <p:style>
          <a:lnRef idx="0">
            <a:schemeClr val="accent2"/>
          </a:lnRef>
          <a:fillRef idx="3">
            <a:schemeClr val="accent2"/>
          </a:fillRef>
          <a:effectRef idx="3">
            <a:schemeClr val="accent2"/>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pic>
        <p:nvPicPr>
          <p:cNvPr id="27"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4334" y="4060372"/>
            <a:ext cx="360000" cy="367309"/>
          </a:xfrm>
          <a:prstGeom prst="rect">
            <a:avLst/>
          </a:prstGeom>
          <a:solidFill>
            <a:srgbClr val="33CCCC"/>
          </a:solidFill>
          <a:ln>
            <a:noFill/>
          </a:ln>
          <a:effectLst/>
          <a:extLst/>
        </p:spPr>
      </p:pic>
      <p:pic>
        <p:nvPicPr>
          <p:cNvPr id="28" name="Picture 2" descr="C:\Program Files (x86)\Microsoft Office\MEDIA\CAGCAT10\j0292982.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6303" y="3666169"/>
            <a:ext cx="1043876" cy="1030414"/>
          </a:xfrm>
          <a:prstGeom prst="rect">
            <a:avLst/>
          </a:prstGeom>
          <a:noFill/>
          <a:extLst>
            <a:ext uri="{909E8E84-426E-40DD-AFC4-6F175D3DCCD1}">
              <a14:hiddenFill xmlns:a14="http://schemas.microsoft.com/office/drawing/2010/main">
                <a:solidFill>
                  <a:srgbClr val="FFFFFF"/>
                </a:solidFill>
              </a14:hiddenFill>
            </a:ext>
          </a:extLst>
        </p:spPr>
      </p:pic>
      <p:sp>
        <p:nvSpPr>
          <p:cNvPr id="29" name="AutoShape 39"/>
          <p:cNvSpPr>
            <a:spLocks noChangeArrowheads="1"/>
          </p:cNvSpPr>
          <p:nvPr/>
        </p:nvSpPr>
        <p:spPr bwMode="auto">
          <a:xfrm>
            <a:off x="6240168" y="3497971"/>
            <a:ext cx="1353183" cy="865188"/>
          </a:xfrm>
          <a:prstGeom prst="wedgeEllipseCallout">
            <a:avLst>
              <a:gd name="adj1" fmla="val 65378"/>
              <a:gd name="adj2" fmla="val 2075"/>
            </a:avLst>
          </a:prstGeom>
          <a:solidFill>
            <a:schemeClr val="bg1"/>
          </a:solidFill>
          <a:ln w="12700" algn="ctr">
            <a:solidFill>
              <a:schemeClr val="tx1"/>
            </a:solidFill>
            <a:miter lim="800000"/>
            <a:headEnd/>
            <a:tailEnd/>
          </a:ln>
          <a:effectLst/>
        </p:spPr>
        <p:txBody>
          <a:bodyPr wrap="none" lIns="90000" tIns="46800" rIns="90000" bIns="46800" anchor="ctr" anchorCtr="1"/>
          <a:lstStyle>
            <a:defPPr>
              <a:defRPr lang="ja-JP"/>
            </a:defPPr>
            <a:lvl1pPr algn="ctr" rtl="0" fontAlgn="base">
              <a:spcBef>
                <a:spcPct val="0"/>
              </a:spcBef>
              <a:spcAft>
                <a:spcPct val="0"/>
              </a:spcAft>
              <a:defRPr kumimoji="1" sz="2400" kern="1200">
                <a:solidFill>
                  <a:schemeClr val="tx1"/>
                </a:solidFill>
                <a:latin typeface="Arial"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charset="0"/>
                <a:ea typeface="ＭＳ Ｐゴシック" pitchFamily="50" charset="-128"/>
                <a:cs typeface="+mn-cs"/>
              </a:defRPr>
            </a:lvl9pPr>
          </a:lstStyle>
          <a:p>
            <a:pPr latinLnBrk="0"/>
            <a:r>
              <a:rPr lang="en-US" altLang="ja-JP" sz="1800" dirty="0" smtClean="0">
                <a:solidFill>
                  <a:srgbClr val="000000"/>
                </a:solidFill>
              </a:rPr>
              <a:t>Truth is </a:t>
            </a:r>
          </a:p>
          <a:p>
            <a:pPr latinLnBrk="0"/>
            <a:r>
              <a:rPr lang="en-US" altLang="ja-JP" sz="1800" dirty="0" smtClean="0">
                <a:solidFill>
                  <a:srgbClr val="000000"/>
                </a:solidFill>
              </a:rPr>
              <a:t>what …</a:t>
            </a:r>
            <a:endParaRPr lang="ja-JP" altLang="en-US" sz="1800" dirty="0">
              <a:solidFill>
                <a:srgbClr val="000000"/>
              </a:solidFill>
            </a:endParaRPr>
          </a:p>
        </p:txBody>
      </p:sp>
      <p:sp>
        <p:nvSpPr>
          <p:cNvPr id="30" name="円形吹き出し 29"/>
          <p:cNvSpPr/>
          <p:nvPr/>
        </p:nvSpPr>
        <p:spPr>
          <a:xfrm>
            <a:off x="1081964" y="3436771"/>
            <a:ext cx="430734" cy="384064"/>
          </a:xfrm>
          <a:prstGeom prst="wedgeEllipseCallout">
            <a:avLst>
              <a:gd name="adj1" fmla="val -25256"/>
              <a:gd name="adj2" fmla="val 97220"/>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600" dirty="0">
                <a:solidFill>
                  <a:sysClr val="windowText" lastClr="000000"/>
                </a:solidFill>
              </a:rPr>
              <a:t>…</a:t>
            </a:r>
            <a:endParaRPr kumimoji="1" lang="ja-JP" altLang="en-US" sz="1600" dirty="0">
              <a:solidFill>
                <a:sysClr val="windowText" lastClr="000000"/>
              </a:solidFill>
            </a:endParaRPr>
          </a:p>
        </p:txBody>
      </p:sp>
      <p:sp>
        <p:nvSpPr>
          <p:cNvPr id="31" name="円形吹き出し 30"/>
          <p:cNvSpPr/>
          <p:nvPr/>
        </p:nvSpPr>
        <p:spPr>
          <a:xfrm>
            <a:off x="1495451" y="3647226"/>
            <a:ext cx="430734" cy="384064"/>
          </a:xfrm>
          <a:prstGeom prst="wedgeEllipseCallout">
            <a:avLst>
              <a:gd name="adj1" fmla="val -82750"/>
              <a:gd name="adj2" fmla="val 50595"/>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600" dirty="0">
                <a:solidFill>
                  <a:sysClr val="windowText" lastClr="000000"/>
                </a:solidFill>
              </a:rPr>
              <a:t>…</a:t>
            </a:r>
            <a:endParaRPr kumimoji="1" lang="ja-JP" altLang="en-US" sz="1600" dirty="0">
              <a:solidFill>
                <a:sysClr val="windowText" lastClr="000000"/>
              </a:solidFill>
            </a:endParaRPr>
          </a:p>
        </p:txBody>
      </p:sp>
      <p:sp>
        <p:nvSpPr>
          <p:cNvPr id="32" name="円形吹き出し 31"/>
          <p:cNvSpPr/>
          <p:nvPr/>
        </p:nvSpPr>
        <p:spPr>
          <a:xfrm>
            <a:off x="1386764" y="4075612"/>
            <a:ext cx="430734" cy="384064"/>
          </a:xfrm>
          <a:prstGeom prst="wedgeEllipseCallout">
            <a:avLst>
              <a:gd name="adj1" fmla="val -95135"/>
              <a:gd name="adj2" fmla="val 2979"/>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600" dirty="0">
                <a:solidFill>
                  <a:sysClr val="windowText" lastClr="000000"/>
                </a:solidFill>
              </a:rPr>
              <a:t>…</a:t>
            </a:r>
            <a:endParaRPr kumimoji="1" lang="ja-JP" altLang="en-US" sz="1600" dirty="0">
              <a:solidFill>
                <a:sysClr val="windowText" lastClr="000000"/>
              </a:solidFill>
            </a:endParaRPr>
          </a:p>
        </p:txBody>
      </p:sp>
      <p:grpSp>
        <p:nvGrpSpPr>
          <p:cNvPr id="8" name="グループ化 7"/>
          <p:cNvGrpSpPr>
            <a:grpSpLocks noChangeAspect="1"/>
          </p:cNvGrpSpPr>
          <p:nvPr/>
        </p:nvGrpSpPr>
        <p:grpSpPr>
          <a:xfrm>
            <a:off x="3086304" y="6208680"/>
            <a:ext cx="1167928" cy="213105"/>
            <a:chOff x="2454813" y="5944536"/>
            <a:chExt cx="1637134" cy="298717"/>
          </a:xfrm>
          <a:solidFill>
            <a:srgbClr val="FF99CC"/>
          </a:solidFill>
        </p:grpSpPr>
        <p:sp>
          <p:nvSpPr>
            <p:cNvPr id="12" name="Oval 45"/>
            <p:cNvSpPr>
              <a:spLocks noChangeAspect="1" noChangeArrowheads="1"/>
            </p:cNvSpPr>
            <p:nvPr/>
          </p:nvSpPr>
          <p:spPr bwMode="auto">
            <a:xfrm>
              <a:off x="2454813" y="6007310"/>
              <a:ext cx="170675" cy="173169"/>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3" name="Oval 46"/>
            <p:cNvSpPr>
              <a:spLocks noChangeAspect="1" noChangeArrowheads="1"/>
            </p:cNvSpPr>
            <p:nvPr/>
          </p:nvSpPr>
          <p:spPr bwMode="auto">
            <a:xfrm>
              <a:off x="2731037" y="5944536"/>
              <a:ext cx="291944" cy="298717"/>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4" name="Oval 47"/>
            <p:cNvSpPr>
              <a:spLocks noChangeAspect="1" noChangeArrowheads="1"/>
            </p:cNvSpPr>
            <p:nvPr/>
          </p:nvSpPr>
          <p:spPr bwMode="auto">
            <a:xfrm>
              <a:off x="3126285" y="5944536"/>
              <a:ext cx="294190" cy="298717"/>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5" name="Oval 48"/>
            <p:cNvSpPr>
              <a:spLocks noChangeAspect="1" noChangeArrowheads="1"/>
            </p:cNvSpPr>
            <p:nvPr/>
          </p:nvSpPr>
          <p:spPr bwMode="auto">
            <a:xfrm>
              <a:off x="3523778" y="5944536"/>
              <a:ext cx="291944" cy="298717"/>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6" name="Oval 49"/>
            <p:cNvSpPr>
              <a:spLocks noChangeAspect="1" noChangeArrowheads="1"/>
            </p:cNvSpPr>
            <p:nvPr/>
          </p:nvSpPr>
          <p:spPr bwMode="auto">
            <a:xfrm>
              <a:off x="3921272" y="6007310"/>
              <a:ext cx="170675" cy="173169"/>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8" name="AutoShape 51"/>
            <p:cNvCxnSpPr>
              <a:cxnSpLocks noChangeAspect="1" noChangeShapeType="1"/>
              <a:stCxn id="12" idx="6"/>
              <a:endCxn id="13" idx="2"/>
            </p:cNvCxnSpPr>
            <p:nvPr/>
          </p:nvCxnSpPr>
          <p:spPr bwMode="auto">
            <a:xfrm>
              <a:off x="2625488" y="6093895"/>
              <a:ext cx="105549" cy="0"/>
            </a:xfrm>
            <a:prstGeom prst="straightConnector1">
              <a:avLst/>
            </a:prstGeom>
            <a:grpFill/>
            <a:ln w="9525">
              <a:solidFill>
                <a:schemeClr val="tx1"/>
              </a:solidFill>
              <a:round/>
              <a:headEnd/>
              <a:tailEnd/>
            </a:ln>
          </p:spPr>
        </p:cxnSp>
        <p:cxnSp>
          <p:nvCxnSpPr>
            <p:cNvPr id="19" name="AutoShape 52"/>
            <p:cNvCxnSpPr>
              <a:cxnSpLocks noChangeAspect="1" noChangeShapeType="1"/>
              <a:stCxn id="13" idx="6"/>
              <a:endCxn id="14" idx="2"/>
            </p:cNvCxnSpPr>
            <p:nvPr/>
          </p:nvCxnSpPr>
          <p:spPr bwMode="auto">
            <a:xfrm>
              <a:off x="3022982" y="6093895"/>
              <a:ext cx="103303" cy="0"/>
            </a:xfrm>
            <a:prstGeom prst="straightConnector1">
              <a:avLst/>
            </a:prstGeom>
            <a:grpFill/>
            <a:ln w="9525">
              <a:solidFill>
                <a:schemeClr val="tx1"/>
              </a:solidFill>
              <a:round/>
              <a:headEnd/>
              <a:tailEnd/>
            </a:ln>
          </p:spPr>
        </p:cxnSp>
        <p:cxnSp>
          <p:nvCxnSpPr>
            <p:cNvPr id="20" name="AutoShape 53"/>
            <p:cNvCxnSpPr>
              <a:cxnSpLocks noChangeAspect="1" noChangeShapeType="1"/>
              <a:stCxn id="14" idx="6"/>
              <a:endCxn id="15" idx="2"/>
            </p:cNvCxnSpPr>
            <p:nvPr/>
          </p:nvCxnSpPr>
          <p:spPr bwMode="auto">
            <a:xfrm>
              <a:off x="3420475" y="6093895"/>
              <a:ext cx="103303" cy="0"/>
            </a:xfrm>
            <a:prstGeom prst="straightConnector1">
              <a:avLst/>
            </a:prstGeom>
            <a:grpFill/>
            <a:ln w="9525">
              <a:solidFill>
                <a:schemeClr val="tx1"/>
              </a:solidFill>
              <a:round/>
              <a:headEnd/>
              <a:tailEnd/>
            </a:ln>
          </p:spPr>
        </p:cxnSp>
        <p:cxnSp>
          <p:nvCxnSpPr>
            <p:cNvPr id="21" name="AutoShape 54"/>
            <p:cNvCxnSpPr>
              <a:cxnSpLocks noChangeAspect="1" noChangeShapeType="1"/>
              <a:stCxn id="15" idx="6"/>
              <a:endCxn id="16" idx="2"/>
            </p:cNvCxnSpPr>
            <p:nvPr/>
          </p:nvCxnSpPr>
          <p:spPr bwMode="auto">
            <a:xfrm>
              <a:off x="3815723" y="6093895"/>
              <a:ext cx="105549" cy="0"/>
            </a:xfrm>
            <a:prstGeom prst="straightConnector1">
              <a:avLst/>
            </a:prstGeom>
            <a:grpFill/>
            <a:ln w="9525">
              <a:solidFill>
                <a:schemeClr val="tx1"/>
              </a:solidFill>
              <a:round/>
              <a:headEnd/>
              <a:tailEnd/>
            </a:ln>
          </p:spPr>
        </p:cxnSp>
        <p:cxnSp>
          <p:nvCxnSpPr>
            <p:cNvPr id="34" name="AutoShape 16"/>
            <p:cNvCxnSpPr>
              <a:cxnSpLocks noChangeAspect="1" noChangeShapeType="1"/>
            </p:cNvCxnSpPr>
            <p:nvPr/>
          </p:nvCxnSpPr>
          <p:spPr bwMode="auto">
            <a:xfrm flipH="1">
              <a:off x="2834743" y="5951912"/>
              <a:ext cx="84532" cy="622"/>
            </a:xfrm>
            <a:prstGeom prst="curvedConnector5">
              <a:avLst>
                <a:gd name="adj1" fmla="val -57037"/>
                <a:gd name="adj2" fmla="val -54200014"/>
                <a:gd name="adj3" fmla="val 162222"/>
              </a:avLst>
            </a:prstGeom>
            <a:grpFill/>
            <a:ln w="9525">
              <a:solidFill>
                <a:schemeClr val="tx1"/>
              </a:solidFill>
              <a:round/>
              <a:headEnd/>
              <a:tailEnd type="triangle" w="sm" len="sm"/>
            </a:ln>
          </p:spPr>
        </p:cxnSp>
        <p:cxnSp>
          <p:nvCxnSpPr>
            <p:cNvPr id="37" name="AutoShape 16"/>
            <p:cNvCxnSpPr>
              <a:cxnSpLocks noChangeAspect="1" noChangeShapeType="1"/>
            </p:cNvCxnSpPr>
            <p:nvPr/>
          </p:nvCxnSpPr>
          <p:spPr bwMode="auto">
            <a:xfrm flipH="1">
              <a:off x="3231114" y="5952534"/>
              <a:ext cx="84532" cy="622"/>
            </a:xfrm>
            <a:prstGeom prst="curvedConnector5">
              <a:avLst>
                <a:gd name="adj1" fmla="val -57037"/>
                <a:gd name="adj2" fmla="val -54200014"/>
                <a:gd name="adj3" fmla="val 162222"/>
              </a:avLst>
            </a:prstGeom>
            <a:grpFill/>
            <a:ln w="9525">
              <a:solidFill>
                <a:schemeClr val="tx1"/>
              </a:solidFill>
              <a:round/>
              <a:headEnd/>
              <a:tailEnd type="triangle" w="sm" len="sm"/>
            </a:ln>
          </p:spPr>
        </p:cxnSp>
        <p:cxnSp>
          <p:nvCxnSpPr>
            <p:cNvPr id="38" name="AutoShape 16"/>
            <p:cNvCxnSpPr>
              <a:cxnSpLocks noChangeAspect="1" noChangeShapeType="1"/>
            </p:cNvCxnSpPr>
            <p:nvPr/>
          </p:nvCxnSpPr>
          <p:spPr bwMode="auto">
            <a:xfrm flipH="1">
              <a:off x="3627485" y="5953156"/>
              <a:ext cx="84532" cy="622"/>
            </a:xfrm>
            <a:prstGeom prst="curvedConnector5">
              <a:avLst>
                <a:gd name="adj1" fmla="val -57037"/>
                <a:gd name="adj2" fmla="val -54200014"/>
                <a:gd name="adj3" fmla="val 162222"/>
              </a:avLst>
            </a:prstGeom>
            <a:grpFill/>
            <a:ln w="9525">
              <a:solidFill>
                <a:schemeClr val="tx1"/>
              </a:solidFill>
              <a:round/>
              <a:headEnd/>
              <a:tailEnd type="triangle" w="sm" len="sm"/>
            </a:ln>
          </p:spPr>
        </p:cxnSp>
      </p:grpSp>
      <p:grpSp>
        <p:nvGrpSpPr>
          <p:cNvPr id="11" name="グループ化 16"/>
          <p:cNvGrpSpPr/>
          <p:nvPr/>
        </p:nvGrpSpPr>
        <p:grpSpPr>
          <a:xfrm>
            <a:off x="4766380" y="5671052"/>
            <a:ext cx="1436558" cy="268035"/>
            <a:chOff x="9644192" y="4701345"/>
            <a:chExt cx="1436558" cy="268035"/>
          </a:xfrm>
        </p:grpSpPr>
        <p:cxnSp>
          <p:nvCxnSpPr>
            <p:cNvPr id="59" name="直線コネクタ 58"/>
            <p:cNvCxnSpPr/>
            <p:nvPr/>
          </p:nvCxnSpPr>
          <p:spPr>
            <a:xfrm>
              <a:off x="9644192" y="4892709"/>
              <a:ext cx="14365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グループ化 59"/>
            <p:cNvGrpSpPr/>
            <p:nvPr/>
          </p:nvGrpSpPr>
          <p:grpSpPr>
            <a:xfrm>
              <a:off x="9733585" y="4701345"/>
              <a:ext cx="100381" cy="139167"/>
              <a:chOff x="3413271" y="6074569"/>
              <a:chExt cx="113361" cy="157162"/>
            </a:xfrm>
          </p:grpSpPr>
          <p:sp>
            <p:nvSpPr>
              <p:cNvPr id="90" name="円/楕円 89"/>
              <p:cNvSpPr/>
              <p:nvPr/>
            </p:nvSpPr>
            <p:spPr>
              <a:xfrm>
                <a:off x="3429542" y="6074569"/>
                <a:ext cx="97090" cy="1571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91" name="二等辺三角形 90"/>
              <p:cNvSpPr/>
              <p:nvPr/>
            </p:nvSpPr>
            <p:spPr>
              <a:xfrm rot="9328740">
                <a:off x="3413271" y="6166515"/>
                <a:ext cx="45719" cy="45719"/>
              </a:xfrm>
              <a:prstGeom prst="triangle">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22" name="グループ化 60"/>
            <p:cNvGrpSpPr/>
            <p:nvPr/>
          </p:nvGrpSpPr>
          <p:grpSpPr>
            <a:xfrm>
              <a:off x="9960442" y="4701345"/>
              <a:ext cx="100381" cy="139167"/>
              <a:chOff x="3413271" y="6074569"/>
              <a:chExt cx="113361" cy="157162"/>
            </a:xfrm>
          </p:grpSpPr>
          <p:sp>
            <p:nvSpPr>
              <p:cNvPr id="88" name="円/楕円 87"/>
              <p:cNvSpPr/>
              <p:nvPr/>
            </p:nvSpPr>
            <p:spPr>
              <a:xfrm>
                <a:off x="3429542" y="6074569"/>
                <a:ext cx="97090" cy="1571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89" name="二等辺三角形 88"/>
              <p:cNvSpPr/>
              <p:nvPr/>
            </p:nvSpPr>
            <p:spPr>
              <a:xfrm rot="9328740">
                <a:off x="3413271" y="6166515"/>
                <a:ext cx="45719" cy="45719"/>
              </a:xfrm>
              <a:prstGeom prst="triangle">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35" name="グループ化 61"/>
            <p:cNvGrpSpPr/>
            <p:nvPr/>
          </p:nvGrpSpPr>
          <p:grpSpPr>
            <a:xfrm>
              <a:off x="10187998" y="4701345"/>
              <a:ext cx="100381" cy="139167"/>
              <a:chOff x="3413271" y="6074569"/>
              <a:chExt cx="113361" cy="157162"/>
            </a:xfrm>
          </p:grpSpPr>
          <p:sp>
            <p:nvSpPr>
              <p:cNvPr id="86" name="円/楕円 85"/>
              <p:cNvSpPr/>
              <p:nvPr/>
            </p:nvSpPr>
            <p:spPr>
              <a:xfrm>
                <a:off x="3429542" y="6074569"/>
                <a:ext cx="97090" cy="1571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87" name="二等辺三角形 86"/>
              <p:cNvSpPr/>
              <p:nvPr/>
            </p:nvSpPr>
            <p:spPr>
              <a:xfrm rot="9328740">
                <a:off x="3413271" y="6166515"/>
                <a:ext cx="45719" cy="45719"/>
              </a:xfrm>
              <a:prstGeom prst="triangle">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36" name="グループ化 62"/>
            <p:cNvGrpSpPr/>
            <p:nvPr/>
          </p:nvGrpSpPr>
          <p:grpSpPr>
            <a:xfrm>
              <a:off x="10415948" y="4701345"/>
              <a:ext cx="100381" cy="139167"/>
              <a:chOff x="3413271" y="6074569"/>
              <a:chExt cx="113361" cy="157162"/>
            </a:xfrm>
          </p:grpSpPr>
          <p:sp>
            <p:nvSpPr>
              <p:cNvPr id="84" name="円/楕円 83"/>
              <p:cNvSpPr/>
              <p:nvPr/>
            </p:nvSpPr>
            <p:spPr>
              <a:xfrm>
                <a:off x="3429542" y="6074569"/>
                <a:ext cx="97090" cy="1571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85" name="二等辺三角形 84"/>
              <p:cNvSpPr/>
              <p:nvPr/>
            </p:nvSpPr>
            <p:spPr>
              <a:xfrm rot="9328740">
                <a:off x="3413271" y="6166515"/>
                <a:ext cx="45719" cy="45719"/>
              </a:xfrm>
              <a:prstGeom prst="triangle">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39" name="グループ化 63"/>
            <p:cNvGrpSpPr/>
            <p:nvPr/>
          </p:nvGrpSpPr>
          <p:grpSpPr>
            <a:xfrm>
              <a:off x="10646007" y="4701345"/>
              <a:ext cx="100381" cy="139167"/>
              <a:chOff x="3413271" y="6074569"/>
              <a:chExt cx="113361" cy="157162"/>
            </a:xfrm>
          </p:grpSpPr>
          <p:sp>
            <p:nvSpPr>
              <p:cNvPr id="82" name="円/楕円 81"/>
              <p:cNvSpPr/>
              <p:nvPr/>
            </p:nvSpPr>
            <p:spPr>
              <a:xfrm>
                <a:off x="3429542" y="6074569"/>
                <a:ext cx="97090" cy="1571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83" name="二等辺三角形 82"/>
              <p:cNvSpPr/>
              <p:nvPr/>
            </p:nvSpPr>
            <p:spPr>
              <a:xfrm rot="9328740">
                <a:off x="3413271" y="6166515"/>
                <a:ext cx="45719" cy="45719"/>
              </a:xfrm>
              <a:prstGeom prst="triangle">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40" name="グループ化 64"/>
            <p:cNvGrpSpPr/>
            <p:nvPr/>
          </p:nvGrpSpPr>
          <p:grpSpPr>
            <a:xfrm>
              <a:off x="10873957" y="4701345"/>
              <a:ext cx="100381" cy="139167"/>
              <a:chOff x="3413271" y="6074569"/>
              <a:chExt cx="113361" cy="157162"/>
            </a:xfrm>
          </p:grpSpPr>
          <p:sp>
            <p:nvSpPr>
              <p:cNvPr id="80" name="円/楕円 79"/>
              <p:cNvSpPr/>
              <p:nvPr/>
            </p:nvSpPr>
            <p:spPr>
              <a:xfrm>
                <a:off x="3429542" y="6074569"/>
                <a:ext cx="97090" cy="15716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81" name="二等辺三角形 80"/>
              <p:cNvSpPr/>
              <p:nvPr/>
            </p:nvSpPr>
            <p:spPr>
              <a:xfrm rot="9328740">
                <a:off x="3413271" y="6166515"/>
                <a:ext cx="45719" cy="45719"/>
              </a:xfrm>
              <a:prstGeom prst="triangle">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sp>
          <p:nvSpPr>
            <p:cNvPr id="68" name="Oval 49"/>
            <p:cNvSpPr>
              <a:spLocks noChangeAspect="1" noChangeArrowheads="1"/>
            </p:cNvSpPr>
            <p:nvPr/>
          </p:nvSpPr>
          <p:spPr bwMode="auto">
            <a:xfrm>
              <a:off x="9716014" y="4816039"/>
              <a:ext cx="151132" cy="153341"/>
            </a:xfrm>
            <a:prstGeom prst="ellipse">
              <a:avLst/>
            </a:prstGeom>
            <a:solidFill>
              <a:srgbClr val="00B0F0"/>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 name="Oval 49"/>
            <p:cNvSpPr>
              <a:spLocks noChangeAspect="1" noChangeArrowheads="1"/>
            </p:cNvSpPr>
            <p:nvPr/>
          </p:nvSpPr>
          <p:spPr bwMode="auto">
            <a:xfrm>
              <a:off x="9943501" y="4816039"/>
              <a:ext cx="151132" cy="153341"/>
            </a:xfrm>
            <a:prstGeom prst="ellipse">
              <a:avLst/>
            </a:prstGeom>
            <a:solidFill>
              <a:srgbClr val="00B0F0"/>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70" name="Oval 49"/>
            <p:cNvSpPr>
              <a:spLocks noChangeAspect="1" noChangeArrowheads="1"/>
            </p:cNvSpPr>
            <p:nvPr/>
          </p:nvSpPr>
          <p:spPr bwMode="auto">
            <a:xfrm>
              <a:off x="10170988" y="4816039"/>
              <a:ext cx="151132" cy="153341"/>
            </a:xfrm>
            <a:prstGeom prst="ellipse">
              <a:avLst/>
            </a:prstGeom>
            <a:solidFill>
              <a:srgbClr val="00B0F0"/>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71" name="Oval 49"/>
            <p:cNvSpPr>
              <a:spLocks noChangeAspect="1" noChangeArrowheads="1"/>
            </p:cNvSpPr>
            <p:nvPr/>
          </p:nvSpPr>
          <p:spPr bwMode="auto">
            <a:xfrm>
              <a:off x="10398475" y="4816039"/>
              <a:ext cx="151132" cy="153341"/>
            </a:xfrm>
            <a:prstGeom prst="ellipse">
              <a:avLst/>
            </a:prstGeom>
            <a:solidFill>
              <a:srgbClr val="FF99CC"/>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72" name="Oval 49"/>
            <p:cNvSpPr>
              <a:spLocks noChangeAspect="1" noChangeArrowheads="1"/>
            </p:cNvSpPr>
            <p:nvPr/>
          </p:nvSpPr>
          <p:spPr bwMode="auto">
            <a:xfrm>
              <a:off x="10625962" y="4816039"/>
              <a:ext cx="151132" cy="153341"/>
            </a:xfrm>
            <a:prstGeom prst="ellipse">
              <a:avLst/>
            </a:prstGeom>
            <a:solidFill>
              <a:srgbClr val="FF99CC"/>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73" name="Oval 49"/>
            <p:cNvSpPr>
              <a:spLocks noChangeAspect="1" noChangeArrowheads="1"/>
            </p:cNvSpPr>
            <p:nvPr/>
          </p:nvSpPr>
          <p:spPr bwMode="auto">
            <a:xfrm>
              <a:off x="10853449" y="4816039"/>
              <a:ext cx="151132" cy="153341"/>
            </a:xfrm>
            <a:prstGeom prst="ellipse">
              <a:avLst/>
            </a:prstGeom>
            <a:solidFill>
              <a:srgbClr val="FF99CC"/>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grpSp>
      <p:grpSp>
        <p:nvGrpSpPr>
          <p:cNvPr id="41" name="グループ化 92"/>
          <p:cNvGrpSpPr>
            <a:grpSpLocks noChangeAspect="1"/>
          </p:cNvGrpSpPr>
          <p:nvPr/>
        </p:nvGrpSpPr>
        <p:grpSpPr>
          <a:xfrm>
            <a:off x="2502340" y="5683788"/>
            <a:ext cx="1167928" cy="213105"/>
            <a:chOff x="2454813" y="5944536"/>
            <a:chExt cx="1637134" cy="298717"/>
          </a:xfrm>
          <a:solidFill>
            <a:srgbClr val="00B0F0"/>
          </a:solidFill>
        </p:grpSpPr>
        <p:sp>
          <p:nvSpPr>
            <p:cNvPr id="94" name="Oval 45"/>
            <p:cNvSpPr>
              <a:spLocks noChangeAspect="1" noChangeArrowheads="1"/>
            </p:cNvSpPr>
            <p:nvPr/>
          </p:nvSpPr>
          <p:spPr bwMode="auto">
            <a:xfrm>
              <a:off x="2454813" y="6007310"/>
              <a:ext cx="170675" cy="173169"/>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95" name="Oval 46"/>
            <p:cNvSpPr>
              <a:spLocks noChangeAspect="1" noChangeArrowheads="1"/>
            </p:cNvSpPr>
            <p:nvPr/>
          </p:nvSpPr>
          <p:spPr bwMode="auto">
            <a:xfrm>
              <a:off x="2731037" y="5944536"/>
              <a:ext cx="291944" cy="298717"/>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96" name="Oval 47"/>
            <p:cNvSpPr>
              <a:spLocks noChangeAspect="1" noChangeArrowheads="1"/>
            </p:cNvSpPr>
            <p:nvPr/>
          </p:nvSpPr>
          <p:spPr bwMode="auto">
            <a:xfrm>
              <a:off x="3126285" y="5944536"/>
              <a:ext cx="294190" cy="298717"/>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97" name="Oval 48"/>
            <p:cNvSpPr>
              <a:spLocks noChangeAspect="1" noChangeArrowheads="1"/>
            </p:cNvSpPr>
            <p:nvPr/>
          </p:nvSpPr>
          <p:spPr bwMode="auto">
            <a:xfrm>
              <a:off x="3523778" y="5944536"/>
              <a:ext cx="291944" cy="298717"/>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98" name="Oval 49"/>
            <p:cNvSpPr>
              <a:spLocks noChangeAspect="1" noChangeArrowheads="1"/>
            </p:cNvSpPr>
            <p:nvPr/>
          </p:nvSpPr>
          <p:spPr bwMode="auto">
            <a:xfrm>
              <a:off x="3921272" y="6007310"/>
              <a:ext cx="170675" cy="173169"/>
            </a:xfrm>
            <a:prstGeom prst="ellipse">
              <a:avLst/>
            </a:prstGeom>
            <a:grp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99" name="AutoShape 51"/>
            <p:cNvCxnSpPr>
              <a:cxnSpLocks noChangeAspect="1" noChangeShapeType="1"/>
              <a:stCxn id="94" idx="6"/>
              <a:endCxn id="95" idx="2"/>
            </p:cNvCxnSpPr>
            <p:nvPr/>
          </p:nvCxnSpPr>
          <p:spPr bwMode="auto">
            <a:xfrm>
              <a:off x="2625488" y="6093895"/>
              <a:ext cx="105549" cy="0"/>
            </a:xfrm>
            <a:prstGeom prst="straightConnector1">
              <a:avLst/>
            </a:prstGeom>
            <a:grpFill/>
            <a:ln w="9525">
              <a:solidFill>
                <a:schemeClr val="tx1"/>
              </a:solidFill>
              <a:round/>
              <a:headEnd/>
              <a:tailEnd/>
            </a:ln>
          </p:spPr>
        </p:cxnSp>
        <p:cxnSp>
          <p:nvCxnSpPr>
            <p:cNvPr id="100" name="AutoShape 52"/>
            <p:cNvCxnSpPr>
              <a:cxnSpLocks noChangeAspect="1" noChangeShapeType="1"/>
              <a:stCxn id="95" idx="6"/>
              <a:endCxn id="96" idx="2"/>
            </p:cNvCxnSpPr>
            <p:nvPr/>
          </p:nvCxnSpPr>
          <p:spPr bwMode="auto">
            <a:xfrm>
              <a:off x="3022982" y="6093895"/>
              <a:ext cx="103303" cy="0"/>
            </a:xfrm>
            <a:prstGeom prst="straightConnector1">
              <a:avLst/>
            </a:prstGeom>
            <a:grpFill/>
            <a:ln w="9525">
              <a:solidFill>
                <a:schemeClr val="tx1"/>
              </a:solidFill>
              <a:round/>
              <a:headEnd/>
              <a:tailEnd/>
            </a:ln>
          </p:spPr>
        </p:cxnSp>
        <p:cxnSp>
          <p:nvCxnSpPr>
            <p:cNvPr id="101" name="AutoShape 53"/>
            <p:cNvCxnSpPr>
              <a:cxnSpLocks noChangeAspect="1" noChangeShapeType="1"/>
              <a:stCxn id="96" idx="6"/>
              <a:endCxn id="97" idx="2"/>
            </p:cNvCxnSpPr>
            <p:nvPr/>
          </p:nvCxnSpPr>
          <p:spPr bwMode="auto">
            <a:xfrm>
              <a:off x="3420475" y="6093895"/>
              <a:ext cx="103303" cy="0"/>
            </a:xfrm>
            <a:prstGeom prst="straightConnector1">
              <a:avLst/>
            </a:prstGeom>
            <a:grpFill/>
            <a:ln w="9525">
              <a:solidFill>
                <a:schemeClr val="tx1"/>
              </a:solidFill>
              <a:round/>
              <a:headEnd/>
              <a:tailEnd/>
            </a:ln>
          </p:spPr>
        </p:cxnSp>
        <p:cxnSp>
          <p:nvCxnSpPr>
            <p:cNvPr id="102" name="AutoShape 54"/>
            <p:cNvCxnSpPr>
              <a:cxnSpLocks noChangeAspect="1" noChangeShapeType="1"/>
              <a:stCxn id="97" idx="6"/>
              <a:endCxn id="98" idx="2"/>
            </p:cNvCxnSpPr>
            <p:nvPr/>
          </p:nvCxnSpPr>
          <p:spPr bwMode="auto">
            <a:xfrm>
              <a:off x="3815723" y="6093895"/>
              <a:ext cx="105549" cy="0"/>
            </a:xfrm>
            <a:prstGeom prst="straightConnector1">
              <a:avLst/>
            </a:prstGeom>
            <a:grpFill/>
            <a:ln w="9525">
              <a:solidFill>
                <a:schemeClr val="tx1"/>
              </a:solidFill>
              <a:round/>
              <a:headEnd/>
              <a:tailEnd/>
            </a:ln>
          </p:spPr>
        </p:cxnSp>
        <p:cxnSp>
          <p:nvCxnSpPr>
            <p:cNvPr id="103" name="AutoShape 16"/>
            <p:cNvCxnSpPr>
              <a:cxnSpLocks noChangeAspect="1" noChangeShapeType="1"/>
            </p:cNvCxnSpPr>
            <p:nvPr/>
          </p:nvCxnSpPr>
          <p:spPr bwMode="auto">
            <a:xfrm flipH="1">
              <a:off x="2834743" y="5951912"/>
              <a:ext cx="84532" cy="622"/>
            </a:xfrm>
            <a:prstGeom prst="curvedConnector5">
              <a:avLst>
                <a:gd name="adj1" fmla="val -57037"/>
                <a:gd name="adj2" fmla="val -54200014"/>
                <a:gd name="adj3" fmla="val 162222"/>
              </a:avLst>
            </a:prstGeom>
            <a:grpFill/>
            <a:ln w="9525">
              <a:solidFill>
                <a:schemeClr val="tx1"/>
              </a:solidFill>
              <a:round/>
              <a:headEnd/>
              <a:tailEnd type="triangle" w="sm" len="sm"/>
            </a:ln>
          </p:spPr>
        </p:cxnSp>
        <p:cxnSp>
          <p:nvCxnSpPr>
            <p:cNvPr id="104" name="AutoShape 16"/>
            <p:cNvCxnSpPr>
              <a:cxnSpLocks noChangeAspect="1" noChangeShapeType="1"/>
            </p:cNvCxnSpPr>
            <p:nvPr/>
          </p:nvCxnSpPr>
          <p:spPr bwMode="auto">
            <a:xfrm flipH="1">
              <a:off x="3231114" y="5952534"/>
              <a:ext cx="84532" cy="622"/>
            </a:xfrm>
            <a:prstGeom prst="curvedConnector5">
              <a:avLst>
                <a:gd name="adj1" fmla="val -57037"/>
                <a:gd name="adj2" fmla="val -54200014"/>
                <a:gd name="adj3" fmla="val 162222"/>
              </a:avLst>
            </a:prstGeom>
            <a:grpFill/>
            <a:ln w="9525">
              <a:solidFill>
                <a:schemeClr val="tx1"/>
              </a:solidFill>
              <a:round/>
              <a:headEnd/>
              <a:tailEnd type="triangle" w="sm" len="sm"/>
            </a:ln>
          </p:spPr>
        </p:cxnSp>
        <p:cxnSp>
          <p:nvCxnSpPr>
            <p:cNvPr id="105" name="AutoShape 16"/>
            <p:cNvCxnSpPr>
              <a:cxnSpLocks noChangeAspect="1" noChangeShapeType="1"/>
            </p:cNvCxnSpPr>
            <p:nvPr/>
          </p:nvCxnSpPr>
          <p:spPr bwMode="auto">
            <a:xfrm flipH="1">
              <a:off x="3627485" y="5953156"/>
              <a:ext cx="84532" cy="622"/>
            </a:xfrm>
            <a:prstGeom prst="curvedConnector5">
              <a:avLst>
                <a:gd name="adj1" fmla="val -57037"/>
                <a:gd name="adj2" fmla="val -54200014"/>
                <a:gd name="adj3" fmla="val 162222"/>
              </a:avLst>
            </a:prstGeom>
            <a:grpFill/>
            <a:ln w="9525">
              <a:solidFill>
                <a:schemeClr val="tx1"/>
              </a:solidFill>
              <a:round/>
              <a:headEnd/>
              <a:tailEnd type="triangle" w="sm" len="sm"/>
            </a:ln>
          </p:spPr>
        </p:cxnSp>
      </p:grpSp>
      <p:sp>
        <p:nvSpPr>
          <p:cNvPr id="23" name="横巻き 22"/>
          <p:cNvSpPr/>
          <p:nvPr/>
        </p:nvSpPr>
        <p:spPr>
          <a:xfrm>
            <a:off x="5132791" y="6143618"/>
            <a:ext cx="672096" cy="519932"/>
          </a:xfrm>
          <a:prstGeom prst="horizontalScroll">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r>
              <a:rPr kumimoji="1" lang="en-US" altLang="ja-JP" sz="1600" dirty="0">
                <a:solidFill>
                  <a:srgbClr val="000000"/>
                </a:solidFill>
              </a:rPr>
              <a:t>Text</a:t>
            </a:r>
            <a:endParaRPr kumimoji="1" lang="ja-JP" altLang="en-US" sz="1600" dirty="0">
              <a:solidFill>
                <a:srgbClr val="000000"/>
              </a:solidFill>
            </a:endParaRPr>
          </a:p>
        </p:txBody>
      </p:sp>
      <p:graphicFrame>
        <p:nvGraphicFramePr>
          <p:cNvPr id="33" name="オブジェクト 32"/>
          <p:cNvGraphicFramePr>
            <a:graphicFrameLocks noChangeAspect="1"/>
          </p:cNvGraphicFramePr>
          <p:nvPr>
            <p:extLst/>
          </p:nvPr>
        </p:nvGraphicFramePr>
        <p:xfrm>
          <a:off x="5330428" y="5894355"/>
          <a:ext cx="317500" cy="314325"/>
        </p:xfrm>
        <a:graphic>
          <a:graphicData uri="http://schemas.openxmlformats.org/presentationml/2006/ole">
            <mc:AlternateContent xmlns:mc="http://schemas.openxmlformats.org/markup-compatibility/2006">
              <mc:Choice xmlns:v="urn:schemas-microsoft-com:vml" Requires="v">
                <p:oleObj spid="_x0000_s24579" name="数式" r:id="rId6" imgW="139700" imgH="139700" progId="Equation.3">
                  <p:embed/>
                </p:oleObj>
              </mc:Choice>
              <mc:Fallback>
                <p:oleObj name="数式" r:id="rId6" imgW="139700" imgH="139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0428" y="5894355"/>
                        <a:ext cx="3175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40358" name="Picture 6" descr="C:\Users\kyosuke_acer\Desktop\wave03.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377"/>
          <a:stretch/>
        </p:blipFill>
        <p:spPr bwMode="auto">
          <a:xfrm>
            <a:off x="513217" y="5433648"/>
            <a:ext cx="1322234" cy="652379"/>
          </a:xfrm>
          <a:prstGeom prst="rect">
            <a:avLst/>
          </a:prstGeom>
          <a:noFill/>
          <a:extLst>
            <a:ext uri="{909E8E84-426E-40DD-AFC4-6F175D3DCCD1}">
              <a14:hiddenFill xmlns:a14="http://schemas.microsoft.com/office/drawing/2010/main">
                <a:solidFill>
                  <a:srgbClr val="FFFFFF"/>
                </a:solidFill>
              </a14:hiddenFill>
            </a:ext>
          </a:extLst>
        </p:spPr>
      </p:pic>
      <p:pic>
        <p:nvPicPr>
          <p:cNvPr id="740359" name="Picture 7" descr="C:\Users\kyosuke_acer\Desktop\wave.png"/>
          <p:cNvPicPr>
            <a:picLocks noChangeArrowheads="1"/>
          </p:cNvPicPr>
          <p:nvPr/>
        </p:nvPicPr>
        <p:blipFill rotWithShape="1">
          <a:blip r:embed="rId9" cstate="print">
            <a:extLst>
              <a:ext uri="{28A0092B-C50C-407E-A947-70E740481C1C}">
                <a14:useLocalDpi xmlns:a14="http://schemas.microsoft.com/office/drawing/2010/main" val="0"/>
              </a:ext>
            </a:extLst>
          </a:blip>
          <a:srcRect l="25401" r="37892"/>
          <a:stretch/>
        </p:blipFill>
        <p:spPr bwMode="auto">
          <a:xfrm>
            <a:off x="6886211" y="5112281"/>
            <a:ext cx="178396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740360" name="Picture 8" descr="C:\Users\kyosuke_acer\Desktop\wave01.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8335" r="35833"/>
          <a:stretch/>
        </p:blipFill>
        <p:spPr bwMode="auto">
          <a:xfrm>
            <a:off x="795079" y="6119201"/>
            <a:ext cx="1454529" cy="392062"/>
          </a:xfrm>
          <a:prstGeom prst="rect">
            <a:avLst/>
          </a:prstGeom>
          <a:noFill/>
          <a:extLst>
            <a:ext uri="{909E8E84-426E-40DD-AFC4-6F175D3DCCD1}">
              <a14:hiddenFill xmlns:a14="http://schemas.microsoft.com/office/drawing/2010/main">
                <a:solidFill>
                  <a:srgbClr val="FFFFFF"/>
                </a:solidFill>
              </a14:hiddenFill>
            </a:ext>
          </a:extLst>
        </p:spPr>
      </p:pic>
      <p:sp>
        <p:nvSpPr>
          <p:cNvPr id="9" name="二等辺三角形 8"/>
          <p:cNvSpPr/>
          <p:nvPr/>
        </p:nvSpPr>
        <p:spPr>
          <a:xfrm rot="5400000">
            <a:off x="2665291" y="5771934"/>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76" name="二等辺三角形 75"/>
          <p:cNvSpPr/>
          <p:nvPr/>
        </p:nvSpPr>
        <p:spPr>
          <a:xfrm rot="5400000">
            <a:off x="2944989" y="5771550"/>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77" name="二等辺三角形 76"/>
          <p:cNvSpPr/>
          <p:nvPr/>
        </p:nvSpPr>
        <p:spPr>
          <a:xfrm rot="5400000">
            <a:off x="3227718" y="5771550"/>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78" name="二等辺三角形 77"/>
          <p:cNvSpPr/>
          <p:nvPr/>
        </p:nvSpPr>
        <p:spPr>
          <a:xfrm rot="5400000">
            <a:off x="3511645" y="5771550"/>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79" name="二等辺三角形 78"/>
          <p:cNvSpPr/>
          <p:nvPr/>
        </p:nvSpPr>
        <p:spPr>
          <a:xfrm rot="5400000">
            <a:off x="3245718" y="6298452"/>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92" name="二等辺三角形 91"/>
          <p:cNvSpPr/>
          <p:nvPr/>
        </p:nvSpPr>
        <p:spPr>
          <a:xfrm rot="5400000">
            <a:off x="3527820" y="6298452"/>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06" name="二等辺三角形 105"/>
          <p:cNvSpPr/>
          <p:nvPr/>
        </p:nvSpPr>
        <p:spPr>
          <a:xfrm rot="5400000">
            <a:off x="3809922" y="6298452"/>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07" name="二等辺三角形 106"/>
          <p:cNvSpPr/>
          <p:nvPr/>
        </p:nvSpPr>
        <p:spPr>
          <a:xfrm rot="5400000">
            <a:off x="4094405" y="6298452"/>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08" name="二等辺三角形 107"/>
          <p:cNvSpPr/>
          <p:nvPr/>
        </p:nvSpPr>
        <p:spPr>
          <a:xfrm rot="5400000">
            <a:off x="4800983" y="5840873"/>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09" name="二等辺三角形 108"/>
          <p:cNvSpPr/>
          <p:nvPr/>
        </p:nvSpPr>
        <p:spPr>
          <a:xfrm rot="5400000">
            <a:off x="5026089" y="5843254"/>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10" name="二等辺三角形 109"/>
          <p:cNvSpPr/>
          <p:nvPr/>
        </p:nvSpPr>
        <p:spPr>
          <a:xfrm rot="5400000">
            <a:off x="5255957" y="5843254"/>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11" name="二等辺三角形 110"/>
          <p:cNvSpPr/>
          <p:nvPr/>
        </p:nvSpPr>
        <p:spPr>
          <a:xfrm rot="5400000">
            <a:off x="5481063" y="5843254"/>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12" name="二等辺三角形 111"/>
          <p:cNvSpPr/>
          <p:nvPr/>
        </p:nvSpPr>
        <p:spPr>
          <a:xfrm rot="5400000">
            <a:off x="5713312" y="5843254"/>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13" name="二等辺三角形 112"/>
          <p:cNvSpPr/>
          <p:nvPr/>
        </p:nvSpPr>
        <p:spPr>
          <a:xfrm rot="5400000">
            <a:off x="5940799" y="5843254"/>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14" name="二等辺三角形 113"/>
          <p:cNvSpPr/>
          <p:nvPr/>
        </p:nvSpPr>
        <p:spPr>
          <a:xfrm rot="5400000">
            <a:off x="6175429" y="5843254"/>
            <a:ext cx="43200" cy="36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pic>
        <p:nvPicPr>
          <p:cNvPr id="115"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992054" y="3849289"/>
            <a:ext cx="288000" cy="293847"/>
          </a:xfrm>
          <a:prstGeom prst="rect">
            <a:avLst/>
          </a:prstGeom>
          <a:solidFill>
            <a:srgbClr val="33CCCC"/>
          </a:solidFill>
          <a:ln>
            <a:noFill/>
          </a:ln>
          <a:effectLst/>
          <a:extLst/>
        </p:spPr>
      </p:pic>
    </p:spTree>
    <p:extLst>
      <p:ext uri="{BB962C8B-B14F-4D97-AF65-F5344CB8AC3E}">
        <p14:creationId xmlns:p14="http://schemas.microsoft.com/office/powerpoint/2010/main" val="2131599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1143000"/>
          </a:xfrm>
        </p:spPr>
        <p:txBody>
          <a:bodyPr/>
          <a:lstStyle/>
          <a:p>
            <a:r>
              <a:rPr kumimoji="1" lang="en-US" altLang="ja-JP" dirty="0" smtClean="0"/>
              <a:t>Synthesize from leaf nodes</a:t>
            </a:r>
            <a:endParaRPr kumimoji="1" lang="ja-JP" altLang="en-US" dirty="0"/>
          </a:p>
        </p:txBody>
      </p:sp>
      <p:sp>
        <p:nvSpPr>
          <p:cNvPr id="4" name="スライド番号プレースホルダー 3"/>
          <p:cNvSpPr>
            <a:spLocks noGrp="1"/>
          </p:cNvSpPr>
          <p:nvPr>
            <p:ph type="sldNum" sz="quarter" idx="12"/>
          </p:nvPr>
        </p:nvSpPr>
        <p:spPr>
          <a:xfrm>
            <a:off x="6988683" y="6562630"/>
            <a:ext cx="2133600" cy="476250"/>
          </a:xfrm>
        </p:spPr>
        <p:txBody>
          <a:bodyPr/>
          <a:lstStyle/>
          <a:p>
            <a:pPr>
              <a:defRPr/>
            </a:pPr>
            <a:fld id="{A4B45AB9-B2C4-48E7-99F8-5D8B3F107F11}" type="slidenum">
              <a:rPr lang="en-US" altLang="ja-JP" smtClean="0"/>
              <a:pPr>
                <a:defRPr/>
              </a:pPr>
              <a:t>16</a:t>
            </a:fld>
            <a:endParaRPr lang="en-US" altLang="ja-JP" dirty="0"/>
          </a:p>
        </p:txBody>
      </p:sp>
      <p:sp>
        <p:nvSpPr>
          <p:cNvPr id="5" name="Text Box 286"/>
          <p:cNvSpPr txBox="1">
            <a:spLocks noChangeArrowheads="1"/>
          </p:cNvSpPr>
          <p:nvPr/>
        </p:nvSpPr>
        <p:spPr bwMode="auto">
          <a:xfrm>
            <a:off x="6073752" y="5565502"/>
            <a:ext cx="1152880" cy="36933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gy-u+pau</a:t>
            </a:r>
          </a:p>
        </p:txBody>
      </p:sp>
      <p:sp>
        <p:nvSpPr>
          <p:cNvPr id="6" name="AutoShape 197"/>
          <p:cNvSpPr>
            <a:spLocks noChangeArrowheads="1"/>
          </p:cNvSpPr>
          <p:nvPr/>
        </p:nvSpPr>
        <p:spPr bwMode="auto">
          <a:xfrm>
            <a:off x="1798188" y="2887561"/>
            <a:ext cx="6530975" cy="566737"/>
          </a:xfrm>
          <a:prstGeom prst="roundRect">
            <a:avLst>
              <a:gd name="adj" fmla="val 16667"/>
            </a:avLst>
          </a:prstGeom>
          <a:noFill/>
          <a:ln w="9525">
            <a:solidFill>
              <a:schemeClr val="tx1"/>
            </a:solidFill>
            <a:prstDash val="dash"/>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7" name="AutoShape 111"/>
          <p:cNvSpPr>
            <a:spLocks noChangeAspect="1" noChangeArrowheads="1"/>
          </p:cNvSpPr>
          <p:nvPr/>
        </p:nvSpPr>
        <p:spPr bwMode="auto">
          <a:xfrm>
            <a:off x="1787075" y="1755673"/>
            <a:ext cx="1282700" cy="892175"/>
          </a:xfrm>
          <a:prstGeom prst="roundRect">
            <a:avLst>
              <a:gd name="adj" fmla="val 16667"/>
            </a:avLst>
          </a:prstGeom>
          <a:solidFill>
            <a:srgbClr val="FFEBFF"/>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8" name="AutoShape 112"/>
          <p:cNvSpPr>
            <a:spLocks noChangeAspect="1" noChangeArrowheads="1"/>
          </p:cNvSpPr>
          <p:nvPr/>
        </p:nvSpPr>
        <p:spPr bwMode="auto">
          <a:xfrm>
            <a:off x="7048050" y="1755673"/>
            <a:ext cx="1282700" cy="892175"/>
          </a:xfrm>
          <a:prstGeom prst="roundRect">
            <a:avLst>
              <a:gd name="adj" fmla="val 16667"/>
            </a:avLst>
          </a:prstGeom>
          <a:solidFill>
            <a:srgbClr val="EAFDD7"/>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9" name="AutoShape 113"/>
          <p:cNvSpPr>
            <a:spLocks noChangeAspect="1" noChangeArrowheads="1"/>
          </p:cNvSpPr>
          <p:nvPr/>
        </p:nvSpPr>
        <p:spPr bwMode="auto">
          <a:xfrm>
            <a:off x="5331963" y="1755673"/>
            <a:ext cx="1282700" cy="892175"/>
          </a:xfrm>
          <a:prstGeom prst="roundRect">
            <a:avLst>
              <a:gd name="adj" fmla="val 16667"/>
            </a:avLst>
          </a:prstGeom>
          <a:solidFill>
            <a:srgbClr val="FFFFCC"/>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0" name="AutoShape 114"/>
          <p:cNvSpPr>
            <a:spLocks noChangeAspect="1" noChangeArrowheads="1"/>
          </p:cNvSpPr>
          <p:nvPr/>
        </p:nvSpPr>
        <p:spPr bwMode="auto">
          <a:xfrm>
            <a:off x="3366638" y="1755673"/>
            <a:ext cx="1250950" cy="892175"/>
          </a:xfrm>
          <a:prstGeom prst="roundRect">
            <a:avLst>
              <a:gd name="adj" fmla="val 16667"/>
            </a:avLst>
          </a:prstGeom>
          <a:solidFill>
            <a:srgbClr val="E7FFFF"/>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grpSp>
        <p:nvGrpSpPr>
          <p:cNvPr id="3" name="Group 99"/>
          <p:cNvGrpSpPr>
            <a:grpSpLocks noChangeAspect="1"/>
          </p:cNvGrpSpPr>
          <p:nvPr/>
        </p:nvGrpSpPr>
        <p:grpSpPr bwMode="auto">
          <a:xfrm>
            <a:off x="2134305" y="2422430"/>
            <a:ext cx="485530" cy="179838"/>
            <a:chOff x="2418" y="2999"/>
            <a:chExt cx="372" cy="138"/>
          </a:xfrm>
        </p:grpSpPr>
        <p:sp>
          <p:nvSpPr>
            <p:cNvPr id="12" name="Oval 94"/>
            <p:cNvSpPr>
              <a:spLocks noChangeArrowheads="1"/>
            </p:cNvSpPr>
            <p:nvPr/>
          </p:nvSpPr>
          <p:spPr bwMode="auto">
            <a:xfrm>
              <a:off x="2538" y="2999"/>
              <a:ext cx="138" cy="138"/>
            </a:xfrm>
            <a:prstGeom prst="ellipse">
              <a:avLst/>
            </a:prstGeom>
            <a:solidFill>
              <a:srgbClr val="FF66CC"/>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3" name="Line 96"/>
            <p:cNvSpPr>
              <a:spLocks noChangeAspect="1" noChangeShapeType="1"/>
            </p:cNvSpPr>
            <p:nvPr/>
          </p:nvSpPr>
          <p:spPr bwMode="auto">
            <a:xfrm>
              <a:off x="2680"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4" name="Line 97"/>
            <p:cNvSpPr>
              <a:spLocks noChangeAspect="1" noChangeShapeType="1"/>
            </p:cNvSpPr>
            <p:nvPr/>
          </p:nvSpPr>
          <p:spPr bwMode="auto">
            <a:xfrm>
              <a:off x="2418" y="3065"/>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11" name="Group 100"/>
          <p:cNvGrpSpPr>
            <a:grpSpLocks noChangeAspect="1"/>
          </p:cNvGrpSpPr>
          <p:nvPr/>
        </p:nvGrpSpPr>
        <p:grpSpPr bwMode="auto">
          <a:xfrm>
            <a:off x="1858080" y="2011260"/>
            <a:ext cx="485530" cy="180157"/>
            <a:chOff x="2418" y="2999"/>
            <a:chExt cx="372" cy="137"/>
          </a:xfrm>
        </p:grpSpPr>
        <p:sp>
          <p:nvSpPr>
            <p:cNvPr id="16" name="Oval 101"/>
            <p:cNvSpPr>
              <a:spLocks noChangeArrowheads="1"/>
            </p:cNvSpPr>
            <p:nvPr/>
          </p:nvSpPr>
          <p:spPr bwMode="auto">
            <a:xfrm>
              <a:off x="2538" y="2999"/>
              <a:ext cx="138" cy="137"/>
            </a:xfrm>
            <a:prstGeom prst="ellipse">
              <a:avLst/>
            </a:prstGeom>
            <a:solidFill>
              <a:srgbClr val="FFD1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7" name="AutoShape 102"/>
            <p:cNvCxnSpPr>
              <a:cxnSpLocks noChangeAspect="1" noChangeShapeType="1"/>
            </p:cNvCxnSpPr>
            <p:nvPr/>
          </p:nvCxnSpPr>
          <p:spPr bwMode="auto">
            <a:xfrm flipH="1">
              <a:off x="2567" y="3013"/>
              <a:ext cx="89" cy="1"/>
            </a:xfrm>
            <a:prstGeom prst="curvedConnector5">
              <a:avLst>
                <a:gd name="adj1" fmla="val -11754"/>
                <a:gd name="adj2" fmla="val -13400005"/>
                <a:gd name="adj3" fmla="val 119673"/>
              </a:avLst>
            </a:prstGeom>
            <a:noFill/>
            <a:ln w="12700">
              <a:solidFill>
                <a:schemeClr val="tx1"/>
              </a:solidFill>
              <a:round/>
              <a:headEnd/>
              <a:tailEnd type="triangle" w="sm" len="sm"/>
            </a:ln>
          </p:spPr>
        </p:cxnSp>
        <p:sp>
          <p:nvSpPr>
            <p:cNvPr id="18" name="Line 103"/>
            <p:cNvSpPr>
              <a:spLocks noChangeAspect="1" noChangeShapeType="1"/>
            </p:cNvSpPr>
            <p:nvPr/>
          </p:nvSpPr>
          <p:spPr bwMode="auto">
            <a:xfrm>
              <a:off x="2680"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9" name="Line 104"/>
            <p:cNvSpPr>
              <a:spLocks noChangeAspect="1" noChangeShapeType="1"/>
            </p:cNvSpPr>
            <p:nvPr/>
          </p:nvSpPr>
          <p:spPr bwMode="auto">
            <a:xfrm>
              <a:off x="2418" y="3065"/>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15" name="Group 105"/>
          <p:cNvGrpSpPr>
            <a:grpSpLocks noChangeAspect="1"/>
          </p:cNvGrpSpPr>
          <p:nvPr/>
        </p:nvGrpSpPr>
        <p:grpSpPr bwMode="auto">
          <a:xfrm>
            <a:off x="2505796" y="2017618"/>
            <a:ext cx="485309" cy="179838"/>
            <a:chOff x="2418" y="2999"/>
            <a:chExt cx="373" cy="138"/>
          </a:xfrm>
        </p:grpSpPr>
        <p:sp>
          <p:nvSpPr>
            <p:cNvPr id="21" name="Oval 106"/>
            <p:cNvSpPr>
              <a:spLocks noChangeArrowheads="1"/>
            </p:cNvSpPr>
            <p:nvPr/>
          </p:nvSpPr>
          <p:spPr bwMode="auto">
            <a:xfrm>
              <a:off x="2538" y="2999"/>
              <a:ext cx="138" cy="138"/>
            </a:xfrm>
            <a:prstGeom prst="ellipse">
              <a:avLst/>
            </a:prstGeom>
            <a:solidFill>
              <a:srgbClr val="FF99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2" name="Line 108"/>
            <p:cNvSpPr>
              <a:spLocks noChangeAspect="1" noChangeShapeType="1"/>
            </p:cNvSpPr>
            <p:nvPr/>
          </p:nvSpPr>
          <p:spPr bwMode="auto">
            <a:xfrm>
              <a:off x="2680" y="3067"/>
              <a:ext cx="111"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3" name="Line 109"/>
            <p:cNvSpPr>
              <a:spLocks noChangeAspect="1" noChangeShapeType="1"/>
            </p:cNvSpPr>
            <p:nvPr/>
          </p:nvSpPr>
          <p:spPr bwMode="auto">
            <a:xfrm>
              <a:off x="2418" y="3065"/>
              <a:ext cx="111"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20" name="Group 135"/>
          <p:cNvGrpSpPr>
            <a:grpSpLocks noChangeAspect="1"/>
          </p:cNvGrpSpPr>
          <p:nvPr/>
        </p:nvGrpSpPr>
        <p:grpSpPr bwMode="auto">
          <a:xfrm>
            <a:off x="5511347" y="2046193"/>
            <a:ext cx="481614" cy="179838"/>
            <a:chOff x="2421" y="2999"/>
            <a:chExt cx="369" cy="138"/>
          </a:xfrm>
        </p:grpSpPr>
        <p:sp>
          <p:nvSpPr>
            <p:cNvPr id="25" name="Oval 136"/>
            <p:cNvSpPr>
              <a:spLocks noChangeArrowheads="1"/>
            </p:cNvSpPr>
            <p:nvPr/>
          </p:nvSpPr>
          <p:spPr bwMode="auto">
            <a:xfrm>
              <a:off x="2538" y="2999"/>
              <a:ext cx="138" cy="138"/>
            </a:xfrm>
            <a:prstGeom prst="ellipse">
              <a:avLst/>
            </a:prstGeom>
            <a:solidFill>
              <a:srgbClr val="FF9933"/>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6" name="Line 138"/>
            <p:cNvSpPr>
              <a:spLocks noChangeAspect="1" noChangeShapeType="1"/>
            </p:cNvSpPr>
            <p:nvPr/>
          </p:nvSpPr>
          <p:spPr bwMode="auto">
            <a:xfrm>
              <a:off x="2680"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7" name="Line 139"/>
            <p:cNvSpPr>
              <a:spLocks noChangeAspect="1" noChangeShapeType="1"/>
            </p:cNvSpPr>
            <p:nvPr/>
          </p:nvSpPr>
          <p:spPr bwMode="auto">
            <a:xfrm>
              <a:off x="2421" y="3065"/>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24" name="Group 140"/>
          <p:cNvGrpSpPr>
            <a:grpSpLocks noChangeAspect="1"/>
          </p:cNvGrpSpPr>
          <p:nvPr/>
        </p:nvGrpSpPr>
        <p:grpSpPr bwMode="auto">
          <a:xfrm>
            <a:off x="5892353" y="2411318"/>
            <a:ext cx="485309" cy="179838"/>
            <a:chOff x="2421" y="2999"/>
            <a:chExt cx="373" cy="138"/>
          </a:xfrm>
        </p:grpSpPr>
        <p:sp>
          <p:nvSpPr>
            <p:cNvPr id="29" name="Oval 141"/>
            <p:cNvSpPr>
              <a:spLocks noChangeArrowheads="1"/>
            </p:cNvSpPr>
            <p:nvPr/>
          </p:nvSpPr>
          <p:spPr bwMode="auto">
            <a:xfrm>
              <a:off x="2538" y="2999"/>
              <a:ext cx="138" cy="138"/>
            </a:xfrm>
            <a:prstGeom prst="ellipse">
              <a:avLst/>
            </a:prstGeom>
            <a:solidFill>
              <a:srgbClr val="FFFF99"/>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30" name="Line 143"/>
            <p:cNvSpPr>
              <a:spLocks noChangeAspect="1" noChangeShapeType="1"/>
            </p:cNvSpPr>
            <p:nvPr/>
          </p:nvSpPr>
          <p:spPr bwMode="auto">
            <a:xfrm>
              <a:off x="2683" y="3067"/>
              <a:ext cx="111"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1" name="Line 144"/>
            <p:cNvSpPr>
              <a:spLocks noChangeAspect="1" noChangeShapeType="1"/>
            </p:cNvSpPr>
            <p:nvPr/>
          </p:nvSpPr>
          <p:spPr bwMode="auto">
            <a:xfrm>
              <a:off x="2421" y="3065"/>
              <a:ext cx="111"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28" name="Group 145"/>
          <p:cNvGrpSpPr>
            <a:grpSpLocks noChangeAspect="1"/>
          </p:cNvGrpSpPr>
          <p:nvPr/>
        </p:nvGrpSpPr>
        <p:grpSpPr bwMode="auto">
          <a:xfrm>
            <a:off x="7457622" y="2033493"/>
            <a:ext cx="481614" cy="179838"/>
            <a:chOff x="2421" y="2999"/>
            <a:chExt cx="369" cy="138"/>
          </a:xfrm>
        </p:grpSpPr>
        <p:sp>
          <p:nvSpPr>
            <p:cNvPr id="33" name="Oval 146"/>
            <p:cNvSpPr>
              <a:spLocks noChangeArrowheads="1"/>
            </p:cNvSpPr>
            <p:nvPr/>
          </p:nvSpPr>
          <p:spPr bwMode="auto">
            <a:xfrm>
              <a:off x="2538" y="2999"/>
              <a:ext cx="138" cy="138"/>
            </a:xfrm>
            <a:prstGeom prst="ellipse">
              <a:avLst/>
            </a:prstGeom>
            <a:solidFill>
              <a:srgbClr val="CCFF66"/>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34" name="Line 148"/>
            <p:cNvSpPr>
              <a:spLocks noChangeAspect="1" noChangeShapeType="1"/>
            </p:cNvSpPr>
            <p:nvPr/>
          </p:nvSpPr>
          <p:spPr bwMode="auto">
            <a:xfrm>
              <a:off x="2680"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5" name="Line 149"/>
            <p:cNvSpPr>
              <a:spLocks noChangeAspect="1" noChangeShapeType="1"/>
            </p:cNvSpPr>
            <p:nvPr/>
          </p:nvSpPr>
          <p:spPr bwMode="auto">
            <a:xfrm>
              <a:off x="2421" y="3068"/>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228" name="Group 150"/>
          <p:cNvGrpSpPr>
            <a:grpSpLocks noChangeAspect="1"/>
          </p:cNvGrpSpPr>
          <p:nvPr/>
        </p:nvGrpSpPr>
        <p:grpSpPr bwMode="auto">
          <a:xfrm>
            <a:off x="7124250" y="2395443"/>
            <a:ext cx="485530" cy="179838"/>
            <a:chOff x="2421" y="2999"/>
            <a:chExt cx="372" cy="138"/>
          </a:xfrm>
        </p:grpSpPr>
        <p:sp>
          <p:nvSpPr>
            <p:cNvPr id="37" name="Oval 151"/>
            <p:cNvSpPr>
              <a:spLocks noChangeArrowheads="1"/>
            </p:cNvSpPr>
            <p:nvPr/>
          </p:nvSpPr>
          <p:spPr bwMode="auto">
            <a:xfrm>
              <a:off x="2538" y="2999"/>
              <a:ext cx="138" cy="138"/>
            </a:xfrm>
            <a:prstGeom prst="ellipse">
              <a:avLst/>
            </a:prstGeom>
            <a:solidFill>
              <a:srgbClr val="CCFF99"/>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38" name="Line 153"/>
            <p:cNvSpPr>
              <a:spLocks noChangeAspect="1" noChangeShapeType="1"/>
            </p:cNvSpPr>
            <p:nvPr/>
          </p:nvSpPr>
          <p:spPr bwMode="auto">
            <a:xfrm>
              <a:off x="2683"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9" name="Line 154"/>
            <p:cNvSpPr>
              <a:spLocks noChangeAspect="1" noChangeShapeType="1"/>
            </p:cNvSpPr>
            <p:nvPr/>
          </p:nvSpPr>
          <p:spPr bwMode="auto">
            <a:xfrm>
              <a:off x="2421" y="3068"/>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229" name="Group 155"/>
          <p:cNvGrpSpPr>
            <a:grpSpLocks noChangeAspect="1"/>
          </p:cNvGrpSpPr>
          <p:nvPr/>
        </p:nvGrpSpPr>
        <p:grpSpPr bwMode="auto">
          <a:xfrm>
            <a:off x="7774270" y="2401793"/>
            <a:ext cx="473781" cy="179838"/>
            <a:chOff x="2424" y="2999"/>
            <a:chExt cx="363" cy="138"/>
          </a:xfrm>
        </p:grpSpPr>
        <p:sp>
          <p:nvSpPr>
            <p:cNvPr id="41" name="Oval 156"/>
            <p:cNvSpPr>
              <a:spLocks noChangeArrowheads="1"/>
            </p:cNvSpPr>
            <p:nvPr/>
          </p:nvSpPr>
          <p:spPr bwMode="auto">
            <a:xfrm>
              <a:off x="2538" y="2999"/>
              <a:ext cx="138" cy="138"/>
            </a:xfrm>
            <a:prstGeom prst="ellipse">
              <a:avLst/>
            </a:prstGeom>
            <a:solidFill>
              <a:srgbClr val="00FF00"/>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42" name="Line 158"/>
            <p:cNvSpPr>
              <a:spLocks noChangeAspect="1" noChangeShapeType="1"/>
            </p:cNvSpPr>
            <p:nvPr/>
          </p:nvSpPr>
          <p:spPr bwMode="auto">
            <a:xfrm>
              <a:off x="2677"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43" name="Line 159"/>
            <p:cNvSpPr>
              <a:spLocks noChangeAspect="1" noChangeShapeType="1"/>
            </p:cNvSpPr>
            <p:nvPr/>
          </p:nvSpPr>
          <p:spPr bwMode="auto">
            <a:xfrm>
              <a:off x="2424" y="3068"/>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230" name="Group 208"/>
          <p:cNvGrpSpPr>
            <a:grpSpLocks/>
          </p:cNvGrpSpPr>
          <p:nvPr/>
        </p:nvGrpSpPr>
        <p:grpSpPr bwMode="auto">
          <a:xfrm>
            <a:off x="2772768" y="4718121"/>
            <a:ext cx="1050925" cy="180975"/>
            <a:chOff x="2218" y="1200"/>
            <a:chExt cx="662" cy="114"/>
          </a:xfrm>
        </p:grpSpPr>
        <p:sp>
          <p:nvSpPr>
            <p:cNvPr id="45" name="Oval 198"/>
            <p:cNvSpPr>
              <a:spLocks noChangeArrowheads="1"/>
            </p:cNvSpPr>
            <p:nvPr/>
          </p:nvSpPr>
          <p:spPr bwMode="auto">
            <a:xfrm>
              <a:off x="2767" y="1200"/>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47" name="Oval 200"/>
            <p:cNvSpPr>
              <a:spLocks noChangeArrowheads="1"/>
            </p:cNvSpPr>
            <p:nvPr/>
          </p:nvSpPr>
          <p:spPr bwMode="auto">
            <a:xfrm>
              <a:off x="2493" y="1201"/>
              <a:ext cx="113" cy="113"/>
            </a:xfrm>
            <a:prstGeom prst="ellipse">
              <a:avLst/>
            </a:prstGeom>
            <a:solidFill>
              <a:srgbClr val="CCEC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48" name="AutoShape 201"/>
            <p:cNvCxnSpPr>
              <a:cxnSpLocks noChangeAspect="1" noChangeShapeType="1"/>
            </p:cNvCxnSpPr>
            <p:nvPr/>
          </p:nvCxnSpPr>
          <p:spPr bwMode="auto">
            <a:xfrm flipH="1">
              <a:off x="2515" y="1213"/>
              <a:ext cx="73" cy="2"/>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50" name="Oval 203"/>
            <p:cNvSpPr>
              <a:spLocks noChangeArrowheads="1"/>
            </p:cNvSpPr>
            <p:nvPr/>
          </p:nvSpPr>
          <p:spPr bwMode="auto">
            <a:xfrm>
              <a:off x="2218" y="1201"/>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51" name="AutoShape 204"/>
            <p:cNvCxnSpPr>
              <a:cxnSpLocks noChangeAspect="1" noChangeShapeType="1"/>
            </p:cNvCxnSpPr>
            <p:nvPr/>
          </p:nvCxnSpPr>
          <p:spPr bwMode="auto">
            <a:xfrm flipH="1">
              <a:off x="2239" y="1213"/>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54" name="AutoShape 207"/>
            <p:cNvCxnSpPr>
              <a:cxnSpLocks noChangeAspect="1" noChangeShapeType="1"/>
            </p:cNvCxnSpPr>
            <p:nvPr/>
          </p:nvCxnSpPr>
          <p:spPr bwMode="auto">
            <a:xfrm flipH="1">
              <a:off x="2786" y="1211"/>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grpSp>
      <p:grpSp>
        <p:nvGrpSpPr>
          <p:cNvPr id="231" name="Group 209"/>
          <p:cNvGrpSpPr>
            <a:grpSpLocks/>
          </p:cNvGrpSpPr>
          <p:nvPr/>
        </p:nvGrpSpPr>
        <p:grpSpPr bwMode="auto">
          <a:xfrm>
            <a:off x="1985368" y="5416626"/>
            <a:ext cx="1050925" cy="179388"/>
            <a:chOff x="2218" y="1201"/>
            <a:chExt cx="662" cy="113"/>
          </a:xfrm>
        </p:grpSpPr>
        <p:sp>
          <p:nvSpPr>
            <p:cNvPr id="56" name="Oval 210"/>
            <p:cNvSpPr>
              <a:spLocks noChangeArrowheads="1"/>
            </p:cNvSpPr>
            <p:nvPr/>
          </p:nvSpPr>
          <p:spPr bwMode="auto">
            <a:xfrm>
              <a:off x="2767" y="1201"/>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58" name="Oval 212"/>
            <p:cNvSpPr>
              <a:spLocks noChangeArrowheads="1"/>
            </p:cNvSpPr>
            <p:nvPr/>
          </p:nvSpPr>
          <p:spPr bwMode="auto">
            <a:xfrm>
              <a:off x="2493" y="1201"/>
              <a:ext cx="113" cy="113"/>
            </a:xfrm>
            <a:prstGeom prst="ellipse">
              <a:avLst/>
            </a:prstGeom>
            <a:solidFill>
              <a:srgbClr val="FF99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59" name="AutoShape 213"/>
            <p:cNvCxnSpPr>
              <a:cxnSpLocks noChangeAspect="1" noChangeShapeType="1"/>
            </p:cNvCxnSpPr>
            <p:nvPr/>
          </p:nvCxnSpPr>
          <p:spPr bwMode="auto">
            <a:xfrm flipH="1">
              <a:off x="2515" y="1212"/>
              <a:ext cx="73" cy="2"/>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61" name="Oval 215"/>
            <p:cNvSpPr>
              <a:spLocks noChangeArrowheads="1"/>
            </p:cNvSpPr>
            <p:nvPr/>
          </p:nvSpPr>
          <p:spPr bwMode="auto">
            <a:xfrm>
              <a:off x="2218" y="1201"/>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2" name="AutoShape 216"/>
            <p:cNvCxnSpPr>
              <a:cxnSpLocks noChangeAspect="1" noChangeShapeType="1"/>
            </p:cNvCxnSpPr>
            <p:nvPr/>
          </p:nvCxnSpPr>
          <p:spPr bwMode="auto">
            <a:xfrm flipH="1">
              <a:off x="2239" y="1214"/>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65" name="AutoShape 219"/>
            <p:cNvCxnSpPr>
              <a:cxnSpLocks noChangeAspect="1" noChangeShapeType="1"/>
            </p:cNvCxnSpPr>
            <p:nvPr/>
          </p:nvCxnSpPr>
          <p:spPr bwMode="auto">
            <a:xfrm flipH="1">
              <a:off x="2787" y="1210"/>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grpSp>
      <p:sp>
        <p:nvSpPr>
          <p:cNvPr id="110" name="Text Box 265"/>
          <p:cNvSpPr txBox="1">
            <a:spLocks noChangeArrowheads="1"/>
          </p:cNvSpPr>
          <p:nvPr/>
        </p:nvSpPr>
        <p:spPr bwMode="auto">
          <a:xfrm>
            <a:off x="7643219" y="5134046"/>
            <a:ext cx="539750" cy="51911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800" dirty="0">
                <a:solidFill>
                  <a:srgbClr val="000000"/>
                </a:solidFill>
              </a:rPr>
              <a:t>…</a:t>
            </a:r>
          </a:p>
        </p:txBody>
      </p:sp>
      <p:sp>
        <p:nvSpPr>
          <p:cNvPr id="111" name="Text Box 266"/>
          <p:cNvSpPr txBox="1">
            <a:spLocks noChangeArrowheads="1"/>
          </p:cNvSpPr>
          <p:nvPr/>
        </p:nvSpPr>
        <p:spPr bwMode="auto">
          <a:xfrm>
            <a:off x="4716330" y="1865211"/>
            <a:ext cx="539750" cy="51911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800" dirty="0">
                <a:solidFill>
                  <a:srgbClr val="000000"/>
                </a:solidFill>
              </a:rPr>
              <a:t>…</a:t>
            </a:r>
          </a:p>
        </p:txBody>
      </p:sp>
      <p:sp>
        <p:nvSpPr>
          <p:cNvPr id="112" name="Text Box 267"/>
          <p:cNvSpPr txBox="1">
            <a:spLocks noChangeArrowheads="1"/>
          </p:cNvSpPr>
          <p:nvPr/>
        </p:nvSpPr>
        <p:spPr bwMode="auto">
          <a:xfrm>
            <a:off x="4716330" y="2827691"/>
            <a:ext cx="539750" cy="51911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800" dirty="0">
                <a:solidFill>
                  <a:srgbClr val="000000"/>
                </a:solidFill>
              </a:rPr>
              <a:t>…</a:t>
            </a:r>
          </a:p>
        </p:txBody>
      </p:sp>
      <p:sp>
        <p:nvSpPr>
          <p:cNvPr id="113" name="Text Box 282"/>
          <p:cNvSpPr txBox="1">
            <a:spLocks noChangeArrowheads="1"/>
          </p:cNvSpPr>
          <p:nvPr/>
        </p:nvSpPr>
        <p:spPr bwMode="auto">
          <a:xfrm>
            <a:off x="2964051" y="4867345"/>
            <a:ext cx="678391" cy="36933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w-i+t</a:t>
            </a:r>
          </a:p>
        </p:txBody>
      </p:sp>
      <p:sp>
        <p:nvSpPr>
          <p:cNvPr id="114" name="Text Box 283"/>
          <p:cNvSpPr txBox="1">
            <a:spLocks noChangeArrowheads="1"/>
          </p:cNvSpPr>
          <p:nvPr/>
        </p:nvSpPr>
        <p:spPr bwMode="auto">
          <a:xfrm>
            <a:off x="2065083" y="5566812"/>
            <a:ext cx="901700" cy="36671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w-a+sil</a:t>
            </a:r>
          </a:p>
        </p:txBody>
      </p:sp>
      <p:sp>
        <p:nvSpPr>
          <p:cNvPr id="115" name="Text Box 284"/>
          <p:cNvSpPr txBox="1">
            <a:spLocks noChangeArrowheads="1"/>
          </p:cNvSpPr>
          <p:nvPr/>
        </p:nvSpPr>
        <p:spPr bwMode="auto">
          <a:xfrm>
            <a:off x="4067841" y="5565502"/>
            <a:ext cx="857927" cy="36933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w-i+sh</a:t>
            </a:r>
          </a:p>
        </p:txBody>
      </p:sp>
      <p:sp>
        <p:nvSpPr>
          <p:cNvPr id="116" name="Text Box 285"/>
          <p:cNvSpPr txBox="1">
            <a:spLocks noChangeArrowheads="1"/>
          </p:cNvSpPr>
          <p:nvPr/>
        </p:nvSpPr>
        <p:spPr bwMode="auto">
          <a:xfrm>
            <a:off x="5002296" y="4867345"/>
            <a:ext cx="986167" cy="36933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gy-u+sil</a:t>
            </a:r>
          </a:p>
        </p:txBody>
      </p:sp>
      <p:sp>
        <p:nvSpPr>
          <p:cNvPr id="117" name="Text Box 287"/>
          <p:cNvSpPr txBox="1">
            <a:spLocks noChangeArrowheads="1"/>
          </p:cNvSpPr>
          <p:nvPr/>
        </p:nvSpPr>
        <p:spPr bwMode="auto">
          <a:xfrm>
            <a:off x="7189064" y="4867345"/>
            <a:ext cx="1037463" cy="36933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dirty="0">
                <a:solidFill>
                  <a:srgbClr val="000000"/>
                </a:solidFill>
              </a:rPr>
              <a:t>g-e+pau</a:t>
            </a:r>
          </a:p>
        </p:txBody>
      </p:sp>
      <p:sp>
        <p:nvSpPr>
          <p:cNvPr id="118" name="Text Box 289"/>
          <p:cNvSpPr txBox="1">
            <a:spLocks noChangeArrowheads="1"/>
          </p:cNvSpPr>
          <p:nvPr/>
        </p:nvSpPr>
        <p:spPr bwMode="auto">
          <a:xfrm>
            <a:off x="425670" y="2901848"/>
            <a:ext cx="1279776" cy="584775"/>
          </a:xfrm>
          <a:prstGeom prst="rect">
            <a:avLst/>
          </a:prstGeom>
          <a:solidFill>
            <a:srgbClr val="D7F7FD"/>
          </a:solidFill>
          <a:ln w="9525">
            <a:noFill/>
            <a:miter lim="800000"/>
            <a:headEnd/>
            <a:tailEnd/>
          </a:ln>
        </p:spPr>
        <p:txBody>
          <a:bodyPr wrap="square">
            <a:spAutoFit/>
          </a:bodyPr>
          <a:lstStyle/>
          <a:p>
            <a:pPr algn="ctr" fontAlgn="base" latinLnBrk="0">
              <a:spcBef>
                <a:spcPct val="0"/>
              </a:spcBef>
              <a:spcAft>
                <a:spcPct val="0"/>
              </a:spcAft>
            </a:pPr>
            <a:r>
              <a:rPr kumimoji="1" lang="en-US" altLang="ja-JP" sz="1600" dirty="0">
                <a:solidFill>
                  <a:srgbClr val="000000"/>
                </a:solidFill>
              </a:rPr>
              <a:t>synthesized</a:t>
            </a:r>
          </a:p>
          <a:p>
            <a:pPr algn="ctr" fontAlgn="base" latinLnBrk="0">
              <a:spcBef>
                <a:spcPct val="0"/>
              </a:spcBef>
              <a:spcAft>
                <a:spcPct val="0"/>
              </a:spcAft>
            </a:pPr>
            <a:r>
              <a:rPr kumimoji="1" lang="en-US" altLang="ja-JP" sz="1600" dirty="0">
                <a:solidFill>
                  <a:srgbClr val="000000"/>
                </a:solidFill>
              </a:rPr>
              <a:t>states</a:t>
            </a:r>
          </a:p>
        </p:txBody>
      </p:sp>
      <p:cxnSp>
        <p:nvCxnSpPr>
          <p:cNvPr id="119" name="AutoShape 102"/>
          <p:cNvCxnSpPr>
            <a:cxnSpLocks noChangeAspect="1" noChangeShapeType="1"/>
          </p:cNvCxnSpPr>
          <p:nvPr/>
        </p:nvCxnSpPr>
        <p:spPr bwMode="auto">
          <a:xfrm flipH="1">
            <a:off x="2695265" y="2035937"/>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120" name="AutoShape 102"/>
          <p:cNvCxnSpPr>
            <a:cxnSpLocks noChangeAspect="1" noChangeShapeType="1"/>
          </p:cNvCxnSpPr>
          <p:nvPr/>
        </p:nvCxnSpPr>
        <p:spPr bwMode="auto">
          <a:xfrm flipH="1">
            <a:off x="2324044" y="2439609"/>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grpSp>
        <p:nvGrpSpPr>
          <p:cNvPr id="232" name="Group 99"/>
          <p:cNvGrpSpPr>
            <a:grpSpLocks noChangeAspect="1"/>
          </p:cNvGrpSpPr>
          <p:nvPr/>
        </p:nvGrpSpPr>
        <p:grpSpPr bwMode="auto">
          <a:xfrm>
            <a:off x="3465829" y="2409214"/>
            <a:ext cx="481614" cy="179838"/>
            <a:chOff x="2421" y="2999"/>
            <a:chExt cx="369" cy="138"/>
          </a:xfrm>
        </p:grpSpPr>
        <p:sp>
          <p:nvSpPr>
            <p:cNvPr id="122" name="Oval 94"/>
            <p:cNvSpPr>
              <a:spLocks noChangeArrowheads="1"/>
            </p:cNvSpPr>
            <p:nvPr/>
          </p:nvSpPr>
          <p:spPr bwMode="auto">
            <a:xfrm>
              <a:off x="2538" y="2999"/>
              <a:ext cx="138" cy="138"/>
            </a:xfrm>
            <a:prstGeom prst="ellipse">
              <a:avLst/>
            </a:prstGeom>
            <a:solidFill>
              <a:schemeClr val="accent1">
                <a:lumMod val="50000"/>
              </a:schemeClr>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23" name="Line 96"/>
            <p:cNvSpPr>
              <a:spLocks noChangeAspect="1" noChangeShapeType="1"/>
            </p:cNvSpPr>
            <p:nvPr/>
          </p:nvSpPr>
          <p:spPr bwMode="auto">
            <a:xfrm>
              <a:off x="2680"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24" name="Line 97"/>
            <p:cNvSpPr>
              <a:spLocks noChangeAspect="1" noChangeShapeType="1"/>
            </p:cNvSpPr>
            <p:nvPr/>
          </p:nvSpPr>
          <p:spPr bwMode="auto">
            <a:xfrm>
              <a:off x="2421" y="3065"/>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233" name="Group 100"/>
          <p:cNvGrpSpPr>
            <a:grpSpLocks noChangeAspect="1"/>
          </p:cNvGrpSpPr>
          <p:nvPr/>
        </p:nvGrpSpPr>
        <p:grpSpPr bwMode="auto">
          <a:xfrm>
            <a:off x="3413462" y="1998044"/>
            <a:ext cx="477698" cy="180157"/>
            <a:chOff x="2421" y="2999"/>
            <a:chExt cx="366" cy="137"/>
          </a:xfrm>
        </p:grpSpPr>
        <p:sp>
          <p:nvSpPr>
            <p:cNvPr id="126" name="Oval 101"/>
            <p:cNvSpPr>
              <a:spLocks noChangeArrowheads="1"/>
            </p:cNvSpPr>
            <p:nvPr/>
          </p:nvSpPr>
          <p:spPr bwMode="auto">
            <a:xfrm>
              <a:off x="2538" y="2999"/>
              <a:ext cx="138" cy="137"/>
            </a:xfrm>
            <a:prstGeom prst="ellipse">
              <a:avLst/>
            </a:prstGeom>
            <a:solidFill>
              <a:schemeClr val="accent2"/>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27" name="AutoShape 102"/>
            <p:cNvCxnSpPr>
              <a:cxnSpLocks noChangeAspect="1" noChangeShapeType="1"/>
            </p:cNvCxnSpPr>
            <p:nvPr/>
          </p:nvCxnSpPr>
          <p:spPr bwMode="auto">
            <a:xfrm flipH="1">
              <a:off x="2567" y="3013"/>
              <a:ext cx="89" cy="1"/>
            </a:xfrm>
            <a:prstGeom prst="curvedConnector5">
              <a:avLst>
                <a:gd name="adj1" fmla="val -11754"/>
                <a:gd name="adj2" fmla="val -13400005"/>
                <a:gd name="adj3" fmla="val 119673"/>
              </a:avLst>
            </a:prstGeom>
            <a:noFill/>
            <a:ln w="12700">
              <a:solidFill>
                <a:schemeClr val="tx1"/>
              </a:solidFill>
              <a:round/>
              <a:headEnd/>
              <a:tailEnd type="triangle" w="sm" len="sm"/>
            </a:ln>
          </p:spPr>
        </p:cxnSp>
        <p:sp>
          <p:nvSpPr>
            <p:cNvPr id="128" name="Line 103"/>
            <p:cNvSpPr>
              <a:spLocks noChangeAspect="1" noChangeShapeType="1"/>
            </p:cNvSpPr>
            <p:nvPr/>
          </p:nvSpPr>
          <p:spPr bwMode="auto">
            <a:xfrm>
              <a:off x="2677" y="3064"/>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29" name="Line 104"/>
            <p:cNvSpPr>
              <a:spLocks noChangeAspect="1" noChangeShapeType="1"/>
            </p:cNvSpPr>
            <p:nvPr/>
          </p:nvSpPr>
          <p:spPr bwMode="auto">
            <a:xfrm>
              <a:off x="2421" y="3062"/>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grpSp>
        <p:nvGrpSpPr>
          <p:cNvPr id="234" name="Group 105"/>
          <p:cNvGrpSpPr>
            <a:grpSpLocks noChangeAspect="1"/>
          </p:cNvGrpSpPr>
          <p:nvPr/>
        </p:nvGrpSpPr>
        <p:grpSpPr bwMode="auto">
          <a:xfrm>
            <a:off x="4061175" y="2004402"/>
            <a:ext cx="477503" cy="179838"/>
            <a:chOff x="2421" y="2999"/>
            <a:chExt cx="367" cy="138"/>
          </a:xfrm>
        </p:grpSpPr>
        <p:sp>
          <p:nvSpPr>
            <p:cNvPr id="131" name="Oval 106"/>
            <p:cNvSpPr>
              <a:spLocks noChangeArrowheads="1"/>
            </p:cNvSpPr>
            <p:nvPr/>
          </p:nvSpPr>
          <p:spPr bwMode="auto">
            <a:xfrm>
              <a:off x="2538" y="2999"/>
              <a:ext cx="138" cy="138"/>
            </a:xfrm>
            <a:prstGeom prst="ellipse">
              <a:avLst/>
            </a:prstGeom>
            <a:solidFill>
              <a:schemeClr val="accent2">
                <a:lumMod val="40000"/>
                <a:lumOff val="60000"/>
              </a:schemeClr>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32" name="Line 108"/>
            <p:cNvSpPr>
              <a:spLocks noChangeAspect="1" noChangeShapeType="1"/>
            </p:cNvSpPr>
            <p:nvPr/>
          </p:nvSpPr>
          <p:spPr bwMode="auto">
            <a:xfrm>
              <a:off x="2677" y="3067"/>
              <a:ext cx="111"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33" name="Line 109"/>
            <p:cNvSpPr>
              <a:spLocks noChangeAspect="1" noChangeShapeType="1"/>
            </p:cNvSpPr>
            <p:nvPr/>
          </p:nvSpPr>
          <p:spPr bwMode="auto">
            <a:xfrm>
              <a:off x="2421" y="3065"/>
              <a:ext cx="111"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cxnSp>
        <p:nvCxnSpPr>
          <p:cNvPr id="134" name="AutoShape 102"/>
          <p:cNvCxnSpPr>
            <a:cxnSpLocks noChangeAspect="1" noChangeShapeType="1"/>
          </p:cNvCxnSpPr>
          <p:nvPr/>
        </p:nvCxnSpPr>
        <p:spPr bwMode="auto">
          <a:xfrm flipH="1">
            <a:off x="4246737" y="2022721"/>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135" name="AutoShape 102"/>
          <p:cNvCxnSpPr>
            <a:cxnSpLocks noChangeAspect="1" noChangeShapeType="1"/>
          </p:cNvCxnSpPr>
          <p:nvPr/>
        </p:nvCxnSpPr>
        <p:spPr bwMode="auto">
          <a:xfrm flipH="1">
            <a:off x="3651655" y="2426393"/>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grpSp>
        <p:nvGrpSpPr>
          <p:cNvPr id="235" name="Group 99"/>
          <p:cNvGrpSpPr>
            <a:grpSpLocks noChangeAspect="1"/>
          </p:cNvGrpSpPr>
          <p:nvPr/>
        </p:nvGrpSpPr>
        <p:grpSpPr bwMode="auto">
          <a:xfrm>
            <a:off x="4038149" y="2399468"/>
            <a:ext cx="477698" cy="179838"/>
            <a:chOff x="2421" y="2999"/>
            <a:chExt cx="366" cy="138"/>
          </a:xfrm>
        </p:grpSpPr>
        <p:sp>
          <p:nvSpPr>
            <p:cNvPr id="137" name="Oval 94"/>
            <p:cNvSpPr>
              <a:spLocks noChangeArrowheads="1"/>
            </p:cNvSpPr>
            <p:nvPr/>
          </p:nvSpPr>
          <p:spPr bwMode="auto">
            <a:xfrm>
              <a:off x="2538" y="2999"/>
              <a:ext cx="138" cy="138"/>
            </a:xfrm>
            <a:prstGeom prst="ellipse">
              <a:avLst/>
            </a:prstGeom>
            <a:solidFill>
              <a:schemeClr val="accent1">
                <a:lumMod val="90000"/>
              </a:schemeClr>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38" name="Line 96"/>
            <p:cNvSpPr>
              <a:spLocks noChangeAspect="1" noChangeShapeType="1"/>
            </p:cNvSpPr>
            <p:nvPr/>
          </p:nvSpPr>
          <p:spPr bwMode="auto">
            <a:xfrm>
              <a:off x="2677"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39" name="Line 97"/>
            <p:cNvSpPr>
              <a:spLocks noChangeAspect="1" noChangeShapeType="1"/>
            </p:cNvSpPr>
            <p:nvPr/>
          </p:nvSpPr>
          <p:spPr bwMode="auto">
            <a:xfrm>
              <a:off x="2421" y="3065"/>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cxnSp>
        <p:nvCxnSpPr>
          <p:cNvPr id="140" name="AutoShape 102"/>
          <p:cNvCxnSpPr>
            <a:cxnSpLocks noChangeAspect="1" noChangeShapeType="1"/>
          </p:cNvCxnSpPr>
          <p:nvPr/>
        </p:nvCxnSpPr>
        <p:spPr bwMode="auto">
          <a:xfrm flipH="1">
            <a:off x="4223978" y="2416647"/>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141" name="AutoShape 102"/>
          <p:cNvCxnSpPr>
            <a:cxnSpLocks noChangeAspect="1" noChangeShapeType="1"/>
          </p:cNvCxnSpPr>
          <p:nvPr/>
        </p:nvCxnSpPr>
        <p:spPr bwMode="auto">
          <a:xfrm flipH="1">
            <a:off x="5698677" y="2065245"/>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142" name="AutoShape 102"/>
          <p:cNvCxnSpPr>
            <a:cxnSpLocks noChangeAspect="1" noChangeShapeType="1"/>
          </p:cNvCxnSpPr>
          <p:nvPr/>
        </p:nvCxnSpPr>
        <p:spPr bwMode="auto">
          <a:xfrm flipH="1">
            <a:off x="6079300" y="2431813"/>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143" name="AutoShape 102"/>
          <p:cNvCxnSpPr>
            <a:cxnSpLocks noChangeAspect="1" noChangeShapeType="1"/>
          </p:cNvCxnSpPr>
          <p:nvPr/>
        </p:nvCxnSpPr>
        <p:spPr bwMode="auto">
          <a:xfrm flipH="1">
            <a:off x="7651030" y="2057034"/>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144" name="AutoShape 102"/>
          <p:cNvCxnSpPr>
            <a:cxnSpLocks noChangeAspect="1" noChangeShapeType="1"/>
          </p:cNvCxnSpPr>
          <p:nvPr/>
        </p:nvCxnSpPr>
        <p:spPr bwMode="auto">
          <a:xfrm flipH="1">
            <a:off x="7955846" y="2419006"/>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cxnSp>
        <p:nvCxnSpPr>
          <p:cNvPr id="145" name="AutoShape 102"/>
          <p:cNvCxnSpPr>
            <a:cxnSpLocks noChangeAspect="1" noChangeShapeType="1"/>
          </p:cNvCxnSpPr>
          <p:nvPr/>
        </p:nvCxnSpPr>
        <p:spPr bwMode="auto">
          <a:xfrm flipH="1">
            <a:off x="7305883" y="2424017"/>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grpSp>
        <p:nvGrpSpPr>
          <p:cNvPr id="246" name="Group 99"/>
          <p:cNvGrpSpPr>
            <a:grpSpLocks noChangeAspect="1"/>
          </p:cNvGrpSpPr>
          <p:nvPr/>
        </p:nvGrpSpPr>
        <p:grpSpPr bwMode="auto">
          <a:xfrm>
            <a:off x="2173906" y="3138961"/>
            <a:ext cx="485530" cy="179838"/>
            <a:chOff x="2418" y="2999"/>
            <a:chExt cx="372" cy="138"/>
          </a:xfrm>
          <a:solidFill>
            <a:srgbClr val="FF99FF"/>
          </a:solidFill>
        </p:grpSpPr>
        <p:sp>
          <p:nvSpPr>
            <p:cNvPr id="147" name="Oval 94"/>
            <p:cNvSpPr>
              <a:spLocks noChangeArrowheads="1"/>
            </p:cNvSpPr>
            <p:nvPr/>
          </p:nvSpPr>
          <p:spPr bwMode="auto">
            <a:xfrm>
              <a:off x="2538" y="2999"/>
              <a:ext cx="138" cy="138"/>
            </a:xfrm>
            <a:prstGeom prst="ellipse">
              <a:avLst/>
            </a:prstGeom>
            <a:grp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48" name="Line 96"/>
            <p:cNvSpPr>
              <a:spLocks noChangeAspect="1" noChangeShapeType="1"/>
            </p:cNvSpPr>
            <p:nvPr/>
          </p:nvSpPr>
          <p:spPr bwMode="auto">
            <a:xfrm>
              <a:off x="2680" y="3067"/>
              <a:ext cx="110" cy="1"/>
            </a:xfrm>
            <a:prstGeom prst="line">
              <a:avLst/>
            </a:prstGeom>
            <a:grp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49" name="Line 97"/>
            <p:cNvSpPr>
              <a:spLocks noChangeAspect="1" noChangeShapeType="1"/>
            </p:cNvSpPr>
            <p:nvPr/>
          </p:nvSpPr>
          <p:spPr bwMode="auto">
            <a:xfrm>
              <a:off x="2418" y="3065"/>
              <a:ext cx="110" cy="1"/>
            </a:xfrm>
            <a:prstGeom prst="line">
              <a:avLst/>
            </a:prstGeom>
            <a:grp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cxnSp>
        <p:nvCxnSpPr>
          <p:cNvPr id="150" name="AutoShape 102"/>
          <p:cNvCxnSpPr>
            <a:cxnSpLocks noChangeAspect="1" noChangeShapeType="1"/>
          </p:cNvCxnSpPr>
          <p:nvPr/>
        </p:nvCxnSpPr>
        <p:spPr bwMode="auto">
          <a:xfrm flipH="1">
            <a:off x="2363645" y="3156140"/>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grpSp>
        <p:nvGrpSpPr>
          <p:cNvPr id="257" name="Group 99"/>
          <p:cNvGrpSpPr>
            <a:grpSpLocks noChangeAspect="1"/>
          </p:cNvGrpSpPr>
          <p:nvPr/>
        </p:nvGrpSpPr>
        <p:grpSpPr bwMode="auto">
          <a:xfrm>
            <a:off x="3735779" y="3134579"/>
            <a:ext cx="481614" cy="179838"/>
            <a:chOff x="2418" y="2999"/>
            <a:chExt cx="369" cy="138"/>
          </a:xfrm>
        </p:grpSpPr>
        <p:sp>
          <p:nvSpPr>
            <p:cNvPr id="152" name="Oval 94"/>
            <p:cNvSpPr>
              <a:spLocks noChangeArrowheads="1"/>
            </p:cNvSpPr>
            <p:nvPr/>
          </p:nvSpPr>
          <p:spPr bwMode="auto">
            <a:xfrm>
              <a:off x="2538" y="2999"/>
              <a:ext cx="138" cy="138"/>
            </a:xfrm>
            <a:prstGeom prst="ellipse">
              <a:avLst/>
            </a:prstGeom>
            <a:solidFill>
              <a:srgbClr val="CCEC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53" name="Line 96"/>
            <p:cNvSpPr>
              <a:spLocks noChangeAspect="1" noChangeShapeType="1"/>
            </p:cNvSpPr>
            <p:nvPr/>
          </p:nvSpPr>
          <p:spPr bwMode="auto">
            <a:xfrm>
              <a:off x="2677"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54" name="Line 97"/>
            <p:cNvSpPr>
              <a:spLocks noChangeAspect="1" noChangeShapeType="1"/>
            </p:cNvSpPr>
            <p:nvPr/>
          </p:nvSpPr>
          <p:spPr bwMode="auto">
            <a:xfrm>
              <a:off x="2418" y="3065"/>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cxnSp>
        <p:nvCxnSpPr>
          <p:cNvPr id="155" name="AutoShape 102"/>
          <p:cNvCxnSpPr>
            <a:cxnSpLocks noChangeAspect="1" noChangeShapeType="1"/>
          </p:cNvCxnSpPr>
          <p:nvPr/>
        </p:nvCxnSpPr>
        <p:spPr bwMode="auto">
          <a:xfrm flipH="1">
            <a:off x="3925521" y="3151758"/>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grpSp>
        <p:nvGrpSpPr>
          <p:cNvPr id="268" name="Group 135"/>
          <p:cNvGrpSpPr>
            <a:grpSpLocks noChangeAspect="1"/>
          </p:cNvGrpSpPr>
          <p:nvPr/>
        </p:nvGrpSpPr>
        <p:grpSpPr bwMode="auto">
          <a:xfrm>
            <a:off x="5735919" y="3134579"/>
            <a:ext cx="481614" cy="179838"/>
            <a:chOff x="2418" y="2999"/>
            <a:chExt cx="369" cy="138"/>
          </a:xfrm>
        </p:grpSpPr>
        <p:sp>
          <p:nvSpPr>
            <p:cNvPr id="157" name="Oval 136"/>
            <p:cNvSpPr>
              <a:spLocks noChangeArrowheads="1"/>
            </p:cNvSpPr>
            <p:nvPr/>
          </p:nvSpPr>
          <p:spPr bwMode="auto">
            <a:xfrm>
              <a:off x="2538" y="2999"/>
              <a:ext cx="138" cy="138"/>
            </a:xfrm>
            <a:prstGeom prst="ellipse">
              <a:avLst/>
            </a:prstGeom>
            <a:solidFill>
              <a:srgbClr val="FF9933"/>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58" name="Line 138"/>
            <p:cNvSpPr>
              <a:spLocks noChangeAspect="1" noChangeShapeType="1"/>
            </p:cNvSpPr>
            <p:nvPr/>
          </p:nvSpPr>
          <p:spPr bwMode="auto">
            <a:xfrm>
              <a:off x="2677"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59" name="Line 139"/>
            <p:cNvSpPr>
              <a:spLocks noChangeAspect="1" noChangeShapeType="1"/>
            </p:cNvSpPr>
            <p:nvPr/>
          </p:nvSpPr>
          <p:spPr bwMode="auto">
            <a:xfrm>
              <a:off x="2418" y="3065"/>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cxnSp>
        <p:nvCxnSpPr>
          <p:cNvPr id="160" name="AutoShape 102"/>
          <p:cNvCxnSpPr>
            <a:cxnSpLocks noChangeAspect="1" noChangeShapeType="1"/>
          </p:cNvCxnSpPr>
          <p:nvPr/>
        </p:nvCxnSpPr>
        <p:spPr bwMode="auto">
          <a:xfrm flipH="1">
            <a:off x="5927165" y="3153631"/>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grpSp>
        <p:nvGrpSpPr>
          <p:cNvPr id="269" name="Group 155"/>
          <p:cNvGrpSpPr>
            <a:grpSpLocks noChangeAspect="1"/>
          </p:cNvGrpSpPr>
          <p:nvPr/>
        </p:nvGrpSpPr>
        <p:grpSpPr bwMode="auto">
          <a:xfrm>
            <a:off x="7443322" y="3149525"/>
            <a:ext cx="485529" cy="179838"/>
            <a:chOff x="2415" y="2999"/>
            <a:chExt cx="372" cy="138"/>
          </a:xfrm>
        </p:grpSpPr>
        <p:sp>
          <p:nvSpPr>
            <p:cNvPr id="162" name="Oval 156"/>
            <p:cNvSpPr>
              <a:spLocks noChangeArrowheads="1"/>
            </p:cNvSpPr>
            <p:nvPr/>
          </p:nvSpPr>
          <p:spPr bwMode="auto">
            <a:xfrm>
              <a:off x="2538" y="2999"/>
              <a:ext cx="138" cy="138"/>
            </a:xfrm>
            <a:prstGeom prst="ellipse">
              <a:avLst/>
            </a:prstGeom>
            <a:solidFill>
              <a:srgbClr val="00FF00"/>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63" name="Line 158"/>
            <p:cNvSpPr>
              <a:spLocks noChangeAspect="1" noChangeShapeType="1"/>
            </p:cNvSpPr>
            <p:nvPr/>
          </p:nvSpPr>
          <p:spPr bwMode="auto">
            <a:xfrm>
              <a:off x="2677" y="3067"/>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64" name="Line 159"/>
            <p:cNvSpPr>
              <a:spLocks noChangeAspect="1" noChangeShapeType="1"/>
            </p:cNvSpPr>
            <p:nvPr/>
          </p:nvSpPr>
          <p:spPr bwMode="auto">
            <a:xfrm>
              <a:off x="2415" y="3065"/>
              <a:ext cx="110" cy="1"/>
            </a:xfrm>
            <a:prstGeom prst="line">
              <a:avLst/>
            </a:prstGeom>
            <a:noFill/>
            <a:ln w="12700">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cxnSp>
        <p:nvCxnSpPr>
          <p:cNvPr id="165" name="AutoShape 102"/>
          <p:cNvCxnSpPr>
            <a:cxnSpLocks noChangeAspect="1" noChangeShapeType="1"/>
          </p:cNvCxnSpPr>
          <p:nvPr/>
        </p:nvCxnSpPr>
        <p:spPr bwMode="auto">
          <a:xfrm flipH="1">
            <a:off x="7636637" y="3166738"/>
            <a:ext cx="116162" cy="1315"/>
          </a:xfrm>
          <a:prstGeom prst="curvedConnector5">
            <a:avLst>
              <a:gd name="adj1" fmla="val -11754"/>
              <a:gd name="adj2" fmla="val -13400005"/>
              <a:gd name="adj3" fmla="val 119673"/>
            </a:avLst>
          </a:prstGeom>
          <a:noFill/>
          <a:ln w="12700">
            <a:solidFill>
              <a:schemeClr val="tx1"/>
            </a:solidFill>
            <a:round/>
            <a:headEnd/>
            <a:tailEnd type="triangle" w="sm" len="sm"/>
          </a:ln>
        </p:spPr>
      </p:cxnSp>
      <p:sp>
        <p:nvSpPr>
          <p:cNvPr id="166" name="Oval 75"/>
          <p:cNvSpPr>
            <a:spLocks noChangeArrowheads="1"/>
          </p:cNvSpPr>
          <p:nvPr/>
        </p:nvSpPr>
        <p:spPr bwMode="auto">
          <a:xfrm>
            <a:off x="7610200" y="1682235"/>
            <a:ext cx="158400" cy="158400"/>
          </a:xfrm>
          <a:prstGeom prst="ellipse">
            <a:avLst/>
          </a:prstGeom>
          <a:solidFill>
            <a:schemeClr val="bg1"/>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67" name="Oval 76"/>
          <p:cNvSpPr>
            <a:spLocks noChangeArrowheads="1"/>
          </p:cNvSpPr>
          <p:nvPr/>
        </p:nvSpPr>
        <p:spPr bwMode="auto">
          <a:xfrm>
            <a:off x="5894113" y="1682235"/>
            <a:ext cx="158400" cy="158400"/>
          </a:xfrm>
          <a:prstGeom prst="ellipse">
            <a:avLst/>
          </a:prstGeom>
          <a:solidFill>
            <a:schemeClr val="bg1"/>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68" name="AutoShape 77"/>
          <p:cNvCxnSpPr>
            <a:cxnSpLocks noChangeAspect="1" noChangeShapeType="1"/>
            <a:stCxn id="174" idx="4"/>
            <a:endCxn id="167" idx="0"/>
          </p:cNvCxnSpPr>
          <p:nvPr/>
        </p:nvCxnSpPr>
        <p:spPr bwMode="auto">
          <a:xfrm rot="5400000">
            <a:off x="6350474" y="1177240"/>
            <a:ext cx="127835" cy="882155"/>
          </a:xfrm>
          <a:prstGeom prst="straightConnector1">
            <a:avLst/>
          </a:prstGeom>
          <a:noFill/>
          <a:ln w="12700">
            <a:solidFill>
              <a:schemeClr val="tx1"/>
            </a:solidFill>
            <a:prstDash val="solid"/>
            <a:round/>
            <a:headEnd/>
            <a:tailEnd type="triangle" w="med" len="med"/>
          </a:ln>
        </p:spPr>
      </p:cxnSp>
      <p:cxnSp>
        <p:nvCxnSpPr>
          <p:cNvPr id="169" name="AutoShape 78"/>
          <p:cNvCxnSpPr>
            <a:cxnSpLocks noChangeAspect="1" noChangeShapeType="1"/>
            <a:stCxn id="174" idx="4"/>
            <a:endCxn id="166" idx="0"/>
          </p:cNvCxnSpPr>
          <p:nvPr/>
        </p:nvCxnSpPr>
        <p:spPr bwMode="auto">
          <a:xfrm rot="16200000" flipH="1">
            <a:off x="7208517" y="1201351"/>
            <a:ext cx="127835" cy="833932"/>
          </a:xfrm>
          <a:prstGeom prst="straightConnector1">
            <a:avLst/>
          </a:prstGeom>
          <a:noFill/>
          <a:ln w="12700">
            <a:solidFill>
              <a:schemeClr val="tx1"/>
            </a:solidFill>
            <a:prstDash val="solid"/>
            <a:round/>
            <a:headEnd/>
            <a:tailEnd type="triangle" w="med" len="med"/>
          </a:ln>
        </p:spPr>
      </p:cxnSp>
      <p:sp>
        <p:nvSpPr>
          <p:cNvPr id="170" name="Oval 80"/>
          <p:cNvSpPr>
            <a:spLocks noChangeArrowheads="1"/>
          </p:cNvSpPr>
          <p:nvPr/>
        </p:nvSpPr>
        <p:spPr bwMode="auto">
          <a:xfrm>
            <a:off x="3912913" y="1682235"/>
            <a:ext cx="158400" cy="158400"/>
          </a:xfrm>
          <a:prstGeom prst="ellipse">
            <a:avLst/>
          </a:prstGeom>
          <a:solidFill>
            <a:schemeClr val="bg1"/>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71" name="Oval 81"/>
          <p:cNvSpPr>
            <a:spLocks noChangeArrowheads="1"/>
          </p:cNvSpPr>
          <p:nvPr/>
        </p:nvSpPr>
        <p:spPr bwMode="auto">
          <a:xfrm>
            <a:off x="2349225" y="1681853"/>
            <a:ext cx="158400" cy="158400"/>
          </a:xfrm>
          <a:prstGeom prst="ellipse">
            <a:avLst/>
          </a:prstGeom>
          <a:solidFill>
            <a:schemeClr val="bg1"/>
          </a:solid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72" name="AutoShape 82"/>
          <p:cNvCxnSpPr>
            <a:cxnSpLocks noChangeAspect="1" noChangeShapeType="1"/>
            <a:stCxn id="175" idx="4"/>
            <a:endCxn id="171" idx="0"/>
          </p:cNvCxnSpPr>
          <p:nvPr/>
        </p:nvCxnSpPr>
        <p:spPr bwMode="auto">
          <a:xfrm rot="5400000">
            <a:off x="2735133" y="1247692"/>
            <a:ext cx="127453" cy="740868"/>
          </a:xfrm>
          <a:prstGeom prst="straightConnector1">
            <a:avLst/>
          </a:prstGeom>
          <a:noFill/>
          <a:ln w="12700">
            <a:solidFill>
              <a:schemeClr val="tx1"/>
            </a:solidFill>
            <a:prstDash val="solid"/>
            <a:round/>
            <a:headEnd/>
            <a:tailEnd type="triangle" w="med" len="med"/>
          </a:ln>
        </p:spPr>
      </p:cxnSp>
      <p:cxnSp>
        <p:nvCxnSpPr>
          <p:cNvPr id="173" name="AutoShape 83"/>
          <p:cNvCxnSpPr>
            <a:cxnSpLocks noChangeAspect="1" noChangeShapeType="1"/>
            <a:stCxn id="175" idx="4"/>
            <a:endCxn id="170" idx="0"/>
          </p:cNvCxnSpPr>
          <p:nvPr/>
        </p:nvCxnSpPr>
        <p:spPr bwMode="auto">
          <a:xfrm rot="16200000" flipH="1">
            <a:off x="3516786" y="1206907"/>
            <a:ext cx="127835" cy="822820"/>
          </a:xfrm>
          <a:prstGeom prst="straightConnector1">
            <a:avLst/>
          </a:prstGeom>
          <a:noFill/>
          <a:ln w="12700">
            <a:solidFill>
              <a:schemeClr val="tx1"/>
            </a:solidFill>
            <a:prstDash val="solid"/>
            <a:round/>
            <a:headEnd/>
            <a:tailEnd type="triangle" w="med" len="med"/>
          </a:ln>
        </p:spPr>
      </p:cxnSp>
      <p:sp>
        <p:nvSpPr>
          <p:cNvPr id="174" name="Oval 74"/>
          <p:cNvSpPr>
            <a:spLocks noChangeArrowheads="1"/>
          </p:cNvSpPr>
          <p:nvPr/>
        </p:nvSpPr>
        <p:spPr bwMode="auto">
          <a:xfrm>
            <a:off x="6790668" y="1424800"/>
            <a:ext cx="129600" cy="129600"/>
          </a:xfrm>
          <a:prstGeom prst="ellipse">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175" name="Oval 79"/>
          <p:cNvSpPr>
            <a:spLocks noChangeArrowheads="1"/>
          </p:cNvSpPr>
          <p:nvPr/>
        </p:nvSpPr>
        <p:spPr bwMode="auto">
          <a:xfrm>
            <a:off x="3104493" y="1424800"/>
            <a:ext cx="129600" cy="129600"/>
          </a:xfrm>
          <a:prstGeom prst="ellipse">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76" name="AutoShape 85"/>
          <p:cNvCxnSpPr>
            <a:cxnSpLocks noChangeAspect="1" noChangeShapeType="1"/>
            <a:endCxn id="175" idx="0"/>
          </p:cNvCxnSpPr>
          <p:nvPr/>
        </p:nvCxnSpPr>
        <p:spPr bwMode="auto">
          <a:xfrm flipH="1">
            <a:off x="3169293" y="1213216"/>
            <a:ext cx="891875" cy="211584"/>
          </a:xfrm>
          <a:prstGeom prst="straightConnector1">
            <a:avLst/>
          </a:prstGeom>
          <a:noFill/>
          <a:ln w="12700">
            <a:solidFill>
              <a:schemeClr val="tx1"/>
            </a:solidFill>
            <a:prstDash val="dash"/>
            <a:round/>
            <a:headEnd/>
            <a:tailEnd type="triangle" w="med" len="med"/>
          </a:ln>
        </p:spPr>
      </p:cxnSp>
      <p:cxnSp>
        <p:nvCxnSpPr>
          <p:cNvPr id="177" name="AutoShape 86"/>
          <p:cNvCxnSpPr>
            <a:cxnSpLocks noChangeAspect="1" noChangeShapeType="1"/>
            <a:endCxn id="174" idx="0"/>
          </p:cNvCxnSpPr>
          <p:nvPr/>
        </p:nvCxnSpPr>
        <p:spPr bwMode="auto">
          <a:xfrm>
            <a:off x="6009030" y="1213216"/>
            <a:ext cx="846438" cy="211584"/>
          </a:xfrm>
          <a:prstGeom prst="straightConnector1">
            <a:avLst/>
          </a:prstGeom>
          <a:noFill/>
          <a:ln w="12700">
            <a:solidFill>
              <a:schemeClr val="tx1"/>
            </a:solidFill>
            <a:prstDash val="dash"/>
            <a:round/>
            <a:headEnd/>
            <a:tailEnd type="triangle" w="med" len="med"/>
          </a:ln>
        </p:spPr>
      </p:cxnSp>
      <p:cxnSp>
        <p:nvCxnSpPr>
          <p:cNvPr id="178" name="直線矢印コネクタ 177"/>
          <p:cNvCxnSpPr>
            <a:stCxn id="7" idx="2"/>
          </p:cNvCxnSpPr>
          <p:nvPr/>
        </p:nvCxnSpPr>
        <p:spPr>
          <a:xfrm rot="5400000">
            <a:off x="2276317" y="2799956"/>
            <a:ext cx="304217"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線矢印コネクタ 187"/>
          <p:cNvCxnSpPr>
            <a:stCxn id="10" idx="2"/>
          </p:cNvCxnSpPr>
          <p:nvPr/>
        </p:nvCxnSpPr>
        <p:spPr>
          <a:xfrm rot="5400000">
            <a:off x="3839859" y="2800102"/>
            <a:ext cx="304508"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9" idx="2"/>
          </p:cNvCxnSpPr>
          <p:nvPr/>
        </p:nvCxnSpPr>
        <p:spPr>
          <a:xfrm rot="5400000">
            <a:off x="5821059" y="2800102"/>
            <a:ext cx="304508"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直線矢印コネクタ 195"/>
          <p:cNvCxnSpPr>
            <a:stCxn id="8" idx="2"/>
          </p:cNvCxnSpPr>
          <p:nvPr/>
        </p:nvCxnSpPr>
        <p:spPr>
          <a:xfrm rot="5400000">
            <a:off x="7537292" y="2799956"/>
            <a:ext cx="304217"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2" name="Text Box 265"/>
          <p:cNvSpPr txBox="1">
            <a:spLocks noChangeArrowheads="1"/>
          </p:cNvSpPr>
          <p:nvPr/>
        </p:nvSpPr>
        <p:spPr bwMode="auto">
          <a:xfrm>
            <a:off x="1577228" y="4540837"/>
            <a:ext cx="539750" cy="519112"/>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800" dirty="0">
                <a:solidFill>
                  <a:srgbClr val="000000"/>
                </a:solidFill>
              </a:rPr>
              <a:t>…</a:t>
            </a:r>
          </a:p>
        </p:txBody>
      </p:sp>
      <p:sp>
        <p:nvSpPr>
          <p:cNvPr id="179" name="テキスト ボックス 178"/>
          <p:cNvSpPr txBox="1"/>
          <p:nvPr/>
        </p:nvSpPr>
        <p:spPr>
          <a:xfrm>
            <a:off x="5198883" y="3570383"/>
            <a:ext cx="2621230" cy="707886"/>
          </a:xfrm>
          <a:prstGeom prst="rect">
            <a:avLst/>
          </a:prstGeom>
          <a:noFill/>
          <a:ln>
            <a:noFill/>
          </a:ln>
        </p:spPr>
        <p:txBody>
          <a:bodyPr wrap="none" rtlCol="0">
            <a:spAutoFit/>
          </a:bodyPr>
          <a:lstStyle/>
          <a:p>
            <a:pPr fontAlgn="base" latinLnBrk="0">
              <a:spcBef>
                <a:spcPct val="0"/>
              </a:spcBef>
              <a:spcAft>
                <a:spcPct val="0"/>
              </a:spcAft>
            </a:pPr>
            <a:r>
              <a:rPr kumimoji="1" lang="en-US" altLang="ja-JP" sz="2000" dirty="0">
                <a:solidFill>
                  <a:srgbClr val="000000"/>
                </a:solidFill>
              </a:rPr>
              <a:t>Concatenate states </a:t>
            </a:r>
          </a:p>
          <a:p>
            <a:pPr fontAlgn="base" latinLnBrk="0">
              <a:spcBef>
                <a:spcPct val="0"/>
              </a:spcBef>
              <a:spcAft>
                <a:spcPct val="0"/>
              </a:spcAft>
            </a:pPr>
            <a:r>
              <a:rPr kumimoji="1" lang="en-US" altLang="ja-JP" sz="2000" dirty="0">
                <a:solidFill>
                  <a:srgbClr val="000000"/>
                </a:solidFill>
              </a:rPr>
              <a:t>according to the label</a:t>
            </a:r>
            <a:endParaRPr kumimoji="1" lang="ja-JP" altLang="en-US" sz="2000" dirty="0">
              <a:solidFill>
                <a:srgbClr val="000000"/>
              </a:solidFill>
            </a:endParaRPr>
          </a:p>
        </p:txBody>
      </p:sp>
      <p:cxnSp>
        <p:nvCxnSpPr>
          <p:cNvPr id="185" name="直線矢印コネクタ 184"/>
          <p:cNvCxnSpPr>
            <a:stCxn id="6" idx="2"/>
            <a:endCxn id="192" idx="0"/>
          </p:cNvCxnSpPr>
          <p:nvPr/>
        </p:nvCxnSpPr>
        <p:spPr>
          <a:xfrm>
            <a:off x="5063676" y="3454298"/>
            <a:ext cx="6056" cy="9026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2" name="AutoShape 197"/>
          <p:cNvSpPr>
            <a:spLocks noChangeArrowheads="1"/>
          </p:cNvSpPr>
          <p:nvPr/>
        </p:nvSpPr>
        <p:spPr bwMode="auto">
          <a:xfrm>
            <a:off x="1374844" y="4356942"/>
            <a:ext cx="7389776" cy="1735515"/>
          </a:xfrm>
          <a:prstGeom prst="roundRect">
            <a:avLst>
              <a:gd name="adj" fmla="val 16667"/>
            </a:avLst>
          </a:prstGeom>
          <a:noFill/>
          <a:ln w="9525">
            <a:solidFill>
              <a:schemeClr val="tx1"/>
            </a:solidFill>
            <a:prstDash val="dash"/>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90" name="直線矢印コネクタ 189"/>
          <p:cNvCxnSpPr>
            <a:endCxn id="50" idx="2"/>
          </p:cNvCxnSpPr>
          <p:nvPr/>
        </p:nvCxnSpPr>
        <p:spPr>
          <a:xfrm>
            <a:off x="2587650" y="4808609"/>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9" name="直線矢印コネクタ 198"/>
          <p:cNvCxnSpPr>
            <a:stCxn id="50" idx="6"/>
            <a:endCxn id="47" idx="2"/>
          </p:cNvCxnSpPr>
          <p:nvPr/>
        </p:nvCxnSpPr>
        <p:spPr>
          <a:xfrm>
            <a:off x="2952156" y="4809402"/>
            <a:ext cx="257175"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2" name="直線矢印コネクタ 201"/>
          <p:cNvCxnSpPr>
            <a:stCxn id="47" idx="6"/>
            <a:endCxn id="45" idx="2"/>
          </p:cNvCxnSpPr>
          <p:nvPr/>
        </p:nvCxnSpPr>
        <p:spPr>
          <a:xfrm flipV="1">
            <a:off x="3388719" y="4807815"/>
            <a:ext cx="255587" cy="1588"/>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5" name="直線矢印コネクタ 204"/>
          <p:cNvCxnSpPr/>
          <p:nvPr/>
        </p:nvCxnSpPr>
        <p:spPr>
          <a:xfrm>
            <a:off x="3823621" y="4810593"/>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6" name="直線矢印コネクタ 205"/>
          <p:cNvCxnSpPr>
            <a:endCxn id="61" idx="2"/>
          </p:cNvCxnSpPr>
          <p:nvPr/>
        </p:nvCxnSpPr>
        <p:spPr>
          <a:xfrm>
            <a:off x="1798188" y="5505521"/>
            <a:ext cx="187180" cy="794"/>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7" name="直線矢印コネクタ 206"/>
          <p:cNvCxnSpPr>
            <a:stCxn id="56" idx="6"/>
          </p:cNvCxnSpPr>
          <p:nvPr/>
        </p:nvCxnSpPr>
        <p:spPr>
          <a:xfrm flipV="1">
            <a:off x="3036294" y="5500271"/>
            <a:ext cx="185118" cy="596"/>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1" name="直線矢印コネクタ 210"/>
          <p:cNvCxnSpPr>
            <a:stCxn id="61" idx="6"/>
            <a:endCxn id="58" idx="2"/>
          </p:cNvCxnSpPr>
          <p:nvPr/>
        </p:nvCxnSpPr>
        <p:spPr>
          <a:xfrm>
            <a:off x="2164756" y="5506320"/>
            <a:ext cx="257175"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4" name="直線矢印コネクタ 213"/>
          <p:cNvCxnSpPr>
            <a:stCxn id="58" idx="6"/>
            <a:endCxn id="56" idx="2"/>
          </p:cNvCxnSpPr>
          <p:nvPr/>
        </p:nvCxnSpPr>
        <p:spPr>
          <a:xfrm>
            <a:off x="2601319" y="5506320"/>
            <a:ext cx="255587"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nvGrpSpPr>
          <p:cNvPr id="270" name="Group 208"/>
          <p:cNvGrpSpPr>
            <a:grpSpLocks/>
          </p:cNvGrpSpPr>
          <p:nvPr/>
        </p:nvGrpSpPr>
        <p:grpSpPr bwMode="auto">
          <a:xfrm>
            <a:off x="3968819" y="5416626"/>
            <a:ext cx="1050925" cy="180975"/>
            <a:chOff x="2218" y="1200"/>
            <a:chExt cx="662" cy="114"/>
          </a:xfrm>
        </p:grpSpPr>
        <p:sp>
          <p:nvSpPr>
            <p:cNvPr id="218" name="Oval 198"/>
            <p:cNvSpPr>
              <a:spLocks noChangeArrowheads="1"/>
            </p:cNvSpPr>
            <p:nvPr/>
          </p:nvSpPr>
          <p:spPr bwMode="auto">
            <a:xfrm>
              <a:off x="2767" y="1200"/>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19" name="Oval 200"/>
            <p:cNvSpPr>
              <a:spLocks noChangeArrowheads="1"/>
            </p:cNvSpPr>
            <p:nvPr/>
          </p:nvSpPr>
          <p:spPr bwMode="auto">
            <a:xfrm>
              <a:off x="2493" y="1201"/>
              <a:ext cx="113" cy="113"/>
            </a:xfrm>
            <a:prstGeom prst="ellipse">
              <a:avLst/>
            </a:prstGeom>
            <a:solidFill>
              <a:srgbClr val="CCECFF"/>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20" name="AutoShape 201"/>
            <p:cNvCxnSpPr>
              <a:cxnSpLocks noChangeAspect="1" noChangeShapeType="1"/>
            </p:cNvCxnSpPr>
            <p:nvPr/>
          </p:nvCxnSpPr>
          <p:spPr bwMode="auto">
            <a:xfrm flipH="1">
              <a:off x="2515" y="1213"/>
              <a:ext cx="73" cy="2"/>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221" name="Oval 203"/>
            <p:cNvSpPr>
              <a:spLocks noChangeArrowheads="1"/>
            </p:cNvSpPr>
            <p:nvPr/>
          </p:nvSpPr>
          <p:spPr bwMode="auto">
            <a:xfrm>
              <a:off x="2218" y="1201"/>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22" name="AutoShape 204"/>
            <p:cNvCxnSpPr>
              <a:cxnSpLocks noChangeAspect="1" noChangeShapeType="1"/>
            </p:cNvCxnSpPr>
            <p:nvPr/>
          </p:nvCxnSpPr>
          <p:spPr bwMode="auto">
            <a:xfrm flipH="1">
              <a:off x="2239" y="1213"/>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223" name="AutoShape 207"/>
            <p:cNvCxnSpPr>
              <a:cxnSpLocks noChangeAspect="1" noChangeShapeType="1"/>
            </p:cNvCxnSpPr>
            <p:nvPr/>
          </p:nvCxnSpPr>
          <p:spPr bwMode="auto">
            <a:xfrm flipH="1">
              <a:off x="2786" y="1211"/>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grpSp>
      <p:cxnSp>
        <p:nvCxnSpPr>
          <p:cNvPr id="224" name="直線矢印コネクタ 223"/>
          <p:cNvCxnSpPr>
            <a:endCxn id="221" idx="2"/>
          </p:cNvCxnSpPr>
          <p:nvPr/>
        </p:nvCxnSpPr>
        <p:spPr>
          <a:xfrm>
            <a:off x="3783701" y="5507114"/>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a:stCxn id="221" idx="6"/>
            <a:endCxn id="219" idx="2"/>
          </p:cNvCxnSpPr>
          <p:nvPr/>
        </p:nvCxnSpPr>
        <p:spPr>
          <a:xfrm>
            <a:off x="4148207" y="5507907"/>
            <a:ext cx="257175"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6" name="直線矢印コネクタ 225"/>
          <p:cNvCxnSpPr>
            <a:stCxn id="219" idx="6"/>
            <a:endCxn id="218" idx="2"/>
          </p:cNvCxnSpPr>
          <p:nvPr/>
        </p:nvCxnSpPr>
        <p:spPr>
          <a:xfrm flipV="1">
            <a:off x="4584770" y="5506320"/>
            <a:ext cx="255587" cy="1588"/>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7" name="直線矢印コネクタ 226"/>
          <p:cNvCxnSpPr/>
          <p:nvPr/>
        </p:nvCxnSpPr>
        <p:spPr>
          <a:xfrm>
            <a:off x="5019672" y="5509098"/>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nvGrpSpPr>
          <p:cNvPr id="271" name="Group 208"/>
          <p:cNvGrpSpPr>
            <a:grpSpLocks/>
          </p:cNvGrpSpPr>
          <p:nvPr/>
        </p:nvGrpSpPr>
        <p:grpSpPr bwMode="auto">
          <a:xfrm>
            <a:off x="4967891" y="4717327"/>
            <a:ext cx="1050925" cy="180975"/>
            <a:chOff x="2218" y="1200"/>
            <a:chExt cx="662" cy="114"/>
          </a:xfrm>
        </p:grpSpPr>
        <p:sp>
          <p:nvSpPr>
            <p:cNvPr id="236" name="Oval 198"/>
            <p:cNvSpPr>
              <a:spLocks noChangeArrowheads="1"/>
            </p:cNvSpPr>
            <p:nvPr/>
          </p:nvSpPr>
          <p:spPr bwMode="auto">
            <a:xfrm>
              <a:off x="2767" y="1200"/>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37" name="Oval 200"/>
            <p:cNvSpPr>
              <a:spLocks noChangeArrowheads="1"/>
            </p:cNvSpPr>
            <p:nvPr/>
          </p:nvSpPr>
          <p:spPr bwMode="auto">
            <a:xfrm>
              <a:off x="2493" y="1201"/>
              <a:ext cx="113" cy="113"/>
            </a:xfrm>
            <a:prstGeom prst="ellipse">
              <a:avLst/>
            </a:prstGeom>
            <a:solidFill>
              <a:srgbClr val="FF9933"/>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38" name="AutoShape 201"/>
            <p:cNvCxnSpPr>
              <a:cxnSpLocks noChangeAspect="1" noChangeShapeType="1"/>
            </p:cNvCxnSpPr>
            <p:nvPr/>
          </p:nvCxnSpPr>
          <p:spPr bwMode="auto">
            <a:xfrm flipH="1">
              <a:off x="2515" y="1213"/>
              <a:ext cx="73" cy="2"/>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239" name="Oval 203"/>
            <p:cNvSpPr>
              <a:spLocks noChangeArrowheads="1"/>
            </p:cNvSpPr>
            <p:nvPr/>
          </p:nvSpPr>
          <p:spPr bwMode="auto">
            <a:xfrm>
              <a:off x="2218" y="1201"/>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40" name="AutoShape 204"/>
            <p:cNvCxnSpPr>
              <a:cxnSpLocks noChangeAspect="1" noChangeShapeType="1"/>
            </p:cNvCxnSpPr>
            <p:nvPr/>
          </p:nvCxnSpPr>
          <p:spPr bwMode="auto">
            <a:xfrm flipH="1">
              <a:off x="2239" y="1213"/>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241" name="AutoShape 207"/>
            <p:cNvCxnSpPr>
              <a:cxnSpLocks noChangeAspect="1" noChangeShapeType="1"/>
            </p:cNvCxnSpPr>
            <p:nvPr/>
          </p:nvCxnSpPr>
          <p:spPr bwMode="auto">
            <a:xfrm flipH="1">
              <a:off x="2786" y="1211"/>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grpSp>
      <p:cxnSp>
        <p:nvCxnSpPr>
          <p:cNvPr id="242" name="直線矢印コネクタ 241"/>
          <p:cNvCxnSpPr>
            <a:endCxn id="239" idx="2"/>
          </p:cNvCxnSpPr>
          <p:nvPr/>
        </p:nvCxnSpPr>
        <p:spPr>
          <a:xfrm>
            <a:off x="4782773" y="4807815"/>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3" name="直線矢印コネクタ 242"/>
          <p:cNvCxnSpPr>
            <a:stCxn id="239" idx="6"/>
            <a:endCxn id="237" idx="2"/>
          </p:cNvCxnSpPr>
          <p:nvPr/>
        </p:nvCxnSpPr>
        <p:spPr>
          <a:xfrm>
            <a:off x="5147279" y="4808608"/>
            <a:ext cx="257175"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4" name="直線矢印コネクタ 243"/>
          <p:cNvCxnSpPr>
            <a:stCxn id="237" idx="6"/>
            <a:endCxn id="236" idx="2"/>
          </p:cNvCxnSpPr>
          <p:nvPr/>
        </p:nvCxnSpPr>
        <p:spPr>
          <a:xfrm flipV="1">
            <a:off x="5583842" y="4807021"/>
            <a:ext cx="255587" cy="1588"/>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5" name="直線矢印コネクタ 244"/>
          <p:cNvCxnSpPr/>
          <p:nvPr/>
        </p:nvCxnSpPr>
        <p:spPr>
          <a:xfrm>
            <a:off x="6018744" y="4809799"/>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nvGrpSpPr>
          <p:cNvPr id="272" name="Group 208"/>
          <p:cNvGrpSpPr>
            <a:grpSpLocks/>
          </p:cNvGrpSpPr>
          <p:nvPr/>
        </p:nvGrpSpPr>
        <p:grpSpPr bwMode="auto">
          <a:xfrm>
            <a:off x="6120529" y="5418610"/>
            <a:ext cx="1050925" cy="180975"/>
            <a:chOff x="2218" y="1200"/>
            <a:chExt cx="662" cy="114"/>
          </a:xfrm>
        </p:grpSpPr>
        <p:sp>
          <p:nvSpPr>
            <p:cNvPr id="247" name="Oval 198"/>
            <p:cNvSpPr>
              <a:spLocks noChangeArrowheads="1"/>
            </p:cNvSpPr>
            <p:nvPr/>
          </p:nvSpPr>
          <p:spPr bwMode="auto">
            <a:xfrm>
              <a:off x="2767" y="1200"/>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48" name="Oval 200"/>
            <p:cNvSpPr>
              <a:spLocks noChangeArrowheads="1"/>
            </p:cNvSpPr>
            <p:nvPr/>
          </p:nvSpPr>
          <p:spPr bwMode="auto">
            <a:xfrm>
              <a:off x="2493" y="1201"/>
              <a:ext cx="113" cy="113"/>
            </a:xfrm>
            <a:prstGeom prst="ellipse">
              <a:avLst/>
            </a:prstGeom>
            <a:solidFill>
              <a:srgbClr val="FF9933"/>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49" name="AutoShape 201"/>
            <p:cNvCxnSpPr>
              <a:cxnSpLocks noChangeAspect="1" noChangeShapeType="1"/>
            </p:cNvCxnSpPr>
            <p:nvPr/>
          </p:nvCxnSpPr>
          <p:spPr bwMode="auto">
            <a:xfrm flipH="1">
              <a:off x="2515" y="1213"/>
              <a:ext cx="73" cy="2"/>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250" name="Oval 203"/>
            <p:cNvSpPr>
              <a:spLocks noChangeArrowheads="1"/>
            </p:cNvSpPr>
            <p:nvPr/>
          </p:nvSpPr>
          <p:spPr bwMode="auto">
            <a:xfrm>
              <a:off x="2218" y="1201"/>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51" name="AutoShape 204"/>
            <p:cNvCxnSpPr>
              <a:cxnSpLocks noChangeAspect="1" noChangeShapeType="1"/>
            </p:cNvCxnSpPr>
            <p:nvPr/>
          </p:nvCxnSpPr>
          <p:spPr bwMode="auto">
            <a:xfrm flipH="1">
              <a:off x="2239" y="1213"/>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252" name="AutoShape 207"/>
            <p:cNvCxnSpPr>
              <a:cxnSpLocks noChangeAspect="1" noChangeShapeType="1"/>
            </p:cNvCxnSpPr>
            <p:nvPr/>
          </p:nvCxnSpPr>
          <p:spPr bwMode="auto">
            <a:xfrm flipH="1">
              <a:off x="2786" y="1211"/>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grpSp>
      <p:cxnSp>
        <p:nvCxnSpPr>
          <p:cNvPr id="253" name="直線矢印コネクタ 252"/>
          <p:cNvCxnSpPr>
            <a:endCxn id="250" idx="2"/>
          </p:cNvCxnSpPr>
          <p:nvPr/>
        </p:nvCxnSpPr>
        <p:spPr>
          <a:xfrm>
            <a:off x="5935411" y="5509098"/>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4" name="直線矢印コネクタ 253"/>
          <p:cNvCxnSpPr>
            <a:stCxn id="250" idx="6"/>
            <a:endCxn id="248" idx="2"/>
          </p:cNvCxnSpPr>
          <p:nvPr/>
        </p:nvCxnSpPr>
        <p:spPr>
          <a:xfrm>
            <a:off x="6299917" y="5509891"/>
            <a:ext cx="257175"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5" name="直線矢印コネクタ 254"/>
          <p:cNvCxnSpPr>
            <a:stCxn id="248" idx="6"/>
            <a:endCxn id="247" idx="2"/>
          </p:cNvCxnSpPr>
          <p:nvPr/>
        </p:nvCxnSpPr>
        <p:spPr>
          <a:xfrm flipV="1">
            <a:off x="6736480" y="5508304"/>
            <a:ext cx="255587" cy="1588"/>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6" name="直線矢印コネクタ 255"/>
          <p:cNvCxnSpPr/>
          <p:nvPr/>
        </p:nvCxnSpPr>
        <p:spPr>
          <a:xfrm>
            <a:off x="7171382" y="5511082"/>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nvGrpSpPr>
          <p:cNvPr id="273" name="Group 208"/>
          <p:cNvGrpSpPr>
            <a:grpSpLocks/>
          </p:cNvGrpSpPr>
          <p:nvPr/>
        </p:nvGrpSpPr>
        <p:grpSpPr bwMode="auto">
          <a:xfrm>
            <a:off x="7176570" y="4718517"/>
            <a:ext cx="1050925" cy="180975"/>
            <a:chOff x="2218" y="1200"/>
            <a:chExt cx="662" cy="114"/>
          </a:xfrm>
        </p:grpSpPr>
        <p:sp>
          <p:nvSpPr>
            <p:cNvPr id="258" name="Oval 198"/>
            <p:cNvSpPr>
              <a:spLocks noChangeArrowheads="1"/>
            </p:cNvSpPr>
            <p:nvPr/>
          </p:nvSpPr>
          <p:spPr bwMode="auto">
            <a:xfrm>
              <a:off x="2767" y="1200"/>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259" name="Oval 200"/>
            <p:cNvSpPr>
              <a:spLocks noChangeArrowheads="1"/>
            </p:cNvSpPr>
            <p:nvPr/>
          </p:nvSpPr>
          <p:spPr bwMode="auto">
            <a:xfrm>
              <a:off x="2493" y="1201"/>
              <a:ext cx="113" cy="113"/>
            </a:xfrm>
            <a:prstGeom prst="ellipse">
              <a:avLst/>
            </a:prstGeom>
            <a:solidFill>
              <a:srgbClr val="00FF00"/>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60" name="AutoShape 201"/>
            <p:cNvCxnSpPr>
              <a:cxnSpLocks noChangeAspect="1" noChangeShapeType="1"/>
            </p:cNvCxnSpPr>
            <p:nvPr/>
          </p:nvCxnSpPr>
          <p:spPr bwMode="auto">
            <a:xfrm flipH="1">
              <a:off x="2515" y="1213"/>
              <a:ext cx="73" cy="2"/>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261" name="Oval 203"/>
            <p:cNvSpPr>
              <a:spLocks noChangeArrowheads="1"/>
            </p:cNvSpPr>
            <p:nvPr/>
          </p:nvSpPr>
          <p:spPr bwMode="auto">
            <a:xfrm>
              <a:off x="2218" y="1201"/>
              <a:ext cx="113" cy="113"/>
            </a:xfrm>
            <a:prstGeom prst="ellipse">
              <a:avLst/>
            </a:prstGeom>
            <a:solidFill>
              <a:schemeClr val="bg1"/>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262" name="AutoShape 204"/>
            <p:cNvCxnSpPr>
              <a:cxnSpLocks noChangeAspect="1" noChangeShapeType="1"/>
            </p:cNvCxnSpPr>
            <p:nvPr/>
          </p:nvCxnSpPr>
          <p:spPr bwMode="auto">
            <a:xfrm flipH="1">
              <a:off x="2239" y="1213"/>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263" name="AutoShape 207"/>
            <p:cNvCxnSpPr>
              <a:cxnSpLocks noChangeAspect="1" noChangeShapeType="1"/>
            </p:cNvCxnSpPr>
            <p:nvPr/>
          </p:nvCxnSpPr>
          <p:spPr bwMode="auto">
            <a:xfrm flipH="1">
              <a:off x="2786" y="1211"/>
              <a:ext cx="73" cy="1"/>
            </a:xfrm>
            <a:prstGeom prst="curvedConnector5">
              <a:avLst>
                <a:gd name="adj1" fmla="val -26866"/>
                <a:gd name="adj2" fmla="val -16600005"/>
                <a:gd name="adj3" fmla="val 134324"/>
              </a:avLst>
            </a:prstGeom>
            <a:noFill/>
            <a:ln w="12700">
              <a:solidFill>
                <a:schemeClr val="tx1"/>
              </a:solidFill>
              <a:round/>
              <a:headEnd/>
              <a:tailEnd type="triangle" w="sm" len="sm"/>
            </a:ln>
          </p:spPr>
        </p:cxnSp>
      </p:grpSp>
      <p:cxnSp>
        <p:nvCxnSpPr>
          <p:cNvPr id="264" name="直線矢印コネクタ 263"/>
          <p:cNvCxnSpPr>
            <a:endCxn id="261" idx="2"/>
          </p:cNvCxnSpPr>
          <p:nvPr/>
        </p:nvCxnSpPr>
        <p:spPr>
          <a:xfrm>
            <a:off x="6991452" y="4809005"/>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5" name="直線矢印コネクタ 264"/>
          <p:cNvCxnSpPr>
            <a:stCxn id="261" idx="6"/>
            <a:endCxn id="259" idx="2"/>
          </p:cNvCxnSpPr>
          <p:nvPr/>
        </p:nvCxnSpPr>
        <p:spPr>
          <a:xfrm>
            <a:off x="7355958" y="4809798"/>
            <a:ext cx="257175" cy="0"/>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6" name="直線矢印コネクタ 265"/>
          <p:cNvCxnSpPr>
            <a:stCxn id="259" idx="6"/>
            <a:endCxn id="258" idx="2"/>
          </p:cNvCxnSpPr>
          <p:nvPr/>
        </p:nvCxnSpPr>
        <p:spPr>
          <a:xfrm flipV="1">
            <a:off x="7792521" y="4808211"/>
            <a:ext cx="255587" cy="1588"/>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7" name="直線矢印コネクタ 266"/>
          <p:cNvCxnSpPr/>
          <p:nvPr/>
        </p:nvCxnSpPr>
        <p:spPr>
          <a:xfrm>
            <a:off x="8227423" y="4810989"/>
            <a:ext cx="185118" cy="793"/>
          </a:xfrm>
          <a:prstGeom prst="straightConnector1">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134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69" name="Rectangle 2"/>
          <p:cNvSpPr>
            <a:spLocks noGrp="1" noChangeArrowheads="1"/>
          </p:cNvSpPr>
          <p:nvPr>
            <p:ph type="title"/>
          </p:nvPr>
        </p:nvSpPr>
        <p:spPr>
          <a:xfrm>
            <a:off x="457200" y="-27384"/>
            <a:ext cx="8229600" cy="1143000"/>
          </a:xfrm>
        </p:spPr>
        <p:txBody>
          <a:bodyPr>
            <a:noAutofit/>
          </a:bodyPr>
          <a:lstStyle/>
          <a:p>
            <a:pPr eaLnBrk="1" hangingPunct="1"/>
            <a:r>
              <a:rPr lang="en-US" altLang="ja-JP" sz="3200" dirty="0" smtClean="0"/>
              <a:t>Stream-dependent tree-based clustering</a:t>
            </a:r>
          </a:p>
        </p:txBody>
      </p:sp>
      <p:sp>
        <p:nvSpPr>
          <p:cNvPr id="698402" name="スライド番号プレースホルダー 1"/>
          <p:cNvSpPr>
            <a:spLocks noGrp="1"/>
          </p:cNvSpPr>
          <p:nvPr>
            <p:ph type="sldNum" sz="quarter" idx="12"/>
          </p:nvPr>
        </p:nvSpPr>
        <p:spPr>
          <a:xfrm>
            <a:off x="6988683" y="6562630"/>
            <a:ext cx="2133600" cy="476250"/>
          </a:xfrm>
          <a:noFill/>
        </p:spPr>
        <p:txBody>
          <a:bodyPr/>
          <a:lstStyle/>
          <a:p>
            <a:fld id="{A9B204B7-FF52-46CA-8089-563723C5F92E}" type="slidenum">
              <a:rPr lang="en-US" altLang="ja-JP" smtClean="0">
                <a:ea typeface="ＭＳ Ｐゴシック" charset="-128"/>
              </a:rPr>
              <a:pPr/>
              <a:t>17</a:t>
            </a:fld>
            <a:endParaRPr lang="en-US" altLang="ja-JP" dirty="0" smtClean="0">
              <a:ea typeface="ＭＳ Ｐゴシック" charset="-128"/>
            </a:endParaRPr>
          </a:p>
        </p:txBody>
      </p:sp>
      <p:sp>
        <p:nvSpPr>
          <p:cNvPr id="698370" name="AutoShape 152"/>
          <p:cNvSpPr>
            <a:spLocks noChangeAspect="1" noChangeArrowheads="1"/>
          </p:cNvSpPr>
          <p:nvPr/>
        </p:nvSpPr>
        <p:spPr bwMode="auto">
          <a:xfrm rot="10800000">
            <a:off x="2656563" y="3138488"/>
            <a:ext cx="995363" cy="3008312"/>
          </a:xfrm>
          <a:prstGeom prst="flowChartOffpageConnector">
            <a:avLst/>
          </a:prstGeom>
          <a:noFill/>
          <a:ln w="9525">
            <a:solidFill>
              <a:schemeClr val="tx1"/>
            </a:solidFill>
            <a:miter lim="800000"/>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98371" name="AutoShape 154"/>
          <p:cNvCxnSpPr>
            <a:cxnSpLocks noChangeAspect="1" noChangeShapeType="1"/>
          </p:cNvCxnSpPr>
          <p:nvPr/>
        </p:nvCxnSpPr>
        <p:spPr bwMode="auto">
          <a:xfrm flipH="1">
            <a:off x="3080426" y="2878138"/>
            <a:ext cx="139700" cy="1587"/>
          </a:xfrm>
          <a:prstGeom prst="curvedConnector5">
            <a:avLst>
              <a:gd name="adj1" fmla="val -31111"/>
              <a:gd name="adj2" fmla="val -39800014"/>
              <a:gd name="adj3" fmla="val 147407"/>
            </a:avLst>
          </a:prstGeom>
          <a:noFill/>
          <a:ln w="19050">
            <a:solidFill>
              <a:schemeClr val="tx1"/>
            </a:solidFill>
            <a:round/>
            <a:headEnd/>
            <a:tailEnd type="triangle" w="med" len="lg"/>
          </a:ln>
        </p:spPr>
      </p:cxnSp>
      <p:sp>
        <p:nvSpPr>
          <p:cNvPr id="698372" name="Oval 155"/>
          <p:cNvSpPr>
            <a:spLocks noChangeAspect="1" noChangeArrowheads="1"/>
          </p:cNvSpPr>
          <p:nvPr/>
        </p:nvSpPr>
        <p:spPr bwMode="auto">
          <a:xfrm>
            <a:off x="3013751" y="2857500"/>
            <a:ext cx="284162" cy="282575"/>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8375" name="Line 158"/>
          <p:cNvSpPr>
            <a:spLocks noChangeAspect="1" noChangeShapeType="1"/>
          </p:cNvSpPr>
          <p:nvPr/>
        </p:nvSpPr>
        <p:spPr bwMode="auto">
          <a:xfrm flipV="1">
            <a:off x="4464726" y="2995613"/>
            <a:ext cx="887412" cy="0"/>
          </a:xfrm>
          <a:prstGeom prst="line">
            <a:avLst/>
          </a:prstGeom>
          <a:noFill/>
          <a:ln w="19050">
            <a:solidFill>
              <a:schemeClr val="tx1"/>
            </a:solidFill>
            <a:round/>
            <a:headEnd/>
            <a:tailEnd type="triangle" w="med" len="lg"/>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cxnSp>
        <p:nvCxnSpPr>
          <p:cNvPr id="698376" name="AutoShape 159"/>
          <p:cNvCxnSpPr>
            <a:cxnSpLocks noChangeAspect="1" noChangeShapeType="1"/>
          </p:cNvCxnSpPr>
          <p:nvPr/>
        </p:nvCxnSpPr>
        <p:spPr bwMode="auto">
          <a:xfrm flipH="1">
            <a:off x="5441038" y="2871788"/>
            <a:ext cx="138113" cy="1587"/>
          </a:xfrm>
          <a:prstGeom prst="curvedConnector5">
            <a:avLst>
              <a:gd name="adj1" fmla="val -31111"/>
              <a:gd name="adj2" fmla="val -39800014"/>
              <a:gd name="adj3" fmla="val 147407"/>
            </a:avLst>
          </a:prstGeom>
          <a:noFill/>
          <a:ln w="19050">
            <a:solidFill>
              <a:schemeClr val="tx1"/>
            </a:solidFill>
            <a:round/>
            <a:headEnd/>
            <a:tailEnd type="triangle" w="med" len="lg"/>
          </a:ln>
        </p:spPr>
      </p:cxnSp>
      <p:cxnSp>
        <p:nvCxnSpPr>
          <p:cNvPr id="698377" name="AutoShape 160"/>
          <p:cNvCxnSpPr>
            <a:cxnSpLocks noChangeAspect="1" noChangeShapeType="1"/>
          </p:cNvCxnSpPr>
          <p:nvPr/>
        </p:nvCxnSpPr>
        <p:spPr bwMode="auto">
          <a:xfrm flipH="1">
            <a:off x="4261526" y="2868613"/>
            <a:ext cx="139700" cy="1587"/>
          </a:xfrm>
          <a:prstGeom prst="curvedConnector5">
            <a:avLst>
              <a:gd name="adj1" fmla="val -31111"/>
              <a:gd name="adj2" fmla="val -39800014"/>
              <a:gd name="adj3" fmla="val 147407"/>
            </a:avLst>
          </a:prstGeom>
          <a:noFill/>
          <a:ln w="19050">
            <a:solidFill>
              <a:schemeClr val="tx1"/>
            </a:solidFill>
            <a:round/>
            <a:headEnd/>
            <a:tailEnd type="triangle" w="med" len="lg"/>
          </a:ln>
        </p:spPr>
      </p:cxnSp>
      <p:sp>
        <p:nvSpPr>
          <p:cNvPr id="698378" name="Line 161"/>
          <p:cNvSpPr>
            <a:spLocks noChangeAspect="1" noChangeShapeType="1"/>
          </p:cNvSpPr>
          <p:nvPr/>
        </p:nvSpPr>
        <p:spPr bwMode="auto">
          <a:xfrm flipV="1">
            <a:off x="3302676" y="2995613"/>
            <a:ext cx="887412" cy="0"/>
          </a:xfrm>
          <a:prstGeom prst="line">
            <a:avLst/>
          </a:prstGeom>
          <a:noFill/>
          <a:ln w="19050">
            <a:solidFill>
              <a:schemeClr val="tx1"/>
            </a:solidFill>
            <a:round/>
            <a:headEnd/>
            <a:tailEnd type="triangle" w="med" len="lg"/>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8379" name="Line 162"/>
          <p:cNvSpPr>
            <a:spLocks noChangeAspect="1" noChangeShapeType="1"/>
          </p:cNvSpPr>
          <p:nvPr/>
        </p:nvSpPr>
        <p:spPr bwMode="auto">
          <a:xfrm flipV="1">
            <a:off x="2345413" y="2995613"/>
            <a:ext cx="660400" cy="0"/>
          </a:xfrm>
          <a:prstGeom prst="line">
            <a:avLst/>
          </a:prstGeom>
          <a:noFill/>
          <a:ln w="19050">
            <a:solidFill>
              <a:schemeClr val="tx1"/>
            </a:solidFill>
            <a:round/>
            <a:headEnd/>
            <a:tailEnd type="triangle" w="med" len="lg"/>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8380" name="Line 163"/>
          <p:cNvSpPr>
            <a:spLocks noChangeAspect="1" noChangeShapeType="1"/>
          </p:cNvSpPr>
          <p:nvPr/>
        </p:nvSpPr>
        <p:spPr bwMode="auto">
          <a:xfrm flipV="1">
            <a:off x="5649001" y="3000375"/>
            <a:ext cx="547687" cy="0"/>
          </a:xfrm>
          <a:prstGeom prst="line">
            <a:avLst/>
          </a:prstGeom>
          <a:noFill/>
          <a:ln w="19050">
            <a:solidFill>
              <a:schemeClr val="tx1"/>
            </a:solidFill>
            <a:round/>
            <a:headEnd/>
            <a:tailEnd type="triangle" w="med" len="lg"/>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8383" name="AutoShape 208"/>
          <p:cNvSpPr>
            <a:spLocks noChangeAspect="1" noChangeArrowheads="1"/>
          </p:cNvSpPr>
          <p:nvPr/>
        </p:nvSpPr>
        <p:spPr bwMode="auto">
          <a:xfrm rot="10800000">
            <a:off x="3826551" y="3138488"/>
            <a:ext cx="996950" cy="3008312"/>
          </a:xfrm>
          <a:prstGeom prst="flowChartOffpageConnector">
            <a:avLst/>
          </a:prstGeom>
          <a:noFill/>
          <a:ln w="9525">
            <a:solidFill>
              <a:schemeClr val="tx1"/>
            </a:solidFill>
            <a:miter lim="800000"/>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8386" name="AutoShape 253"/>
          <p:cNvSpPr>
            <a:spLocks noChangeAspect="1" noChangeArrowheads="1"/>
          </p:cNvSpPr>
          <p:nvPr/>
        </p:nvSpPr>
        <p:spPr bwMode="auto">
          <a:xfrm rot="10800000">
            <a:off x="4998126" y="3138488"/>
            <a:ext cx="995362" cy="3008312"/>
          </a:xfrm>
          <a:prstGeom prst="flowChartOffpageConnector">
            <a:avLst/>
          </a:prstGeom>
          <a:noFill/>
          <a:ln w="9525">
            <a:solidFill>
              <a:schemeClr val="tx1"/>
            </a:solidFill>
            <a:miter lim="800000"/>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8389" name="AutoShape 298"/>
          <p:cNvSpPr>
            <a:spLocks noChangeAspect="1" noChangeArrowheads="1"/>
          </p:cNvSpPr>
          <p:nvPr/>
        </p:nvSpPr>
        <p:spPr bwMode="auto">
          <a:xfrm>
            <a:off x="2470826" y="3808413"/>
            <a:ext cx="3659187" cy="1127125"/>
          </a:xfrm>
          <a:prstGeom prst="roundRect">
            <a:avLst>
              <a:gd name="adj" fmla="val 8449"/>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8390" name="AutoShape 299"/>
          <p:cNvSpPr>
            <a:spLocks noChangeAspect="1" noChangeArrowheads="1"/>
          </p:cNvSpPr>
          <p:nvPr/>
        </p:nvSpPr>
        <p:spPr bwMode="auto">
          <a:xfrm>
            <a:off x="2469238" y="4956175"/>
            <a:ext cx="3657600" cy="1125538"/>
          </a:xfrm>
          <a:prstGeom prst="roundRect">
            <a:avLst>
              <a:gd name="adj" fmla="val 8449"/>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8391" name="Text Box 300"/>
          <p:cNvSpPr txBox="1">
            <a:spLocks noChangeArrowheads="1"/>
          </p:cNvSpPr>
          <p:nvPr/>
        </p:nvSpPr>
        <p:spPr bwMode="auto">
          <a:xfrm>
            <a:off x="367388" y="3760788"/>
            <a:ext cx="2117725" cy="1187450"/>
          </a:xfrm>
          <a:prstGeom prst="rect">
            <a:avLst/>
          </a:prstGeom>
          <a:noFill/>
          <a:ln w="9525">
            <a:noFill/>
            <a:miter lim="800000"/>
            <a:headEnd/>
            <a:tailEnd/>
          </a:ln>
        </p:spPr>
        <p:txBody>
          <a:bodyPr wrap="none">
            <a:spAutoFit/>
          </a:bodyPr>
          <a:lstStyle/>
          <a:p>
            <a:pPr algn="ctr" fontAlgn="base" latinLnBrk="0">
              <a:spcBef>
                <a:spcPct val="0"/>
              </a:spcBef>
              <a:spcAft>
                <a:spcPct val="0"/>
              </a:spcAft>
            </a:pPr>
            <a:r>
              <a:rPr kumimoji="1" lang="en-US" altLang="ja-JP" sz="2400" dirty="0">
                <a:solidFill>
                  <a:srgbClr val="0000FF"/>
                </a:solidFill>
              </a:rPr>
              <a:t>Decision trees</a:t>
            </a:r>
          </a:p>
          <a:p>
            <a:pPr algn="ctr" fontAlgn="base" latinLnBrk="0">
              <a:spcBef>
                <a:spcPct val="0"/>
              </a:spcBef>
              <a:spcAft>
                <a:spcPct val="0"/>
              </a:spcAft>
            </a:pPr>
            <a:r>
              <a:rPr kumimoji="1" lang="en-US" altLang="ja-JP" sz="2400" dirty="0">
                <a:solidFill>
                  <a:srgbClr val="0000FF"/>
                </a:solidFill>
              </a:rPr>
              <a:t>for</a:t>
            </a:r>
          </a:p>
          <a:p>
            <a:pPr algn="ctr" fontAlgn="base" latinLnBrk="0">
              <a:spcBef>
                <a:spcPct val="0"/>
              </a:spcBef>
              <a:spcAft>
                <a:spcPct val="0"/>
              </a:spcAft>
            </a:pPr>
            <a:r>
              <a:rPr kumimoji="1" lang="en-US" altLang="ja-JP" sz="2400" dirty="0">
                <a:solidFill>
                  <a:srgbClr val="0000FF"/>
                </a:solidFill>
              </a:rPr>
              <a:t>mel-cepstrum</a:t>
            </a:r>
          </a:p>
        </p:txBody>
      </p:sp>
      <p:sp>
        <p:nvSpPr>
          <p:cNvPr id="698392" name="Text Box 301"/>
          <p:cNvSpPr txBox="1">
            <a:spLocks noChangeArrowheads="1"/>
          </p:cNvSpPr>
          <p:nvPr/>
        </p:nvSpPr>
        <p:spPr bwMode="auto">
          <a:xfrm>
            <a:off x="367388" y="5170488"/>
            <a:ext cx="2117725" cy="822325"/>
          </a:xfrm>
          <a:prstGeom prst="rect">
            <a:avLst/>
          </a:prstGeom>
          <a:noFill/>
          <a:ln w="9525">
            <a:noFill/>
            <a:miter lim="800000"/>
            <a:headEnd/>
            <a:tailEnd/>
          </a:ln>
        </p:spPr>
        <p:txBody>
          <a:bodyPr wrap="none">
            <a:spAutoFit/>
          </a:bodyPr>
          <a:lstStyle/>
          <a:p>
            <a:pPr algn="ctr" fontAlgn="base" latinLnBrk="0">
              <a:spcBef>
                <a:spcPct val="0"/>
              </a:spcBef>
              <a:spcAft>
                <a:spcPct val="0"/>
              </a:spcAft>
            </a:pPr>
            <a:r>
              <a:rPr kumimoji="1" lang="en-US" altLang="ja-JP" sz="2400" dirty="0">
                <a:solidFill>
                  <a:srgbClr val="FF0000"/>
                </a:solidFill>
              </a:rPr>
              <a:t>Decision trees</a:t>
            </a:r>
          </a:p>
          <a:p>
            <a:pPr algn="ctr" fontAlgn="base" latinLnBrk="0">
              <a:spcBef>
                <a:spcPct val="0"/>
              </a:spcBef>
              <a:spcAft>
                <a:spcPct val="0"/>
              </a:spcAft>
            </a:pPr>
            <a:r>
              <a:rPr kumimoji="1" lang="en-US" altLang="ja-JP" sz="2400" dirty="0">
                <a:solidFill>
                  <a:srgbClr val="FF0000"/>
                </a:solidFill>
              </a:rPr>
              <a:t>for F0 </a:t>
            </a:r>
          </a:p>
        </p:txBody>
      </p:sp>
      <p:sp>
        <p:nvSpPr>
          <p:cNvPr id="698393" name="Text Box 303"/>
          <p:cNvSpPr txBox="1">
            <a:spLocks noChangeArrowheads="1"/>
          </p:cNvSpPr>
          <p:nvPr/>
        </p:nvSpPr>
        <p:spPr bwMode="auto">
          <a:xfrm>
            <a:off x="1207403" y="2790904"/>
            <a:ext cx="912813" cy="457200"/>
          </a:xfrm>
          <a:prstGeom prst="rect">
            <a:avLst/>
          </a:prstGeom>
          <a:noFill/>
          <a:ln w="9525">
            <a:noFill/>
            <a:miter lim="800000"/>
            <a:headEnd/>
            <a:tailEnd/>
          </a:ln>
        </p:spPr>
        <p:txBody>
          <a:bodyPr wrap="none">
            <a:spAutoFit/>
          </a:bodyPr>
          <a:lstStyle/>
          <a:p>
            <a:pPr algn="ctr" fontAlgn="base" latinLnBrk="0">
              <a:spcBef>
                <a:spcPct val="0"/>
              </a:spcBef>
              <a:spcAft>
                <a:spcPct val="0"/>
              </a:spcAft>
            </a:pPr>
            <a:r>
              <a:rPr kumimoji="1" lang="en-US" altLang="ja-JP" sz="2400" dirty="0">
                <a:solidFill>
                  <a:srgbClr val="000000"/>
                </a:solidFill>
              </a:rPr>
              <a:t>HMM</a:t>
            </a:r>
          </a:p>
        </p:txBody>
      </p:sp>
      <p:sp>
        <p:nvSpPr>
          <p:cNvPr id="698394" name="Freeform 304"/>
          <p:cNvSpPr>
            <a:spLocks/>
          </p:cNvSpPr>
          <p:nvPr/>
        </p:nvSpPr>
        <p:spPr bwMode="auto">
          <a:xfrm>
            <a:off x="2705776" y="1885950"/>
            <a:ext cx="1092200" cy="196850"/>
          </a:xfrm>
          <a:custGeom>
            <a:avLst/>
            <a:gdLst>
              <a:gd name="T0" fmla="*/ 0 w 809"/>
              <a:gd name="T1" fmla="*/ 2147483647 h 452"/>
              <a:gd name="T2" fmla="*/ 2147483647 w 809"/>
              <a:gd name="T3" fmla="*/ 2147483647 h 452"/>
              <a:gd name="T4" fmla="*/ 2147483647 w 809"/>
              <a:gd name="T5" fmla="*/ 82695296 h 452"/>
              <a:gd name="T6" fmla="*/ 2147483647 w 809"/>
              <a:gd name="T7" fmla="*/ 2147483647 h 452"/>
              <a:gd name="T8" fmla="*/ 2147483647 w 809"/>
              <a:gd name="T9" fmla="*/ 2147483647 h 452"/>
              <a:gd name="T10" fmla="*/ 0 60000 65536"/>
              <a:gd name="T11" fmla="*/ 0 60000 65536"/>
              <a:gd name="T12" fmla="*/ 0 60000 65536"/>
              <a:gd name="T13" fmla="*/ 0 60000 65536"/>
              <a:gd name="T14" fmla="*/ 0 60000 65536"/>
              <a:gd name="T15" fmla="*/ 0 w 809"/>
              <a:gd name="T16" fmla="*/ 0 h 452"/>
              <a:gd name="T17" fmla="*/ 809 w 809"/>
              <a:gd name="T18" fmla="*/ 452 h 452"/>
            </a:gdLst>
            <a:ahLst/>
            <a:cxnLst>
              <a:cxn ang="T10">
                <a:pos x="T0" y="T1"/>
              </a:cxn>
              <a:cxn ang="T11">
                <a:pos x="T2" y="T3"/>
              </a:cxn>
              <a:cxn ang="T12">
                <a:pos x="T4" y="T5"/>
              </a:cxn>
              <a:cxn ang="T13">
                <a:pos x="T6" y="T7"/>
              </a:cxn>
              <a:cxn ang="T14">
                <a:pos x="T8" y="T9"/>
              </a:cxn>
            </a:cxnLst>
            <a:rect l="T15" t="T16" r="T17" b="T18"/>
            <a:pathLst>
              <a:path w="809" h="452">
                <a:moveTo>
                  <a:pt x="0" y="452"/>
                </a:moveTo>
                <a:cubicBezTo>
                  <a:pt x="49" y="439"/>
                  <a:pt x="98" y="426"/>
                  <a:pt x="167" y="351"/>
                </a:cubicBezTo>
                <a:cubicBezTo>
                  <a:pt x="236" y="276"/>
                  <a:pt x="339" y="2"/>
                  <a:pt x="417" y="1"/>
                </a:cubicBezTo>
                <a:cubicBezTo>
                  <a:pt x="495" y="0"/>
                  <a:pt x="569" y="269"/>
                  <a:pt x="634" y="343"/>
                </a:cubicBezTo>
                <a:cubicBezTo>
                  <a:pt x="699" y="417"/>
                  <a:pt x="754" y="430"/>
                  <a:pt x="809" y="443"/>
                </a:cubicBezTo>
              </a:path>
            </a:pathLst>
          </a:custGeom>
          <a:gradFill rotWithShape="1">
            <a:gsLst>
              <a:gs pos="0">
                <a:srgbClr val="33CC33"/>
              </a:gs>
              <a:gs pos="100000">
                <a:srgbClr val="F9FDF9"/>
              </a:gs>
            </a:gsLst>
            <a:lin ang="5400000" scaled="1"/>
          </a:gradFill>
          <a:ln w="9525">
            <a:solidFill>
              <a:schemeClr val="tx1"/>
            </a:solidFill>
            <a:round/>
            <a:headEnd/>
            <a:tailEnd/>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8395" name="Freeform 316"/>
          <p:cNvSpPr>
            <a:spLocks/>
          </p:cNvSpPr>
          <p:nvPr/>
        </p:nvSpPr>
        <p:spPr bwMode="auto">
          <a:xfrm>
            <a:off x="4933038" y="1446213"/>
            <a:ext cx="1066800" cy="649287"/>
          </a:xfrm>
          <a:custGeom>
            <a:avLst/>
            <a:gdLst>
              <a:gd name="T0" fmla="*/ 0 w 2224"/>
              <a:gd name="T1" fmla="*/ 2147483647 h 825"/>
              <a:gd name="T2" fmla="*/ 2147483647 w 2224"/>
              <a:gd name="T3" fmla="*/ 2147483647 h 825"/>
              <a:gd name="T4" fmla="*/ 2147483647 w 2224"/>
              <a:gd name="T5" fmla="*/ 2147483647 h 825"/>
              <a:gd name="T6" fmla="*/ 2147483647 w 2224"/>
              <a:gd name="T7" fmla="*/ 487461122 h 825"/>
              <a:gd name="T8" fmla="*/ 2147483647 w 2224"/>
              <a:gd name="T9" fmla="*/ 2147483647 h 825"/>
              <a:gd name="T10" fmla="*/ 2147483647 w 2224"/>
              <a:gd name="T11" fmla="*/ 2147483647 h 825"/>
              <a:gd name="T12" fmla="*/ 2147483647 w 2224"/>
              <a:gd name="T13" fmla="*/ 2147483647 h 825"/>
              <a:gd name="T14" fmla="*/ 0 60000 65536"/>
              <a:gd name="T15" fmla="*/ 0 60000 65536"/>
              <a:gd name="T16" fmla="*/ 0 60000 65536"/>
              <a:gd name="T17" fmla="*/ 0 60000 65536"/>
              <a:gd name="T18" fmla="*/ 0 60000 65536"/>
              <a:gd name="T19" fmla="*/ 0 60000 65536"/>
              <a:gd name="T20" fmla="*/ 0 60000 65536"/>
              <a:gd name="T21" fmla="*/ 0 w 2224"/>
              <a:gd name="T22" fmla="*/ 0 h 825"/>
              <a:gd name="T23" fmla="*/ 2224 w 2224"/>
              <a:gd name="T24" fmla="*/ 825 h 8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 h="825">
                <a:moveTo>
                  <a:pt x="0" y="793"/>
                </a:moveTo>
                <a:cubicBezTo>
                  <a:pt x="196" y="801"/>
                  <a:pt x="392" y="809"/>
                  <a:pt x="560" y="697"/>
                </a:cubicBezTo>
                <a:cubicBezTo>
                  <a:pt x="728" y="585"/>
                  <a:pt x="900" y="237"/>
                  <a:pt x="1008" y="121"/>
                </a:cubicBezTo>
                <a:cubicBezTo>
                  <a:pt x="1116" y="5"/>
                  <a:pt x="1152" y="0"/>
                  <a:pt x="1208" y="1"/>
                </a:cubicBezTo>
                <a:cubicBezTo>
                  <a:pt x="1264" y="2"/>
                  <a:pt x="1269" y="14"/>
                  <a:pt x="1344" y="129"/>
                </a:cubicBezTo>
                <a:cubicBezTo>
                  <a:pt x="1419" y="244"/>
                  <a:pt x="1509" y="573"/>
                  <a:pt x="1656" y="689"/>
                </a:cubicBezTo>
                <a:cubicBezTo>
                  <a:pt x="1803" y="805"/>
                  <a:pt x="2129" y="802"/>
                  <a:pt x="2224" y="825"/>
                </a:cubicBezTo>
              </a:path>
            </a:pathLst>
          </a:custGeom>
          <a:gradFill rotWithShape="1">
            <a:gsLst>
              <a:gs pos="0">
                <a:srgbClr val="33CC33"/>
              </a:gs>
              <a:gs pos="100000">
                <a:srgbClr val="F9FDF9"/>
              </a:gs>
            </a:gsLst>
            <a:lin ang="5400000" scaled="1"/>
          </a:gradFill>
          <a:ln w="9525">
            <a:solidFill>
              <a:schemeClr val="tx1"/>
            </a:solidFill>
            <a:round/>
            <a:headEnd/>
            <a:tailEnd/>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8396" name="Freeform 318"/>
          <p:cNvSpPr>
            <a:spLocks/>
          </p:cNvSpPr>
          <p:nvPr/>
        </p:nvSpPr>
        <p:spPr bwMode="auto">
          <a:xfrm>
            <a:off x="3574138" y="1674813"/>
            <a:ext cx="1536700" cy="407987"/>
          </a:xfrm>
          <a:custGeom>
            <a:avLst/>
            <a:gdLst>
              <a:gd name="T0" fmla="*/ 0 w 1488"/>
              <a:gd name="T1" fmla="*/ 2147483647 h 457"/>
              <a:gd name="T2" fmla="*/ 2147483647 w 1488"/>
              <a:gd name="T3" fmla="*/ 2147483647 h 457"/>
              <a:gd name="T4" fmla="*/ 2147483647 w 1488"/>
              <a:gd name="T5" fmla="*/ 2147483647 h 457"/>
              <a:gd name="T6" fmla="*/ 2147483647 w 1488"/>
              <a:gd name="T7" fmla="*/ 711723981 h 457"/>
              <a:gd name="T8" fmla="*/ 2147483647 w 1488"/>
              <a:gd name="T9" fmla="*/ 2147483647 h 457"/>
              <a:gd name="T10" fmla="*/ 2147483647 w 1488"/>
              <a:gd name="T11" fmla="*/ 2147483647 h 457"/>
              <a:gd name="T12" fmla="*/ 2147483647 w 1488"/>
              <a:gd name="T13" fmla="*/ 2147483647 h 457"/>
              <a:gd name="T14" fmla="*/ 0 60000 65536"/>
              <a:gd name="T15" fmla="*/ 0 60000 65536"/>
              <a:gd name="T16" fmla="*/ 0 60000 65536"/>
              <a:gd name="T17" fmla="*/ 0 60000 65536"/>
              <a:gd name="T18" fmla="*/ 0 60000 65536"/>
              <a:gd name="T19" fmla="*/ 0 60000 65536"/>
              <a:gd name="T20" fmla="*/ 0 60000 65536"/>
              <a:gd name="T21" fmla="*/ 0 w 1488"/>
              <a:gd name="T22" fmla="*/ 0 h 457"/>
              <a:gd name="T23" fmla="*/ 1488 w 1488"/>
              <a:gd name="T24" fmla="*/ 457 h 4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8" h="457">
                <a:moveTo>
                  <a:pt x="0" y="441"/>
                </a:moveTo>
                <a:cubicBezTo>
                  <a:pt x="135" y="431"/>
                  <a:pt x="270" y="421"/>
                  <a:pt x="376" y="361"/>
                </a:cubicBezTo>
                <a:cubicBezTo>
                  <a:pt x="482" y="301"/>
                  <a:pt x="575" y="141"/>
                  <a:pt x="640" y="81"/>
                </a:cubicBezTo>
                <a:cubicBezTo>
                  <a:pt x="705" y="21"/>
                  <a:pt x="725" y="0"/>
                  <a:pt x="768" y="1"/>
                </a:cubicBezTo>
                <a:cubicBezTo>
                  <a:pt x="811" y="2"/>
                  <a:pt x="832" y="24"/>
                  <a:pt x="896" y="89"/>
                </a:cubicBezTo>
                <a:cubicBezTo>
                  <a:pt x="960" y="154"/>
                  <a:pt x="1053" y="332"/>
                  <a:pt x="1152" y="393"/>
                </a:cubicBezTo>
                <a:cubicBezTo>
                  <a:pt x="1251" y="454"/>
                  <a:pt x="1432" y="446"/>
                  <a:pt x="1488" y="457"/>
                </a:cubicBezTo>
              </a:path>
            </a:pathLst>
          </a:custGeom>
          <a:gradFill rotWithShape="1">
            <a:gsLst>
              <a:gs pos="0">
                <a:srgbClr val="33CC33"/>
              </a:gs>
              <a:gs pos="100000">
                <a:srgbClr val="F9FDF9"/>
              </a:gs>
            </a:gsLst>
            <a:lin ang="5400000" scaled="1"/>
          </a:gradFill>
          <a:ln w="9525">
            <a:solidFill>
              <a:schemeClr val="tx1"/>
            </a:solidFill>
            <a:round/>
            <a:headEnd/>
            <a:tailEnd/>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8397" name="AutoShape 319"/>
          <p:cNvSpPr>
            <a:spLocks noChangeArrowheads="1"/>
          </p:cNvSpPr>
          <p:nvPr/>
        </p:nvSpPr>
        <p:spPr bwMode="auto">
          <a:xfrm>
            <a:off x="2570838" y="1219200"/>
            <a:ext cx="3581400" cy="952500"/>
          </a:xfrm>
          <a:prstGeom prst="roundRect">
            <a:avLst>
              <a:gd name="adj" fmla="val 16667"/>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8398" name="Text Box 320"/>
          <p:cNvSpPr txBox="1">
            <a:spLocks noChangeArrowheads="1"/>
          </p:cNvSpPr>
          <p:nvPr/>
        </p:nvSpPr>
        <p:spPr bwMode="auto">
          <a:xfrm>
            <a:off x="399138" y="1360488"/>
            <a:ext cx="2082800" cy="822325"/>
          </a:xfrm>
          <a:prstGeom prst="rect">
            <a:avLst/>
          </a:prstGeom>
          <a:noFill/>
          <a:ln w="9525">
            <a:noFill/>
            <a:miter lim="800000"/>
            <a:headEnd/>
            <a:tailEnd/>
          </a:ln>
        </p:spPr>
        <p:txBody>
          <a:bodyPr wrap="none">
            <a:spAutoFit/>
          </a:bodyPr>
          <a:lstStyle/>
          <a:p>
            <a:pPr algn="ctr" fontAlgn="base" latinLnBrk="0">
              <a:spcBef>
                <a:spcPct val="0"/>
              </a:spcBef>
              <a:spcAft>
                <a:spcPct val="0"/>
              </a:spcAft>
            </a:pPr>
            <a:r>
              <a:rPr kumimoji="1" lang="en-US" altLang="ja-JP" sz="2400" dirty="0">
                <a:solidFill>
                  <a:srgbClr val="000000"/>
                </a:solidFill>
              </a:rPr>
              <a:t>State duration</a:t>
            </a:r>
          </a:p>
          <a:p>
            <a:pPr algn="ctr" fontAlgn="base" latinLnBrk="0">
              <a:spcBef>
                <a:spcPct val="0"/>
              </a:spcBef>
              <a:spcAft>
                <a:spcPct val="0"/>
              </a:spcAft>
            </a:pPr>
            <a:r>
              <a:rPr kumimoji="1" lang="en-US" altLang="ja-JP" sz="2400" dirty="0">
                <a:solidFill>
                  <a:srgbClr val="000000"/>
                </a:solidFill>
              </a:rPr>
              <a:t>model</a:t>
            </a:r>
          </a:p>
        </p:txBody>
      </p:sp>
      <p:sp>
        <p:nvSpPr>
          <p:cNvPr id="698400" name="Freeform 344"/>
          <p:cNvSpPr>
            <a:spLocks/>
          </p:cNvSpPr>
          <p:nvPr/>
        </p:nvSpPr>
        <p:spPr bwMode="auto">
          <a:xfrm>
            <a:off x="6139538" y="1727200"/>
            <a:ext cx="1435100" cy="546100"/>
          </a:xfrm>
          <a:custGeom>
            <a:avLst/>
            <a:gdLst>
              <a:gd name="T0" fmla="*/ 0 w 848"/>
              <a:gd name="T1" fmla="*/ 0 h 344"/>
              <a:gd name="T2" fmla="*/ 2147483647 w 848"/>
              <a:gd name="T3" fmla="*/ 0 h 344"/>
              <a:gd name="T4" fmla="*/ 2147483647 w 848"/>
              <a:gd name="T5" fmla="*/ 2147483647 h 344"/>
              <a:gd name="T6" fmla="*/ 0 60000 65536"/>
              <a:gd name="T7" fmla="*/ 0 60000 65536"/>
              <a:gd name="T8" fmla="*/ 0 60000 65536"/>
              <a:gd name="T9" fmla="*/ 0 w 848"/>
              <a:gd name="T10" fmla="*/ 0 h 344"/>
              <a:gd name="T11" fmla="*/ 848 w 848"/>
              <a:gd name="T12" fmla="*/ 344 h 344"/>
            </a:gdLst>
            <a:ahLst/>
            <a:cxnLst>
              <a:cxn ang="T6">
                <a:pos x="T0" y="T1"/>
              </a:cxn>
              <a:cxn ang="T7">
                <a:pos x="T2" y="T3"/>
              </a:cxn>
              <a:cxn ang="T8">
                <a:pos x="T4" y="T5"/>
              </a:cxn>
            </a:cxnLst>
            <a:rect l="T9" t="T10" r="T11" b="T12"/>
            <a:pathLst>
              <a:path w="848" h="344">
                <a:moveTo>
                  <a:pt x="0" y="0"/>
                </a:moveTo>
                <a:lnTo>
                  <a:pt x="848" y="0"/>
                </a:lnTo>
                <a:lnTo>
                  <a:pt x="848" y="344"/>
                </a:lnTo>
              </a:path>
            </a:pathLst>
          </a:custGeom>
          <a:noFill/>
          <a:ln w="12700" cmpd="sng">
            <a:solidFill>
              <a:schemeClr val="tx1"/>
            </a:solidFill>
            <a:round/>
            <a:headEnd type="none" w="med" len="med"/>
            <a:tailEnd type="arrow" w="med" len="med"/>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698401" name="Text Box 345"/>
          <p:cNvSpPr txBox="1">
            <a:spLocks noChangeArrowheads="1"/>
          </p:cNvSpPr>
          <p:nvPr/>
        </p:nvSpPr>
        <p:spPr bwMode="auto">
          <a:xfrm>
            <a:off x="6641758" y="3443288"/>
            <a:ext cx="1983235" cy="1200329"/>
          </a:xfrm>
          <a:prstGeom prst="rect">
            <a:avLst/>
          </a:prstGeom>
          <a:noFill/>
          <a:ln w="9525">
            <a:noFill/>
            <a:miter lim="800000"/>
            <a:headEnd/>
            <a:tailEnd/>
          </a:ln>
        </p:spPr>
        <p:txBody>
          <a:bodyPr wrap="none">
            <a:spAutoFit/>
          </a:bodyPr>
          <a:lstStyle/>
          <a:p>
            <a:pPr algn="ctr" fontAlgn="base" latinLnBrk="0">
              <a:spcBef>
                <a:spcPct val="0"/>
              </a:spcBef>
              <a:spcAft>
                <a:spcPct val="0"/>
              </a:spcAft>
            </a:pPr>
            <a:r>
              <a:rPr kumimoji="1" lang="en-US" altLang="ja-JP" sz="2400" dirty="0">
                <a:solidFill>
                  <a:srgbClr val="009900"/>
                </a:solidFill>
              </a:rPr>
              <a:t>Decision tree</a:t>
            </a:r>
          </a:p>
          <a:p>
            <a:pPr algn="ctr" fontAlgn="base" latinLnBrk="0">
              <a:spcBef>
                <a:spcPct val="0"/>
              </a:spcBef>
              <a:spcAft>
                <a:spcPct val="0"/>
              </a:spcAft>
            </a:pPr>
            <a:r>
              <a:rPr kumimoji="1" lang="en-US" altLang="ja-JP" sz="2400" dirty="0">
                <a:solidFill>
                  <a:srgbClr val="009900"/>
                </a:solidFill>
              </a:rPr>
              <a:t>for state dur.</a:t>
            </a:r>
          </a:p>
          <a:p>
            <a:pPr algn="ctr" fontAlgn="base" latinLnBrk="0">
              <a:spcBef>
                <a:spcPct val="0"/>
              </a:spcBef>
              <a:spcAft>
                <a:spcPct val="0"/>
              </a:spcAft>
            </a:pPr>
            <a:r>
              <a:rPr kumimoji="1" lang="en-US" altLang="ja-JP" sz="2400" dirty="0">
                <a:solidFill>
                  <a:srgbClr val="009900"/>
                </a:solidFill>
              </a:rPr>
              <a:t>models</a:t>
            </a:r>
          </a:p>
        </p:txBody>
      </p:sp>
      <p:grpSp>
        <p:nvGrpSpPr>
          <p:cNvPr id="3" name="グループ化 182"/>
          <p:cNvGrpSpPr>
            <a:grpSpLocks noChangeAspect="1"/>
          </p:cNvGrpSpPr>
          <p:nvPr/>
        </p:nvGrpSpPr>
        <p:grpSpPr>
          <a:xfrm>
            <a:off x="2751870" y="3939702"/>
            <a:ext cx="804747" cy="902732"/>
            <a:chOff x="3697288" y="3968750"/>
            <a:chExt cx="946762" cy="1062038"/>
          </a:xfrm>
        </p:grpSpPr>
        <p:grpSp>
          <p:nvGrpSpPr>
            <p:cNvPr id="4" name="Group 103"/>
            <p:cNvGrpSpPr>
              <a:grpSpLocks/>
            </p:cNvGrpSpPr>
            <p:nvPr/>
          </p:nvGrpSpPr>
          <p:grpSpPr bwMode="auto">
            <a:xfrm>
              <a:off x="3697288" y="4144963"/>
              <a:ext cx="933450" cy="885825"/>
              <a:chOff x="876" y="2040"/>
              <a:chExt cx="588" cy="558"/>
            </a:xfrm>
          </p:grpSpPr>
          <p:cxnSp>
            <p:nvCxnSpPr>
              <p:cNvPr id="192" name="AutoShape 107"/>
              <p:cNvCxnSpPr>
                <a:cxnSpLocks noChangeShapeType="1"/>
              </p:cNvCxnSpPr>
              <p:nvPr/>
            </p:nvCxnSpPr>
            <p:spPr bwMode="auto">
              <a:xfrm flipH="1">
                <a:off x="1030" y="2040"/>
                <a:ext cx="152" cy="100"/>
              </a:xfrm>
              <a:prstGeom prst="straightConnector1">
                <a:avLst/>
              </a:prstGeom>
              <a:noFill/>
              <a:ln w="9525">
                <a:solidFill>
                  <a:schemeClr val="tx1"/>
                </a:solidFill>
                <a:round/>
                <a:headEnd/>
                <a:tailEnd type="triangle" w="sm" len="sm"/>
              </a:ln>
            </p:spPr>
          </p:cxnSp>
          <p:cxnSp>
            <p:nvCxnSpPr>
              <p:cNvPr id="193" name="AutoShape 108"/>
              <p:cNvCxnSpPr>
                <a:cxnSpLocks noChangeShapeType="1"/>
              </p:cNvCxnSpPr>
              <p:nvPr/>
            </p:nvCxnSpPr>
            <p:spPr bwMode="auto">
              <a:xfrm>
                <a:off x="1182" y="2040"/>
                <a:ext cx="136" cy="100"/>
              </a:xfrm>
              <a:prstGeom prst="straightConnector1">
                <a:avLst/>
              </a:prstGeom>
              <a:noFill/>
              <a:ln w="9525">
                <a:solidFill>
                  <a:schemeClr val="tx1"/>
                </a:solidFill>
                <a:round/>
                <a:headEnd/>
                <a:tailEnd type="triangle" w="sm" len="sm"/>
              </a:ln>
            </p:spPr>
          </p:cxnSp>
          <p:cxnSp>
            <p:nvCxnSpPr>
              <p:cNvPr id="194" name="AutoShape 111"/>
              <p:cNvCxnSpPr>
                <a:cxnSpLocks noChangeShapeType="1"/>
              </p:cNvCxnSpPr>
              <p:nvPr/>
            </p:nvCxnSpPr>
            <p:spPr bwMode="auto">
              <a:xfrm flipH="1">
                <a:off x="935" y="2260"/>
                <a:ext cx="95" cy="104"/>
              </a:xfrm>
              <a:prstGeom prst="straightConnector1">
                <a:avLst/>
              </a:prstGeom>
              <a:noFill/>
              <a:ln w="9525">
                <a:solidFill>
                  <a:schemeClr val="tx1"/>
                </a:solidFill>
                <a:round/>
                <a:headEnd/>
                <a:tailEnd type="triangle" w="sm" len="sm"/>
              </a:ln>
            </p:spPr>
          </p:cxnSp>
          <p:cxnSp>
            <p:nvCxnSpPr>
              <p:cNvPr id="195" name="AutoShape 112"/>
              <p:cNvCxnSpPr>
                <a:cxnSpLocks noChangeShapeType="1"/>
              </p:cNvCxnSpPr>
              <p:nvPr/>
            </p:nvCxnSpPr>
            <p:spPr bwMode="auto">
              <a:xfrm>
                <a:off x="1030" y="2260"/>
                <a:ext cx="73" cy="104"/>
              </a:xfrm>
              <a:prstGeom prst="straightConnector1">
                <a:avLst/>
              </a:prstGeom>
              <a:noFill/>
              <a:ln w="9525">
                <a:solidFill>
                  <a:schemeClr val="tx1"/>
                </a:solidFill>
                <a:round/>
                <a:headEnd/>
                <a:tailEnd type="triangle" w="sm" len="sm"/>
              </a:ln>
            </p:spPr>
          </p:cxnSp>
          <p:cxnSp>
            <p:nvCxnSpPr>
              <p:cNvPr id="196" name="AutoShape 115"/>
              <p:cNvCxnSpPr>
                <a:cxnSpLocks noChangeShapeType="1"/>
              </p:cNvCxnSpPr>
              <p:nvPr/>
            </p:nvCxnSpPr>
            <p:spPr bwMode="auto">
              <a:xfrm flipH="1">
                <a:off x="1251" y="2260"/>
                <a:ext cx="67" cy="108"/>
              </a:xfrm>
              <a:prstGeom prst="straightConnector1">
                <a:avLst/>
              </a:prstGeom>
              <a:noFill/>
              <a:ln w="9525">
                <a:solidFill>
                  <a:schemeClr val="tx1"/>
                </a:solidFill>
                <a:round/>
                <a:headEnd/>
                <a:tailEnd type="triangle" w="sm" len="sm"/>
              </a:ln>
            </p:spPr>
          </p:cxnSp>
          <p:cxnSp>
            <p:nvCxnSpPr>
              <p:cNvPr id="197" name="AutoShape 116"/>
              <p:cNvCxnSpPr>
                <a:cxnSpLocks noChangeShapeType="1"/>
              </p:cNvCxnSpPr>
              <p:nvPr/>
            </p:nvCxnSpPr>
            <p:spPr bwMode="auto">
              <a:xfrm>
                <a:off x="1318" y="2260"/>
                <a:ext cx="101" cy="108"/>
              </a:xfrm>
              <a:prstGeom prst="straightConnector1">
                <a:avLst/>
              </a:prstGeom>
              <a:noFill/>
              <a:ln w="9525">
                <a:solidFill>
                  <a:schemeClr val="tx1"/>
                </a:solidFill>
                <a:round/>
                <a:headEnd/>
                <a:tailEnd type="triangle" w="sm" len="sm"/>
              </a:ln>
            </p:spPr>
          </p:cxnSp>
          <p:sp>
            <p:nvSpPr>
              <p:cNvPr id="198" name="Line 117"/>
              <p:cNvSpPr>
                <a:spLocks noChangeShapeType="1"/>
              </p:cNvSpPr>
              <p:nvPr/>
            </p:nvSpPr>
            <p:spPr bwMode="auto">
              <a:xfrm flipH="1">
                <a:off x="876" y="2484"/>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199" name="Line 118"/>
              <p:cNvSpPr>
                <a:spLocks noChangeShapeType="1"/>
              </p:cNvSpPr>
              <p:nvPr/>
            </p:nvSpPr>
            <p:spPr bwMode="auto">
              <a:xfrm>
                <a:off x="936" y="2484"/>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00" name="Line 119"/>
              <p:cNvSpPr>
                <a:spLocks noChangeShapeType="1"/>
              </p:cNvSpPr>
              <p:nvPr/>
            </p:nvSpPr>
            <p:spPr bwMode="auto">
              <a:xfrm flipH="1">
                <a:off x="1041" y="2484"/>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01" name="Line 120"/>
              <p:cNvSpPr>
                <a:spLocks noChangeShapeType="1"/>
              </p:cNvSpPr>
              <p:nvPr/>
            </p:nvSpPr>
            <p:spPr bwMode="auto">
              <a:xfrm>
                <a:off x="1101" y="2484"/>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02" name="Line 121"/>
              <p:cNvSpPr>
                <a:spLocks noChangeShapeType="1"/>
              </p:cNvSpPr>
              <p:nvPr/>
            </p:nvSpPr>
            <p:spPr bwMode="auto">
              <a:xfrm flipH="1">
                <a:off x="1190" y="2489"/>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03" name="Line 122"/>
              <p:cNvSpPr>
                <a:spLocks noChangeShapeType="1"/>
              </p:cNvSpPr>
              <p:nvPr/>
            </p:nvSpPr>
            <p:spPr bwMode="auto">
              <a:xfrm>
                <a:off x="1250" y="2489"/>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04" name="Line 123"/>
              <p:cNvSpPr>
                <a:spLocks noChangeShapeType="1"/>
              </p:cNvSpPr>
              <p:nvPr/>
            </p:nvSpPr>
            <p:spPr bwMode="auto">
              <a:xfrm flipH="1">
                <a:off x="1359" y="2490"/>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05" name="Line 124"/>
              <p:cNvSpPr>
                <a:spLocks noChangeShapeType="1"/>
              </p:cNvSpPr>
              <p:nvPr/>
            </p:nvSpPr>
            <p:spPr bwMode="auto">
              <a:xfrm>
                <a:off x="1419" y="2490"/>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sp>
          <p:nvSpPr>
            <p:cNvPr id="185" name="円/楕円 184"/>
            <p:cNvSpPr/>
            <p:nvPr/>
          </p:nvSpPr>
          <p:spPr>
            <a:xfrm>
              <a:off x="4095751" y="3968750"/>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86" name="円/楕円 185"/>
            <p:cNvSpPr/>
            <p:nvPr/>
          </p:nvSpPr>
          <p:spPr>
            <a:xfrm>
              <a:off x="4311650" y="4307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87" name="円/楕円 186"/>
            <p:cNvSpPr/>
            <p:nvPr/>
          </p:nvSpPr>
          <p:spPr>
            <a:xfrm>
              <a:off x="3860800" y="4307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88" name="円/楕円 187"/>
            <p:cNvSpPr/>
            <p:nvPr/>
          </p:nvSpPr>
          <p:spPr>
            <a:xfrm>
              <a:off x="4464050" y="4670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89" name="円/楕円 188"/>
            <p:cNvSpPr/>
            <p:nvPr/>
          </p:nvSpPr>
          <p:spPr>
            <a:xfrm>
              <a:off x="4197350" y="4670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90" name="円/楕円 189"/>
            <p:cNvSpPr/>
            <p:nvPr/>
          </p:nvSpPr>
          <p:spPr>
            <a:xfrm>
              <a:off x="3963988" y="4666638"/>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191" name="円/楕円 190"/>
            <p:cNvSpPr/>
            <p:nvPr/>
          </p:nvSpPr>
          <p:spPr>
            <a:xfrm>
              <a:off x="3697288" y="4666638"/>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5" name="グループ化 205"/>
          <p:cNvGrpSpPr>
            <a:grpSpLocks noChangeAspect="1"/>
          </p:cNvGrpSpPr>
          <p:nvPr/>
        </p:nvGrpSpPr>
        <p:grpSpPr>
          <a:xfrm>
            <a:off x="2751870" y="5075795"/>
            <a:ext cx="804747" cy="894636"/>
            <a:chOff x="3697288" y="3968750"/>
            <a:chExt cx="946762" cy="1052513"/>
          </a:xfrm>
          <a:solidFill>
            <a:srgbClr val="FFCCFF"/>
          </a:solidFill>
        </p:grpSpPr>
        <p:grpSp>
          <p:nvGrpSpPr>
            <p:cNvPr id="6" name="Group 103"/>
            <p:cNvGrpSpPr>
              <a:grpSpLocks/>
            </p:cNvGrpSpPr>
            <p:nvPr/>
          </p:nvGrpSpPr>
          <p:grpSpPr bwMode="auto">
            <a:xfrm>
              <a:off x="3697288" y="4144963"/>
              <a:ext cx="933450" cy="876300"/>
              <a:chOff x="876" y="2040"/>
              <a:chExt cx="588" cy="552"/>
            </a:xfrm>
            <a:grpFill/>
          </p:grpSpPr>
          <p:cxnSp>
            <p:nvCxnSpPr>
              <p:cNvPr id="215" name="AutoShape 107"/>
              <p:cNvCxnSpPr>
                <a:cxnSpLocks noChangeShapeType="1"/>
              </p:cNvCxnSpPr>
              <p:nvPr/>
            </p:nvCxnSpPr>
            <p:spPr bwMode="auto">
              <a:xfrm flipH="1">
                <a:off x="1030" y="2040"/>
                <a:ext cx="152" cy="100"/>
              </a:xfrm>
              <a:prstGeom prst="straightConnector1">
                <a:avLst/>
              </a:prstGeom>
              <a:grpFill/>
              <a:ln w="9525">
                <a:solidFill>
                  <a:schemeClr val="tx1"/>
                </a:solidFill>
                <a:round/>
                <a:headEnd/>
                <a:tailEnd type="triangle" w="sm" len="sm"/>
              </a:ln>
            </p:spPr>
          </p:cxnSp>
          <p:cxnSp>
            <p:nvCxnSpPr>
              <p:cNvPr id="216" name="AutoShape 108"/>
              <p:cNvCxnSpPr>
                <a:cxnSpLocks noChangeShapeType="1"/>
              </p:cNvCxnSpPr>
              <p:nvPr/>
            </p:nvCxnSpPr>
            <p:spPr bwMode="auto">
              <a:xfrm>
                <a:off x="1182" y="2040"/>
                <a:ext cx="136" cy="100"/>
              </a:xfrm>
              <a:prstGeom prst="straightConnector1">
                <a:avLst/>
              </a:prstGeom>
              <a:grpFill/>
              <a:ln w="9525">
                <a:solidFill>
                  <a:schemeClr val="tx1"/>
                </a:solidFill>
                <a:round/>
                <a:headEnd/>
                <a:tailEnd type="triangle" w="sm" len="sm"/>
              </a:ln>
            </p:spPr>
          </p:cxnSp>
          <p:cxnSp>
            <p:nvCxnSpPr>
              <p:cNvPr id="217" name="AutoShape 111"/>
              <p:cNvCxnSpPr>
                <a:cxnSpLocks noChangeShapeType="1"/>
              </p:cNvCxnSpPr>
              <p:nvPr/>
            </p:nvCxnSpPr>
            <p:spPr bwMode="auto">
              <a:xfrm flipH="1">
                <a:off x="935" y="2260"/>
                <a:ext cx="95" cy="104"/>
              </a:xfrm>
              <a:prstGeom prst="straightConnector1">
                <a:avLst/>
              </a:prstGeom>
              <a:grpFill/>
              <a:ln w="9525">
                <a:solidFill>
                  <a:schemeClr val="tx1"/>
                </a:solidFill>
                <a:round/>
                <a:headEnd/>
                <a:tailEnd type="triangle" w="sm" len="sm"/>
              </a:ln>
            </p:spPr>
          </p:cxnSp>
          <p:cxnSp>
            <p:nvCxnSpPr>
              <p:cNvPr id="218" name="AutoShape 112"/>
              <p:cNvCxnSpPr>
                <a:cxnSpLocks noChangeShapeType="1"/>
              </p:cNvCxnSpPr>
              <p:nvPr/>
            </p:nvCxnSpPr>
            <p:spPr bwMode="auto">
              <a:xfrm>
                <a:off x="1030" y="2260"/>
                <a:ext cx="73" cy="104"/>
              </a:xfrm>
              <a:prstGeom prst="straightConnector1">
                <a:avLst/>
              </a:prstGeom>
              <a:grpFill/>
              <a:ln w="9525">
                <a:solidFill>
                  <a:schemeClr val="tx1"/>
                </a:solidFill>
                <a:round/>
                <a:headEnd/>
                <a:tailEnd type="triangle" w="sm" len="sm"/>
              </a:ln>
            </p:spPr>
          </p:cxnSp>
          <p:cxnSp>
            <p:nvCxnSpPr>
              <p:cNvPr id="219" name="AutoShape 115"/>
              <p:cNvCxnSpPr>
                <a:cxnSpLocks noChangeShapeType="1"/>
              </p:cNvCxnSpPr>
              <p:nvPr/>
            </p:nvCxnSpPr>
            <p:spPr bwMode="auto">
              <a:xfrm flipH="1">
                <a:off x="1251" y="2260"/>
                <a:ext cx="67" cy="108"/>
              </a:xfrm>
              <a:prstGeom prst="straightConnector1">
                <a:avLst/>
              </a:prstGeom>
              <a:grpFill/>
              <a:ln w="9525">
                <a:solidFill>
                  <a:schemeClr val="tx1"/>
                </a:solidFill>
                <a:round/>
                <a:headEnd/>
                <a:tailEnd type="triangle" w="sm" len="sm"/>
              </a:ln>
            </p:spPr>
          </p:cxnSp>
          <p:cxnSp>
            <p:nvCxnSpPr>
              <p:cNvPr id="220" name="AutoShape 116"/>
              <p:cNvCxnSpPr>
                <a:cxnSpLocks noChangeShapeType="1"/>
              </p:cNvCxnSpPr>
              <p:nvPr/>
            </p:nvCxnSpPr>
            <p:spPr bwMode="auto">
              <a:xfrm>
                <a:off x="1318" y="2260"/>
                <a:ext cx="101" cy="108"/>
              </a:xfrm>
              <a:prstGeom prst="straightConnector1">
                <a:avLst/>
              </a:prstGeom>
              <a:grpFill/>
              <a:ln w="9525">
                <a:solidFill>
                  <a:schemeClr val="tx1"/>
                </a:solidFill>
                <a:round/>
                <a:headEnd/>
                <a:tailEnd type="triangle" w="sm" len="sm"/>
              </a:ln>
            </p:spPr>
          </p:cxnSp>
          <p:sp>
            <p:nvSpPr>
              <p:cNvPr id="221" name="Line 117"/>
              <p:cNvSpPr>
                <a:spLocks noChangeShapeType="1"/>
              </p:cNvSpPr>
              <p:nvPr/>
            </p:nvSpPr>
            <p:spPr bwMode="auto">
              <a:xfrm flipH="1">
                <a:off x="876" y="2484"/>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22" name="Line 118"/>
              <p:cNvSpPr>
                <a:spLocks noChangeShapeType="1"/>
              </p:cNvSpPr>
              <p:nvPr/>
            </p:nvSpPr>
            <p:spPr bwMode="auto">
              <a:xfrm>
                <a:off x="936" y="2484"/>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23" name="Line 119"/>
              <p:cNvSpPr>
                <a:spLocks noChangeShapeType="1"/>
              </p:cNvSpPr>
              <p:nvPr/>
            </p:nvSpPr>
            <p:spPr bwMode="auto">
              <a:xfrm flipH="1">
                <a:off x="1041" y="2484"/>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24" name="Line 120"/>
              <p:cNvSpPr>
                <a:spLocks noChangeShapeType="1"/>
              </p:cNvSpPr>
              <p:nvPr/>
            </p:nvSpPr>
            <p:spPr bwMode="auto">
              <a:xfrm>
                <a:off x="1101" y="2484"/>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25" name="Line 121"/>
              <p:cNvSpPr>
                <a:spLocks noChangeShapeType="1"/>
              </p:cNvSpPr>
              <p:nvPr/>
            </p:nvSpPr>
            <p:spPr bwMode="auto">
              <a:xfrm flipH="1">
                <a:off x="1190" y="2481"/>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26" name="Line 122"/>
              <p:cNvSpPr>
                <a:spLocks noChangeShapeType="1"/>
              </p:cNvSpPr>
              <p:nvPr/>
            </p:nvSpPr>
            <p:spPr bwMode="auto">
              <a:xfrm>
                <a:off x="1250" y="2481"/>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27" name="Line 123"/>
              <p:cNvSpPr>
                <a:spLocks noChangeShapeType="1"/>
              </p:cNvSpPr>
              <p:nvPr/>
            </p:nvSpPr>
            <p:spPr bwMode="auto">
              <a:xfrm flipH="1">
                <a:off x="1359" y="2482"/>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28" name="Line 124"/>
              <p:cNvSpPr>
                <a:spLocks noChangeShapeType="1"/>
              </p:cNvSpPr>
              <p:nvPr/>
            </p:nvSpPr>
            <p:spPr bwMode="auto">
              <a:xfrm>
                <a:off x="1419" y="2482"/>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sp>
          <p:nvSpPr>
            <p:cNvPr id="208" name="円/楕円 207"/>
            <p:cNvSpPr/>
            <p:nvPr/>
          </p:nvSpPr>
          <p:spPr>
            <a:xfrm>
              <a:off x="4095751" y="3968750"/>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09" name="円/楕円 208"/>
            <p:cNvSpPr/>
            <p:nvPr/>
          </p:nvSpPr>
          <p:spPr>
            <a:xfrm>
              <a:off x="4311650" y="4307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10" name="円/楕円 209"/>
            <p:cNvSpPr/>
            <p:nvPr/>
          </p:nvSpPr>
          <p:spPr>
            <a:xfrm>
              <a:off x="3860800" y="4307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11" name="円/楕円 210"/>
            <p:cNvSpPr/>
            <p:nvPr/>
          </p:nvSpPr>
          <p:spPr>
            <a:xfrm>
              <a:off x="4464050" y="4670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12" name="円/楕円 211"/>
            <p:cNvSpPr/>
            <p:nvPr/>
          </p:nvSpPr>
          <p:spPr>
            <a:xfrm>
              <a:off x="4197350" y="4670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13" name="円/楕円 212"/>
            <p:cNvSpPr/>
            <p:nvPr/>
          </p:nvSpPr>
          <p:spPr>
            <a:xfrm>
              <a:off x="3963988" y="4666638"/>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14" name="円/楕円 213"/>
            <p:cNvSpPr/>
            <p:nvPr/>
          </p:nvSpPr>
          <p:spPr>
            <a:xfrm>
              <a:off x="3697288" y="4666638"/>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7" name="グループ化 228"/>
          <p:cNvGrpSpPr>
            <a:grpSpLocks noChangeAspect="1"/>
          </p:cNvGrpSpPr>
          <p:nvPr/>
        </p:nvGrpSpPr>
        <p:grpSpPr>
          <a:xfrm>
            <a:off x="3920270" y="3939702"/>
            <a:ext cx="804747" cy="902732"/>
            <a:chOff x="3697288" y="3968750"/>
            <a:chExt cx="946762" cy="1062038"/>
          </a:xfrm>
        </p:grpSpPr>
        <p:grpSp>
          <p:nvGrpSpPr>
            <p:cNvPr id="8" name="Group 103"/>
            <p:cNvGrpSpPr>
              <a:grpSpLocks/>
            </p:cNvGrpSpPr>
            <p:nvPr/>
          </p:nvGrpSpPr>
          <p:grpSpPr bwMode="auto">
            <a:xfrm>
              <a:off x="3697288" y="4144963"/>
              <a:ext cx="933450" cy="885825"/>
              <a:chOff x="876" y="2040"/>
              <a:chExt cx="588" cy="558"/>
            </a:xfrm>
          </p:grpSpPr>
          <p:cxnSp>
            <p:nvCxnSpPr>
              <p:cNvPr id="238" name="AutoShape 107"/>
              <p:cNvCxnSpPr>
                <a:cxnSpLocks noChangeShapeType="1"/>
              </p:cNvCxnSpPr>
              <p:nvPr/>
            </p:nvCxnSpPr>
            <p:spPr bwMode="auto">
              <a:xfrm flipH="1">
                <a:off x="1030" y="2040"/>
                <a:ext cx="152" cy="100"/>
              </a:xfrm>
              <a:prstGeom prst="straightConnector1">
                <a:avLst/>
              </a:prstGeom>
              <a:noFill/>
              <a:ln w="9525">
                <a:solidFill>
                  <a:schemeClr val="tx1"/>
                </a:solidFill>
                <a:round/>
                <a:headEnd/>
                <a:tailEnd type="triangle" w="sm" len="sm"/>
              </a:ln>
            </p:spPr>
          </p:cxnSp>
          <p:cxnSp>
            <p:nvCxnSpPr>
              <p:cNvPr id="239" name="AutoShape 108"/>
              <p:cNvCxnSpPr>
                <a:cxnSpLocks noChangeShapeType="1"/>
              </p:cNvCxnSpPr>
              <p:nvPr/>
            </p:nvCxnSpPr>
            <p:spPr bwMode="auto">
              <a:xfrm>
                <a:off x="1182" y="2040"/>
                <a:ext cx="136" cy="100"/>
              </a:xfrm>
              <a:prstGeom prst="straightConnector1">
                <a:avLst/>
              </a:prstGeom>
              <a:noFill/>
              <a:ln w="9525">
                <a:solidFill>
                  <a:schemeClr val="tx1"/>
                </a:solidFill>
                <a:round/>
                <a:headEnd/>
                <a:tailEnd type="triangle" w="sm" len="sm"/>
              </a:ln>
            </p:spPr>
          </p:cxnSp>
          <p:cxnSp>
            <p:nvCxnSpPr>
              <p:cNvPr id="240" name="AutoShape 111"/>
              <p:cNvCxnSpPr>
                <a:cxnSpLocks noChangeShapeType="1"/>
              </p:cNvCxnSpPr>
              <p:nvPr/>
            </p:nvCxnSpPr>
            <p:spPr bwMode="auto">
              <a:xfrm flipH="1">
                <a:off x="935" y="2260"/>
                <a:ext cx="95" cy="104"/>
              </a:xfrm>
              <a:prstGeom prst="straightConnector1">
                <a:avLst/>
              </a:prstGeom>
              <a:noFill/>
              <a:ln w="9525">
                <a:solidFill>
                  <a:schemeClr val="tx1"/>
                </a:solidFill>
                <a:round/>
                <a:headEnd/>
                <a:tailEnd type="triangle" w="sm" len="sm"/>
              </a:ln>
            </p:spPr>
          </p:cxnSp>
          <p:cxnSp>
            <p:nvCxnSpPr>
              <p:cNvPr id="241" name="AutoShape 112"/>
              <p:cNvCxnSpPr>
                <a:cxnSpLocks noChangeShapeType="1"/>
              </p:cNvCxnSpPr>
              <p:nvPr/>
            </p:nvCxnSpPr>
            <p:spPr bwMode="auto">
              <a:xfrm>
                <a:off x="1030" y="2260"/>
                <a:ext cx="73" cy="104"/>
              </a:xfrm>
              <a:prstGeom prst="straightConnector1">
                <a:avLst/>
              </a:prstGeom>
              <a:noFill/>
              <a:ln w="9525">
                <a:solidFill>
                  <a:schemeClr val="tx1"/>
                </a:solidFill>
                <a:round/>
                <a:headEnd/>
                <a:tailEnd type="triangle" w="sm" len="sm"/>
              </a:ln>
            </p:spPr>
          </p:cxnSp>
          <p:cxnSp>
            <p:nvCxnSpPr>
              <p:cNvPr id="242" name="AutoShape 115"/>
              <p:cNvCxnSpPr>
                <a:cxnSpLocks noChangeShapeType="1"/>
              </p:cNvCxnSpPr>
              <p:nvPr/>
            </p:nvCxnSpPr>
            <p:spPr bwMode="auto">
              <a:xfrm flipH="1">
                <a:off x="1251" y="2260"/>
                <a:ext cx="67" cy="108"/>
              </a:xfrm>
              <a:prstGeom prst="straightConnector1">
                <a:avLst/>
              </a:prstGeom>
              <a:noFill/>
              <a:ln w="9525">
                <a:solidFill>
                  <a:schemeClr val="tx1"/>
                </a:solidFill>
                <a:round/>
                <a:headEnd/>
                <a:tailEnd type="triangle" w="sm" len="sm"/>
              </a:ln>
            </p:spPr>
          </p:cxnSp>
          <p:cxnSp>
            <p:nvCxnSpPr>
              <p:cNvPr id="243" name="AutoShape 116"/>
              <p:cNvCxnSpPr>
                <a:cxnSpLocks noChangeShapeType="1"/>
              </p:cNvCxnSpPr>
              <p:nvPr/>
            </p:nvCxnSpPr>
            <p:spPr bwMode="auto">
              <a:xfrm>
                <a:off x="1318" y="2260"/>
                <a:ext cx="101" cy="108"/>
              </a:xfrm>
              <a:prstGeom prst="straightConnector1">
                <a:avLst/>
              </a:prstGeom>
              <a:noFill/>
              <a:ln w="9525">
                <a:solidFill>
                  <a:schemeClr val="tx1"/>
                </a:solidFill>
                <a:round/>
                <a:headEnd/>
                <a:tailEnd type="triangle" w="sm" len="sm"/>
              </a:ln>
            </p:spPr>
          </p:cxnSp>
          <p:sp>
            <p:nvSpPr>
              <p:cNvPr id="244" name="Line 117"/>
              <p:cNvSpPr>
                <a:spLocks noChangeShapeType="1"/>
              </p:cNvSpPr>
              <p:nvPr/>
            </p:nvSpPr>
            <p:spPr bwMode="auto">
              <a:xfrm flipH="1">
                <a:off x="876" y="2484"/>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45" name="Line 118"/>
              <p:cNvSpPr>
                <a:spLocks noChangeShapeType="1"/>
              </p:cNvSpPr>
              <p:nvPr/>
            </p:nvSpPr>
            <p:spPr bwMode="auto">
              <a:xfrm>
                <a:off x="936" y="2484"/>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46" name="Line 119"/>
              <p:cNvSpPr>
                <a:spLocks noChangeShapeType="1"/>
              </p:cNvSpPr>
              <p:nvPr/>
            </p:nvSpPr>
            <p:spPr bwMode="auto">
              <a:xfrm flipH="1">
                <a:off x="1041" y="2484"/>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47" name="Line 120"/>
              <p:cNvSpPr>
                <a:spLocks noChangeShapeType="1"/>
              </p:cNvSpPr>
              <p:nvPr/>
            </p:nvSpPr>
            <p:spPr bwMode="auto">
              <a:xfrm>
                <a:off x="1101" y="2484"/>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48" name="Line 121"/>
              <p:cNvSpPr>
                <a:spLocks noChangeShapeType="1"/>
              </p:cNvSpPr>
              <p:nvPr/>
            </p:nvSpPr>
            <p:spPr bwMode="auto">
              <a:xfrm flipH="1">
                <a:off x="1190" y="2489"/>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49" name="Line 122"/>
              <p:cNvSpPr>
                <a:spLocks noChangeShapeType="1"/>
              </p:cNvSpPr>
              <p:nvPr/>
            </p:nvSpPr>
            <p:spPr bwMode="auto">
              <a:xfrm>
                <a:off x="1250" y="2489"/>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50" name="Line 123"/>
              <p:cNvSpPr>
                <a:spLocks noChangeShapeType="1"/>
              </p:cNvSpPr>
              <p:nvPr/>
            </p:nvSpPr>
            <p:spPr bwMode="auto">
              <a:xfrm flipH="1">
                <a:off x="1359" y="2490"/>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51" name="Line 124"/>
              <p:cNvSpPr>
                <a:spLocks noChangeShapeType="1"/>
              </p:cNvSpPr>
              <p:nvPr/>
            </p:nvSpPr>
            <p:spPr bwMode="auto">
              <a:xfrm>
                <a:off x="1419" y="2490"/>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sp>
          <p:nvSpPr>
            <p:cNvPr id="231" name="円/楕円 230"/>
            <p:cNvSpPr/>
            <p:nvPr/>
          </p:nvSpPr>
          <p:spPr>
            <a:xfrm>
              <a:off x="4095751" y="3968750"/>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32" name="円/楕円 231"/>
            <p:cNvSpPr/>
            <p:nvPr/>
          </p:nvSpPr>
          <p:spPr>
            <a:xfrm>
              <a:off x="4311650" y="4307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33" name="円/楕円 232"/>
            <p:cNvSpPr/>
            <p:nvPr/>
          </p:nvSpPr>
          <p:spPr>
            <a:xfrm>
              <a:off x="3860800" y="4307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34" name="円/楕円 233"/>
            <p:cNvSpPr/>
            <p:nvPr/>
          </p:nvSpPr>
          <p:spPr>
            <a:xfrm>
              <a:off x="4464050" y="4670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35" name="円/楕円 234"/>
            <p:cNvSpPr/>
            <p:nvPr/>
          </p:nvSpPr>
          <p:spPr>
            <a:xfrm>
              <a:off x="4197350" y="4670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36" name="円/楕円 235"/>
            <p:cNvSpPr/>
            <p:nvPr/>
          </p:nvSpPr>
          <p:spPr>
            <a:xfrm>
              <a:off x="3963988" y="4666638"/>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37" name="円/楕円 236"/>
            <p:cNvSpPr/>
            <p:nvPr/>
          </p:nvSpPr>
          <p:spPr>
            <a:xfrm>
              <a:off x="3697288" y="4666638"/>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9" name="グループ化 251"/>
          <p:cNvGrpSpPr>
            <a:grpSpLocks noChangeAspect="1"/>
          </p:cNvGrpSpPr>
          <p:nvPr/>
        </p:nvGrpSpPr>
        <p:grpSpPr>
          <a:xfrm>
            <a:off x="3920270" y="5075795"/>
            <a:ext cx="804747" cy="894636"/>
            <a:chOff x="3697288" y="3968750"/>
            <a:chExt cx="946762" cy="1052513"/>
          </a:xfrm>
          <a:solidFill>
            <a:srgbClr val="FFCCFF"/>
          </a:solidFill>
        </p:grpSpPr>
        <p:grpSp>
          <p:nvGrpSpPr>
            <p:cNvPr id="10" name="Group 103"/>
            <p:cNvGrpSpPr>
              <a:grpSpLocks/>
            </p:cNvGrpSpPr>
            <p:nvPr/>
          </p:nvGrpSpPr>
          <p:grpSpPr bwMode="auto">
            <a:xfrm>
              <a:off x="3697288" y="4144963"/>
              <a:ext cx="933450" cy="876300"/>
              <a:chOff x="876" y="2040"/>
              <a:chExt cx="588" cy="552"/>
            </a:xfrm>
            <a:grpFill/>
          </p:grpSpPr>
          <p:cxnSp>
            <p:nvCxnSpPr>
              <p:cNvPr id="261" name="AutoShape 107"/>
              <p:cNvCxnSpPr>
                <a:cxnSpLocks noChangeShapeType="1"/>
              </p:cNvCxnSpPr>
              <p:nvPr/>
            </p:nvCxnSpPr>
            <p:spPr bwMode="auto">
              <a:xfrm flipH="1">
                <a:off x="1030" y="2040"/>
                <a:ext cx="152" cy="100"/>
              </a:xfrm>
              <a:prstGeom prst="straightConnector1">
                <a:avLst/>
              </a:prstGeom>
              <a:grpFill/>
              <a:ln w="9525">
                <a:solidFill>
                  <a:schemeClr val="tx1"/>
                </a:solidFill>
                <a:round/>
                <a:headEnd/>
                <a:tailEnd type="triangle" w="sm" len="sm"/>
              </a:ln>
            </p:spPr>
          </p:cxnSp>
          <p:cxnSp>
            <p:nvCxnSpPr>
              <p:cNvPr id="262" name="AutoShape 108"/>
              <p:cNvCxnSpPr>
                <a:cxnSpLocks noChangeShapeType="1"/>
              </p:cNvCxnSpPr>
              <p:nvPr/>
            </p:nvCxnSpPr>
            <p:spPr bwMode="auto">
              <a:xfrm>
                <a:off x="1182" y="2040"/>
                <a:ext cx="136" cy="100"/>
              </a:xfrm>
              <a:prstGeom prst="straightConnector1">
                <a:avLst/>
              </a:prstGeom>
              <a:grpFill/>
              <a:ln w="9525">
                <a:solidFill>
                  <a:schemeClr val="tx1"/>
                </a:solidFill>
                <a:round/>
                <a:headEnd/>
                <a:tailEnd type="triangle" w="sm" len="sm"/>
              </a:ln>
            </p:spPr>
          </p:cxnSp>
          <p:cxnSp>
            <p:nvCxnSpPr>
              <p:cNvPr id="263" name="AutoShape 111"/>
              <p:cNvCxnSpPr>
                <a:cxnSpLocks noChangeShapeType="1"/>
              </p:cNvCxnSpPr>
              <p:nvPr/>
            </p:nvCxnSpPr>
            <p:spPr bwMode="auto">
              <a:xfrm flipH="1">
                <a:off x="935" y="2260"/>
                <a:ext cx="95" cy="104"/>
              </a:xfrm>
              <a:prstGeom prst="straightConnector1">
                <a:avLst/>
              </a:prstGeom>
              <a:grpFill/>
              <a:ln w="9525">
                <a:solidFill>
                  <a:schemeClr val="tx1"/>
                </a:solidFill>
                <a:round/>
                <a:headEnd/>
                <a:tailEnd type="triangle" w="sm" len="sm"/>
              </a:ln>
            </p:spPr>
          </p:cxnSp>
          <p:cxnSp>
            <p:nvCxnSpPr>
              <p:cNvPr id="264" name="AutoShape 112"/>
              <p:cNvCxnSpPr>
                <a:cxnSpLocks noChangeShapeType="1"/>
              </p:cNvCxnSpPr>
              <p:nvPr/>
            </p:nvCxnSpPr>
            <p:spPr bwMode="auto">
              <a:xfrm>
                <a:off x="1030" y="2260"/>
                <a:ext cx="73" cy="104"/>
              </a:xfrm>
              <a:prstGeom prst="straightConnector1">
                <a:avLst/>
              </a:prstGeom>
              <a:grpFill/>
              <a:ln w="9525">
                <a:solidFill>
                  <a:schemeClr val="tx1"/>
                </a:solidFill>
                <a:round/>
                <a:headEnd/>
                <a:tailEnd type="triangle" w="sm" len="sm"/>
              </a:ln>
            </p:spPr>
          </p:cxnSp>
          <p:cxnSp>
            <p:nvCxnSpPr>
              <p:cNvPr id="265" name="AutoShape 115"/>
              <p:cNvCxnSpPr>
                <a:cxnSpLocks noChangeShapeType="1"/>
              </p:cNvCxnSpPr>
              <p:nvPr/>
            </p:nvCxnSpPr>
            <p:spPr bwMode="auto">
              <a:xfrm flipH="1">
                <a:off x="1251" y="2260"/>
                <a:ext cx="67" cy="108"/>
              </a:xfrm>
              <a:prstGeom prst="straightConnector1">
                <a:avLst/>
              </a:prstGeom>
              <a:grpFill/>
              <a:ln w="9525">
                <a:solidFill>
                  <a:schemeClr val="tx1"/>
                </a:solidFill>
                <a:round/>
                <a:headEnd/>
                <a:tailEnd type="triangle" w="sm" len="sm"/>
              </a:ln>
            </p:spPr>
          </p:cxnSp>
          <p:cxnSp>
            <p:nvCxnSpPr>
              <p:cNvPr id="266" name="AutoShape 116"/>
              <p:cNvCxnSpPr>
                <a:cxnSpLocks noChangeShapeType="1"/>
              </p:cNvCxnSpPr>
              <p:nvPr/>
            </p:nvCxnSpPr>
            <p:spPr bwMode="auto">
              <a:xfrm>
                <a:off x="1318" y="2260"/>
                <a:ext cx="101" cy="108"/>
              </a:xfrm>
              <a:prstGeom prst="straightConnector1">
                <a:avLst/>
              </a:prstGeom>
              <a:grpFill/>
              <a:ln w="9525">
                <a:solidFill>
                  <a:schemeClr val="tx1"/>
                </a:solidFill>
                <a:round/>
                <a:headEnd/>
                <a:tailEnd type="triangle" w="sm" len="sm"/>
              </a:ln>
            </p:spPr>
          </p:cxnSp>
          <p:sp>
            <p:nvSpPr>
              <p:cNvPr id="267" name="Line 117"/>
              <p:cNvSpPr>
                <a:spLocks noChangeShapeType="1"/>
              </p:cNvSpPr>
              <p:nvPr/>
            </p:nvSpPr>
            <p:spPr bwMode="auto">
              <a:xfrm flipH="1">
                <a:off x="876" y="2484"/>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68" name="Line 118"/>
              <p:cNvSpPr>
                <a:spLocks noChangeShapeType="1"/>
              </p:cNvSpPr>
              <p:nvPr/>
            </p:nvSpPr>
            <p:spPr bwMode="auto">
              <a:xfrm>
                <a:off x="936" y="2484"/>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69" name="Line 119"/>
              <p:cNvSpPr>
                <a:spLocks noChangeShapeType="1"/>
              </p:cNvSpPr>
              <p:nvPr/>
            </p:nvSpPr>
            <p:spPr bwMode="auto">
              <a:xfrm flipH="1">
                <a:off x="1041" y="2484"/>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70" name="Line 120"/>
              <p:cNvSpPr>
                <a:spLocks noChangeShapeType="1"/>
              </p:cNvSpPr>
              <p:nvPr/>
            </p:nvSpPr>
            <p:spPr bwMode="auto">
              <a:xfrm>
                <a:off x="1101" y="2484"/>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71" name="Line 121"/>
              <p:cNvSpPr>
                <a:spLocks noChangeShapeType="1"/>
              </p:cNvSpPr>
              <p:nvPr/>
            </p:nvSpPr>
            <p:spPr bwMode="auto">
              <a:xfrm flipH="1">
                <a:off x="1190" y="2481"/>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72" name="Line 122"/>
              <p:cNvSpPr>
                <a:spLocks noChangeShapeType="1"/>
              </p:cNvSpPr>
              <p:nvPr/>
            </p:nvSpPr>
            <p:spPr bwMode="auto">
              <a:xfrm>
                <a:off x="1250" y="2481"/>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73" name="Line 123"/>
              <p:cNvSpPr>
                <a:spLocks noChangeShapeType="1"/>
              </p:cNvSpPr>
              <p:nvPr/>
            </p:nvSpPr>
            <p:spPr bwMode="auto">
              <a:xfrm flipH="1">
                <a:off x="1359" y="2482"/>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74" name="Line 124"/>
              <p:cNvSpPr>
                <a:spLocks noChangeShapeType="1"/>
              </p:cNvSpPr>
              <p:nvPr/>
            </p:nvSpPr>
            <p:spPr bwMode="auto">
              <a:xfrm>
                <a:off x="1419" y="2482"/>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sp>
          <p:nvSpPr>
            <p:cNvPr id="254" name="円/楕円 253"/>
            <p:cNvSpPr/>
            <p:nvPr/>
          </p:nvSpPr>
          <p:spPr>
            <a:xfrm>
              <a:off x="4095751" y="3968750"/>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55" name="円/楕円 254"/>
            <p:cNvSpPr/>
            <p:nvPr/>
          </p:nvSpPr>
          <p:spPr>
            <a:xfrm>
              <a:off x="4311650" y="4307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56" name="円/楕円 255"/>
            <p:cNvSpPr/>
            <p:nvPr/>
          </p:nvSpPr>
          <p:spPr>
            <a:xfrm>
              <a:off x="3860800" y="4307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57" name="円/楕円 256"/>
            <p:cNvSpPr/>
            <p:nvPr/>
          </p:nvSpPr>
          <p:spPr>
            <a:xfrm>
              <a:off x="4464050" y="4670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58" name="円/楕円 257"/>
            <p:cNvSpPr/>
            <p:nvPr/>
          </p:nvSpPr>
          <p:spPr>
            <a:xfrm>
              <a:off x="4197350" y="4670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59" name="円/楕円 258"/>
            <p:cNvSpPr/>
            <p:nvPr/>
          </p:nvSpPr>
          <p:spPr>
            <a:xfrm>
              <a:off x="3963988" y="4666638"/>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60" name="円/楕円 259"/>
            <p:cNvSpPr/>
            <p:nvPr/>
          </p:nvSpPr>
          <p:spPr>
            <a:xfrm>
              <a:off x="3697288" y="4666638"/>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11" name="グループ化 274"/>
          <p:cNvGrpSpPr>
            <a:grpSpLocks noChangeAspect="1"/>
          </p:cNvGrpSpPr>
          <p:nvPr/>
        </p:nvGrpSpPr>
        <p:grpSpPr>
          <a:xfrm>
            <a:off x="5088670" y="3939702"/>
            <a:ext cx="804747" cy="902732"/>
            <a:chOff x="3697288" y="3968750"/>
            <a:chExt cx="946762" cy="1062038"/>
          </a:xfrm>
        </p:grpSpPr>
        <p:grpSp>
          <p:nvGrpSpPr>
            <p:cNvPr id="12" name="Group 103"/>
            <p:cNvGrpSpPr>
              <a:grpSpLocks/>
            </p:cNvGrpSpPr>
            <p:nvPr/>
          </p:nvGrpSpPr>
          <p:grpSpPr bwMode="auto">
            <a:xfrm>
              <a:off x="3697288" y="4144963"/>
              <a:ext cx="933450" cy="885825"/>
              <a:chOff x="876" y="2040"/>
              <a:chExt cx="588" cy="558"/>
            </a:xfrm>
          </p:grpSpPr>
          <p:cxnSp>
            <p:nvCxnSpPr>
              <p:cNvPr id="284" name="AutoShape 107"/>
              <p:cNvCxnSpPr>
                <a:cxnSpLocks noChangeShapeType="1"/>
              </p:cNvCxnSpPr>
              <p:nvPr/>
            </p:nvCxnSpPr>
            <p:spPr bwMode="auto">
              <a:xfrm flipH="1">
                <a:off x="1030" y="2040"/>
                <a:ext cx="152" cy="100"/>
              </a:xfrm>
              <a:prstGeom prst="straightConnector1">
                <a:avLst/>
              </a:prstGeom>
              <a:noFill/>
              <a:ln w="9525">
                <a:solidFill>
                  <a:schemeClr val="tx1"/>
                </a:solidFill>
                <a:round/>
                <a:headEnd/>
                <a:tailEnd type="triangle" w="sm" len="sm"/>
              </a:ln>
            </p:spPr>
          </p:cxnSp>
          <p:cxnSp>
            <p:nvCxnSpPr>
              <p:cNvPr id="285" name="AutoShape 108"/>
              <p:cNvCxnSpPr>
                <a:cxnSpLocks noChangeShapeType="1"/>
              </p:cNvCxnSpPr>
              <p:nvPr/>
            </p:nvCxnSpPr>
            <p:spPr bwMode="auto">
              <a:xfrm>
                <a:off x="1182" y="2040"/>
                <a:ext cx="136" cy="100"/>
              </a:xfrm>
              <a:prstGeom prst="straightConnector1">
                <a:avLst/>
              </a:prstGeom>
              <a:noFill/>
              <a:ln w="9525">
                <a:solidFill>
                  <a:schemeClr val="tx1"/>
                </a:solidFill>
                <a:round/>
                <a:headEnd/>
                <a:tailEnd type="triangle" w="sm" len="sm"/>
              </a:ln>
            </p:spPr>
          </p:cxnSp>
          <p:cxnSp>
            <p:nvCxnSpPr>
              <p:cNvPr id="286" name="AutoShape 111"/>
              <p:cNvCxnSpPr>
                <a:cxnSpLocks noChangeShapeType="1"/>
              </p:cNvCxnSpPr>
              <p:nvPr/>
            </p:nvCxnSpPr>
            <p:spPr bwMode="auto">
              <a:xfrm flipH="1">
                <a:off x="935" y="2260"/>
                <a:ext cx="95" cy="104"/>
              </a:xfrm>
              <a:prstGeom prst="straightConnector1">
                <a:avLst/>
              </a:prstGeom>
              <a:noFill/>
              <a:ln w="9525">
                <a:solidFill>
                  <a:schemeClr val="tx1"/>
                </a:solidFill>
                <a:round/>
                <a:headEnd/>
                <a:tailEnd type="triangle" w="sm" len="sm"/>
              </a:ln>
            </p:spPr>
          </p:cxnSp>
          <p:cxnSp>
            <p:nvCxnSpPr>
              <p:cNvPr id="287" name="AutoShape 112"/>
              <p:cNvCxnSpPr>
                <a:cxnSpLocks noChangeShapeType="1"/>
              </p:cNvCxnSpPr>
              <p:nvPr/>
            </p:nvCxnSpPr>
            <p:spPr bwMode="auto">
              <a:xfrm>
                <a:off x="1030" y="2260"/>
                <a:ext cx="73" cy="104"/>
              </a:xfrm>
              <a:prstGeom prst="straightConnector1">
                <a:avLst/>
              </a:prstGeom>
              <a:noFill/>
              <a:ln w="9525">
                <a:solidFill>
                  <a:schemeClr val="tx1"/>
                </a:solidFill>
                <a:round/>
                <a:headEnd/>
                <a:tailEnd type="triangle" w="sm" len="sm"/>
              </a:ln>
            </p:spPr>
          </p:cxnSp>
          <p:cxnSp>
            <p:nvCxnSpPr>
              <p:cNvPr id="288" name="AutoShape 115"/>
              <p:cNvCxnSpPr>
                <a:cxnSpLocks noChangeShapeType="1"/>
              </p:cNvCxnSpPr>
              <p:nvPr/>
            </p:nvCxnSpPr>
            <p:spPr bwMode="auto">
              <a:xfrm flipH="1">
                <a:off x="1251" y="2260"/>
                <a:ext cx="67" cy="108"/>
              </a:xfrm>
              <a:prstGeom prst="straightConnector1">
                <a:avLst/>
              </a:prstGeom>
              <a:noFill/>
              <a:ln w="9525">
                <a:solidFill>
                  <a:schemeClr val="tx1"/>
                </a:solidFill>
                <a:round/>
                <a:headEnd/>
                <a:tailEnd type="triangle" w="sm" len="sm"/>
              </a:ln>
            </p:spPr>
          </p:cxnSp>
          <p:cxnSp>
            <p:nvCxnSpPr>
              <p:cNvPr id="289" name="AutoShape 116"/>
              <p:cNvCxnSpPr>
                <a:cxnSpLocks noChangeShapeType="1"/>
              </p:cNvCxnSpPr>
              <p:nvPr/>
            </p:nvCxnSpPr>
            <p:spPr bwMode="auto">
              <a:xfrm>
                <a:off x="1318" y="2260"/>
                <a:ext cx="101" cy="108"/>
              </a:xfrm>
              <a:prstGeom prst="straightConnector1">
                <a:avLst/>
              </a:prstGeom>
              <a:noFill/>
              <a:ln w="9525">
                <a:solidFill>
                  <a:schemeClr val="tx1"/>
                </a:solidFill>
                <a:round/>
                <a:headEnd/>
                <a:tailEnd type="triangle" w="sm" len="sm"/>
              </a:ln>
            </p:spPr>
          </p:cxnSp>
          <p:sp>
            <p:nvSpPr>
              <p:cNvPr id="290" name="Line 117"/>
              <p:cNvSpPr>
                <a:spLocks noChangeShapeType="1"/>
              </p:cNvSpPr>
              <p:nvPr/>
            </p:nvSpPr>
            <p:spPr bwMode="auto">
              <a:xfrm flipH="1">
                <a:off x="876" y="2484"/>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91" name="Line 118"/>
              <p:cNvSpPr>
                <a:spLocks noChangeShapeType="1"/>
              </p:cNvSpPr>
              <p:nvPr/>
            </p:nvSpPr>
            <p:spPr bwMode="auto">
              <a:xfrm>
                <a:off x="936" y="2484"/>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92" name="Line 119"/>
              <p:cNvSpPr>
                <a:spLocks noChangeShapeType="1"/>
              </p:cNvSpPr>
              <p:nvPr/>
            </p:nvSpPr>
            <p:spPr bwMode="auto">
              <a:xfrm flipH="1">
                <a:off x="1041" y="2484"/>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93" name="Line 120"/>
              <p:cNvSpPr>
                <a:spLocks noChangeShapeType="1"/>
              </p:cNvSpPr>
              <p:nvPr/>
            </p:nvSpPr>
            <p:spPr bwMode="auto">
              <a:xfrm>
                <a:off x="1101" y="2484"/>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94" name="Line 121"/>
              <p:cNvSpPr>
                <a:spLocks noChangeShapeType="1"/>
              </p:cNvSpPr>
              <p:nvPr/>
            </p:nvSpPr>
            <p:spPr bwMode="auto">
              <a:xfrm flipH="1">
                <a:off x="1190" y="2489"/>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95" name="Line 122"/>
              <p:cNvSpPr>
                <a:spLocks noChangeShapeType="1"/>
              </p:cNvSpPr>
              <p:nvPr/>
            </p:nvSpPr>
            <p:spPr bwMode="auto">
              <a:xfrm>
                <a:off x="1250" y="2489"/>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96" name="Line 123"/>
              <p:cNvSpPr>
                <a:spLocks noChangeShapeType="1"/>
              </p:cNvSpPr>
              <p:nvPr/>
            </p:nvSpPr>
            <p:spPr bwMode="auto">
              <a:xfrm flipH="1">
                <a:off x="1359" y="2490"/>
                <a:ext cx="57" cy="105"/>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297" name="Line 124"/>
              <p:cNvSpPr>
                <a:spLocks noChangeShapeType="1"/>
              </p:cNvSpPr>
              <p:nvPr/>
            </p:nvSpPr>
            <p:spPr bwMode="auto">
              <a:xfrm>
                <a:off x="1419" y="2490"/>
                <a:ext cx="45" cy="108"/>
              </a:xfrm>
              <a:prstGeom prst="line">
                <a:avLst/>
              </a:prstGeom>
              <a:no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sp>
          <p:nvSpPr>
            <p:cNvPr id="277" name="円/楕円 276"/>
            <p:cNvSpPr/>
            <p:nvPr/>
          </p:nvSpPr>
          <p:spPr>
            <a:xfrm>
              <a:off x="4095751" y="3968750"/>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78" name="円/楕円 277"/>
            <p:cNvSpPr/>
            <p:nvPr/>
          </p:nvSpPr>
          <p:spPr>
            <a:xfrm>
              <a:off x="4311650" y="4307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79" name="円/楕円 278"/>
            <p:cNvSpPr/>
            <p:nvPr/>
          </p:nvSpPr>
          <p:spPr>
            <a:xfrm>
              <a:off x="3860800" y="4307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80" name="円/楕円 279"/>
            <p:cNvSpPr/>
            <p:nvPr/>
          </p:nvSpPr>
          <p:spPr>
            <a:xfrm>
              <a:off x="4464050" y="4670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81" name="円/楕円 280"/>
            <p:cNvSpPr/>
            <p:nvPr/>
          </p:nvSpPr>
          <p:spPr>
            <a:xfrm>
              <a:off x="4197350" y="4670913"/>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82" name="円/楕円 281"/>
            <p:cNvSpPr/>
            <p:nvPr/>
          </p:nvSpPr>
          <p:spPr>
            <a:xfrm>
              <a:off x="3963988" y="4666638"/>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83" name="円/楕円 282"/>
            <p:cNvSpPr/>
            <p:nvPr/>
          </p:nvSpPr>
          <p:spPr>
            <a:xfrm>
              <a:off x="3697288" y="4666638"/>
              <a:ext cx="180000" cy="180000"/>
            </a:xfrm>
            <a:prstGeom prst="ellipse">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13" name="グループ化 297"/>
          <p:cNvGrpSpPr>
            <a:grpSpLocks noChangeAspect="1"/>
          </p:cNvGrpSpPr>
          <p:nvPr/>
        </p:nvGrpSpPr>
        <p:grpSpPr>
          <a:xfrm>
            <a:off x="5088670" y="5075795"/>
            <a:ext cx="804747" cy="894636"/>
            <a:chOff x="3697288" y="3968750"/>
            <a:chExt cx="946762" cy="1052513"/>
          </a:xfrm>
          <a:solidFill>
            <a:srgbClr val="FFCCFF"/>
          </a:solidFill>
        </p:grpSpPr>
        <p:grpSp>
          <p:nvGrpSpPr>
            <p:cNvPr id="14" name="Group 103"/>
            <p:cNvGrpSpPr>
              <a:grpSpLocks/>
            </p:cNvGrpSpPr>
            <p:nvPr/>
          </p:nvGrpSpPr>
          <p:grpSpPr bwMode="auto">
            <a:xfrm>
              <a:off x="3697288" y="4144963"/>
              <a:ext cx="933450" cy="876300"/>
              <a:chOff x="876" y="2040"/>
              <a:chExt cx="588" cy="552"/>
            </a:xfrm>
            <a:grpFill/>
          </p:grpSpPr>
          <p:cxnSp>
            <p:nvCxnSpPr>
              <p:cNvPr id="307" name="AutoShape 107"/>
              <p:cNvCxnSpPr>
                <a:cxnSpLocks noChangeShapeType="1"/>
              </p:cNvCxnSpPr>
              <p:nvPr/>
            </p:nvCxnSpPr>
            <p:spPr bwMode="auto">
              <a:xfrm flipH="1">
                <a:off x="1030" y="2040"/>
                <a:ext cx="152" cy="100"/>
              </a:xfrm>
              <a:prstGeom prst="straightConnector1">
                <a:avLst/>
              </a:prstGeom>
              <a:grpFill/>
              <a:ln w="9525">
                <a:solidFill>
                  <a:schemeClr val="tx1"/>
                </a:solidFill>
                <a:round/>
                <a:headEnd/>
                <a:tailEnd type="triangle" w="sm" len="sm"/>
              </a:ln>
            </p:spPr>
          </p:cxnSp>
          <p:cxnSp>
            <p:nvCxnSpPr>
              <p:cNvPr id="308" name="AutoShape 108"/>
              <p:cNvCxnSpPr>
                <a:cxnSpLocks noChangeShapeType="1"/>
              </p:cNvCxnSpPr>
              <p:nvPr/>
            </p:nvCxnSpPr>
            <p:spPr bwMode="auto">
              <a:xfrm>
                <a:off x="1182" y="2040"/>
                <a:ext cx="136" cy="100"/>
              </a:xfrm>
              <a:prstGeom prst="straightConnector1">
                <a:avLst/>
              </a:prstGeom>
              <a:grpFill/>
              <a:ln w="9525">
                <a:solidFill>
                  <a:schemeClr val="tx1"/>
                </a:solidFill>
                <a:round/>
                <a:headEnd/>
                <a:tailEnd type="triangle" w="sm" len="sm"/>
              </a:ln>
            </p:spPr>
          </p:cxnSp>
          <p:cxnSp>
            <p:nvCxnSpPr>
              <p:cNvPr id="309" name="AutoShape 111"/>
              <p:cNvCxnSpPr>
                <a:cxnSpLocks noChangeShapeType="1"/>
              </p:cNvCxnSpPr>
              <p:nvPr/>
            </p:nvCxnSpPr>
            <p:spPr bwMode="auto">
              <a:xfrm flipH="1">
                <a:off x="935" y="2260"/>
                <a:ext cx="95" cy="104"/>
              </a:xfrm>
              <a:prstGeom prst="straightConnector1">
                <a:avLst/>
              </a:prstGeom>
              <a:grpFill/>
              <a:ln w="9525">
                <a:solidFill>
                  <a:schemeClr val="tx1"/>
                </a:solidFill>
                <a:round/>
                <a:headEnd/>
                <a:tailEnd type="triangle" w="sm" len="sm"/>
              </a:ln>
            </p:spPr>
          </p:cxnSp>
          <p:cxnSp>
            <p:nvCxnSpPr>
              <p:cNvPr id="310" name="AutoShape 112"/>
              <p:cNvCxnSpPr>
                <a:cxnSpLocks noChangeShapeType="1"/>
              </p:cNvCxnSpPr>
              <p:nvPr/>
            </p:nvCxnSpPr>
            <p:spPr bwMode="auto">
              <a:xfrm>
                <a:off x="1030" y="2260"/>
                <a:ext cx="73" cy="104"/>
              </a:xfrm>
              <a:prstGeom prst="straightConnector1">
                <a:avLst/>
              </a:prstGeom>
              <a:grpFill/>
              <a:ln w="9525">
                <a:solidFill>
                  <a:schemeClr val="tx1"/>
                </a:solidFill>
                <a:round/>
                <a:headEnd/>
                <a:tailEnd type="triangle" w="sm" len="sm"/>
              </a:ln>
            </p:spPr>
          </p:cxnSp>
          <p:cxnSp>
            <p:nvCxnSpPr>
              <p:cNvPr id="311" name="AutoShape 115"/>
              <p:cNvCxnSpPr>
                <a:cxnSpLocks noChangeShapeType="1"/>
              </p:cNvCxnSpPr>
              <p:nvPr/>
            </p:nvCxnSpPr>
            <p:spPr bwMode="auto">
              <a:xfrm flipH="1">
                <a:off x="1251" y="2260"/>
                <a:ext cx="67" cy="108"/>
              </a:xfrm>
              <a:prstGeom prst="straightConnector1">
                <a:avLst/>
              </a:prstGeom>
              <a:grpFill/>
              <a:ln w="9525">
                <a:solidFill>
                  <a:schemeClr val="tx1"/>
                </a:solidFill>
                <a:round/>
                <a:headEnd/>
                <a:tailEnd type="triangle" w="sm" len="sm"/>
              </a:ln>
            </p:spPr>
          </p:cxnSp>
          <p:cxnSp>
            <p:nvCxnSpPr>
              <p:cNvPr id="312" name="AutoShape 116"/>
              <p:cNvCxnSpPr>
                <a:cxnSpLocks noChangeShapeType="1"/>
              </p:cNvCxnSpPr>
              <p:nvPr/>
            </p:nvCxnSpPr>
            <p:spPr bwMode="auto">
              <a:xfrm>
                <a:off x="1318" y="2260"/>
                <a:ext cx="101" cy="108"/>
              </a:xfrm>
              <a:prstGeom prst="straightConnector1">
                <a:avLst/>
              </a:prstGeom>
              <a:grpFill/>
              <a:ln w="9525">
                <a:solidFill>
                  <a:schemeClr val="tx1"/>
                </a:solidFill>
                <a:round/>
                <a:headEnd/>
                <a:tailEnd type="triangle" w="sm" len="sm"/>
              </a:ln>
            </p:spPr>
          </p:cxnSp>
          <p:sp>
            <p:nvSpPr>
              <p:cNvPr id="313" name="Line 117"/>
              <p:cNvSpPr>
                <a:spLocks noChangeShapeType="1"/>
              </p:cNvSpPr>
              <p:nvPr/>
            </p:nvSpPr>
            <p:spPr bwMode="auto">
              <a:xfrm flipH="1">
                <a:off x="876" y="2484"/>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14" name="Line 118"/>
              <p:cNvSpPr>
                <a:spLocks noChangeShapeType="1"/>
              </p:cNvSpPr>
              <p:nvPr/>
            </p:nvSpPr>
            <p:spPr bwMode="auto">
              <a:xfrm>
                <a:off x="936" y="2484"/>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15" name="Line 119"/>
              <p:cNvSpPr>
                <a:spLocks noChangeShapeType="1"/>
              </p:cNvSpPr>
              <p:nvPr/>
            </p:nvSpPr>
            <p:spPr bwMode="auto">
              <a:xfrm flipH="1">
                <a:off x="1041" y="2484"/>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16" name="Line 120"/>
              <p:cNvSpPr>
                <a:spLocks noChangeShapeType="1"/>
              </p:cNvSpPr>
              <p:nvPr/>
            </p:nvSpPr>
            <p:spPr bwMode="auto">
              <a:xfrm>
                <a:off x="1101" y="2484"/>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17" name="Line 121"/>
              <p:cNvSpPr>
                <a:spLocks noChangeShapeType="1"/>
              </p:cNvSpPr>
              <p:nvPr/>
            </p:nvSpPr>
            <p:spPr bwMode="auto">
              <a:xfrm flipH="1">
                <a:off x="1190" y="2481"/>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18" name="Line 122"/>
              <p:cNvSpPr>
                <a:spLocks noChangeShapeType="1"/>
              </p:cNvSpPr>
              <p:nvPr/>
            </p:nvSpPr>
            <p:spPr bwMode="auto">
              <a:xfrm>
                <a:off x="1250" y="2481"/>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19" name="Line 123"/>
              <p:cNvSpPr>
                <a:spLocks noChangeShapeType="1"/>
              </p:cNvSpPr>
              <p:nvPr/>
            </p:nvSpPr>
            <p:spPr bwMode="auto">
              <a:xfrm flipH="1">
                <a:off x="1359" y="2482"/>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20" name="Line 124"/>
              <p:cNvSpPr>
                <a:spLocks noChangeShapeType="1"/>
              </p:cNvSpPr>
              <p:nvPr/>
            </p:nvSpPr>
            <p:spPr bwMode="auto">
              <a:xfrm>
                <a:off x="1419" y="2482"/>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sp>
          <p:nvSpPr>
            <p:cNvPr id="300" name="円/楕円 299"/>
            <p:cNvSpPr/>
            <p:nvPr/>
          </p:nvSpPr>
          <p:spPr>
            <a:xfrm>
              <a:off x="4095751" y="3968750"/>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01" name="円/楕円 300"/>
            <p:cNvSpPr/>
            <p:nvPr/>
          </p:nvSpPr>
          <p:spPr>
            <a:xfrm>
              <a:off x="4311650" y="4307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02" name="円/楕円 301"/>
            <p:cNvSpPr/>
            <p:nvPr/>
          </p:nvSpPr>
          <p:spPr>
            <a:xfrm>
              <a:off x="3860800" y="4307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03" name="円/楕円 302"/>
            <p:cNvSpPr/>
            <p:nvPr/>
          </p:nvSpPr>
          <p:spPr>
            <a:xfrm>
              <a:off x="4464050" y="4670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04" name="円/楕円 303"/>
            <p:cNvSpPr/>
            <p:nvPr/>
          </p:nvSpPr>
          <p:spPr>
            <a:xfrm>
              <a:off x="4197350" y="4670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05" name="円/楕円 304"/>
            <p:cNvSpPr/>
            <p:nvPr/>
          </p:nvSpPr>
          <p:spPr>
            <a:xfrm>
              <a:off x="3963988" y="4666638"/>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06" name="円/楕円 305"/>
            <p:cNvSpPr/>
            <p:nvPr/>
          </p:nvSpPr>
          <p:spPr>
            <a:xfrm>
              <a:off x="3697288" y="4666638"/>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grpSp>
        <p:nvGrpSpPr>
          <p:cNvPr id="15" name="グループ化 320"/>
          <p:cNvGrpSpPr>
            <a:grpSpLocks noChangeAspect="1"/>
          </p:cNvGrpSpPr>
          <p:nvPr/>
        </p:nvGrpSpPr>
        <p:grpSpPr>
          <a:xfrm>
            <a:off x="7172264" y="2428359"/>
            <a:ext cx="804747" cy="902732"/>
            <a:chOff x="3697288" y="3968750"/>
            <a:chExt cx="946762" cy="1062038"/>
          </a:xfrm>
          <a:solidFill>
            <a:srgbClr val="00B050"/>
          </a:solidFill>
        </p:grpSpPr>
        <p:grpSp>
          <p:nvGrpSpPr>
            <p:cNvPr id="16" name="Group 103"/>
            <p:cNvGrpSpPr>
              <a:grpSpLocks/>
            </p:cNvGrpSpPr>
            <p:nvPr/>
          </p:nvGrpSpPr>
          <p:grpSpPr bwMode="auto">
            <a:xfrm>
              <a:off x="3697288" y="4144963"/>
              <a:ext cx="933450" cy="885825"/>
              <a:chOff x="876" y="2040"/>
              <a:chExt cx="588" cy="558"/>
            </a:xfrm>
            <a:grpFill/>
          </p:grpSpPr>
          <p:cxnSp>
            <p:nvCxnSpPr>
              <p:cNvPr id="330" name="AutoShape 107"/>
              <p:cNvCxnSpPr>
                <a:cxnSpLocks noChangeShapeType="1"/>
              </p:cNvCxnSpPr>
              <p:nvPr/>
            </p:nvCxnSpPr>
            <p:spPr bwMode="auto">
              <a:xfrm flipH="1">
                <a:off x="1030" y="2040"/>
                <a:ext cx="152" cy="100"/>
              </a:xfrm>
              <a:prstGeom prst="straightConnector1">
                <a:avLst/>
              </a:prstGeom>
              <a:grpFill/>
              <a:ln w="9525">
                <a:solidFill>
                  <a:schemeClr val="tx1"/>
                </a:solidFill>
                <a:round/>
                <a:headEnd/>
                <a:tailEnd type="triangle" w="sm" len="sm"/>
              </a:ln>
            </p:spPr>
          </p:cxnSp>
          <p:cxnSp>
            <p:nvCxnSpPr>
              <p:cNvPr id="331" name="AutoShape 108"/>
              <p:cNvCxnSpPr>
                <a:cxnSpLocks noChangeShapeType="1"/>
              </p:cNvCxnSpPr>
              <p:nvPr/>
            </p:nvCxnSpPr>
            <p:spPr bwMode="auto">
              <a:xfrm>
                <a:off x="1182" y="2040"/>
                <a:ext cx="136" cy="100"/>
              </a:xfrm>
              <a:prstGeom prst="straightConnector1">
                <a:avLst/>
              </a:prstGeom>
              <a:grpFill/>
              <a:ln w="9525">
                <a:solidFill>
                  <a:schemeClr val="tx1"/>
                </a:solidFill>
                <a:round/>
                <a:headEnd/>
                <a:tailEnd type="triangle" w="sm" len="sm"/>
              </a:ln>
            </p:spPr>
          </p:cxnSp>
          <p:cxnSp>
            <p:nvCxnSpPr>
              <p:cNvPr id="332" name="AutoShape 111"/>
              <p:cNvCxnSpPr>
                <a:cxnSpLocks noChangeShapeType="1"/>
              </p:cNvCxnSpPr>
              <p:nvPr/>
            </p:nvCxnSpPr>
            <p:spPr bwMode="auto">
              <a:xfrm flipH="1">
                <a:off x="935" y="2260"/>
                <a:ext cx="95" cy="104"/>
              </a:xfrm>
              <a:prstGeom prst="straightConnector1">
                <a:avLst/>
              </a:prstGeom>
              <a:grpFill/>
              <a:ln w="9525">
                <a:solidFill>
                  <a:schemeClr val="tx1"/>
                </a:solidFill>
                <a:round/>
                <a:headEnd/>
                <a:tailEnd type="triangle" w="sm" len="sm"/>
              </a:ln>
            </p:spPr>
          </p:cxnSp>
          <p:cxnSp>
            <p:nvCxnSpPr>
              <p:cNvPr id="333" name="AutoShape 112"/>
              <p:cNvCxnSpPr>
                <a:cxnSpLocks noChangeShapeType="1"/>
              </p:cNvCxnSpPr>
              <p:nvPr/>
            </p:nvCxnSpPr>
            <p:spPr bwMode="auto">
              <a:xfrm>
                <a:off x="1030" y="2260"/>
                <a:ext cx="73" cy="104"/>
              </a:xfrm>
              <a:prstGeom prst="straightConnector1">
                <a:avLst/>
              </a:prstGeom>
              <a:grpFill/>
              <a:ln w="9525">
                <a:solidFill>
                  <a:schemeClr val="tx1"/>
                </a:solidFill>
                <a:round/>
                <a:headEnd/>
                <a:tailEnd type="triangle" w="sm" len="sm"/>
              </a:ln>
            </p:spPr>
          </p:cxnSp>
          <p:cxnSp>
            <p:nvCxnSpPr>
              <p:cNvPr id="334" name="AutoShape 115"/>
              <p:cNvCxnSpPr>
                <a:cxnSpLocks noChangeShapeType="1"/>
              </p:cNvCxnSpPr>
              <p:nvPr/>
            </p:nvCxnSpPr>
            <p:spPr bwMode="auto">
              <a:xfrm flipH="1">
                <a:off x="1251" y="2260"/>
                <a:ext cx="67" cy="108"/>
              </a:xfrm>
              <a:prstGeom prst="straightConnector1">
                <a:avLst/>
              </a:prstGeom>
              <a:grpFill/>
              <a:ln w="9525">
                <a:solidFill>
                  <a:schemeClr val="tx1"/>
                </a:solidFill>
                <a:round/>
                <a:headEnd/>
                <a:tailEnd type="triangle" w="sm" len="sm"/>
              </a:ln>
            </p:spPr>
          </p:cxnSp>
          <p:cxnSp>
            <p:nvCxnSpPr>
              <p:cNvPr id="335" name="AutoShape 116"/>
              <p:cNvCxnSpPr>
                <a:cxnSpLocks noChangeShapeType="1"/>
              </p:cNvCxnSpPr>
              <p:nvPr/>
            </p:nvCxnSpPr>
            <p:spPr bwMode="auto">
              <a:xfrm>
                <a:off x="1318" y="2260"/>
                <a:ext cx="101" cy="108"/>
              </a:xfrm>
              <a:prstGeom prst="straightConnector1">
                <a:avLst/>
              </a:prstGeom>
              <a:grpFill/>
              <a:ln w="9525">
                <a:solidFill>
                  <a:schemeClr val="tx1"/>
                </a:solidFill>
                <a:round/>
                <a:headEnd/>
                <a:tailEnd type="triangle" w="sm" len="sm"/>
              </a:ln>
            </p:spPr>
          </p:cxnSp>
          <p:sp>
            <p:nvSpPr>
              <p:cNvPr id="336" name="Line 117"/>
              <p:cNvSpPr>
                <a:spLocks noChangeShapeType="1"/>
              </p:cNvSpPr>
              <p:nvPr/>
            </p:nvSpPr>
            <p:spPr bwMode="auto">
              <a:xfrm flipH="1">
                <a:off x="876" y="2484"/>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37" name="Line 118"/>
              <p:cNvSpPr>
                <a:spLocks noChangeShapeType="1"/>
              </p:cNvSpPr>
              <p:nvPr/>
            </p:nvSpPr>
            <p:spPr bwMode="auto">
              <a:xfrm>
                <a:off x="936" y="2484"/>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38" name="Line 119"/>
              <p:cNvSpPr>
                <a:spLocks noChangeShapeType="1"/>
              </p:cNvSpPr>
              <p:nvPr/>
            </p:nvSpPr>
            <p:spPr bwMode="auto">
              <a:xfrm flipH="1">
                <a:off x="1041" y="2484"/>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39" name="Line 120"/>
              <p:cNvSpPr>
                <a:spLocks noChangeShapeType="1"/>
              </p:cNvSpPr>
              <p:nvPr/>
            </p:nvSpPr>
            <p:spPr bwMode="auto">
              <a:xfrm>
                <a:off x="1101" y="2484"/>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40" name="Line 121"/>
              <p:cNvSpPr>
                <a:spLocks noChangeShapeType="1"/>
              </p:cNvSpPr>
              <p:nvPr/>
            </p:nvSpPr>
            <p:spPr bwMode="auto">
              <a:xfrm flipH="1">
                <a:off x="1190" y="2489"/>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41" name="Line 122"/>
              <p:cNvSpPr>
                <a:spLocks noChangeShapeType="1"/>
              </p:cNvSpPr>
              <p:nvPr/>
            </p:nvSpPr>
            <p:spPr bwMode="auto">
              <a:xfrm>
                <a:off x="1250" y="2489"/>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42" name="Line 123"/>
              <p:cNvSpPr>
                <a:spLocks noChangeShapeType="1"/>
              </p:cNvSpPr>
              <p:nvPr/>
            </p:nvSpPr>
            <p:spPr bwMode="auto">
              <a:xfrm flipH="1">
                <a:off x="1359" y="2490"/>
                <a:ext cx="57" cy="105"/>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sp>
            <p:nvSpPr>
              <p:cNvPr id="343" name="Line 124"/>
              <p:cNvSpPr>
                <a:spLocks noChangeShapeType="1"/>
              </p:cNvSpPr>
              <p:nvPr/>
            </p:nvSpPr>
            <p:spPr bwMode="auto">
              <a:xfrm>
                <a:off x="1419" y="2490"/>
                <a:ext cx="45" cy="108"/>
              </a:xfrm>
              <a:prstGeom prst="line">
                <a:avLst/>
              </a:prstGeom>
              <a:grpFill/>
              <a:ln w="9525">
                <a:solidFill>
                  <a:schemeClr val="tx1"/>
                </a:solidFill>
                <a:round/>
                <a:headEnd/>
                <a:tailEnd type="triangle" w="sm" len="sm"/>
              </a:ln>
            </p:spPr>
            <p:txBody>
              <a:bodyPr/>
              <a:lstStyle/>
              <a:p>
                <a:pPr fontAlgn="base" latinLnBrk="0">
                  <a:spcBef>
                    <a:spcPct val="0"/>
                  </a:spcBef>
                  <a:spcAft>
                    <a:spcPct val="0"/>
                  </a:spcAft>
                </a:pPr>
                <a:endParaRPr kumimoji="1" lang="ja-JP" altLang="en-US" sz="1600" dirty="0">
                  <a:solidFill>
                    <a:srgbClr val="000000"/>
                  </a:solidFill>
                  <a:latin typeface="Symbol" pitchFamily="18" charset="2"/>
                </a:endParaRPr>
              </a:p>
            </p:txBody>
          </p:sp>
        </p:grpSp>
        <p:sp>
          <p:nvSpPr>
            <p:cNvPr id="323" name="円/楕円 322"/>
            <p:cNvSpPr/>
            <p:nvPr/>
          </p:nvSpPr>
          <p:spPr>
            <a:xfrm>
              <a:off x="4095751" y="3968750"/>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24" name="円/楕円 323"/>
            <p:cNvSpPr/>
            <p:nvPr/>
          </p:nvSpPr>
          <p:spPr>
            <a:xfrm>
              <a:off x="4311650" y="4307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25" name="円/楕円 324"/>
            <p:cNvSpPr/>
            <p:nvPr/>
          </p:nvSpPr>
          <p:spPr>
            <a:xfrm>
              <a:off x="3860800" y="4307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26" name="円/楕円 325"/>
            <p:cNvSpPr/>
            <p:nvPr/>
          </p:nvSpPr>
          <p:spPr>
            <a:xfrm>
              <a:off x="4464050" y="4670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27" name="円/楕円 326"/>
            <p:cNvSpPr/>
            <p:nvPr/>
          </p:nvSpPr>
          <p:spPr>
            <a:xfrm>
              <a:off x="4197350" y="4670913"/>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28" name="円/楕円 327"/>
            <p:cNvSpPr/>
            <p:nvPr/>
          </p:nvSpPr>
          <p:spPr>
            <a:xfrm>
              <a:off x="3963988" y="4666638"/>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329" name="円/楕円 328"/>
            <p:cNvSpPr/>
            <p:nvPr/>
          </p:nvSpPr>
          <p:spPr>
            <a:xfrm>
              <a:off x="3697288" y="4666638"/>
              <a:ext cx="180000" cy="180000"/>
            </a:xfrm>
            <a:prstGeom prst="ellipse">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sp>
        <p:nvSpPr>
          <p:cNvPr id="344" name="角丸四角形 343"/>
          <p:cNvSpPr/>
          <p:nvPr/>
        </p:nvSpPr>
        <p:spPr>
          <a:xfrm>
            <a:off x="192768" y="948869"/>
            <a:ext cx="8753475" cy="5393873"/>
          </a:xfrm>
          <a:prstGeom prst="roundRect">
            <a:avLst>
              <a:gd name="adj" fmla="val 600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 name="テキスト ボックス 1"/>
          <p:cNvSpPr txBox="1"/>
          <p:nvPr/>
        </p:nvSpPr>
        <p:spPr>
          <a:xfrm>
            <a:off x="2667602" y="1276936"/>
            <a:ext cx="2792752" cy="338554"/>
          </a:xfrm>
          <a:prstGeom prst="rect">
            <a:avLst/>
          </a:prstGeom>
          <a:noFill/>
        </p:spPr>
        <p:txBody>
          <a:bodyPr wrap="none" rtlCol="0">
            <a:spAutoFit/>
          </a:bodyPr>
          <a:lstStyle/>
          <a:p>
            <a:pPr fontAlgn="base" latinLnBrk="0">
              <a:spcBef>
                <a:spcPct val="0"/>
              </a:spcBef>
              <a:spcAft>
                <a:spcPct val="0"/>
              </a:spcAft>
            </a:pPr>
            <a:r>
              <a:rPr kumimoji="1" lang="en-US" altLang="ja-JP" sz="1600" dirty="0">
                <a:solidFill>
                  <a:srgbClr val="000000"/>
                </a:solidFill>
              </a:rPr>
              <a:t>Three dimensional Gaussian</a:t>
            </a:r>
            <a:endParaRPr kumimoji="1" lang="ja-JP" altLang="en-US" sz="1600" dirty="0">
              <a:solidFill>
                <a:srgbClr val="000000"/>
              </a:solidFill>
            </a:endParaRPr>
          </a:p>
        </p:txBody>
      </p:sp>
      <p:sp>
        <p:nvSpPr>
          <p:cNvPr id="698373" name="Oval 156"/>
          <p:cNvSpPr>
            <a:spLocks noChangeAspect="1" noChangeArrowheads="1"/>
          </p:cNvSpPr>
          <p:nvPr/>
        </p:nvSpPr>
        <p:spPr bwMode="auto">
          <a:xfrm>
            <a:off x="5358488" y="2857500"/>
            <a:ext cx="282575" cy="282575"/>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98374" name="Oval 157"/>
          <p:cNvSpPr>
            <a:spLocks noChangeAspect="1" noChangeArrowheads="1"/>
          </p:cNvSpPr>
          <p:nvPr/>
        </p:nvSpPr>
        <p:spPr bwMode="auto">
          <a:xfrm>
            <a:off x="4186913" y="2857500"/>
            <a:ext cx="282575" cy="282575"/>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345" name="Oval 7"/>
          <p:cNvSpPr>
            <a:spLocks noChangeArrowheads="1"/>
          </p:cNvSpPr>
          <p:nvPr/>
        </p:nvSpPr>
        <p:spPr bwMode="auto">
          <a:xfrm>
            <a:off x="2234276" y="2928375"/>
            <a:ext cx="144000" cy="144000"/>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346" name="Oval 7"/>
          <p:cNvSpPr>
            <a:spLocks noChangeArrowheads="1"/>
          </p:cNvSpPr>
          <p:nvPr/>
        </p:nvSpPr>
        <p:spPr bwMode="auto">
          <a:xfrm>
            <a:off x="6196688" y="2928375"/>
            <a:ext cx="144000" cy="144000"/>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Tree>
    <p:extLst>
      <p:ext uri="{BB962C8B-B14F-4D97-AF65-F5344CB8AC3E}">
        <p14:creationId xmlns:p14="http://schemas.microsoft.com/office/powerpoint/2010/main" val="4057142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9" y="908720"/>
            <a:ext cx="8800400" cy="5664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314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9552" y="620688"/>
            <a:ext cx="7488832" cy="5078313"/>
          </a:xfrm>
          <a:prstGeom prst="rect">
            <a:avLst/>
          </a:prstGeom>
        </p:spPr>
        <p:txBody>
          <a:bodyPr wrap="square">
            <a:spAutoFit/>
          </a:bodyPr>
          <a:lstStyle/>
          <a:p>
            <a:r>
              <a:rPr lang="en-US" altLang="ko-KR" dirty="0" smtClean="0"/>
              <a:t>1. festival (2.4)</a:t>
            </a:r>
          </a:p>
          <a:p>
            <a:r>
              <a:rPr lang="en-US" altLang="ja-JP" dirty="0" smtClean="0">
                <a:solidFill>
                  <a:schemeClr val="accent3">
                    <a:lumMod val="75000"/>
                  </a:schemeClr>
                </a:solidFill>
              </a:rPr>
              <a:t>A general framework for building speech synthesis systems</a:t>
            </a:r>
          </a:p>
          <a:p>
            <a:endParaRPr lang="en-US" altLang="ko-KR" dirty="0" smtClean="0">
              <a:solidFill>
                <a:schemeClr val="tx1"/>
              </a:solidFill>
            </a:endParaRPr>
          </a:p>
          <a:p>
            <a:pPr marL="285750" indent="-285750">
              <a:buFontTx/>
              <a:buChar char="-"/>
            </a:pPr>
            <a:r>
              <a:rPr lang="ko-KR" altLang="en-US" dirty="0" smtClean="0">
                <a:solidFill>
                  <a:schemeClr val="tx1"/>
                </a:solidFill>
              </a:rPr>
              <a:t>여기서는 </a:t>
            </a:r>
            <a:r>
              <a:rPr lang="en-US" altLang="ko-KR" dirty="0" smtClean="0">
                <a:solidFill>
                  <a:schemeClr val="tx1"/>
                </a:solidFill>
              </a:rPr>
              <a:t>English text</a:t>
            </a:r>
            <a:r>
              <a:rPr lang="ko-KR" altLang="en-US" dirty="0" smtClean="0">
                <a:solidFill>
                  <a:schemeClr val="tx1"/>
                </a:solidFill>
              </a:rPr>
              <a:t>를 </a:t>
            </a:r>
            <a:r>
              <a:rPr lang="en-US" altLang="ko-KR" dirty="0" smtClean="0">
                <a:solidFill>
                  <a:schemeClr val="tx1"/>
                </a:solidFill>
              </a:rPr>
              <a:t>label </a:t>
            </a:r>
            <a:r>
              <a:rPr lang="ko-KR" altLang="en-US" dirty="0" smtClean="0">
                <a:solidFill>
                  <a:schemeClr val="tx1"/>
                </a:solidFill>
              </a:rPr>
              <a:t>포맷으로 변경해주는 역할을 합니다</a:t>
            </a:r>
            <a:r>
              <a:rPr lang="en-US" altLang="ko-KR" dirty="0" smtClean="0">
                <a:solidFill>
                  <a:schemeClr val="tx1"/>
                </a:solidFill>
              </a:rPr>
              <a:t>.</a:t>
            </a:r>
          </a:p>
          <a:p>
            <a:pPr marL="285750" indent="-285750">
              <a:buFontTx/>
              <a:buChar char="-"/>
            </a:pPr>
            <a:r>
              <a:rPr lang="en-US" altLang="ko-KR" dirty="0" smtClean="0"/>
              <a:t>British, English, Spanish </a:t>
            </a:r>
            <a:r>
              <a:rPr lang="ko-KR" altLang="en-US" dirty="0" smtClean="0"/>
              <a:t>지원</a:t>
            </a:r>
            <a:endParaRPr lang="en-US" altLang="ko-KR" dirty="0" smtClean="0"/>
          </a:p>
          <a:p>
            <a:r>
              <a:rPr lang="en-US" altLang="ko-KR" dirty="0" smtClean="0"/>
              <a:t> http://festvox.org/packed/festival/2.4/festival-2.4-release.tar.gz</a:t>
            </a:r>
          </a:p>
          <a:p>
            <a:r>
              <a:rPr lang="en-US" altLang="ko-KR" dirty="0" smtClean="0"/>
              <a:t> - Dependencies</a:t>
            </a:r>
          </a:p>
          <a:p>
            <a:r>
              <a:rPr lang="en-US" altLang="ko-KR" dirty="0" smtClean="0"/>
              <a:t>  a. </a:t>
            </a:r>
            <a:r>
              <a:rPr lang="en-US" altLang="ko-KR" dirty="0" err="1" smtClean="0"/>
              <a:t>speech_tools</a:t>
            </a:r>
            <a:endParaRPr lang="en-US" altLang="ko-KR" dirty="0" smtClean="0"/>
          </a:p>
          <a:p>
            <a:r>
              <a:rPr lang="en-US" altLang="ko-KR" dirty="0" smtClean="0"/>
              <a:t>   http://festvox.org/packed/festival/2.4/speech_tools-2.4-release.tar.gz</a:t>
            </a:r>
          </a:p>
          <a:p>
            <a:endParaRPr lang="en-US" altLang="ko-KR" dirty="0" smtClean="0"/>
          </a:p>
          <a:p>
            <a:r>
              <a:rPr lang="en-US" altLang="ko-KR" dirty="0" smtClean="0"/>
              <a:t>   - Dependencies</a:t>
            </a:r>
          </a:p>
          <a:p>
            <a:r>
              <a:rPr lang="en-US" altLang="ko-KR" dirty="0" smtClean="0"/>
              <a:t>    1. libncurses5-dev (</a:t>
            </a:r>
            <a:r>
              <a:rPr lang="en-US" altLang="ko-KR" dirty="0" err="1" smtClean="0"/>
              <a:t>sudo</a:t>
            </a:r>
            <a:r>
              <a:rPr lang="en-US" altLang="ko-KR" dirty="0" smtClean="0"/>
              <a:t> apt-get install libncurses5-dev)</a:t>
            </a:r>
          </a:p>
          <a:p>
            <a:endParaRPr lang="en-US" altLang="ko-KR" dirty="0" smtClean="0"/>
          </a:p>
          <a:p>
            <a:r>
              <a:rPr lang="en-US" altLang="ko-KR" dirty="0" smtClean="0"/>
              <a:t>   - gcc-4.2~gcc4.8</a:t>
            </a:r>
            <a:r>
              <a:rPr lang="ko-KR" altLang="en-US" dirty="0" smtClean="0"/>
              <a:t>로 </a:t>
            </a:r>
            <a:r>
              <a:rPr lang="ko-KR" altLang="en-US" dirty="0" err="1" smtClean="0"/>
              <a:t>빌드해야함</a:t>
            </a:r>
            <a:endParaRPr lang="en-US" altLang="ko-KR" dirty="0"/>
          </a:p>
          <a:p>
            <a:endParaRPr lang="en-US" altLang="ko-KR" dirty="0" smtClean="0"/>
          </a:p>
          <a:p>
            <a:pPr marL="285750" indent="-285750">
              <a:buFontTx/>
              <a:buChar char="-"/>
            </a:pPr>
            <a:r>
              <a:rPr lang="en-US" altLang="ko-KR" dirty="0" smtClean="0"/>
              <a:t>install</a:t>
            </a:r>
          </a:p>
          <a:p>
            <a:r>
              <a:rPr lang="en-US" altLang="ko-KR" dirty="0" smtClean="0"/>
              <a:t> </a:t>
            </a:r>
            <a:r>
              <a:rPr lang="en-US" altLang="ko-KR" dirty="0" err="1" smtClean="0"/>
              <a:t>ubuntu</a:t>
            </a:r>
            <a:r>
              <a:rPr lang="en-US" altLang="ko-KR" dirty="0" smtClean="0"/>
              <a:t>:~/festival$ ./configuration</a:t>
            </a:r>
          </a:p>
          <a:p>
            <a:r>
              <a:rPr lang="en-US" altLang="ko-KR" dirty="0"/>
              <a:t> </a:t>
            </a:r>
            <a:r>
              <a:rPr lang="en-US" altLang="ko-KR" dirty="0" err="1" smtClean="0"/>
              <a:t>ubuntu</a:t>
            </a:r>
            <a:r>
              <a:rPr lang="en-US" altLang="ko-KR" dirty="0" smtClean="0"/>
              <a:t>:~/festival$ ./make</a:t>
            </a:r>
          </a:p>
        </p:txBody>
      </p:sp>
      <p:pic>
        <p:nvPicPr>
          <p:cNvPr id="4" name="Picture 2"/>
          <p:cNvPicPr>
            <a:picLocks noChangeArrowheads="1"/>
          </p:cNvPicPr>
          <p:nvPr/>
        </p:nvPicPr>
        <p:blipFill>
          <a:blip r:embed="rId2" cstate="print"/>
          <a:srcRect/>
          <a:stretch>
            <a:fillRect/>
          </a:stretch>
        </p:blipFill>
        <p:spPr bwMode="auto">
          <a:xfrm>
            <a:off x="5724128" y="4293096"/>
            <a:ext cx="3240000" cy="2160000"/>
          </a:xfrm>
          <a:prstGeom prst="rect">
            <a:avLst/>
          </a:prstGeom>
          <a:noFill/>
          <a:ln w="25400">
            <a:solidFill>
              <a:schemeClr val="tx1"/>
            </a:solidFill>
            <a:miter lim="800000"/>
            <a:headEnd/>
            <a:tailEnd/>
          </a:ln>
        </p:spPr>
      </p:pic>
    </p:spTree>
    <p:extLst>
      <p:ext uri="{BB962C8B-B14F-4D97-AF65-F5344CB8AC3E}">
        <p14:creationId xmlns:p14="http://schemas.microsoft.com/office/powerpoint/2010/main" val="1022982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head"/>
          <p:cNvPicPr>
            <a:picLocks noChangeAspect="1" noChangeArrowheads="1"/>
          </p:cNvPicPr>
          <p:nvPr/>
        </p:nvPicPr>
        <p:blipFill>
          <a:blip r:embed="rId2" cstate="print"/>
          <a:srcRect/>
          <a:stretch>
            <a:fillRect/>
          </a:stretch>
        </p:blipFill>
        <p:spPr bwMode="auto">
          <a:xfrm>
            <a:off x="2483768" y="548680"/>
            <a:ext cx="4762500" cy="5715000"/>
          </a:xfrm>
          <a:prstGeom prst="rect">
            <a:avLst/>
          </a:prstGeom>
          <a:noFill/>
          <a:ln w="9525">
            <a:noFill/>
            <a:miter lim="800000"/>
            <a:headEnd/>
            <a:tailEnd/>
          </a:ln>
        </p:spPr>
      </p:pic>
      <p:sp>
        <p:nvSpPr>
          <p:cNvPr id="6" name="正方形/長方形 3"/>
          <p:cNvSpPr/>
          <p:nvPr/>
        </p:nvSpPr>
        <p:spPr>
          <a:xfrm>
            <a:off x="6804556" y="4976490"/>
            <a:ext cx="1849274" cy="795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Rectangle 4"/>
          <p:cNvSpPr>
            <a:spLocks noChangeArrowheads="1"/>
          </p:cNvSpPr>
          <p:nvPr/>
        </p:nvSpPr>
        <p:spPr bwMode="auto">
          <a:xfrm>
            <a:off x="4690836" y="5012406"/>
            <a:ext cx="630062" cy="731838"/>
          </a:xfrm>
          <a:prstGeom prst="rect">
            <a:avLst/>
          </a:prstGeom>
          <a:noFill/>
          <a:ln w="38100">
            <a:solidFill>
              <a:schemeClr val="tx1"/>
            </a:solidFill>
            <a:miter lim="800000"/>
            <a:headEnd/>
            <a:tailEnd/>
          </a:ln>
        </p:spPr>
        <p:txBody>
          <a:bodyPr wrap="none" anchor="ctr"/>
          <a:lstStyle/>
          <a:p>
            <a:endParaRPr lang="ja-JP" altLang="en-US" sz="2800" dirty="0">
              <a:solidFill>
                <a:srgbClr val="000000"/>
              </a:solidFill>
              <a:latin typeface="Arial" charset="0"/>
            </a:endParaRPr>
          </a:p>
        </p:txBody>
      </p:sp>
      <p:sp>
        <p:nvSpPr>
          <p:cNvPr id="8" name="Line 14"/>
          <p:cNvSpPr>
            <a:spLocks noChangeShapeType="1"/>
          </p:cNvSpPr>
          <p:nvPr/>
        </p:nvSpPr>
        <p:spPr bwMode="auto">
          <a:xfrm flipV="1">
            <a:off x="4901973" y="5804569"/>
            <a:ext cx="0" cy="339725"/>
          </a:xfrm>
          <a:prstGeom prst="line">
            <a:avLst/>
          </a:prstGeom>
          <a:noFill/>
          <a:ln w="9525">
            <a:solidFill>
              <a:schemeClr val="tx1"/>
            </a:solidFill>
            <a:round/>
            <a:headEnd/>
            <a:tailEnd type="triangle" w="med" len="med"/>
          </a:ln>
        </p:spPr>
        <p:txBody>
          <a:bodyPr/>
          <a:lstStyle/>
          <a:p>
            <a:endParaRPr lang="ja-JP" altLang="en-US" dirty="0"/>
          </a:p>
        </p:txBody>
      </p:sp>
      <p:sp>
        <p:nvSpPr>
          <p:cNvPr id="9" name="Line 15"/>
          <p:cNvSpPr>
            <a:spLocks noChangeShapeType="1"/>
          </p:cNvSpPr>
          <p:nvPr/>
        </p:nvSpPr>
        <p:spPr bwMode="auto">
          <a:xfrm flipV="1">
            <a:off x="5036911" y="5806156"/>
            <a:ext cx="0" cy="339725"/>
          </a:xfrm>
          <a:prstGeom prst="line">
            <a:avLst/>
          </a:prstGeom>
          <a:noFill/>
          <a:ln w="9525">
            <a:solidFill>
              <a:schemeClr val="tx1"/>
            </a:solidFill>
            <a:round/>
            <a:headEnd/>
            <a:tailEnd type="triangle" w="med" len="med"/>
          </a:ln>
        </p:spPr>
        <p:txBody>
          <a:bodyPr/>
          <a:lstStyle/>
          <a:p>
            <a:endParaRPr lang="ja-JP" altLang="en-US" dirty="0"/>
          </a:p>
        </p:txBody>
      </p:sp>
      <p:sp>
        <p:nvSpPr>
          <p:cNvPr id="10" name="Line 16"/>
          <p:cNvSpPr>
            <a:spLocks noChangeShapeType="1"/>
          </p:cNvSpPr>
          <p:nvPr/>
        </p:nvSpPr>
        <p:spPr bwMode="auto">
          <a:xfrm flipV="1">
            <a:off x="5181373" y="5804569"/>
            <a:ext cx="0" cy="339725"/>
          </a:xfrm>
          <a:prstGeom prst="line">
            <a:avLst/>
          </a:prstGeom>
          <a:noFill/>
          <a:ln w="9525">
            <a:solidFill>
              <a:schemeClr val="tx1"/>
            </a:solidFill>
            <a:round/>
            <a:headEnd/>
            <a:tailEnd type="triangle" w="med" len="med"/>
          </a:ln>
        </p:spPr>
        <p:txBody>
          <a:bodyPr/>
          <a:lstStyle/>
          <a:p>
            <a:endParaRPr lang="ja-JP" altLang="en-US" dirty="0"/>
          </a:p>
        </p:txBody>
      </p:sp>
      <p:sp>
        <p:nvSpPr>
          <p:cNvPr id="11" name="Freeform 17"/>
          <p:cNvSpPr>
            <a:spLocks/>
          </p:cNvSpPr>
          <p:nvPr/>
        </p:nvSpPr>
        <p:spPr bwMode="auto">
          <a:xfrm>
            <a:off x="4743223" y="4961606"/>
            <a:ext cx="287338" cy="234950"/>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12" name="Freeform 18"/>
          <p:cNvSpPr>
            <a:spLocks/>
          </p:cNvSpPr>
          <p:nvPr/>
        </p:nvSpPr>
        <p:spPr bwMode="auto">
          <a:xfrm>
            <a:off x="4592411" y="4756819"/>
            <a:ext cx="568325" cy="234950"/>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13" name="Freeform 19"/>
          <p:cNvSpPr>
            <a:spLocks/>
          </p:cNvSpPr>
          <p:nvPr/>
        </p:nvSpPr>
        <p:spPr bwMode="auto">
          <a:xfrm>
            <a:off x="4625748" y="4550444"/>
            <a:ext cx="381000" cy="52387"/>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14" name="Freeform 20"/>
          <p:cNvSpPr>
            <a:spLocks/>
          </p:cNvSpPr>
          <p:nvPr/>
        </p:nvSpPr>
        <p:spPr bwMode="auto">
          <a:xfrm rot="725685">
            <a:off x="4613048" y="4293269"/>
            <a:ext cx="349250" cy="42862"/>
          </a:xfrm>
          <a:custGeom>
            <a:avLst/>
            <a:gdLst>
              <a:gd name="T0" fmla="*/ 0 w 181"/>
              <a:gd name="T1" fmla="*/ 2147483647 h 148"/>
              <a:gd name="T2" fmla="*/ 2147483647 w 181"/>
              <a:gd name="T3" fmla="*/ 1190239310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15" name="Freeform 21"/>
          <p:cNvSpPr>
            <a:spLocks/>
          </p:cNvSpPr>
          <p:nvPr/>
        </p:nvSpPr>
        <p:spPr bwMode="auto">
          <a:xfrm rot="1904915">
            <a:off x="4633686" y="4094831"/>
            <a:ext cx="385762" cy="68263"/>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16" name="Freeform 22"/>
          <p:cNvSpPr>
            <a:spLocks/>
          </p:cNvSpPr>
          <p:nvPr/>
        </p:nvSpPr>
        <p:spPr bwMode="auto">
          <a:xfrm rot="3312337">
            <a:off x="4962298" y="3959894"/>
            <a:ext cx="195263" cy="46037"/>
          </a:xfrm>
          <a:custGeom>
            <a:avLst/>
            <a:gdLst>
              <a:gd name="T0" fmla="*/ 0 w 181"/>
              <a:gd name="T1" fmla="*/ 2147483647 h 148"/>
              <a:gd name="T2" fmla="*/ 2147483647 w 181"/>
              <a:gd name="T3" fmla="*/ 147479779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17" name="Freeform 23"/>
          <p:cNvSpPr>
            <a:spLocks/>
          </p:cNvSpPr>
          <p:nvPr/>
        </p:nvSpPr>
        <p:spPr bwMode="auto">
          <a:xfrm rot="4337151">
            <a:off x="5176611" y="3905919"/>
            <a:ext cx="184150" cy="50800"/>
          </a:xfrm>
          <a:custGeom>
            <a:avLst/>
            <a:gdLst>
              <a:gd name="T0" fmla="*/ 0 w 181"/>
              <a:gd name="T1" fmla="*/ 2147483647 h 148"/>
              <a:gd name="T2" fmla="*/ 2147483647 w 181"/>
              <a:gd name="T3" fmla="*/ 1981545858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18" name="Freeform 24"/>
          <p:cNvSpPr>
            <a:spLocks/>
          </p:cNvSpPr>
          <p:nvPr/>
        </p:nvSpPr>
        <p:spPr bwMode="auto">
          <a:xfrm rot="5233035">
            <a:off x="5347268" y="3868612"/>
            <a:ext cx="220662" cy="47625"/>
          </a:xfrm>
          <a:custGeom>
            <a:avLst/>
            <a:gdLst>
              <a:gd name="T0" fmla="*/ 0 w 181"/>
              <a:gd name="T1" fmla="*/ 2147483647 h 148"/>
              <a:gd name="T2" fmla="*/ 2147483647 w 181"/>
              <a:gd name="T3" fmla="*/ 1632762599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19" name="Freeform 25"/>
          <p:cNvSpPr>
            <a:spLocks/>
          </p:cNvSpPr>
          <p:nvPr/>
        </p:nvSpPr>
        <p:spPr bwMode="auto">
          <a:xfrm rot="6187565">
            <a:off x="5518717" y="3803525"/>
            <a:ext cx="249237" cy="85725"/>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20" name="Freeform 26"/>
          <p:cNvSpPr>
            <a:spLocks/>
          </p:cNvSpPr>
          <p:nvPr/>
        </p:nvSpPr>
        <p:spPr bwMode="auto">
          <a:xfrm rot="6187565">
            <a:off x="5671911" y="3782094"/>
            <a:ext cx="334962" cy="131762"/>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21" name="Freeform 27"/>
          <p:cNvSpPr>
            <a:spLocks/>
          </p:cNvSpPr>
          <p:nvPr/>
        </p:nvSpPr>
        <p:spPr bwMode="auto">
          <a:xfrm rot="6948388">
            <a:off x="5878286" y="3790031"/>
            <a:ext cx="322262" cy="147638"/>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22" name="Freeform 28"/>
          <p:cNvSpPr>
            <a:spLocks/>
          </p:cNvSpPr>
          <p:nvPr/>
        </p:nvSpPr>
        <p:spPr bwMode="auto">
          <a:xfrm rot="7560627">
            <a:off x="6101330" y="3894012"/>
            <a:ext cx="303212" cy="92075"/>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23" name="Freeform 29"/>
          <p:cNvSpPr>
            <a:spLocks/>
          </p:cNvSpPr>
          <p:nvPr/>
        </p:nvSpPr>
        <p:spPr bwMode="auto">
          <a:xfrm rot="7560627">
            <a:off x="6237061" y="3915444"/>
            <a:ext cx="442912" cy="265112"/>
          </a:xfrm>
          <a:custGeom>
            <a:avLst/>
            <a:gdLst>
              <a:gd name="T0" fmla="*/ 0 w 181"/>
              <a:gd name="T1" fmla="*/ 2147483647 h 148"/>
              <a:gd name="T2" fmla="*/ 2147483647 w 181"/>
              <a:gd name="T3" fmla="*/ 2147483647 h 148"/>
              <a:gd name="T4" fmla="*/ 2147483647 w 181"/>
              <a:gd name="T5" fmla="*/ 0 h 148"/>
              <a:gd name="T6" fmla="*/ 0 60000 65536"/>
              <a:gd name="T7" fmla="*/ 0 60000 65536"/>
              <a:gd name="T8" fmla="*/ 0 60000 65536"/>
              <a:gd name="T9" fmla="*/ 0 w 181"/>
              <a:gd name="T10" fmla="*/ 0 h 148"/>
              <a:gd name="T11" fmla="*/ 181 w 181"/>
              <a:gd name="T12" fmla="*/ 148 h 148"/>
            </a:gdLst>
            <a:ahLst/>
            <a:cxnLst>
              <a:cxn ang="T6">
                <a:pos x="T0" y="T1"/>
              </a:cxn>
              <a:cxn ang="T7">
                <a:pos x="T2" y="T3"/>
              </a:cxn>
              <a:cxn ang="T8">
                <a:pos x="T4" y="T5"/>
              </a:cxn>
            </a:cxnLst>
            <a:rect l="T9" t="T10" r="T11" b="T12"/>
            <a:pathLst>
              <a:path w="181" h="148">
                <a:moveTo>
                  <a:pt x="0" y="148"/>
                </a:moveTo>
                <a:cubicBezTo>
                  <a:pt x="9" y="122"/>
                  <a:pt x="24" y="65"/>
                  <a:pt x="50" y="49"/>
                </a:cubicBezTo>
                <a:cubicBezTo>
                  <a:pt x="90" y="24"/>
                  <a:pt x="140" y="21"/>
                  <a:pt x="181" y="0"/>
                </a:cubicBezTo>
              </a:path>
            </a:pathLst>
          </a:custGeom>
          <a:noFill/>
          <a:ln w="9525" cap="flat">
            <a:solidFill>
              <a:schemeClr val="tx1"/>
            </a:solidFill>
            <a:prstDash val="dash"/>
            <a:round/>
            <a:headEnd/>
            <a:tailEnd/>
          </a:ln>
        </p:spPr>
        <p:txBody>
          <a:bodyPr/>
          <a:lstStyle/>
          <a:p>
            <a:endParaRPr lang="ja-JP" altLang="en-US" dirty="0"/>
          </a:p>
        </p:txBody>
      </p:sp>
      <p:sp>
        <p:nvSpPr>
          <p:cNvPr id="24" name="Freeform 30"/>
          <p:cNvSpPr>
            <a:spLocks/>
          </p:cNvSpPr>
          <p:nvPr/>
        </p:nvSpPr>
        <p:spPr bwMode="auto">
          <a:xfrm rot="5400000">
            <a:off x="6549798" y="4040856"/>
            <a:ext cx="361950" cy="57150"/>
          </a:xfrm>
          <a:custGeom>
            <a:avLst/>
            <a:gdLst>
              <a:gd name="T0" fmla="*/ 0 w 252"/>
              <a:gd name="T1" fmla="*/ 2147483647 h 56"/>
              <a:gd name="T2" fmla="*/ 2147483647 w 252"/>
              <a:gd name="T3" fmla="*/ 0 h 56"/>
              <a:gd name="T4" fmla="*/ 2147483647 w 252"/>
              <a:gd name="T5" fmla="*/ 2147483647 h 56"/>
              <a:gd name="T6" fmla="*/ 0 60000 65536"/>
              <a:gd name="T7" fmla="*/ 0 60000 65536"/>
              <a:gd name="T8" fmla="*/ 0 60000 65536"/>
              <a:gd name="T9" fmla="*/ 0 w 252"/>
              <a:gd name="T10" fmla="*/ 0 h 56"/>
              <a:gd name="T11" fmla="*/ 252 w 252"/>
              <a:gd name="T12" fmla="*/ 56 h 56"/>
            </a:gdLst>
            <a:ahLst/>
            <a:cxnLst>
              <a:cxn ang="T6">
                <a:pos x="T0" y="T1"/>
              </a:cxn>
              <a:cxn ang="T7">
                <a:pos x="T2" y="T3"/>
              </a:cxn>
              <a:cxn ang="T8">
                <a:pos x="T4" y="T5"/>
              </a:cxn>
            </a:cxnLst>
            <a:rect l="T9" t="T10" r="T11" b="T12"/>
            <a:pathLst>
              <a:path w="252" h="56">
                <a:moveTo>
                  <a:pt x="0" y="56"/>
                </a:moveTo>
                <a:cubicBezTo>
                  <a:pt x="41" y="28"/>
                  <a:pt x="82" y="0"/>
                  <a:pt x="124" y="0"/>
                </a:cubicBezTo>
                <a:cubicBezTo>
                  <a:pt x="166" y="0"/>
                  <a:pt x="209" y="28"/>
                  <a:pt x="252" y="56"/>
                </a:cubicBezTo>
              </a:path>
            </a:pathLst>
          </a:custGeom>
          <a:noFill/>
          <a:ln w="9525" cap="flat">
            <a:solidFill>
              <a:schemeClr val="tx1"/>
            </a:solidFill>
            <a:prstDash val="dash"/>
            <a:round/>
            <a:headEnd/>
            <a:tailEnd/>
          </a:ln>
        </p:spPr>
        <p:txBody>
          <a:bodyPr/>
          <a:lstStyle/>
          <a:p>
            <a:endParaRPr lang="ja-JP" altLang="en-US" dirty="0"/>
          </a:p>
        </p:txBody>
      </p:sp>
      <p:sp>
        <p:nvSpPr>
          <p:cNvPr id="25" name="Freeform 31"/>
          <p:cNvSpPr>
            <a:spLocks/>
          </p:cNvSpPr>
          <p:nvPr/>
        </p:nvSpPr>
        <p:spPr bwMode="auto">
          <a:xfrm rot="5400000">
            <a:off x="6664098" y="4034506"/>
            <a:ext cx="501650" cy="57150"/>
          </a:xfrm>
          <a:custGeom>
            <a:avLst/>
            <a:gdLst>
              <a:gd name="T0" fmla="*/ 0 w 252"/>
              <a:gd name="T1" fmla="*/ 2147483647 h 56"/>
              <a:gd name="T2" fmla="*/ 2147483647 w 252"/>
              <a:gd name="T3" fmla="*/ 0 h 56"/>
              <a:gd name="T4" fmla="*/ 2147483647 w 252"/>
              <a:gd name="T5" fmla="*/ 2147483647 h 56"/>
              <a:gd name="T6" fmla="*/ 0 60000 65536"/>
              <a:gd name="T7" fmla="*/ 0 60000 65536"/>
              <a:gd name="T8" fmla="*/ 0 60000 65536"/>
              <a:gd name="T9" fmla="*/ 0 w 252"/>
              <a:gd name="T10" fmla="*/ 0 h 56"/>
              <a:gd name="T11" fmla="*/ 252 w 252"/>
              <a:gd name="T12" fmla="*/ 56 h 56"/>
            </a:gdLst>
            <a:ahLst/>
            <a:cxnLst>
              <a:cxn ang="T6">
                <a:pos x="T0" y="T1"/>
              </a:cxn>
              <a:cxn ang="T7">
                <a:pos x="T2" y="T3"/>
              </a:cxn>
              <a:cxn ang="T8">
                <a:pos x="T4" y="T5"/>
              </a:cxn>
            </a:cxnLst>
            <a:rect l="T9" t="T10" r="T11" b="T12"/>
            <a:pathLst>
              <a:path w="252" h="56">
                <a:moveTo>
                  <a:pt x="0" y="56"/>
                </a:moveTo>
                <a:cubicBezTo>
                  <a:pt x="41" y="28"/>
                  <a:pt x="82" y="0"/>
                  <a:pt x="124" y="0"/>
                </a:cubicBezTo>
                <a:cubicBezTo>
                  <a:pt x="166" y="0"/>
                  <a:pt x="209" y="28"/>
                  <a:pt x="252" y="56"/>
                </a:cubicBezTo>
              </a:path>
            </a:pathLst>
          </a:custGeom>
          <a:noFill/>
          <a:ln w="9525" cap="flat">
            <a:solidFill>
              <a:schemeClr val="tx1"/>
            </a:solidFill>
            <a:prstDash val="dash"/>
            <a:round/>
            <a:headEnd/>
            <a:tailEnd/>
          </a:ln>
        </p:spPr>
        <p:txBody>
          <a:bodyPr/>
          <a:lstStyle/>
          <a:p>
            <a:endParaRPr lang="ja-JP" altLang="en-US" dirty="0"/>
          </a:p>
        </p:txBody>
      </p:sp>
      <p:sp>
        <p:nvSpPr>
          <p:cNvPr id="26" name="Freeform 32"/>
          <p:cNvSpPr>
            <a:spLocks/>
          </p:cNvSpPr>
          <p:nvPr/>
        </p:nvSpPr>
        <p:spPr bwMode="auto">
          <a:xfrm rot="5400000">
            <a:off x="6695848" y="4053556"/>
            <a:ext cx="755650" cy="57150"/>
          </a:xfrm>
          <a:custGeom>
            <a:avLst/>
            <a:gdLst>
              <a:gd name="T0" fmla="*/ 0 w 252"/>
              <a:gd name="T1" fmla="*/ 2147483647 h 56"/>
              <a:gd name="T2" fmla="*/ 2147483647 w 252"/>
              <a:gd name="T3" fmla="*/ 0 h 56"/>
              <a:gd name="T4" fmla="*/ 2147483647 w 252"/>
              <a:gd name="T5" fmla="*/ 2147483647 h 56"/>
              <a:gd name="T6" fmla="*/ 0 60000 65536"/>
              <a:gd name="T7" fmla="*/ 0 60000 65536"/>
              <a:gd name="T8" fmla="*/ 0 60000 65536"/>
              <a:gd name="T9" fmla="*/ 0 w 252"/>
              <a:gd name="T10" fmla="*/ 0 h 56"/>
              <a:gd name="T11" fmla="*/ 252 w 252"/>
              <a:gd name="T12" fmla="*/ 56 h 56"/>
            </a:gdLst>
            <a:ahLst/>
            <a:cxnLst>
              <a:cxn ang="T6">
                <a:pos x="T0" y="T1"/>
              </a:cxn>
              <a:cxn ang="T7">
                <a:pos x="T2" y="T3"/>
              </a:cxn>
              <a:cxn ang="T8">
                <a:pos x="T4" y="T5"/>
              </a:cxn>
            </a:cxnLst>
            <a:rect l="T9" t="T10" r="T11" b="T12"/>
            <a:pathLst>
              <a:path w="252" h="56">
                <a:moveTo>
                  <a:pt x="0" y="56"/>
                </a:moveTo>
                <a:cubicBezTo>
                  <a:pt x="41" y="28"/>
                  <a:pt x="82" y="0"/>
                  <a:pt x="124" y="0"/>
                </a:cubicBezTo>
                <a:cubicBezTo>
                  <a:pt x="166" y="0"/>
                  <a:pt x="209" y="28"/>
                  <a:pt x="252" y="56"/>
                </a:cubicBezTo>
              </a:path>
            </a:pathLst>
          </a:custGeom>
          <a:noFill/>
          <a:ln w="9525" cap="flat">
            <a:solidFill>
              <a:schemeClr val="tx1"/>
            </a:solidFill>
            <a:prstDash val="dash"/>
            <a:round/>
            <a:headEnd/>
            <a:tailEnd/>
          </a:ln>
        </p:spPr>
        <p:txBody>
          <a:bodyPr/>
          <a:lstStyle/>
          <a:p>
            <a:endParaRPr lang="ja-JP" altLang="en-US" dirty="0"/>
          </a:p>
        </p:txBody>
      </p:sp>
      <p:sp>
        <p:nvSpPr>
          <p:cNvPr id="27" name="Freeform 33"/>
          <p:cNvSpPr>
            <a:spLocks/>
          </p:cNvSpPr>
          <p:nvPr/>
        </p:nvSpPr>
        <p:spPr bwMode="auto">
          <a:xfrm rot="5400000">
            <a:off x="6781573" y="4037681"/>
            <a:ext cx="952500" cy="57150"/>
          </a:xfrm>
          <a:custGeom>
            <a:avLst/>
            <a:gdLst>
              <a:gd name="T0" fmla="*/ 0 w 252"/>
              <a:gd name="T1" fmla="*/ 2147483647 h 56"/>
              <a:gd name="T2" fmla="*/ 2147483647 w 252"/>
              <a:gd name="T3" fmla="*/ 0 h 56"/>
              <a:gd name="T4" fmla="*/ 2147483647 w 252"/>
              <a:gd name="T5" fmla="*/ 2147483647 h 56"/>
              <a:gd name="T6" fmla="*/ 0 60000 65536"/>
              <a:gd name="T7" fmla="*/ 0 60000 65536"/>
              <a:gd name="T8" fmla="*/ 0 60000 65536"/>
              <a:gd name="T9" fmla="*/ 0 w 252"/>
              <a:gd name="T10" fmla="*/ 0 h 56"/>
              <a:gd name="T11" fmla="*/ 252 w 252"/>
              <a:gd name="T12" fmla="*/ 56 h 56"/>
            </a:gdLst>
            <a:ahLst/>
            <a:cxnLst>
              <a:cxn ang="T6">
                <a:pos x="T0" y="T1"/>
              </a:cxn>
              <a:cxn ang="T7">
                <a:pos x="T2" y="T3"/>
              </a:cxn>
              <a:cxn ang="T8">
                <a:pos x="T4" y="T5"/>
              </a:cxn>
            </a:cxnLst>
            <a:rect l="T9" t="T10" r="T11" b="T12"/>
            <a:pathLst>
              <a:path w="252" h="56">
                <a:moveTo>
                  <a:pt x="0" y="56"/>
                </a:moveTo>
                <a:cubicBezTo>
                  <a:pt x="41" y="28"/>
                  <a:pt x="82" y="0"/>
                  <a:pt x="124" y="0"/>
                </a:cubicBezTo>
                <a:cubicBezTo>
                  <a:pt x="166" y="0"/>
                  <a:pt x="209" y="28"/>
                  <a:pt x="252" y="56"/>
                </a:cubicBezTo>
              </a:path>
            </a:pathLst>
          </a:custGeom>
          <a:noFill/>
          <a:ln w="9525" cap="flat">
            <a:solidFill>
              <a:schemeClr val="tx1"/>
            </a:solidFill>
            <a:prstDash val="dash"/>
            <a:round/>
            <a:headEnd/>
            <a:tailEnd/>
          </a:ln>
        </p:spPr>
        <p:txBody>
          <a:bodyPr/>
          <a:lstStyle/>
          <a:p>
            <a:endParaRPr lang="ja-JP" altLang="en-US" dirty="0"/>
          </a:p>
        </p:txBody>
      </p:sp>
      <p:sp>
        <p:nvSpPr>
          <p:cNvPr id="28" name="Freeform 34"/>
          <p:cNvSpPr>
            <a:spLocks/>
          </p:cNvSpPr>
          <p:nvPr/>
        </p:nvSpPr>
        <p:spPr bwMode="auto">
          <a:xfrm rot="5400000">
            <a:off x="6841898" y="4047206"/>
            <a:ext cx="1200150" cy="57150"/>
          </a:xfrm>
          <a:custGeom>
            <a:avLst/>
            <a:gdLst>
              <a:gd name="T0" fmla="*/ 0 w 252"/>
              <a:gd name="T1" fmla="*/ 2147483647 h 56"/>
              <a:gd name="T2" fmla="*/ 2147483647 w 252"/>
              <a:gd name="T3" fmla="*/ 0 h 56"/>
              <a:gd name="T4" fmla="*/ 2147483647 w 252"/>
              <a:gd name="T5" fmla="*/ 2147483647 h 56"/>
              <a:gd name="T6" fmla="*/ 0 60000 65536"/>
              <a:gd name="T7" fmla="*/ 0 60000 65536"/>
              <a:gd name="T8" fmla="*/ 0 60000 65536"/>
              <a:gd name="T9" fmla="*/ 0 w 252"/>
              <a:gd name="T10" fmla="*/ 0 h 56"/>
              <a:gd name="T11" fmla="*/ 252 w 252"/>
              <a:gd name="T12" fmla="*/ 56 h 56"/>
            </a:gdLst>
            <a:ahLst/>
            <a:cxnLst>
              <a:cxn ang="T6">
                <a:pos x="T0" y="T1"/>
              </a:cxn>
              <a:cxn ang="T7">
                <a:pos x="T2" y="T3"/>
              </a:cxn>
              <a:cxn ang="T8">
                <a:pos x="T4" y="T5"/>
              </a:cxn>
            </a:cxnLst>
            <a:rect l="T9" t="T10" r="T11" b="T12"/>
            <a:pathLst>
              <a:path w="252" h="56">
                <a:moveTo>
                  <a:pt x="0" y="56"/>
                </a:moveTo>
                <a:cubicBezTo>
                  <a:pt x="41" y="28"/>
                  <a:pt x="82" y="0"/>
                  <a:pt x="124" y="0"/>
                </a:cubicBezTo>
                <a:cubicBezTo>
                  <a:pt x="166" y="0"/>
                  <a:pt x="209" y="28"/>
                  <a:pt x="252" y="56"/>
                </a:cubicBezTo>
              </a:path>
            </a:pathLst>
          </a:custGeom>
          <a:noFill/>
          <a:ln w="9525" cap="flat">
            <a:solidFill>
              <a:schemeClr val="tx1"/>
            </a:solidFill>
            <a:prstDash val="dash"/>
            <a:round/>
            <a:headEnd/>
            <a:tailEnd/>
          </a:ln>
        </p:spPr>
        <p:txBody>
          <a:bodyPr/>
          <a:lstStyle/>
          <a:p>
            <a:endParaRPr lang="ja-JP" altLang="en-US" dirty="0"/>
          </a:p>
        </p:txBody>
      </p:sp>
      <p:sp>
        <p:nvSpPr>
          <p:cNvPr id="29" name="Text Box 40"/>
          <p:cNvSpPr txBox="1">
            <a:spLocks noChangeArrowheads="1"/>
          </p:cNvSpPr>
          <p:nvPr/>
        </p:nvSpPr>
        <p:spPr bwMode="auto">
          <a:xfrm>
            <a:off x="-36512" y="3068960"/>
            <a:ext cx="2890535" cy="646331"/>
          </a:xfrm>
          <a:prstGeom prst="rect">
            <a:avLst/>
          </a:prstGeom>
          <a:noFill/>
          <a:ln w="9525">
            <a:noFill/>
            <a:miter lim="800000"/>
            <a:headEnd/>
            <a:tailEnd/>
          </a:ln>
        </p:spPr>
        <p:txBody>
          <a:bodyPr wrap="none">
            <a:spAutoFit/>
          </a:bodyPr>
          <a:lstStyle/>
          <a:p>
            <a:r>
              <a:rPr lang="en-US" altLang="ja-JP" sz="1800" dirty="0">
                <a:solidFill>
                  <a:srgbClr val="000000"/>
                </a:solidFill>
                <a:latin typeface="Arial" charset="0"/>
              </a:rPr>
              <a:t>M</a:t>
            </a:r>
            <a:r>
              <a:rPr lang="en-US" altLang="ja-JP" sz="1800" dirty="0" smtClean="0">
                <a:solidFill>
                  <a:srgbClr val="000000"/>
                </a:solidFill>
                <a:latin typeface="Arial" charset="0"/>
              </a:rPr>
              <a:t>odulation </a:t>
            </a:r>
            <a:r>
              <a:rPr lang="en-US" altLang="ja-JP" sz="1800" dirty="0">
                <a:solidFill>
                  <a:srgbClr val="000000"/>
                </a:solidFill>
                <a:latin typeface="Arial" charset="0"/>
              </a:rPr>
              <a:t>of carrier wave</a:t>
            </a:r>
          </a:p>
          <a:p>
            <a:r>
              <a:rPr lang="en-US" altLang="ja-JP" sz="1800" dirty="0" smtClean="0">
                <a:solidFill>
                  <a:srgbClr val="000000"/>
                </a:solidFill>
                <a:latin typeface="Arial" charset="0"/>
              </a:rPr>
              <a:t>by </a:t>
            </a:r>
            <a:r>
              <a:rPr lang="en-US" altLang="ja-JP" sz="1800" dirty="0">
                <a:solidFill>
                  <a:srgbClr val="000000"/>
                </a:solidFill>
                <a:latin typeface="Arial" charset="0"/>
              </a:rPr>
              <a:t>speech information</a:t>
            </a:r>
          </a:p>
        </p:txBody>
      </p:sp>
      <p:sp>
        <p:nvSpPr>
          <p:cNvPr id="30" name="Text Box 41"/>
          <p:cNvSpPr txBox="1">
            <a:spLocks noChangeArrowheads="1"/>
          </p:cNvSpPr>
          <p:nvPr/>
        </p:nvSpPr>
        <p:spPr bwMode="auto">
          <a:xfrm>
            <a:off x="7770635" y="3985294"/>
            <a:ext cx="966931" cy="369332"/>
          </a:xfrm>
          <a:prstGeom prst="rect">
            <a:avLst/>
          </a:prstGeom>
          <a:noFill/>
          <a:ln w="9525">
            <a:noFill/>
            <a:miter lim="800000"/>
            <a:headEnd/>
            <a:tailEnd/>
          </a:ln>
        </p:spPr>
        <p:txBody>
          <a:bodyPr wrap="none">
            <a:spAutoFit/>
          </a:bodyPr>
          <a:lstStyle/>
          <a:p>
            <a:r>
              <a:rPr lang="en-US" altLang="ja-JP" sz="1800" dirty="0">
                <a:solidFill>
                  <a:srgbClr val="000000"/>
                </a:solidFill>
                <a:latin typeface="Arial" charset="0"/>
              </a:rPr>
              <a:t>S</a:t>
            </a:r>
            <a:r>
              <a:rPr lang="en-US" altLang="ja-JP" sz="1800" dirty="0" smtClean="0">
                <a:solidFill>
                  <a:srgbClr val="000000"/>
                </a:solidFill>
                <a:latin typeface="Arial" charset="0"/>
              </a:rPr>
              <a:t>peech</a:t>
            </a:r>
            <a:endParaRPr lang="en-US" altLang="ja-JP" sz="1800" dirty="0">
              <a:solidFill>
                <a:srgbClr val="000000"/>
              </a:solidFill>
              <a:latin typeface="Arial" charset="0"/>
            </a:endParaRPr>
          </a:p>
        </p:txBody>
      </p:sp>
      <p:sp>
        <p:nvSpPr>
          <p:cNvPr id="31" name="Text Box 42"/>
          <p:cNvSpPr txBox="1">
            <a:spLocks noChangeArrowheads="1"/>
          </p:cNvSpPr>
          <p:nvPr/>
        </p:nvSpPr>
        <p:spPr bwMode="auto">
          <a:xfrm>
            <a:off x="6928642" y="4759311"/>
            <a:ext cx="1608133" cy="369332"/>
          </a:xfrm>
          <a:prstGeom prst="rect">
            <a:avLst/>
          </a:prstGeom>
          <a:solidFill>
            <a:schemeClr val="bg1"/>
          </a:solidFill>
          <a:ln w="9525">
            <a:noFill/>
            <a:miter lim="800000"/>
            <a:headEnd/>
            <a:tailEnd/>
          </a:ln>
        </p:spPr>
        <p:txBody>
          <a:bodyPr wrap="none">
            <a:spAutoFit/>
          </a:bodyPr>
          <a:lstStyle/>
          <a:p>
            <a:r>
              <a:rPr lang="en-US" altLang="ja-JP" sz="1800" dirty="0">
                <a:solidFill>
                  <a:srgbClr val="000000"/>
                </a:solidFill>
                <a:latin typeface="Arial" charset="0"/>
              </a:rPr>
              <a:t>Sound </a:t>
            </a:r>
            <a:r>
              <a:rPr lang="en-US" altLang="ja-JP" sz="1800" dirty="0" smtClean="0">
                <a:solidFill>
                  <a:srgbClr val="000000"/>
                </a:solidFill>
                <a:latin typeface="Arial" charset="0"/>
              </a:rPr>
              <a:t>source</a:t>
            </a:r>
            <a:endParaRPr lang="en-US" altLang="ja-JP" sz="1800" dirty="0">
              <a:solidFill>
                <a:srgbClr val="000000"/>
              </a:solidFill>
              <a:latin typeface="Arial" charset="0"/>
            </a:endParaRPr>
          </a:p>
        </p:txBody>
      </p:sp>
      <p:sp>
        <p:nvSpPr>
          <p:cNvPr id="32" name="正方形/長方形 2"/>
          <p:cNvSpPr/>
          <p:nvPr/>
        </p:nvSpPr>
        <p:spPr>
          <a:xfrm>
            <a:off x="6827563" y="5091937"/>
            <a:ext cx="1849274" cy="646331"/>
          </a:xfrm>
          <a:prstGeom prst="rect">
            <a:avLst/>
          </a:prstGeom>
        </p:spPr>
        <p:txBody>
          <a:bodyPr wrap="square">
            <a:spAutoFit/>
          </a:bodyPr>
          <a:lstStyle/>
          <a:p>
            <a:r>
              <a:rPr lang="en-US" altLang="ja-JP" sz="1800" dirty="0">
                <a:solidFill>
                  <a:srgbClr val="000000"/>
                </a:solidFill>
                <a:latin typeface="Arial" charset="0"/>
              </a:rPr>
              <a:t>Voiced: pulse</a:t>
            </a:r>
          </a:p>
          <a:p>
            <a:r>
              <a:rPr lang="en-US" altLang="ja-JP" sz="1800" dirty="0">
                <a:solidFill>
                  <a:srgbClr val="000000"/>
                </a:solidFill>
                <a:latin typeface="Arial" charset="0"/>
              </a:rPr>
              <a:t>Unvoiced: noise</a:t>
            </a:r>
          </a:p>
        </p:txBody>
      </p:sp>
      <p:sp>
        <p:nvSpPr>
          <p:cNvPr id="33" name="Text Box 36"/>
          <p:cNvSpPr txBox="1">
            <a:spLocks noChangeArrowheads="1"/>
          </p:cNvSpPr>
          <p:nvPr/>
        </p:nvSpPr>
        <p:spPr bwMode="auto">
          <a:xfrm>
            <a:off x="585558" y="3829719"/>
            <a:ext cx="1659429" cy="923330"/>
          </a:xfrm>
          <a:prstGeom prst="rect">
            <a:avLst/>
          </a:prstGeom>
          <a:noFill/>
          <a:ln w="9525">
            <a:noFill/>
            <a:miter lim="800000"/>
            <a:headEnd/>
            <a:tailEnd/>
          </a:ln>
        </p:spPr>
        <p:txBody>
          <a:bodyPr wrap="none">
            <a:spAutoFit/>
          </a:bodyPr>
          <a:lstStyle/>
          <a:p>
            <a:pPr algn="ctr"/>
            <a:r>
              <a:rPr lang="en-US" altLang="ja-JP" sz="1800" dirty="0" smtClean="0">
                <a:solidFill>
                  <a:srgbClr val="000000"/>
                </a:solidFill>
                <a:latin typeface="Arial" charset="0"/>
              </a:rPr>
              <a:t>Frequency</a:t>
            </a:r>
            <a:endParaRPr lang="en-US" altLang="ja-JP" sz="1800" dirty="0">
              <a:solidFill>
                <a:srgbClr val="000000"/>
              </a:solidFill>
              <a:latin typeface="Arial" charset="0"/>
            </a:endParaRPr>
          </a:p>
          <a:p>
            <a:pPr algn="ctr"/>
            <a:r>
              <a:rPr lang="en-US" altLang="ja-JP" sz="1800" dirty="0" smtClean="0">
                <a:solidFill>
                  <a:srgbClr val="000000"/>
                </a:solidFill>
                <a:latin typeface="Arial" charset="0"/>
              </a:rPr>
              <a:t>transfer</a:t>
            </a:r>
            <a:endParaRPr lang="en-US" altLang="ja-JP" sz="1800" dirty="0">
              <a:solidFill>
                <a:srgbClr val="000000"/>
              </a:solidFill>
              <a:latin typeface="Arial" charset="0"/>
            </a:endParaRPr>
          </a:p>
          <a:p>
            <a:pPr algn="ctr"/>
            <a:r>
              <a:rPr lang="en-US" altLang="ja-JP" sz="1800" dirty="0">
                <a:solidFill>
                  <a:srgbClr val="000000"/>
                </a:solidFill>
                <a:latin typeface="Arial" charset="0"/>
              </a:rPr>
              <a:t>characteristics</a:t>
            </a:r>
          </a:p>
        </p:txBody>
      </p:sp>
      <p:sp>
        <p:nvSpPr>
          <p:cNvPr id="34" name="正方形/長方形 41"/>
          <p:cNvSpPr/>
          <p:nvPr/>
        </p:nvSpPr>
        <p:spPr>
          <a:xfrm>
            <a:off x="531579" y="3835881"/>
            <a:ext cx="1754352" cy="917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Text Box 37"/>
          <p:cNvSpPr txBox="1">
            <a:spLocks noChangeArrowheads="1"/>
          </p:cNvSpPr>
          <p:nvPr/>
        </p:nvSpPr>
        <p:spPr bwMode="auto">
          <a:xfrm>
            <a:off x="779641" y="4813551"/>
            <a:ext cx="1261884" cy="646331"/>
          </a:xfrm>
          <a:prstGeom prst="rect">
            <a:avLst/>
          </a:prstGeom>
          <a:noFill/>
          <a:ln w="9525">
            <a:noFill/>
            <a:miter lim="800000"/>
            <a:headEnd/>
            <a:tailEnd/>
          </a:ln>
        </p:spPr>
        <p:txBody>
          <a:bodyPr wrap="none">
            <a:spAutoFit/>
          </a:bodyPr>
          <a:lstStyle/>
          <a:p>
            <a:pPr algn="ctr"/>
            <a:r>
              <a:rPr lang="en-US" altLang="ja-JP" sz="1800" dirty="0">
                <a:solidFill>
                  <a:srgbClr val="000000"/>
                </a:solidFill>
                <a:latin typeface="Arial" charset="0"/>
              </a:rPr>
              <a:t>Magnitude</a:t>
            </a:r>
          </a:p>
          <a:p>
            <a:pPr algn="ctr"/>
            <a:r>
              <a:rPr lang="en-US" altLang="ja-JP" sz="1800" dirty="0">
                <a:solidFill>
                  <a:srgbClr val="000000"/>
                </a:solidFill>
                <a:latin typeface="Arial" charset="0"/>
              </a:rPr>
              <a:t>s</a:t>
            </a:r>
            <a:r>
              <a:rPr lang="en-US" altLang="ja-JP" sz="1800" dirty="0" smtClean="0">
                <a:solidFill>
                  <a:srgbClr val="000000"/>
                </a:solidFill>
                <a:latin typeface="Arial" charset="0"/>
              </a:rPr>
              <a:t>tart-</a:t>
            </a:r>
            <a:r>
              <a:rPr lang="en-US" altLang="ja-JP" sz="1800" dirty="0">
                <a:solidFill>
                  <a:srgbClr val="000000"/>
                </a:solidFill>
                <a:latin typeface="Arial" charset="0"/>
              </a:rPr>
              <a:t>-end</a:t>
            </a:r>
          </a:p>
        </p:txBody>
      </p:sp>
      <p:sp>
        <p:nvSpPr>
          <p:cNvPr id="36" name="正方形/長方形 43"/>
          <p:cNvSpPr/>
          <p:nvPr/>
        </p:nvSpPr>
        <p:spPr>
          <a:xfrm>
            <a:off x="531579" y="4813550"/>
            <a:ext cx="1754352" cy="610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Text Box 38"/>
          <p:cNvSpPr txBox="1">
            <a:spLocks noChangeArrowheads="1"/>
          </p:cNvSpPr>
          <p:nvPr/>
        </p:nvSpPr>
        <p:spPr bwMode="auto">
          <a:xfrm>
            <a:off x="641963" y="5465792"/>
            <a:ext cx="1544349" cy="646331"/>
          </a:xfrm>
          <a:prstGeom prst="rect">
            <a:avLst/>
          </a:prstGeom>
          <a:noFill/>
          <a:ln w="9525">
            <a:noFill/>
            <a:miter lim="800000"/>
            <a:headEnd/>
            <a:tailEnd/>
          </a:ln>
        </p:spPr>
        <p:txBody>
          <a:bodyPr wrap="square">
            <a:spAutoFit/>
          </a:bodyPr>
          <a:lstStyle/>
          <a:p>
            <a:pPr algn="ctr"/>
            <a:r>
              <a:rPr lang="en-US" altLang="ja-JP" sz="1800" dirty="0">
                <a:solidFill>
                  <a:srgbClr val="000000"/>
                </a:solidFill>
                <a:latin typeface="Arial" charset="0"/>
              </a:rPr>
              <a:t>F</a:t>
            </a:r>
            <a:r>
              <a:rPr lang="en-US" altLang="ja-JP" sz="1800" dirty="0" smtClean="0">
                <a:solidFill>
                  <a:srgbClr val="000000"/>
                </a:solidFill>
                <a:latin typeface="Arial" charset="0"/>
              </a:rPr>
              <a:t>undamental</a:t>
            </a:r>
            <a:endParaRPr lang="en-US" altLang="ja-JP" sz="1800" dirty="0">
              <a:solidFill>
                <a:srgbClr val="000000"/>
              </a:solidFill>
              <a:latin typeface="Arial" charset="0"/>
            </a:endParaRPr>
          </a:p>
          <a:p>
            <a:pPr algn="ctr"/>
            <a:r>
              <a:rPr lang="en-US" altLang="ja-JP" sz="1800" dirty="0">
                <a:solidFill>
                  <a:srgbClr val="000000"/>
                </a:solidFill>
                <a:latin typeface="Arial" charset="0"/>
              </a:rPr>
              <a:t>frequency</a:t>
            </a:r>
          </a:p>
        </p:txBody>
      </p:sp>
      <p:sp>
        <p:nvSpPr>
          <p:cNvPr id="38" name="正方形/長方形 44"/>
          <p:cNvSpPr/>
          <p:nvPr/>
        </p:nvSpPr>
        <p:spPr>
          <a:xfrm>
            <a:off x="531579" y="5480370"/>
            <a:ext cx="1754352" cy="610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カギ線コネクタ 8"/>
          <p:cNvCxnSpPr>
            <a:stCxn id="36" idx="3"/>
            <a:endCxn id="7" idx="1"/>
          </p:cNvCxnSpPr>
          <p:nvPr/>
        </p:nvCxnSpPr>
        <p:spPr>
          <a:xfrm>
            <a:off x="2285931" y="5119032"/>
            <a:ext cx="2404905" cy="259293"/>
          </a:xfrm>
          <a:prstGeom prst="bentConnector3">
            <a:avLst/>
          </a:prstGeom>
          <a:ln w="28575">
            <a:solidFill>
              <a:schemeClr val="tx1"/>
            </a:solidFill>
            <a:prstDash val="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カギ線コネクタ 10"/>
          <p:cNvCxnSpPr>
            <a:stCxn id="38" idx="3"/>
            <a:endCxn id="7" idx="1"/>
          </p:cNvCxnSpPr>
          <p:nvPr/>
        </p:nvCxnSpPr>
        <p:spPr>
          <a:xfrm flipV="1">
            <a:off x="2285931" y="5378325"/>
            <a:ext cx="2404905" cy="407527"/>
          </a:xfrm>
          <a:prstGeom prst="bentConnector3">
            <a:avLst/>
          </a:prstGeom>
          <a:ln w="28575">
            <a:solidFill>
              <a:schemeClr val="tx1"/>
            </a:solidFill>
            <a:prstDash val="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1" name="直線矢印コネクタ 13"/>
          <p:cNvCxnSpPr>
            <a:stCxn id="6" idx="1"/>
            <a:endCxn id="7" idx="3"/>
          </p:cNvCxnSpPr>
          <p:nvPr/>
        </p:nvCxnSpPr>
        <p:spPr>
          <a:xfrm flipH="1">
            <a:off x="5320898" y="5374159"/>
            <a:ext cx="1483658" cy="4166"/>
          </a:xfrm>
          <a:prstGeom prst="straightConnector1">
            <a:avLst/>
          </a:prstGeom>
          <a:ln w="28575">
            <a:solidFill>
              <a:schemeClr val="tx1"/>
            </a:solidFill>
            <a:prstDash val="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線矢印コネクタ 23"/>
          <p:cNvCxnSpPr>
            <a:stCxn id="34" idx="3"/>
          </p:cNvCxnSpPr>
          <p:nvPr/>
        </p:nvCxnSpPr>
        <p:spPr>
          <a:xfrm>
            <a:off x="2285931" y="4294465"/>
            <a:ext cx="2306480" cy="0"/>
          </a:xfrm>
          <a:prstGeom prst="straightConnector1">
            <a:avLst/>
          </a:prstGeom>
          <a:ln w="28575">
            <a:solidFill>
              <a:schemeClr val="tx1"/>
            </a:solidFill>
            <a:prstDash val="dash"/>
            <a:headEnd type="none" w="med" len="med"/>
            <a:tailEnd type="triangle" w="med" len="lg"/>
          </a:ln>
        </p:spPr>
        <p:style>
          <a:lnRef idx="1">
            <a:schemeClr val="accent1"/>
          </a:lnRef>
          <a:fillRef idx="0">
            <a:schemeClr val="accent1"/>
          </a:fillRef>
          <a:effectRef idx="0">
            <a:schemeClr val="accent1"/>
          </a:effectRef>
          <a:fontRef idx="minor">
            <a:schemeClr val="tx1"/>
          </a:fontRef>
        </p:style>
      </p:cxnSp>
      <p:pic>
        <p:nvPicPr>
          <p:cNvPr id="43" name="Picture 2" descr="D:\HTS_demo\fig\wave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2404" y="3392125"/>
            <a:ext cx="1323393" cy="564090"/>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2"/>
          <p:cNvSpPr txBox="1">
            <a:spLocks noChangeArrowheads="1"/>
          </p:cNvSpPr>
          <p:nvPr/>
        </p:nvSpPr>
        <p:spPr bwMode="auto">
          <a:xfrm>
            <a:off x="0" y="0"/>
            <a:ext cx="9036050" cy="798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5pPr>
            <a:lvl6pPr marL="457200" algn="l" rtl="0" fontAlgn="base">
              <a:spcBef>
                <a:spcPct val="0"/>
              </a:spcBef>
              <a:spcAft>
                <a:spcPct val="0"/>
              </a:spcAft>
              <a:defRPr kumimoji="1" sz="3200">
                <a:solidFill>
                  <a:schemeClr val="tx2"/>
                </a:solidFill>
                <a:latin typeface="Arial" pitchFamily="34" charset="0"/>
                <a:ea typeface="ＭＳ Ｐゴシック" pitchFamily="50" charset="-128"/>
              </a:defRPr>
            </a:lvl6pPr>
            <a:lvl7pPr marL="914400" algn="l" rtl="0" fontAlgn="base">
              <a:spcBef>
                <a:spcPct val="0"/>
              </a:spcBef>
              <a:spcAft>
                <a:spcPct val="0"/>
              </a:spcAft>
              <a:defRPr kumimoji="1" sz="3200">
                <a:solidFill>
                  <a:schemeClr val="tx2"/>
                </a:solidFill>
                <a:latin typeface="Arial" pitchFamily="34" charset="0"/>
                <a:ea typeface="ＭＳ Ｐゴシック" pitchFamily="50" charset="-128"/>
              </a:defRPr>
            </a:lvl7pPr>
            <a:lvl8pPr marL="1371600" algn="l" rtl="0" fontAlgn="base">
              <a:spcBef>
                <a:spcPct val="0"/>
              </a:spcBef>
              <a:spcAft>
                <a:spcPct val="0"/>
              </a:spcAft>
              <a:defRPr kumimoji="1" sz="3200">
                <a:solidFill>
                  <a:schemeClr val="tx2"/>
                </a:solidFill>
                <a:latin typeface="Arial" pitchFamily="34" charset="0"/>
                <a:ea typeface="ＭＳ Ｐゴシック" pitchFamily="50" charset="-128"/>
              </a:defRPr>
            </a:lvl8pPr>
            <a:lvl9pPr marL="1828800" algn="l" rtl="0" fontAlgn="base">
              <a:spcBef>
                <a:spcPct val="0"/>
              </a:spcBef>
              <a:spcAft>
                <a:spcPct val="0"/>
              </a:spcAft>
              <a:defRPr kumimoji="1" sz="3200">
                <a:solidFill>
                  <a:schemeClr val="tx2"/>
                </a:solidFill>
                <a:latin typeface="Arial" pitchFamily="34"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kern="0" dirty="0" smtClean="0">
                <a:solidFill>
                  <a:srgbClr val="000000"/>
                </a:solidFill>
                <a:latin typeface="Arial"/>
                <a:ea typeface="ＭＳ Ｐゴシック"/>
              </a:rPr>
              <a:t>how to make speech?</a:t>
            </a:r>
            <a:endParaRPr kumimoji="1" lang="en-US" altLang="ja-JP" sz="3200" b="0" i="0" u="none" strike="noStrike" kern="0" cap="none" spc="0" normalizeH="0" baseline="0" noProof="0" dirty="0" smtClean="0">
              <a:ln>
                <a:noFill/>
              </a:ln>
              <a:solidFill>
                <a:srgbClr val="000000"/>
              </a:solidFill>
              <a:effectLst/>
              <a:uLnTx/>
              <a:uFillTx/>
              <a:latin typeface="Arial"/>
              <a:ea typeface="ＭＳ Ｐゴシック"/>
              <a:cs typeface="+mj-cs"/>
            </a:endParaRPr>
          </a:p>
        </p:txBody>
      </p:sp>
    </p:spTree>
    <p:extLst>
      <p:ext uri="{BB962C8B-B14F-4D97-AF65-F5344CB8AC3E}">
        <p14:creationId xmlns:p14="http://schemas.microsoft.com/office/powerpoint/2010/main" val="1897438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67544" y="620688"/>
            <a:ext cx="7272808" cy="3970318"/>
          </a:xfrm>
          <a:prstGeom prst="rect">
            <a:avLst/>
          </a:prstGeom>
        </p:spPr>
        <p:txBody>
          <a:bodyPr wrap="square">
            <a:spAutoFit/>
          </a:bodyPr>
          <a:lstStyle/>
          <a:p>
            <a:r>
              <a:rPr lang="en-US" altLang="ko-KR" dirty="0" smtClean="0"/>
              <a:t>2. SPTK (3.9)</a:t>
            </a:r>
          </a:p>
          <a:p>
            <a:r>
              <a:rPr lang="en-US" altLang="ja-JP" dirty="0" smtClean="0">
                <a:solidFill>
                  <a:schemeClr val="accent3">
                    <a:lumMod val="75000"/>
                  </a:schemeClr>
                </a:solidFill>
              </a:rPr>
              <a:t>Speech Signal Processing Toolkit </a:t>
            </a:r>
          </a:p>
          <a:p>
            <a:r>
              <a:rPr lang="en-US" altLang="ko-KR" dirty="0" smtClean="0"/>
              <a:t> </a:t>
            </a:r>
          </a:p>
          <a:p>
            <a:pPr marL="285750" indent="-285750">
              <a:buFontTx/>
              <a:buChar char="-"/>
            </a:pPr>
            <a:r>
              <a:rPr lang="en-US" altLang="ko-KR" dirty="0" smtClean="0"/>
              <a:t>wave </a:t>
            </a:r>
            <a:r>
              <a:rPr lang="ko-KR" altLang="en-US" dirty="0" smtClean="0"/>
              <a:t>파일로부터 다양한 </a:t>
            </a:r>
            <a:r>
              <a:rPr lang="en-US" altLang="ko-KR" dirty="0" smtClean="0"/>
              <a:t>feature</a:t>
            </a:r>
            <a:r>
              <a:rPr lang="ko-KR" altLang="en-US" dirty="0" smtClean="0"/>
              <a:t>를 추출하는데 사용합니다</a:t>
            </a:r>
            <a:r>
              <a:rPr lang="en-US" altLang="ko-KR" dirty="0" smtClean="0"/>
              <a:t>.</a:t>
            </a:r>
          </a:p>
          <a:p>
            <a:pPr marL="285750" indent="-285750">
              <a:buFontTx/>
              <a:buChar char="-"/>
            </a:pPr>
            <a:r>
              <a:rPr lang="ko-KR" altLang="en-US" dirty="0" smtClean="0"/>
              <a:t>그 외에도 신호처리를 위한 다양한 프로그램이 제공됩니다</a:t>
            </a:r>
            <a:r>
              <a:rPr lang="en-US" altLang="ko-KR" dirty="0" smtClean="0"/>
              <a:t>.</a:t>
            </a:r>
          </a:p>
          <a:p>
            <a:endParaRPr lang="en-US" altLang="ko-KR" dirty="0" smtClean="0"/>
          </a:p>
          <a:p>
            <a:r>
              <a:rPr lang="en-US" altLang="ko-KR" dirty="0" smtClean="0"/>
              <a:t> https://sourceforge.net/projects/sp-tk/?source=typ_redirect</a:t>
            </a:r>
          </a:p>
          <a:p>
            <a:r>
              <a:rPr lang="en-US" altLang="ko-KR" dirty="0" smtClean="0"/>
              <a:t>- Dependencies</a:t>
            </a:r>
          </a:p>
          <a:p>
            <a:r>
              <a:rPr lang="en-US" altLang="ko-KR" dirty="0" smtClean="0"/>
              <a:t>   1. </a:t>
            </a:r>
            <a:r>
              <a:rPr lang="en-US" altLang="ko-KR" dirty="0" err="1" smtClean="0"/>
              <a:t>csh</a:t>
            </a:r>
            <a:endParaRPr lang="en-US" altLang="ko-KR" dirty="0" smtClean="0"/>
          </a:p>
          <a:p>
            <a:endParaRPr lang="en-US" altLang="ko-KR" dirty="0" smtClean="0"/>
          </a:p>
          <a:p>
            <a:r>
              <a:rPr lang="en-US" altLang="ko-KR" dirty="0" smtClean="0"/>
              <a:t>- install</a:t>
            </a:r>
            <a:endParaRPr lang="en-US" altLang="ko-KR" dirty="0"/>
          </a:p>
          <a:p>
            <a:r>
              <a:rPr lang="en-US" altLang="ko-KR" dirty="0" smtClean="0"/>
              <a:t> </a:t>
            </a:r>
            <a:r>
              <a:rPr lang="en-US" altLang="ko-KR" dirty="0" err="1" smtClean="0"/>
              <a:t>ubuntu</a:t>
            </a:r>
            <a:r>
              <a:rPr lang="en-US" altLang="ko-KR" dirty="0" smtClean="0"/>
              <a:t>:~/festival$ ./configure</a:t>
            </a:r>
          </a:p>
          <a:p>
            <a:r>
              <a:rPr lang="en-US" altLang="ko-KR" dirty="0" smtClean="0"/>
              <a:t> </a:t>
            </a:r>
            <a:r>
              <a:rPr lang="en-US" altLang="ko-KR" dirty="0" err="1" smtClean="0"/>
              <a:t>ubuntu</a:t>
            </a:r>
            <a:r>
              <a:rPr lang="en-US" altLang="ko-KR" dirty="0" smtClean="0"/>
              <a:t>:~/festival$ ./make</a:t>
            </a:r>
          </a:p>
          <a:p>
            <a:endParaRPr lang="en-US" altLang="ko-KR" dirty="0" smtClean="0"/>
          </a:p>
        </p:txBody>
      </p:sp>
      <p:grpSp>
        <p:nvGrpSpPr>
          <p:cNvPr id="3" name="グループ化 11"/>
          <p:cNvGrpSpPr/>
          <p:nvPr/>
        </p:nvGrpSpPr>
        <p:grpSpPr>
          <a:xfrm>
            <a:off x="5220072" y="4037008"/>
            <a:ext cx="3240000" cy="2160000"/>
            <a:chOff x="4572000" y="2741476"/>
            <a:chExt cx="4467225" cy="2743200"/>
          </a:xfrm>
        </p:grpSpPr>
        <p:pic>
          <p:nvPicPr>
            <p:cNvPr id="4" name="図 7" descr="hts.png"/>
            <p:cNvPicPr>
              <a:picLocks noChangeAspect="1"/>
            </p:cNvPicPr>
            <p:nvPr/>
          </p:nvPicPr>
          <p:blipFill>
            <a:blip r:embed="rId2" cstate="print"/>
            <a:stretch>
              <a:fillRect/>
            </a:stretch>
          </p:blipFill>
          <p:spPr>
            <a:xfrm>
              <a:off x="4572000" y="2741476"/>
              <a:ext cx="4467225" cy="2743200"/>
            </a:xfrm>
            <a:prstGeom prst="rect">
              <a:avLst/>
            </a:prstGeom>
          </p:spPr>
        </p:pic>
        <p:sp>
          <p:nvSpPr>
            <p:cNvPr id="5" name="正方形/長方形 8"/>
            <p:cNvSpPr/>
            <p:nvPr/>
          </p:nvSpPr>
          <p:spPr>
            <a:xfrm>
              <a:off x="4573364" y="2744924"/>
              <a:ext cx="4464496"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spTree>
    <p:extLst>
      <p:ext uri="{BB962C8B-B14F-4D97-AF65-F5344CB8AC3E}">
        <p14:creationId xmlns:p14="http://schemas.microsoft.com/office/powerpoint/2010/main" val="1031147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23528" y="692696"/>
            <a:ext cx="8280920" cy="4247317"/>
          </a:xfrm>
          <a:prstGeom prst="rect">
            <a:avLst/>
          </a:prstGeom>
        </p:spPr>
        <p:txBody>
          <a:bodyPr wrap="square">
            <a:spAutoFit/>
          </a:bodyPr>
          <a:lstStyle/>
          <a:p>
            <a:r>
              <a:rPr lang="en-US" altLang="ko-KR" dirty="0" smtClean="0"/>
              <a:t>3. HTS </a:t>
            </a:r>
          </a:p>
          <a:p>
            <a:r>
              <a:rPr lang="en-US" altLang="ja-JP" dirty="0" smtClean="0">
                <a:solidFill>
                  <a:schemeClr val="accent3">
                    <a:lumMod val="75000"/>
                  </a:schemeClr>
                </a:solidFill>
              </a:rPr>
              <a:t>Toolkit for HMM-based speech synthesis</a:t>
            </a:r>
            <a:endParaRPr lang="en-US" altLang="ko-KR" dirty="0" smtClean="0">
              <a:solidFill>
                <a:schemeClr val="accent3">
                  <a:lumMod val="75000"/>
                </a:schemeClr>
              </a:solidFill>
            </a:endParaRPr>
          </a:p>
          <a:p>
            <a:endParaRPr lang="en-US" altLang="ko-KR" dirty="0" smtClean="0"/>
          </a:p>
          <a:p>
            <a:pPr marL="285750" indent="-285750">
              <a:buFontTx/>
              <a:buChar char="-"/>
            </a:pPr>
            <a:r>
              <a:rPr lang="en-US" altLang="ko-KR" dirty="0" smtClean="0"/>
              <a:t>acoustic model</a:t>
            </a:r>
            <a:r>
              <a:rPr lang="ko-KR" altLang="en-US" dirty="0" smtClean="0"/>
              <a:t>을 학습하는데 사용됩니다</a:t>
            </a:r>
            <a:r>
              <a:rPr lang="en-US" altLang="ko-KR" dirty="0" smtClean="0"/>
              <a:t>.</a:t>
            </a:r>
          </a:p>
          <a:p>
            <a:pPr marL="285750" lvl="1" indent="-285750">
              <a:buFontTx/>
              <a:buChar char="-"/>
            </a:pPr>
            <a:r>
              <a:rPr lang="en-US" altLang="ja-JP" dirty="0" smtClean="0"/>
              <a:t>Research platform for HMM-based speech synthesis</a:t>
            </a:r>
          </a:p>
          <a:p>
            <a:pPr marL="285750" lvl="1" indent="-285750">
              <a:buFontTx/>
              <a:buChar char="-"/>
            </a:pPr>
            <a:r>
              <a:rPr lang="en-US" altLang="ja-JP" dirty="0" smtClean="0"/>
              <a:t>Released as a patch code for HTK</a:t>
            </a:r>
          </a:p>
          <a:p>
            <a:pPr marL="285750" lvl="1" indent="-285750">
              <a:buFontTx/>
              <a:buChar char="-"/>
            </a:pPr>
            <a:r>
              <a:rPr lang="en-US" altLang="ja-JP" dirty="0" smtClean="0"/>
              <a:t>Speaker dependent (SD) / adaptation (SA) demo scripts</a:t>
            </a:r>
            <a:endParaRPr lang="en-US" altLang="ko-KR" dirty="0" smtClean="0"/>
          </a:p>
          <a:p>
            <a:endParaRPr lang="en-US" altLang="ko-KR" dirty="0" smtClean="0"/>
          </a:p>
          <a:p>
            <a:r>
              <a:rPr lang="en-US" altLang="ko-KR" dirty="0" smtClean="0"/>
              <a:t> http://hts.sp.nitech.ac.jp/archives/2.3/HTS-2.3_for_HTK-3.4.1.tar.bz2</a:t>
            </a:r>
          </a:p>
          <a:p>
            <a:r>
              <a:rPr lang="en-US" altLang="ko-KR" dirty="0" smtClean="0"/>
              <a:t> - Dependencies</a:t>
            </a:r>
          </a:p>
          <a:p>
            <a:r>
              <a:rPr lang="en-US" altLang="ko-KR" dirty="0" smtClean="0"/>
              <a:t>  1. HTK (http://htk.eng.cam.ac.uk/ftp/software/HTK-3.4.1.tar.gz)</a:t>
            </a:r>
          </a:p>
          <a:p>
            <a:r>
              <a:rPr lang="en-US" altLang="ko-KR" dirty="0" smtClean="0"/>
              <a:t>  2. </a:t>
            </a:r>
            <a:r>
              <a:rPr lang="en-US" altLang="ko-KR" dirty="0" err="1" smtClean="0"/>
              <a:t>HDecode</a:t>
            </a:r>
            <a:r>
              <a:rPr lang="en-US" altLang="ko-KR" dirty="0" smtClean="0"/>
              <a:t> (http://htk.eng.cam.ac.uk/ftp/software/hdecode/HDecode-3.4.1.tar.gz)</a:t>
            </a:r>
          </a:p>
          <a:p>
            <a:r>
              <a:rPr lang="en-US" altLang="ko-KR" dirty="0" smtClean="0"/>
              <a:t>  3. libx11-dev (</a:t>
            </a:r>
            <a:r>
              <a:rPr lang="en-US" altLang="ko-KR" dirty="0" err="1" smtClean="0"/>
              <a:t>sudo</a:t>
            </a:r>
            <a:r>
              <a:rPr lang="en-US" altLang="ko-KR" dirty="0" smtClean="0"/>
              <a:t> apt-get install libx11-dev)</a:t>
            </a:r>
          </a:p>
          <a:p>
            <a:endParaRPr lang="en-US" altLang="ko-KR" dirty="0" smtClean="0"/>
          </a:p>
        </p:txBody>
      </p:sp>
    </p:spTree>
    <p:extLst>
      <p:ext uri="{BB962C8B-B14F-4D97-AF65-F5344CB8AC3E}">
        <p14:creationId xmlns:p14="http://schemas.microsoft.com/office/powerpoint/2010/main" val="258364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539552" y="764704"/>
            <a:ext cx="7651390" cy="2585323"/>
          </a:xfrm>
          <a:prstGeom prst="rect">
            <a:avLst/>
          </a:prstGeom>
        </p:spPr>
        <p:txBody>
          <a:bodyPr wrap="none">
            <a:spAutoFit/>
          </a:bodyPr>
          <a:lstStyle/>
          <a:p>
            <a:r>
              <a:rPr lang="en-US" altLang="ko-KR" dirty="0" smtClean="0"/>
              <a:t>4. </a:t>
            </a:r>
            <a:r>
              <a:rPr lang="en-US" altLang="ko-KR" dirty="0" err="1" smtClean="0"/>
              <a:t>hts_engine</a:t>
            </a:r>
            <a:endParaRPr lang="en-US" altLang="ko-KR" dirty="0" smtClean="0"/>
          </a:p>
          <a:p>
            <a:r>
              <a:rPr lang="en-US" altLang="ja-JP" dirty="0" smtClean="0">
                <a:solidFill>
                  <a:schemeClr val="accent3">
                    <a:lumMod val="75000"/>
                  </a:schemeClr>
                </a:solidFill>
              </a:rPr>
              <a:t>Runtime HMM-based speech synthesis engine </a:t>
            </a:r>
          </a:p>
          <a:p>
            <a:endParaRPr lang="en-US" altLang="ja-JP" dirty="0" smtClean="0">
              <a:solidFill>
                <a:schemeClr val="accent3">
                  <a:lumMod val="75000"/>
                </a:schemeClr>
              </a:solidFill>
            </a:endParaRPr>
          </a:p>
          <a:p>
            <a:pPr marL="285750" indent="-285750">
              <a:buFontTx/>
              <a:buChar char="-"/>
            </a:pPr>
            <a:r>
              <a:rPr lang="en-US" altLang="ja-JP" dirty="0" smtClean="0"/>
              <a:t>Software to synthesize speech waveform from HMMs</a:t>
            </a:r>
          </a:p>
          <a:p>
            <a:pPr lvl="2">
              <a:buNone/>
            </a:pPr>
            <a:r>
              <a:rPr lang="en-US" altLang="ja-JP" dirty="0" smtClean="0"/>
              <a:t>(HMMs trained by the HTS)</a:t>
            </a:r>
          </a:p>
          <a:p>
            <a:pPr marL="285750" indent="-285750">
              <a:buFontTx/>
              <a:buChar char="-"/>
            </a:pPr>
            <a:r>
              <a:rPr lang="ko-KR" altLang="en-US" dirty="0" smtClean="0"/>
              <a:t>현재 여러 </a:t>
            </a:r>
            <a:r>
              <a:rPr lang="en-US" altLang="ko-KR" dirty="0" smtClean="0"/>
              <a:t>device</a:t>
            </a:r>
            <a:r>
              <a:rPr lang="ko-KR" altLang="en-US" dirty="0" smtClean="0"/>
              <a:t>에 </a:t>
            </a:r>
            <a:r>
              <a:rPr lang="en-US" altLang="ko-KR" dirty="0" smtClean="0"/>
              <a:t>embedded</a:t>
            </a:r>
            <a:r>
              <a:rPr lang="ko-KR" altLang="en-US" dirty="0" smtClean="0"/>
              <a:t>되어 사용되고 있습니다</a:t>
            </a:r>
            <a:r>
              <a:rPr lang="en-US" altLang="ko-KR" dirty="0" smtClean="0"/>
              <a:t>.</a:t>
            </a:r>
          </a:p>
          <a:p>
            <a:pPr marL="285750" indent="-285750">
              <a:buFontTx/>
              <a:buChar char="-"/>
            </a:pPr>
            <a:endParaRPr lang="en-US" altLang="ko-KR" dirty="0" smtClean="0"/>
          </a:p>
          <a:p>
            <a:r>
              <a:rPr lang="en-US" altLang="ko-KR" dirty="0" smtClean="0"/>
              <a:t>http://downloads.sourceforge.net/hts-engine/hts_engine_API-1.10.tar.gz</a:t>
            </a:r>
          </a:p>
          <a:p>
            <a:endParaRPr lang="en-US" altLang="ko-KR"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06641"/>
            <a:ext cx="5976664" cy="354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グループ化 11"/>
          <p:cNvGrpSpPr/>
          <p:nvPr/>
        </p:nvGrpSpPr>
        <p:grpSpPr>
          <a:xfrm>
            <a:off x="5904000" y="4698000"/>
            <a:ext cx="3240000" cy="2160000"/>
            <a:chOff x="4572000" y="2741476"/>
            <a:chExt cx="4467225" cy="2743200"/>
          </a:xfrm>
        </p:grpSpPr>
        <p:pic>
          <p:nvPicPr>
            <p:cNvPr id="5" name="図 14" descr="hts.png"/>
            <p:cNvPicPr>
              <a:picLocks noChangeAspect="1"/>
            </p:cNvPicPr>
            <p:nvPr/>
          </p:nvPicPr>
          <p:blipFill>
            <a:blip r:embed="rId3" cstate="print"/>
            <a:stretch>
              <a:fillRect/>
            </a:stretch>
          </p:blipFill>
          <p:spPr>
            <a:xfrm>
              <a:off x="4572000" y="2741476"/>
              <a:ext cx="4467225" cy="2743200"/>
            </a:xfrm>
            <a:prstGeom prst="rect">
              <a:avLst/>
            </a:prstGeom>
          </p:spPr>
        </p:pic>
        <p:sp>
          <p:nvSpPr>
            <p:cNvPr id="6" name="正方形/長方形 15"/>
            <p:cNvSpPr/>
            <p:nvPr/>
          </p:nvSpPr>
          <p:spPr>
            <a:xfrm>
              <a:off x="4573364" y="2744924"/>
              <a:ext cx="4464496"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spTree>
    <p:extLst>
      <p:ext uri="{BB962C8B-B14F-4D97-AF65-F5344CB8AC3E}">
        <p14:creationId xmlns:p14="http://schemas.microsoft.com/office/powerpoint/2010/main" val="2890951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6"/>
          <p:cNvSpPr txBox="1">
            <a:spLocks noChangeArrowheads="1"/>
          </p:cNvSpPr>
          <p:nvPr/>
        </p:nvSpPr>
        <p:spPr bwMode="auto">
          <a:xfrm>
            <a:off x="600992" y="1052736"/>
            <a:ext cx="8003456" cy="4093428"/>
          </a:xfrm>
          <a:prstGeom prst="rect">
            <a:avLst/>
          </a:prstGeom>
          <a:noFill/>
          <a:ln w="9525">
            <a:noFill/>
            <a:miter lim="800000"/>
            <a:headEnd/>
            <a:tailEnd/>
          </a:ln>
        </p:spPr>
        <p:txBody>
          <a:bodyPr wrap="square">
            <a:spAutoFit/>
          </a:bodyPr>
          <a:lstStyle/>
          <a:p>
            <a:pPr marL="514350" indent="-514350">
              <a:buAutoNum type="arabicPeriod"/>
            </a:pPr>
            <a:r>
              <a:rPr lang="en-US" altLang="ko-KR" sz="2000" dirty="0" smtClean="0">
                <a:latin typeface="Arial" charset="0"/>
              </a:rPr>
              <a:t>Database</a:t>
            </a:r>
          </a:p>
          <a:p>
            <a:pPr marL="800100" lvl="1" indent="-342900">
              <a:buFontTx/>
              <a:buChar char="-"/>
            </a:pPr>
            <a:r>
              <a:rPr lang="ko-KR" altLang="en-US" sz="2000" dirty="0" smtClean="0">
                <a:latin typeface="Arial" charset="0"/>
              </a:rPr>
              <a:t>음성</a:t>
            </a:r>
            <a:r>
              <a:rPr lang="en-US" altLang="ko-KR" sz="2000" dirty="0" smtClean="0">
                <a:latin typeface="Arial" charset="0"/>
              </a:rPr>
              <a:t>, text, label</a:t>
            </a:r>
          </a:p>
          <a:p>
            <a:pPr marL="800100" lvl="1" indent="-342900">
              <a:buFontTx/>
              <a:buChar char="-"/>
            </a:pPr>
            <a:r>
              <a:rPr lang="ko-KR" altLang="en-US" sz="2000" dirty="0" smtClean="0">
                <a:latin typeface="Arial" charset="0"/>
              </a:rPr>
              <a:t>새로운 언어라면 </a:t>
            </a:r>
            <a:r>
              <a:rPr lang="en-US" altLang="ko-KR" sz="2000" dirty="0" smtClean="0">
                <a:latin typeface="Arial" charset="0"/>
              </a:rPr>
              <a:t>label </a:t>
            </a:r>
            <a:r>
              <a:rPr lang="ko-KR" altLang="en-US" sz="2000" dirty="0" smtClean="0">
                <a:latin typeface="Arial" charset="0"/>
              </a:rPr>
              <a:t>포맷을 정의해야 합니다</a:t>
            </a:r>
            <a:r>
              <a:rPr lang="en-US" altLang="ko-KR" sz="2000" dirty="0" smtClean="0">
                <a:latin typeface="Arial" charset="0"/>
              </a:rPr>
              <a:t>.</a:t>
            </a:r>
          </a:p>
          <a:p>
            <a:pPr marL="800100" lvl="1" indent="-342900">
              <a:buFontTx/>
              <a:buChar char="-"/>
            </a:pPr>
            <a:r>
              <a:rPr lang="en-US" altLang="ko-KR" sz="2000" dirty="0" smtClean="0">
                <a:latin typeface="Arial" charset="0"/>
              </a:rPr>
              <a:t>question file(decision tree</a:t>
            </a:r>
            <a:r>
              <a:rPr lang="ko-KR" altLang="en-US" sz="2000" dirty="0" smtClean="0">
                <a:latin typeface="Arial" charset="0"/>
              </a:rPr>
              <a:t>에 사용</a:t>
            </a:r>
            <a:r>
              <a:rPr lang="en-US" altLang="ko-KR" sz="2000" dirty="0" smtClean="0">
                <a:latin typeface="Arial" charset="0"/>
              </a:rPr>
              <a:t>)</a:t>
            </a:r>
          </a:p>
          <a:p>
            <a:pPr marL="800100" lvl="1" indent="-342900">
              <a:buFontTx/>
              <a:buChar char="-"/>
            </a:pPr>
            <a:r>
              <a:rPr lang="ko-KR" altLang="en-US" sz="2000" dirty="0" smtClean="0">
                <a:latin typeface="Arial" charset="0"/>
              </a:rPr>
              <a:t>좋은 성우를 선정하는 것과 음성과 </a:t>
            </a:r>
            <a:r>
              <a:rPr lang="en-US" altLang="ko-KR" sz="2000" dirty="0" smtClean="0">
                <a:latin typeface="Arial" charset="0"/>
              </a:rPr>
              <a:t>text</a:t>
            </a:r>
            <a:r>
              <a:rPr lang="ko-KR" altLang="en-US" sz="2000" dirty="0" smtClean="0">
                <a:latin typeface="Arial" charset="0"/>
              </a:rPr>
              <a:t>로부터 오류</a:t>
            </a:r>
            <a:r>
              <a:rPr lang="ko-KR" altLang="en-US" sz="2000" dirty="0">
                <a:latin typeface="Arial" charset="0"/>
              </a:rPr>
              <a:t>를</a:t>
            </a:r>
            <a:r>
              <a:rPr lang="ko-KR" altLang="en-US" sz="2000" dirty="0" smtClean="0">
                <a:latin typeface="Arial" charset="0"/>
              </a:rPr>
              <a:t> 제거하는 것이 중요합니다</a:t>
            </a:r>
            <a:r>
              <a:rPr lang="en-US" altLang="ko-KR" sz="2000" dirty="0" smtClean="0">
                <a:latin typeface="Arial" charset="0"/>
              </a:rPr>
              <a:t>.</a:t>
            </a:r>
          </a:p>
          <a:p>
            <a:pPr marL="800100" lvl="1" indent="-342900">
              <a:buFontTx/>
              <a:buChar char="-"/>
            </a:pPr>
            <a:endParaRPr lang="en-US" altLang="ko-KR" sz="2000" dirty="0" smtClean="0">
              <a:latin typeface="Arial" charset="0"/>
            </a:endParaRPr>
          </a:p>
          <a:p>
            <a:pPr marL="514350" indent="-514350">
              <a:buAutoNum type="arabicPeriod"/>
            </a:pPr>
            <a:r>
              <a:rPr lang="en-US" altLang="ja-JP" sz="2000" dirty="0" smtClean="0">
                <a:latin typeface="Arial" charset="0"/>
              </a:rPr>
              <a:t>Text</a:t>
            </a:r>
            <a:r>
              <a:rPr lang="ko-KR" altLang="en-US" sz="2000" dirty="0" smtClean="0">
                <a:latin typeface="Arial" charset="0"/>
              </a:rPr>
              <a:t>로부터 </a:t>
            </a:r>
            <a:r>
              <a:rPr lang="en-US" altLang="ko-KR" sz="2000" dirty="0" smtClean="0">
                <a:latin typeface="Arial" charset="0"/>
              </a:rPr>
              <a:t>Label</a:t>
            </a:r>
            <a:r>
              <a:rPr lang="ko-KR" altLang="en-US" sz="2000" dirty="0" smtClean="0">
                <a:latin typeface="Arial" charset="0"/>
              </a:rPr>
              <a:t>을 만들어줄 프로그램 </a:t>
            </a:r>
            <a:r>
              <a:rPr lang="en-US" altLang="ko-KR" sz="2000" dirty="0" smtClean="0">
                <a:latin typeface="Arial" charset="0"/>
              </a:rPr>
              <a:t>(G2P </a:t>
            </a:r>
            <a:r>
              <a:rPr lang="ko-KR" altLang="en-US" sz="2000" dirty="0" smtClean="0">
                <a:latin typeface="Arial" charset="0"/>
              </a:rPr>
              <a:t>포함</a:t>
            </a:r>
            <a:r>
              <a:rPr lang="en-US" altLang="ko-KR" sz="2000" dirty="0" smtClean="0">
                <a:latin typeface="Arial" charset="0"/>
              </a:rPr>
              <a:t>)</a:t>
            </a:r>
          </a:p>
          <a:p>
            <a:pPr marL="914400" lvl="1" indent="-457200">
              <a:buFontTx/>
              <a:buChar char="-"/>
            </a:pPr>
            <a:r>
              <a:rPr lang="ko-KR" altLang="en-US" sz="2000" dirty="0" smtClean="0">
                <a:latin typeface="Arial" charset="0"/>
              </a:rPr>
              <a:t>입력 </a:t>
            </a:r>
            <a:r>
              <a:rPr lang="en-US" altLang="ko-KR" sz="2000" dirty="0" smtClean="0">
                <a:latin typeface="Arial" charset="0"/>
              </a:rPr>
              <a:t>Text</a:t>
            </a:r>
            <a:r>
              <a:rPr lang="ko-KR" altLang="en-US" sz="2000" dirty="0" smtClean="0">
                <a:latin typeface="Arial" charset="0"/>
              </a:rPr>
              <a:t>를 </a:t>
            </a:r>
            <a:r>
              <a:rPr lang="en-US" altLang="ko-KR" sz="2000" dirty="0" smtClean="0">
                <a:latin typeface="Arial" charset="0"/>
              </a:rPr>
              <a:t>label</a:t>
            </a:r>
            <a:r>
              <a:rPr lang="ko-KR" altLang="en-US" sz="2000" dirty="0" smtClean="0">
                <a:latin typeface="Arial" charset="0"/>
              </a:rPr>
              <a:t>포맷으로 변경해줄 때 필요합니다</a:t>
            </a:r>
            <a:r>
              <a:rPr lang="en-US" altLang="ko-KR" sz="2000" dirty="0" smtClean="0">
                <a:latin typeface="Arial" charset="0"/>
              </a:rPr>
              <a:t>.</a:t>
            </a:r>
          </a:p>
          <a:p>
            <a:pPr marL="914400" lvl="1" indent="-457200">
              <a:buFontTx/>
              <a:buChar char="-"/>
            </a:pPr>
            <a:r>
              <a:rPr lang="en-US" altLang="ja-JP" sz="2000" dirty="0" smtClean="0">
                <a:latin typeface="Arial" charset="0"/>
              </a:rPr>
              <a:t>DB</a:t>
            </a:r>
            <a:r>
              <a:rPr lang="ko-KR" altLang="en-US" sz="2000" dirty="0" smtClean="0">
                <a:latin typeface="Arial" charset="0"/>
              </a:rPr>
              <a:t>에 </a:t>
            </a:r>
            <a:r>
              <a:rPr lang="en-US" altLang="ko-KR" sz="2000" dirty="0" smtClean="0">
                <a:latin typeface="Arial" charset="0"/>
              </a:rPr>
              <a:t>label</a:t>
            </a:r>
            <a:r>
              <a:rPr lang="ko-KR" altLang="en-US" sz="2000" dirty="0" smtClean="0">
                <a:latin typeface="Arial" charset="0"/>
              </a:rPr>
              <a:t>이 포함되어있지 않다면 </a:t>
            </a:r>
            <a:r>
              <a:rPr lang="en-US" altLang="ko-KR" sz="2000" dirty="0" smtClean="0">
                <a:latin typeface="Arial" charset="0"/>
              </a:rPr>
              <a:t>DB label</a:t>
            </a:r>
            <a:r>
              <a:rPr lang="ko-KR" altLang="en-US" sz="2000" dirty="0" smtClean="0">
                <a:latin typeface="Arial" charset="0"/>
              </a:rPr>
              <a:t>을 만들 때 사용될 수도 있습니다</a:t>
            </a:r>
            <a:r>
              <a:rPr lang="en-US" altLang="ko-KR" sz="2000" dirty="0" smtClean="0">
                <a:latin typeface="Arial" charset="0"/>
              </a:rPr>
              <a:t>.</a:t>
            </a:r>
          </a:p>
          <a:p>
            <a:pPr marL="914400" lvl="1" indent="-457200">
              <a:buFontTx/>
              <a:buChar char="-"/>
            </a:pPr>
            <a:r>
              <a:rPr lang="en-US" altLang="ja-JP" sz="2000" dirty="0" smtClean="0">
                <a:latin typeface="Arial" charset="0"/>
              </a:rPr>
              <a:t>POS</a:t>
            </a:r>
            <a:r>
              <a:rPr lang="ko-KR" altLang="en-US" sz="2000" dirty="0" smtClean="0">
                <a:latin typeface="Arial" charset="0"/>
              </a:rPr>
              <a:t>는 </a:t>
            </a:r>
            <a:r>
              <a:rPr lang="en-US" altLang="ko-KR" sz="2000" dirty="0" smtClean="0">
                <a:latin typeface="Arial" charset="0"/>
              </a:rPr>
              <a:t>critical</a:t>
            </a:r>
            <a:r>
              <a:rPr lang="ko-KR" altLang="en-US" sz="2000" dirty="0" smtClean="0">
                <a:latin typeface="Arial" charset="0"/>
              </a:rPr>
              <a:t>하지 않을 수 있지만 </a:t>
            </a:r>
            <a:r>
              <a:rPr lang="en-US" altLang="ko-KR" sz="2000" dirty="0" smtClean="0">
                <a:latin typeface="Arial" charset="0"/>
              </a:rPr>
              <a:t>Phoneme</a:t>
            </a:r>
            <a:r>
              <a:rPr lang="ko-KR" altLang="en-US" sz="2000" dirty="0" smtClean="0">
                <a:latin typeface="Arial" charset="0"/>
              </a:rPr>
              <a:t>은 정확하게 변환할 수 있어야 합니다</a:t>
            </a:r>
            <a:r>
              <a:rPr lang="en-US" altLang="ko-KR" sz="2000" dirty="0" smtClean="0">
                <a:latin typeface="Arial" charset="0"/>
              </a:rPr>
              <a:t>.</a:t>
            </a:r>
            <a:endParaRPr lang="en-US" altLang="ja-JP" sz="2000" dirty="0" smtClean="0">
              <a:latin typeface="Arial" charset="0"/>
            </a:endParaRPr>
          </a:p>
        </p:txBody>
      </p:sp>
    </p:spTree>
    <p:extLst>
      <p:ext uri="{BB962C8B-B14F-4D97-AF65-F5344CB8AC3E}">
        <p14:creationId xmlns:p14="http://schemas.microsoft.com/office/powerpoint/2010/main" val="657140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p:cNvSpPr txBox="1">
            <a:spLocks noChangeArrowheads="1"/>
          </p:cNvSpPr>
          <p:nvPr/>
        </p:nvSpPr>
        <p:spPr bwMode="auto">
          <a:xfrm>
            <a:off x="4067775" y="692696"/>
            <a:ext cx="1120243" cy="523220"/>
          </a:xfrm>
          <a:prstGeom prst="rect">
            <a:avLst/>
          </a:prstGeom>
          <a:noFill/>
          <a:ln w="9525">
            <a:noFill/>
            <a:miter lim="800000"/>
            <a:headEnd/>
            <a:tailEnd/>
          </a:ln>
        </p:spPr>
        <p:txBody>
          <a:bodyPr wrap="none">
            <a:spAutoFit/>
          </a:bodyPr>
          <a:lstStyle/>
          <a:p>
            <a:pPr algn="ctr"/>
            <a:r>
              <a:rPr lang="en-US" altLang="ko-KR" sz="2800" dirty="0" smtClean="0">
                <a:latin typeface="Arial" charset="0"/>
              </a:rPr>
              <a:t>Q &amp; A</a:t>
            </a:r>
            <a:endParaRPr lang="en-US" altLang="ja-JP" sz="2800" dirty="0" smtClean="0">
              <a:latin typeface="Arial" charset="0"/>
            </a:endParaRPr>
          </a:p>
        </p:txBody>
      </p:sp>
    </p:spTree>
    <p:extLst>
      <p:ext uri="{BB962C8B-B14F-4D97-AF65-F5344CB8AC3E}">
        <p14:creationId xmlns:p14="http://schemas.microsoft.com/office/powerpoint/2010/main" val="2990512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985391" y="6560984"/>
            <a:ext cx="2133600" cy="476250"/>
          </a:xfrm>
        </p:spPr>
        <p:txBody>
          <a:bodyPr/>
          <a:lstStyle/>
          <a:p>
            <a:pPr>
              <a:defRPr/>
            </a:pPr>
            <a:fld id="{BA61F06D-C345-4F5F-BFA8-405EC738C998}" type="slidenum">
              <a:rPr lang="en-US" altLang="ja-JP" smtClean="0"/>
              <a:pPr>
                <a:defRPr/>
              </a:pPr>
              <a:t>3</a:t>
            </a:fld>
            <a:endParaRPr lang="en-US" altLang="ja-JP" dirty="0"/>
          </a:p>
        </p:txBody>
      </p:sp>
      <p:sp>
        <p:nvSpPr>
          <p:cNvPr id="10" name="AutoShape 9"/>
          <p:cNvSpPr>
            <a:spLocks noChangeArrowheads="1"/>
          </p:cNvSpPr>
          <p:nvPr/>
        </p:nvSpPr>
        <p:spPr bwMode="auto">
          <a:xfrm>
            <a:off x="152401" y="1628799"/>
            <a:ext cx="8740774" cy="2520281"/>
          </a:xfrm>
          <a:prstGeom prst="roundRect">
            <a:avLst>
              <a:gd name="adj" fmla="val 6410"/>
            </a:avLst>
          </a:prstGeom>
          <a:noFill/>
          <a:ln w="9525">
            <a:solidFill>
              <a:schemeClr val="tx1"/>
            </a:solidFill>
            <a:round/>
            <a:headEnd/>
            <a:tailEnd/>
          </a:ln>
        </p:spPr>
        <p:txBody>
          <a:bodyPr wrap="none" anchor="ctr"/>
          <a:lstStyle/>
          <a:p>
            <a:endParaRPr lang="ja-JP" altLang="en-US" sz="2800" dirty="0">
              <a:solidFill>
                <a:srgbClr val="000000"/>
              </a:solidFill>
              <a:latin typeface="Arial" pitchFamily="34" charset="0"/>
              <a:ea typeface="ＭＳ Ｐゴシック" pitchFamily="50" charset="-128"/>
            </a:endParaRPr>
          </a:p>
        </p:txBody>
      </p:sp>
      <p:pic>
        <p:nvPicPr>
          <p:cNvPr id="1404930" name="Picture 2"/>
          <p:cNvPicPr>
            <a:picLocks noChangeAspect="1" noChangeArrowheads="1"/>
          </p:cNvPicPr>
          <p:nvPr/>
        </p:nvPicPr>
        <p:blipFill>
          <a:blip r:embed="rId3" cstate="print"/>
          <a:srcRect/>
          <a:stretch>
            <a:fillRect/>
          </a:stretch>
        </p:blipFill>
        <p:spPr bwMode="auto">
          <a:xfrm>
            <a:off x="2790825" y="3301906"/>
            <a:ext cx="611188" cy="473075"/>
          </a:xfrm>
          <a:prstGeom prst="rect">
            <a:avLst/>
          </a:prstGeom>
          <a:noFill/>
        </p:spPr>
      </p:pic>
      <p:sp>
        <p:nvSpPr>
          <p:cNvPr id="12" name="Line 6"/>
          <p:cNvSpPr>
            <a:spLocks noChangeShapeType="1"/>
          </p:cNvSpPr>
          <p:nvPr/>
        </p:nvSpPr>
        <p:spPr bwMode="auto">
          <a:xfrm flipV="1">
            <a:off x="1799146" y="2324943"/>
            <a:ext cx="450850" cy="0"/>
          </a:xfrm>
          <a:prstGeom prst="line">
            <a:avLst/>
          </a:prstGeom>
          <a:noFill/>
          <a:ln w="9525">
            <a:solidFill>
              <a:schemeClr val="tx1"/>
            </a:solidFill>
            <a:round/>
            <a:headEnd/>
            <a:tailEnd/>
          </a:ln>
        </p:spPr>
        <p:txBody>
          <a:bodyPr/>
          <a:lstStyle/>
          <a:p>
            <a:endParaRPr lang="ja-JP" altLang="en-US" dirty="0"/>
          </a:p>
        </p:txBody>
      </p:sp>
      <p:sp>
        <p:nvSpPr>
          <p:cNvPr id="13" name="Line 7"/>
          <p:cNvSpPr>
            <a:spLocks noChangeShapeType="1"/>
          </p:cNvSpPr>
          <p:nvPr/>
        </p:nvSpPr>
        <p:spPr bwMode="auto">
          <a:xfrm>
            <a:off x="2249996" y="2320974"/>
            <a:ext cx="0" cy="219600"/>
          </a:xfrm>
          <a:prstGeom prst="line">
            <a:avLst/>
          </a:prstGeom>
          <a:noFill/>
          <a:ln w="9525">
            <a:solidFill>
              <a:schemeClr val="tx1"/>
            </a:solidFill>
            <a:round/>
            <a:headEnd/>
            <a:tailEnd/>
          </a:ln>
        </p:spPr>
        <p:txBody>
          <a:bodyPr/>
          <a:lstStyle/>
          <a:p>
            <a:endParaRPr lang="ja-JP" altLang="en-US" dirty="0"/>
          </a:p>
        </p:txBody>
      </p:sp>
      <p:sp>
        <p:nvSpPr>
          <p:cNvPr id="14" name="Line 8"/>
          <p:cNvSpPr>
            <a:spLocks noChangeShapeType="1"/>
          </p:cNvSpPr>
          <p:nvPr/>
        </p:nvSpPr>
        <p:spPr bwMode="auto">
          <a:xfrm>
            <a:off x="1799146" y="3544143"/>
            <a:ext cx="450850" cy="0"/>
          </a:xfrm>
          <a:prstGeom prst="line">
            <a:avLst/>
          </a:prstGeom>
          <a:noFill/>
          <a:ln w="9525">
            <a:solidFill>
              <a:schemeClr val="tx1"/>
            </a:solidFill>
            <a:round/>
            <a:headEnd/>
            <a:tailEnd/>
          </a:ln>
        </p:spPr>
        <p:txBody>
          <a:bodyPr/>
          <a:lstStyle/>
          <a:p>
            <a:endParaRPr lang="ja-JP" altLang="en-US" dirty="0"/>
          </a:p>
        </p:txBody>
      </p:sp>
      <p:sp>
        <p:nvSpPr>
          <p:cNvPr id="15" name="Line 9"/>
          <p:cNvSpPr>
            <a:spLocks noChangeShapeType="1"/>
          </p:cNvSpPr>
          <p:nvPr/>
        </p:nvSpPr>
        <p:spPr bwMode="auto">
          <a:xfrm>
            <a:off x="2249996" y="3343324"/>
            <a:ext cx="0" cy="205200"/>
          </a:xfrm>
          <a:prstGeom prst="line">
            <a:avLst/>
          </a:prstGeom>
          <a:noFill/>
          <a:ln w="9525">
            <a:solidFill>
              <a:schemeClr val="tx1"/>
            </a:solidFill>
            <a:round/>
            <a:headEnd/>
            <a:tailEnd/>
          </a:ln>
        </p:spPr>
        <p:txBody>
          <a:bodyPr/>
          <a:lstStyle/>
          <a:p>
            <a:endParaRPr lang="ja-JP" altLang="en-US" dirty="0"/>
          </a:p>
        </p:txBody>
      </p:sp>
      <p:sp>
        <p:nvSpPr>
          <p:cNvPr id="16" name="Oval 10"/>
          <p:cNvSpPr>
            <a:spLocks noChangeArrowheads="1"/>
          </p:cNvSpPr>
          <p:nvPr/>
        </p:nvSpPr>
        <p:spPr bwMode="auto">
          <a:xfrm>
            <a:off x="2199196" y="2540843"/>
            <a:ext cx="101600" cy="101600"/>
          </a:xfrm>
          <a:prstGeom prst="ellipse">
            <a:avLst/>
          </a:prstGeom>
          <a:noFill/>
          <a:ln w="9525">
            <a:solidFill>
              <a:schemeClr val="tx1"/>
            </a:solidFill>
            <a:round/>
            <a:headEnd/>
            <a:tailEnd/>
          </a:ln>
        </p:spPr>
        <p:txBody>
          <a:bodyPr wrap="none" anchor="ctr"/>
          <a:lstStyle/>
          <a:p>
            <a:endParaRPr lang="ja-JP" altLang="en-US" sz="2800" dirty="0">
              <a:solidFill>
                <a:srgbClr val="000000"/>
              </a:solidFill>
              <a:latin typeface="Arial" charset="0"/>
            </a:endParaRPr>
          </a:p>
        </p:txBody>
      </p:sp>
      <p:sp>
        <p:nvSpPr>
          <p:cNvPr id="17" name="Oval 11"/>
          <p:cNvSpPr>
            <a:spLocks noChangeArrowheads="1"/>
          </p:cNvSpPr>
          <p:nvPr/>
        </p:nvSpPr>
        <p:spPr bwMode="auto">
          <a:xfrm>
            <a:off x="2199196" y="3239343"/>
            <a:ext cx="101600" cy="101600"/>
          </a:xfrm>
          <a:prstGeom prst="ellipse">
            <a:avLst/>
          </a:prstGeom>
          <a:noFill/>
          <a:ln w="9525">
            <a:solidFill>
              <a:schemeClr val="tx1"/>
            </a:solidFill>
            <a:round/>
            <a:headEnd/>
            <a:tailEnd/>
          </a:ln>
        </p:spPr>
        <p:txBody>
          <a:bodyPr wrap="none" anchor="ctr"/>
          <a:lstStyle/>
          <a:p>
            <a:endParaRPr lang="ja-JP" altLang="en-US" sz="2800" dirty="0">
              <a:solidFill>
                <a:srgbClr val="000000"/>
              </a:solidFill>
              <a:latin typeface="Arial" charset="0"/>
            </a:endParaRPr>
          </a:p>
        </p:txBody>
      </p:sp>
      <p:sp>
        <p:nvSpPr>
          <p:cNvPr id="18" name="Line 12"/>
          <p:cNvSpPr>
            <a:spLocks noChangeShapeType="1"/>
          </p:cNvSpPr>
          <p:nvPr/>
        </p:nvSpPr>
        <p:spPr bwMode="auto">
          <a:xfrm>
            <a:off x="2145221" y="2611487"/>
            <a:ext cx="365920" cy="348456"/>
          </a:xfrm>
          <a:prstGeom prst="line">
            <a:avLst/>
          </a:prstGeom>
          <a:noFill/>
          <a:ln w="9525">
            <a:solidFill>
              <a:schemeClr val="tx1"/>
            </a:solidFill>
            <a:round/>
            <a:headEnd/>
            <a:tailEnd/>
          </a:ln>
        </p:spPr>
        <p:txBody>
          <a:bodyPr/>
          <a:lstStyle/>
          <a:p>
            <a:endParaRPr lang="ja-JP" altLang="en-US" dirty="0"/>
          </a:p>
        </p:txBody>
      </p:sp>
      <p:sp>
        <p:nvSpPr>
          <p:cNvPr id="19" name="Oval 13"/>
          <p:cNvSpPr>
            <a:spLocks noChangeArrowheads="1"/>
          </p:cNvSpPr>
          <p:nvPr/>
        </p:nvSpPr>
        <p:spPr bwMode="auto">
          <a:xfrm>
            <a:off x="2511141" y="2911525"/>
            <a:ext cx="101600" cy="101600"/>
          </a:xfrm>
          <a:prstGeom prst="ellipse">
            <a:avLst/>
          </a:prstGeom>
          <a:noFill/>
          <a:ln w="9525">
            <a:solidFill>
              <a:schemeClr val="tx1"/>
            </a:solidFill>
            <a:round/>
            <a:headEnd/>
            <a:tailEnd/>
          </a:ln>
        </p:spPr>
        <p:txBody>
          <a:bodyPr wrap="none" anchor="ctr"/>
          <a:lstStyle/>
          <a:p>
            <a:endParaRPr lang="ja-JP" altLang="en-US" sz="2800" dirty="0">
              <a:solidFill>
                <a:srgbClr val="000000"/>
              </a:solidFill>
              <a:latin typeface="Arial" charset="0"/>
            </a:endParaRPr>
          </a:p>
        </p:txBody>
      </p:sp>
      <p:sp>
        <p:nvSpPr>
          <p:cNvPr id="20" name="Line 14"/>
          <p:cNvSpPr>
            <a:spLocks noChangeShapeType="1"/>
          </p:cNvSpPr>
          <p:nvPr/>
        </p:nvSpPr>
        <p:spPr bwMode="auto">
          <a:xfrm>
            <a:off x="2609565" y="2959943"/>
            <a:ext cx="1183481" cy="0"/>
          </a:xfrm>
          <a:prstGeom prst="line">
            <a:avLst/>
          </a:prstGeom>
          <a:noFill/>
          <a:ln w="9525">
            <a:solidFill>
              <a:schemeClr val="tx1"/>
            </a:solidFill>
            <a:round/>
            <a:headEnd/>
            <a:tailEnd type="triangle" w="med" len="med"/>
          </a:ln>
        </p:spPr>
        <p:txBody>
          <a:bodyPr/>
          <a:lstStyle/>
          <a:p>
            <a:endParaRPr lang="ja-JP" altLang="en-US" dirty="0"/>
          </a:p>
        </p:txBody>
      </p:sp>
      <p:pic>
        <p:nvPicPr>
          <p:cNvPr id="1404931" name="Picture 3"/>
          <p:cNvPicPr>
            <a:picLocks noChangeAspect="1" noChangeArrowheads="1"/>
          </p:cNvPicPr>
          <p:nvPr/>
        </p:nvPicPr>
        <p:blipFill>
          <a:blip r:embed="rId4" cstate="print"/>
          <a:srcRect/>
          <a:stretch>
            <a:fillRect/>
          </a:stretch>
        </p:blipFill>
        <p:spPr bwMode="auto">
          <a:xfrm>
            <a:off x="7378700" y="3054256"/>
            <a:ext cx="635000" cy="468313"/>
          </a:xfrm>
          <a:prstGeom prst="rect">
            <a:avLst/>
          </a:prstGeom>
          <a:noFill/>
        </p:spPr>
      </p:pic>
      <p:sp>
        <p:nvSpPr>
          <p:cNvPr id="22" name="Line 25"/>
          <p:cNvSpPr>
            <a:spLocks noChangeShapeType="1"/>
          </p:cNvSpPr>
          <p:nvPr/>
        </p:nvSpPr>
        <p:spPr bwMode="auto">
          <a:xfrm>
            <a:off x="6126070" y="2959943"/>
            <a:ext cx="538341" cy="0"/>
          </a:xfrm>
          <a:prstGeom prst="line">
            <a:avLst/>
          </a:prstGeom>
          <a:noFill/>
          <a:ln w="9525">
            <a:solidFill>
              <a:schemeClr val="tx1"/>
            </a:solidFill>
            <a:round/>
            <a:headEnd/>
            <a:tailEnd type="triangle" w="med" len="med"/>
          </a:ln>
        </p:spPr>
        <p:txBody>
          <a:bodyPr/>
          <a:lstStyle/>
          <a:p>
            <a:endParaRPr lang="ja-JP" altLang="en-US" dirty="0"/>
          </a:p>
        </p:txBody>
      </p:sp>
      <p:sp>
        <p:nvSpPr>
          <p:cNvPr id="23" name="Text Box 26"/>
          <p:cNvSpPr txBox="1">
            <a:spLocks noChangeArrowheads="1"/>
          </p:cNvSpPr>
          <p:nvPr/>
        </p:nvSpPr>
        <p:spPr bwMode="auto">
          <a:xfrm>
            <a:off x="2521464" y="2975818"/>
            <a:ext cx="1184940" cy="369332"/>
          </a:xfrm>
          <a:prstGeom prst="rect">
            <a:avLst/>
          </a:prstGeom>
          <a:noFill/>
          <a:ln w="9525">
            <a:noFill/>
            <a:miter lim="800000"/>
            <a:headEnd/>
            <a:tailEnd/>
          </a:ln>
        </p:spPr>
        <p:txBody>
          <a:bodyPr wrap="none">
            <a:spAutoFit/>
          </a:bodyPr>
          <a:lstStyle/>
          <a:p>
            <a:r>
              <a:rPr lang="en-US" altLang="ja-JP" sz="1800" dirty="0">
                <a:solidFill>
                  <a:srgbClr val="000000"/>
                </a:solidFill>
                <a:latin typeface="Arial" charset="0"/>
              </a:rPr>
              <a:t>E</a:t>
            </a:r>
            <a:r>
              <a:rPr lang="en-US" altLang="ja-JP" sz="1800" dirty="0" smtClean="0">
                <a:solidFill>
                  <a:srgbClr val="000000"/>
                </a:solidFill>
                <a:latin typeface="Arial" charset="0"/>
              </a:rPr>
              <a:t>xcitation</a:t>
            </a:r>
            <a:endParaRPr lang="en-US" altLang="ja-JP" sz="1800" dirty="0">
              <a:solidFill>
                <a:srgbClr val="000000"/>
              </a:solidFill>
              <a:latin typeface="Arial" charset="0"/>
            </a:endParaRPr>
          </a:p>
        </p:txBody>
      </p:sp>
      <p:sp>
        <p:nvSpPr>
          <p:cNvPr id="24" name="Text Box 27"/>
          <p:cNvSpPr txBox="1">
            <a:spLocks noChangeArrowheads="1"/>
          </p:cNvSpPr>
          <p:nvPr/>
        </p:nvSpPr>
        <p:spPr bwMode="auto">
          <a:xfrm>
            <a:off x="505665" y="2132856"/>
            <a:ext cx="1274708" cy="369332"/>
          </a:xfrm>
          <a:prstGeom prst="rect">
            <a:avLst/>
          </a:prstGeom>
          <a:noFill/>
          <a:ln w="9525">
            <a:noFill/>
            <a:miter lim="800000"/>
            <a:headEnd/>
            <a:tailEnd/>
          </a:ln>
        </p:spPr>
        <p:txBody>
          <a:bodyPr wrap="none">
            <a:spAutoFit/>
          </a:bodyPr>
          <a:lstStyle/>
          <a:p>
            <a:r>
              <a:rPr lang="en-US" altLang="ja-JP" sz="1800" dirty="0" smtClean="0">
                <a:solidFill>
                  <a:srgbClr val="000000"/>
                </a:solidFill>
                <a:latin typeface="Arial" charset="0"/>
              </a:rPr>
              <a:t>Pulse </a:t>
            </a:r>
            <a:r>
              <a:rPr lang="en-US" altLang="ja-JP" sz="1800" dirty="0">
                <a:solidFill>
                  <a:srgbClr val="000000"/>
                </a:solidFill>
                <a:latin typeface="Arial" charset="0"/>
              </a:rPr>
              <a:t>train</a:t>
            </a:r>
          </a:p>
        </p:txBody>
      </p:sp>
      <p:sp>
        <p:nvSpPr>
          <p:cNvPr id="25" name="Text Box 28"/>
          <p:cNvSpPr txBox="1">
            <a:spLocks noChangeArrowheads="1"/>
          </p:cNvSpPr>
          <p:nvPr/>
        </p:nvSpPr>
        <p:spPr bwMode="auto">
          <a:xfrm>
            <a:off x="447957" y="3364756"/>
            <a:ext cx="1390124" cy="369332"/>
          </a:xfrm>
          <a:prstGeom prst="rect">
            <a:avLst/>
          </a:prstGeom>
          <a:noFill/>
          <a:ln w="9525">
            <a:noFill/>
            <a:miter lim="800000"/>
            <a:headEnd/>
            <a:tailEnd/>
          </a:ln>
        </p:spPr>
        <p:txBody>
          <a:bodyPr wrap="none">
            <a:spAutoFit/>
          </a:bodyPr>
          <a:lstStyle/>
          <a:p>
            <a:r>
              <a:rPr lang="en-US" altLang="ja-JP" sz="1800" dirty="0">
                <a:solidFill>
                  <a:srgbClr val="000000"/>
                </a:solidFill>
                <a:latin typeface="Arial" charset="0"/>
              </a:rPr>
              <a:t>W</a:t>
            </a:r>
            <a:r>
              <a:rPr lang="en-US" altLang="ja-JP" sz="1800" dirty="0" smtClean="0">
                <a:solidFill>
                  <a:srgbClr val="000000"/>
                </a:solidFill>
                <a:latin typeface="Arial" charset="0"/>
              </a:rPr>
              <a:t>hite </a:t>
            </a:r>
            <a:r>
              <a:rPr lang="en-US" altLang="ja-JP" sz="1800" dirty="0">
                <a:solidFill>
                  <a:srgbClr val="000000"/>
                </a:solidFill>
                <a:latin typeface="Arial" charset="0"/>
              </a:rPr>
              <a:t>noise</a:t>
            </a:r>
          </a:p>
        </p:txBody>
      </p:sp>
      <p:sp>
        <p:nvSpPr>
          <p:cNvPr id="26" name="Text Box 29"/>
          <p:cNvSpPr txBox="1">
            <a:spLocks noChangeArrowheads="1"/>
          </p:cNvSpPr>
          <p:nvPr/>
        </p:nvSpPr>
        <p:spPr bwMode="auto">
          <a:xfrm>
            <a:off x="6642557" y="2717056"/>
            <a:ext cx="1890326" cy="369332"/>
          </a:xfrm>
          <a:prstGeom prst="rect">
            <a:avLst/>
          </a:prstGeom>
          <a:noFill/>
          <a:ln w="9525">
            <a:noFill/>
            <a:miter lim="800000"/>
            <a:headEnd/>
            <a:tailEnd/>
          </a:ln>
        </p:spPr>
        <p:txBody>
          <a:bodyPr wrap="none">
            <a:spAutoFit/>
          </a:bodyPr>
          <a:lstStyle/>
          <a:p>
            <a:r>
              <a:rPr lang="en-US" altLang="ja-JP" sz="1800" dirty="0" smtClean="0">
                <a:solidFill>
                  <a:srgbClr val="000000"/>
                </a:solidFill>
                <a:latin typeface="Arial" charset="0"/>
              </a:rPr>
              <a:t>Vocoded speech</a:t>
            </a:r>
            <a:endParaRPr lang="en-US" altLang="ja-JP" sz="1800" dirty="0">
              <a:solidFill>
                <a:srgbClr val="000000"/>
              </a:solidFill>
              <a:latin typeface="Arial" charset="0"/>
            </a:endParaRPr>
          </a:p>
        </p:txBody>
      </p:sp>
      <p:grpSp>
        <p:nvGrpSpPr>
          <p:cNvPr id="42" name="グループ化 50"/>
          <p:cNvGrpSpPr/>
          <p:nvPr/>
        </p:nvGrpSpPr>
        <p:grpSpPr>
          <a:xfrm>
            <a:off x="3780346" y="2503263"/>
            <a:ext cx="2349500" cy="925947"/>
            <a:chOff x="3780346" y="4250724"/>
            <a:chExt cx="2349500" cy="925947"/>
          </a:xfrm>
        </p:grpSpPr>
        <p:sp>
          <p:nvSpPr>
            <p:cNvPr id="43" name="Rectangle 5"/>
            <p:cNvSpPr>
              <a:spLocks noChangeArrowheads="1"/>
            </p:cNvSpPr>
            <p:nvPr/>
          </p:nvSpPr>
          <p:spPr bwMode="auto">
            <a:xfrm>
              <a:off x="3780346" y="4250724"/>
              <a:ext cx="2349500" cy="925947"/>
            </a:xfrm>
            <a:prstGeom prst="rect">
              <a:avLst/>
            </a:prstGeom>
            <a:solidFill>
              <a:srgbClr val="FFCC99"/>
            </a:solidFill>
            <a:ln w="9525">
              <a:solidFill>
                <a:schemeClr val="tx1"/>
              </a:solidFill>
              <a:miter lim="800000"/>
              <a:headEnd/>
              <a:tailEnd/>
            </a:ln>
          </p:spPr>
          <p:txBody>
            <a:bodyPr wrap="none" anchor="ctr"/>
            <a:lstStyle/>
            <a:p>
              <a:pPr algn="ctr"/>
              <a:endParaRPr lang="en-US" altLang="ja-JP" sz="2000" dirty="0">
                <a:solidFill>
                  <a:srgbClr val="000000"/>
                </a:solidFill>
                <a:latin typeface="Arial" charset="0"/>
              </a:endParaRPr>
            </a:p>
          </p:txBody>
        </p:sp>
        <p:sp>
          <p:nvSpPr>
            <p:cNvPr id="45" name="テキスト ボックス 44"/>
            <p:cNvSpPr txBox="1"/>
            <p:nvPr/>
          </p:nvSpPr>
          <p:spPr>
            <a:xfrm>
              <a:off x="4044779" y="4316628"/>
              <a:ext cx="1851789" cy="400110"/>
            </a:xfrm>
            <a:prstGeom prst="rect">
              <a:avLst/>
            </a:prstGeom>
            <a:noFill/>
          </p:spPr>
          <p:txBody>
            <a:bodyPr wrap="none" rtlCol="0">
              <a:spAutoFit/>
            </a:bodyPr>
            <a:lstStyle/>
            <a:p>
              <a:r>
                <a:rPr lang="en-US" altLang="ja-JP" sz="2000" dirty="0" smtClean="0">
                  <a:latin typeface="+mj-lt"/>
                </a:rPr>
                <a:t>Synthesis filter</a:t>
              </a:r>
              <a:endParaRPr kumimoji="1" lang="ja-JP" altLang="en-US" sz="2000" dirty="0">
                <a:latin typeface="+mj-lt"/>
              </a:endParaRPr>
            </a:p>
          </p:txBody>
        </p:sp>
      </p:grpSp>
      <p:pic>
        <p:nvPicPr>
          <p:cNvPr id="1404932" name="Picture 4"/>
          <p:cNvPicPr>
            <a:picLocks noChangeAspect="1" noChangeArrowheads="1"/>
          </p:cNvPicPr>
          <p:nvPr/>
        </p:nvPicPr>
        <p:blipFill>
          <a:blip r:embed="rId5" cstate="print"/>
          <a:srcRect/>
          <a:stretch>
            <a:fillRect/>
          </a:stretch>
        </p:blipFill>
        <p:spPr bwMode="auto">
          <a:xfrm>
            <a:off x="4637088" y="2930431"/>
            <a:ext cx="636587" cy="473075"/>
          </a:xfrm>
          <a:prstGeom prst="rect">
            <a:avLst/>
          </a:prstGeom>
          <a:noFill/>
        </p:spPr>
      </p:pic>
      <p:sp>
        <p:nvSpPr>
          <p:cNvPr id="46" name="Rectangle 2"/>
          <p:cNvSpPr txBox="1">
            <a:spLocks noChangeArrowheads="1"/>
          </p:cNvSpPr>
          <p:nvPr/>
        </p:nvSpPr>
        <p:spPr bwMode="auto">
          <a:xfrm>
            <a:off x="0" y="0"/>
            <a:ext cx="9036050" cy="798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5pPr>
            <a:lvl6pPr marL="457200" algn="l" rtl="0" fontAlgn="base">
              <a:spcBef>
                <a:spcPct val="0"/>
              </a:spcBef>
              <a:spcAft>
                <a:spcPct val="0"/>
              </a:spcAft>
              <a:defRPr kumimoji="1" sz="3200">
                <a:solidFill>
                  <a:schemeClr val="tx2"/>
                </a:solidFill>
                <a:latin typeface="Arial" pitchFamily="34" charset="0"/>
                <a:ea typeface="ＭＳ Ｐゴシック" pitchFamily="50" charset="-128"/>
              </a:defRPr>
            </a:lvl6pPr>
            <a:lvl7pPr marL="914400" algn="l" rtl="0" fontAlgn="base">
              <a:spcBef>
                <a:spcPct val="0"/>
              </a:spcBef>
              <a:spcAft>
                <a:spcPct val="0"/>
              </a:spcAft>
              <a:defRPr kumimoji="1" sz="3200">
                <a:solidFill>
                  <a:schemeClr val="tx2"/>
                </a:solidFill>
                <a:latin typeface="Arial" pitchFamily="34" charset="0"/>
                <a:ea typeface="ＭＳ Ｐゴシック" pitchFamily="50" charset="-128"/>
              </a:defRPr>
            </a:lvl7pPr>
            <a:lvl8pPr marL="1371600" algn="l" rtl="0" fontAlgn="base">
              <a:spcBef>
                <a:spcPct val="0"/>
              </a:spcBef>
              <a:spcAft>
                <a:spcPct val="0"/>
              </a:spcAft>
              <a:defRPr kumimoji="1" sz="3200">
                <a:solidFill>
                  <a:schemeClr val="tx2"/>
                </a:solidFill>
                <a:latin typeface="Arial" pitchFamily="34" charset="0"/>
                <a:ea typeface="ＭＳ Ｐゴシック" pitchFamily="50" charset="-128"/>
              </a:defRPr>
            </a:lvl8pPr>
            <a:lvl9pPr marL="1828800" algn="l" rtl="0" fontAlgn="base">
              <a:spcBef>
                <a:spcPct val="0"/>
              </a:spcBef>
              <a:spcAft>
                <a:spcPct val="0"/>
              </a:spcAft>
              <a:defRPr kumimoji="1" sz="3200">
                <a:solidFill>
                  <a:schemeClr val="tx2"/>
                </a:solidFill>
                <a:latin typeface="Arial" pitchFamily="34"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kern="0" dirty="0" smtClean="0">
                <a:solidFill>
                  <a:srgbClr val="000000"/>
                </a:solidFill>
                <a:latin typeface="Arial"/>
                <a:ea typeface="ＭＳ Ｐゴシック"/>
              </a:rPr>
              <a:t>Very s</a:t>
            </a:r>
            <a:r>
              <a:rPr lang="en-US" altLang="ja-JP" kern="0" dirty="0" smtClean="0">
                <a:solidFill>
                  <a:srgbClr val="000000"/>
                </a:solidFill>
                <a:latin typeface="Arial"/>
                <a:ea typeface="ＭＳ Ｐゴシック"/>
              </a:rPr>
              <a:t>imple </a:t>
            </a:r>
            <a:r>
              <a:rPr lang="en-US" altLang="ja-JP" kern="0" dirty="0" smtClean="0">
                <a:solidFill>
                  <a:srgbClr val="000000"/>
                </a:solidFill>
                <a:latin typeface="Arial"/>
                <a:ea typeface="ＭＳ Ｐゴシック"/>
              </a:rPr>
              <a:t>structure</a:t>
            </a:r>
            <a:endParaRPr kumimoji="1" lang="en-US" altLang="ja-JP" sz="3200" b="0" i="0" u="none" strike="noStrike" kern="0" cap="none" spc="0" normalizeH="0" baseline="0" noProof="0" dirty="0" smtClean="0">
              <a:ln>
                <a:noFill/>
              </a:ln>
              <a:solidFill>
                <a:srgbClr val="000000"/>
              </a:solidFill>
              <a:effectLst/>
              <a:uLnTx/>
              <a:uFillTx/>
              <a:latin typeface="Arial"/>
              <a:ea typeface="ＭＳ Ｐゴシック"/>
              <a:cs typeface="+mj-cs"/>
            </a:endParaRPr>
          </a:p>
        </p:txBody>
      </p:sp>
    </p:spTree>
    <p:extLst>
      <p:ext uri="{BB962C8B-B14F-4D97-AF65-F5344CB8AC3E}">
        <p14:creationId xmlns:p14="http://schemas.microsoft.com/office/powerpoint/2010/main" val="1352753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985391" y="6560984"/>
            <a:ext cx="2133600" cy="476250"/>
          </a:xfrm>
        </p:spPr>
        <p:txBody>
          <a:bodyPr/>
          <a:lstStyle/>
          <a:p>
            <a:pPr>
              <a:defRPr/>
            </a:pPr>
            <a:fld id="{BA61F06D-C345-4F5F-BFA8-405EC738C998}" type="slidenum">
              <a:rPr lang="en-US" altLang="ja-JP" smtClean="0"/>
              <a:pPr>
                <a:defRPr/>
              </a:pPr>
              <a:t>4</a:t>
            </a:fld>
            <a:endParaRPr lang="en-US" altLang="ja-JP" dirty="0"/>
          </a:p>
        </p:txBody>
      </p:sp>
      <p:sp>
        <p:nvSpPr>
          <p:cNvPr id="6" name="Text Box 14"/>
          <p:cNvSpPr txBox="1">
            <a:spLocks noChangeArrowheads="1"/>
          </p:cNvSpPr>
          <p:nvPr/>
        </p:nvSpPr>
        <p:spPr bwMode="auto">
          <a:xfrm>
            <a:off x="2819400" y="1305342"/>
            <a:ext cx="2305050" cy="457200"/>
          </a:xfrm>
          <a:prstGeom prst="rect">
            <a:avLst/>
          </a:prstGeom>
          <a:noFill/>
          <a:ln w="9525">
            <a:noFill/>
            <a:miter lim="800000"/>
            <a:headEnd/>
            <a:tailEnd/>
          </a:ln>
        </p:spPr>
        <p:txBody>
          <a:bodyPr wrap="none">
            <a:spAutoFit/>
          </a:bodyPr>
          <a:lstStyle/>
          <a:p>
            <a:r>
              <a:rPr lang="en-US" altLang="ja-JP" sz="2400" dirty="0">
                <a:solidFill>
                  <a:srgbClr val="0000CC"/>
                </a:solidFill>
                <a:latin typeface="Arial" charset="0"/>
              </a:rPr>
              <a:t>Original speech</a:t>
            </a:r>
          </a:p>
        </p:txBody>
      </p:sp>
      <p:sp>
        <p:nvSpPr>
          <p:cNvPr id="7" name="Text Box 16"/>
          <p:cNvSpPr txBox="1">
            <a:spLocks noChangeArrowheads="1"/>
          </p:cNvSpPr>
          <p:nvPr/>
        </p:nvSpPr>
        <p:spPr bwMode="auto">
          <a:xfrm>
            <a:off x="5562600" y="2524542"/>
            <a:ext cx="2060575" cy="485775"/>
          </a:xfrm>
          <a:prstGeom prst="rect">
            <a:avLst/>
          </a:prstGeom>
          <a:solidFill>
            <a:srgbClr val="FFFF99"/>
          </a:solidFill>
          <a:ln w="28575">
            <a:solidFill>
              <a:schemeClr val="tx1"/>
            </a:solidFill>
            <a:miter lim="800000"/>
            <a:headEnd/>
            <a:tailEnd/>
          </a:ln>
        </p:spPr>
        <p:txBody>
          <a:bodyPr wrap="none">
            <a:spAutoFit/>
          </a:bodyPr>
          <a:lstStyle/>
          <a:p>
            <a:r>
              <a:rPr lang="en-US" altLang="ja-JP" sz="2400" dirty="0">
                <a:latin typeface="Arial" charset="0"/>
              </a:rPr>
              <a:t>Mel-cepstrum</a:t>
            </a:r>
          </a:p>
        </p:txBody>
      </p:sp>
      <p:sp>
        <p:nvSpPr>
          <p:cNvPr id="8" name="Text Box 17"/>
          <p:cNvSpPr txBox="1">
            <a:spLocks noChangeArrowheads="1"/>
          </p:cNvSpPr>
          <p:nvPr/>
        </p:nvSpPr>
        <p:spPr bwMode="auto">
          <a:xfrm>
            <a:off x="2652713" y="2524542"/>
            <a:ext cx="2616422" cy="461665"/>
          </a:xfrm>
          <a:prstGeom prst="rect">
            <a:avLst/>
          </a:prstGeom>
          <a:solidFill>
            <a:srgbClr val="FFFF99"/>
          </a:solidFill>
          <a:ln w="28575">
            <a:solidFill>
              <a:schemeClr val="tx1"/>
            </a:solidFill>
            <a:miter lim="800000"/>
            <a:headEnd/>
            <a:tailEnd/>
          </a:ln>
        </p:spPr>
        <p:txBody>
          <a:bodyPr wrap="none">
            <a:spAutoFit/>
          </a:bodyPr>
          <a:lstStyle/>
          <a:p>
            <a:r>
              <a:rPr lang="en-US" altLang="ja-JP" sz="2400" dirty="0" smtClean="0">
                <a:latin typeface="Arial" charset="0"/>
              </a:rPr>
              <a:t>Unvoiced / voiced</a:t>
            </a:r>
            <a:endParaRPr lang="en-US" altLang="ja-JP" sz="2400" dirty="0">
              <a:latin typeface="Arial" charset="0"/>
            </a:endParaRPr>
          </a:p>
        </p:txBody>
      </p:sp>
      <p:sp>
        <p:nvSpPr>
          <p:cNvPr id="9" name="Text Box 18"/>
          <p:cNvSpPr txBox="1">
            <a:spLocks noChangeArrowheads="1"/>
          </p:cNvSpPr>
          <p:nvPr/>
        </p:nvSpPr>
        <p:spPr bwMode="auto">
          <a:xfrm>
            <a:off x="1870075" y="2524542"/>
            <a:ext cx="543739" cy="461665"/>
          </a:xfrm>
          <a:prstGeom prst="rect">
            <a:avLst/>
          </a:prstGeom>
          <a:solidFill>
            <a:srgbClr val="FFFF99"/>
          </a:solidFill>
          <a:ln w="28575">
            <a:solidFill>
              <a:schemeClr val="tx1"/>
            </a:solidFill>
            <a:miter lim="800000"/>
            <a:headEnd/>
            <a:tailEnd/>
          </a:ln>
        </p:spPr>
        <p:txBody>
          <a:bodyPr wrap="none">
            <a:spAutoFit/>
          </a:bodyPr>
          <a:lstStyle/>
          <a:p>
            <a:r>
              <a:rPr lang="en-US" altLang="ja-JP" sz="2400" dirty="0" smtClean="0">
                <a:latin typeface="Arial" charset="0"/>
              </a:rPr>
              <a:t>F0</a:t>
            </a:r>
            <a:endParaRPr lang="en-US" altLang="ja-JP" sz="2400" dirty="0">
              <a:latin typeface="Arial" charset="0"/>
            </a:endParaRPr>
          </a:p>
        </p:txBody>
      </p:sp>
      <p:sp>
        <p:nvSpPr>
          <p:cNvPr id="10" name="AutoShape 9"/>
          <p:cNvSpPr>
            <a:spLocks noChangeArrowheads="1"/>
          </p:cNvSpPr>
          <p:nvPr/>
        </p:nvSpPr>
        <p:spPr bwMode="auto">
          <a:xfrm>
            <a:off x="152401" y="1133064"/>
            <a:ext cx="8740774" cy="4830417"/>
          </a:xfrm>
          <a:prstGeom prst="roundRect">
            <a:avLst>
              <a:gd name="adj" fmla="val 6410"/>
            </a:avLst>
          </a:prstGeom>
          <a:noFill/>
          <a:ln w="9525">
            <a:solidFill>
              <a:schemeClr val="tx1"/>
            </a:solidFill>
            <a:round/>
            <a:headEnd/>
            <a:tailEnd/>
          </a:ln>
        </p:spPr>
        <p:txBody>
          <a:bodyPr wrap="none" anchor="ctr"/>
          <a:lstStyle/>
          <a:p>
            <a:endParaRPr lang="ja-JP" altLang="en-US" sz="2800" dirty="0">
              <a:solidFill>
                <a:srgbClr val="000000"/>
              </a:solidFill>
              <a:latin typeface="Arial" pitchFamily="34" charset="0"/>
              <a:ea typeface="ＭＳ Ｐゴシック" pitchFamily="50" charset="-128"/>
            </a:endParaRPr>
          </a:p>
        </p:txBody>
      </p:sp>
      <p:pic>
        <p:nvPicPr>
          <p:cNvPr id="1404930" name="Picture 2"/>
          <p:cNvPicPr>
            <a:picLocks noChangeAspect="1" noChangeArrowheads="1"/>
          </p:cNvPicPr>
          <p:nvPr/>
        </p:nvPicPr>
        <p:blipFill>
          <a:blip r:embed="rId7" cstate="print"/>
          <a:srcRect/>
          <a:stretch>
            <a:fillRect/>
          </a:stretch>
        </p:blipFill>
        <p:spPr bwMode="auto">
          <a:xfrm>
            <a:off x="2790825" y="4975225"/>
            <a:ext cx="611188" cy="473075"/>
          </a:xfrm>
          <a:prstGeom prst="rect">
            <a:avLst/>
          </a:prstGeom>
          <a:noFill/>
        </p:spPr>
      </p:pic>
      <p:sp>
        <p:nvSpPr>
          <p:cNvPr id="12" name="Line 6"/>
          <p:cNvSpPr>
            <a:spLocks noChangeShapeType="1"/>
          </p:cNvSpPr>
          <p:nvPr/>
        </p:nvSpPr>
        <p:spPr bwMode="auto">
          <a:xfrm flipV="1">
            <a:off x="1799146" y="3998262"/>
            <a:ext cx="450850" cy="0"/>
          </a:xfrm>
          <a:prstGeom prst="line">
            <a:avLst/>
          </a:prstGeom>
          <a:noFill/>
          <a:ln w="9525">
            <a:solidFill>
              <a:schemeClr val="tx1"/>
            </a:solidFill>
            <a:round/>
            <a:headEnd/>
            <a:tailEnd/>
          </a:ln>
        </p:spPr>
        <p:txBody>
          <a:bodyPr/>
          <a:lstStyle/>
          <a:p>
            <a:endParaRPr lang="ja-JP" altLang="en-US" dirty="0"/>
          </a:p>
        </p:txBody>
      </p:sp>
      <p:sp>
        <p:nvSpPr>
          <p:cNvPr id="13" name="Line 7"/>
          <p:cNvSpPr>
            <a:spLocks noChangeShapeType="1"/>
          </p:cNvSpPr>
          <p:nvPr/>
        </p:nvSpPr>
        <p:spPr bwMode="auto">
          <a:xfrm>
            <a:off x="2249996" y="3994293"/>
            <a:ext cx="0" cy="219600"/>
          </a:xfrm>
          <a:prstGeom prst="line">
            <a:avLst/>
          </a:prstGeom>
          <a:noFill/>
          <a:ln w="9525">
            <a:solidFill>
              <a:schemeClr val="tx1"/>
            </a:solidFill>
            <a:round/>
            <a:headEnd/>
            <a:tailEnd/>
          </a:ln>
        </p:spPr>
        <p:txBody>
          <a:bodyPr/>
          <a:lstStyle/>
          <a:p>
            <a:endParaRPr lang="ja-JP" altLang="en-US" dirty="0"/>
          </a:p>
        </p:txBody>
      </p:sp>
      <p:sp>
        <p:nvSpPr>
          <p:cNvPr id="14" name="Line 8"/>
          <p:cNvSpPr>
            <a:spLocks noChangeShapeType="1"/>
          </p:cNvSpPr>
          <p:nvPr/>
        </p:nvSpPr>
        <p:spPr bwMode="auto">
          <a:xfrm>
            <a:off x="1799146" y="5217462"/>
            <a:ext cx="450850" cy="0"/>
          </a:xfrm>
          <a:prstGeom prst="line">
            <a:avLst/>
          </a:prstGeom>
          <a:noFill/>
          <a:ln w="9525">
            <a:solidFill>
              <a:schemeClr val="tx1"/>
            </a:solidFill>
            <a:round/>
            <a:headEnd/>
            <a:tailEnd/>
          </a:ln>
        </p:spPr>
        <p:txBody>
          <a:bodyPr/>
          <a:lstStyle/>
          <a:p>
            <a:endParaRPr lang="ja-JP" altLang="en-US" dirty="0"/>
          </a:p>
        </p:txBody>
      </p:sp>
      <p:sp>
        <p:nvSpPr>
          <p:cNvPr id="15" name="Line 9"/>
          <p:cNvSpPr>
            <a:spLocks noChangeShapeType="1"/>
          </p:cNvSpPr>
          <p:nvPr/>
        </p:nvSpPr>
        <p:spPr bwMode="auto">
          <a:xfrm>
            <a:off x="2249996" y="5016643"/>
            <a:ext cx="0" cy="205200"/>
          </a:xfrm>
          <a:prstGeom prst="line">
            <a:avLst/>
          </a:prstGeom>
          <a:noFill/>
          <a:ln w="9525">
            <a:solidFill>
              <a:schemeClr val="tx1"/>
            </a:solidFill>
            <a:round/>
            <a:headEnd/>
            <a:tailEnd/>
          </a:ln>
        </p:spPr>
        <p:txBody>
          <a:bodyPr/>
          <a:lstStyle/>
          <a:p>
            <a:endParaRPr lang="ja-JP" altLang="en-US" dirty="0"/>
          </a:p>
        </p:txBody>
      </p:sp>
      <p:sp>
        <p:nvSpPr>
          <p:cNvPr id="16" name="Oval 10"/>
          <p:cNvSpPr>
            <a:spLocks noChangeArrowheads="1"/>
          </p:cNvSpPr>
          <p:nvPr/>
        </p:nvSpPr>
        <p:spPr bwMode="auto">
          <a:xfrm>
            <a:off x="2199196" y="4214162"/>
            <a:ext cx="101600" cy="101600"/>
          </a:xfrm>
          <a:prstGeom prst="ellipse">
            <a:avLst/>
          </a:prstGeom>
          <a:noFill/>
          <a:ln w="9525">
            <a:solidFill>
              <a:schemeClr val="tx1"/>
            </a:solidFill>
            <a:round/>
            <a:headEnd/>
            <a:tailEnd/>
          </a:ln>
        </p:spPr>
        <p:txBody>
          <a:bodyPr wrap="none" anchor="ctr"/>
          <a:lstStyle/>
          <a:p>
            <a:endParaRPr lang="ja-JP" altLang="en-US" sz="2800" dirty="0">
              <a:solidFill>
                <a:srgbClr val="000000"/>
              </a:solidFill>
              <a:latin typeface="Arial" charset="0"/>
            </a:endParaRPr>
          </a:p>
        </p:txBody>
      </p:sp>
      <p:sp>
        <p:nvSpPr>
          <p:cNvPr id="17" name="Oval 11"/>
          <p:cNvSpPr>
            <a:spLocks noChangeArrowheads="1"/>
          </p:cNvSpPr>
          <p:nvPr/>
        </p:nvSpPr>
        <p:spPr bwMode="auto">
          <a:xfrm>
            <a:off x="2199196" y="4912662"/>
            <a:ext cx="101600" cy="101600"/>
          </a:xfrm>
          <a:prstGeom prst="ellipse">
            <a:avLst/>
          </a:prstGeom>
          <a:noFill/>
          <a:ln w="9525">
            <a:solidFill>
              <a:schemeClr val="tx1"/>
            </a:solidFill>
            <a:round/>
            <a:headEnd/>
            <a:tailEnd/>
          </a:ln>
        </p:spPr>
        <p:txBody>
          <a:bodyPr wrap="none" anchor="ctr"/>
          <a:lstStyle/>
          <a:p>
            <a:endParaRPr lang="ja-JP" altLang="en-US" sz="2800" dirty="0">
              <a:solidFill>
                <a:srgbClr val="000000"/>
              </a:solidFill>
              <a:latin typeface="Arial" charset="0"/>
            </a:endParaRPr>
          </a:p>
        </p:txBody>
      </p:sp>
      <p:sp>
        <p:nvSpPr>
          <p:cNvPr id="18" name="Line 12"/>
          <p:cNvSpPr>
            <a:spLocks noChangeShapeType="1"/>
          </p:cNvSpPr>
          <p:nvPr/>
        </p:nvSpPr>
        <p:spPr bwMode="auto">
          <a:xfrm>
            <a:off x="2145221" y="4284806"/>
            <a:ext cx="365920" cy="348456"/>
          </a:xfrm>
          <a:prstGeom prst="line">
            <a:avLst/>
          </a:prstGeom>
          <a:noFill/>
          <a:ln w="9525">
            <a:solidFill>
              <a:schemeClr val="tx1"/>
            </a:solidFill>
            <a:round/>
            <a:headEnd/>
            <a:tailEnd/>
          </a:ln>
        </p:spPr>
        <p:txBody>
          <a:bodyPr/>
          <a:lstStyle/>
          <a:p>
            <a:endParaRPr lang="ja-JP" altLang="en-US" dirty="0"/>
          </a:p>
        </p:txBody>
      </p:sp>
      <p:sp>
        <p:nvSpPr>
          <p:cNvPr id="19" name="Oval 13"/>
          <p:cNvSpPr>
            <a:spLocks noChangeArrowheads="1"/>
          </p:cNvSpPr>
          <p:nvPr/>
        </p:nvSpPr>
        <p:spPr bwMode="auto">
          <a:xfrm>
            <a:off x="2511141" y="4584844"/>
            <a:ext cx="101600" cy="101600"/>
          </a:xfrm>
          <a:prstGeom prst="ellipse">
            <a:avLst/>
          </a:prstGeom>
          <a:noFill/>
          <a:ln w="9525">
            <a:solidFill>
              <a:schemeClr val="tx1"/>
            </a:solidFill>
            <a:round/>
            <a:headEnd/>
            <a:tailEnd/>
          </a:ln>
        </p:spPr>
        <p:txBody>
          <a:bodyPr wrap="none" anchor="ctr"/>
          <a:lstStyle/>
          <a:p>
            <a:endParaRPr lang="ja-JP" altLang="en-US" sz="2800" dirty="0">
              <a:solidFill>
                <a:srgbClr val="000000"/>
              </a:solidFill>
              <a:latin typeface="Arial" charset="0"/>
            </a:endParaRPr>
          </a:p>
        </p:txBody>
      </p:sp>
      <p:sp>
        <p:nvSpPr>
          <p:cNvPr id="20" name="Line 14"/>
          <p:cNvSpPr>
            <a:spLocks noChangeShapeType="1"/>
          </p:cNvSpPr>
          <p:nvPr/>
        </p:nvSpPr>
        <p:spPr bwMode="auto">
          <a:xfrm>
            <a:off x="2609565" y="4633262"/>
            <a:ext cx="1183481" cy="0"/>
          </a:xfrm>
          <a:prstGeom prst="line">
            <a:avLst/>
          </a:prstGeom>
          <a:noFill/>
          <a:ln w="9525">
            <a:solidFill>
              <a:schemeClr val="tx1"/>
            </a:solidFill>
            <a:round/>
            <a:headEnd/>
            <a:tailEnd type="triangle" w="med" len="med"/>
          </a:ln>
        </p:spPr>
        <p:txBody>
          <a:bodyPr/>
          <a:lstStyle/>
          <a:p>
            <a:endParaRPr lang="ja-JP" altLang="en-US" dirty="0"/>
          </a:p>
        </p:txBody>
      </p:sp>
      <p:pic>
        <p:nvPicPr>
          <p:cNvPr id="1404931" name="Picture 3"/>
          <p:cNvPicPr>
            <a:picLocks noChangeAspect="1" noChangeArrowheads="1"/>
          </p:cNvPicPr>
          <p:nvPr/>
        </p:nvPicPr>
        <p:blipFill>
          <a:blip r:embed="rId8" cstate="print"/>
          <a:srcRect/>
          <a:stretch>
            <a:fillRect/>
          </a:stretch>
        </p:blipFill>
        <p:spPr bwMode="auto">
          <a:xfrm>
            <a:off x="7378700" y="4727575"/>
            <a:ext cx="635000" cy="468313"/>
          </a:xfrm>
          <a:prstGeom prst="rect">
            <a:avLst/>
          </a:prstGeom>
          <a:noFill/>
        </p:spPr>
      </p:pic>
      <p:sp>
        <p:nvSpPr>
          <p:cNvPr id="22" name="Line 25"/>
          <p:cNvSpPr>
            <a:spLocks noChangeShapeType="1"/>
          </p:cNvSpPr>
          <p:nvPr/>
        </p:nvSpPr>
        <p:spPr bwMode="auto">
          <a:xfrm>
            <a:off x="6126070" y="4633262"/>
            <a:ext cx="538341" cy="0"/>
          </a:xfrm>
          <a:prstGeom prst="line">
            <a:avLst/>
          </a:prstGeom>
          <a:noFill/>
          <a:ln w="9525">
            <a:solidFill>
              <a:schemeClr val="tx1"/>
            </a:solidFill>
            <a:round/>
            <a:headEnd/>
            <a:tailEnd type="triangle" w="med" len="med"/>
          </a:ln>
        </p:spPr>
        <p:txBody>
          <a:bodyPr/>
          <a:lstStyle/>
          <a:p>
            <a:endParaRPr lang="ja-JP" altLang="en-US" dirty="0"/>
          </a:p>
        </p:txBody>
      </p:sp>
      <p:sp>
        <p:nvSpPr>
          <p:cNvPr id="23" name="Text Box 26"/>
          <p:cNvSpPr txBox="1">
            <a:spLocks noChangeArrowheads="1"/>
          </p:cNvSpPr>
          <p:nvPr/>
        </p:nvSpPr>
        <p:spPr bwMode="auto">
          <a:xfrm>
            <a:off x="2521464" y="4649137"/>
            <a:ext cx="1184940" cy="369332"/>
          </a:xfrm>
          <a:prstGeom prst="rect">
            <a:avLst/>
          </a:prstGeom>
          <a:noFill/>
          <a:ln w="9525">
            <a:noFill/>
            <a:miter lim="800000"/>
            <a:headEnd/>
            <a:tailEnd/>
          </a:ln>
        </p:spPr>
        <p:txBody>
          <a:bodyPr wrap="none">
            <a:spAutoFit/>
          </a:bodyPr>
          <a:lstStyle/>
          <a:p>
            <a:r>
              <a:rPr lang="en-US" altLang="ja-JP" sz="1800" dirty="0">
                <a:solidFill>
                  <a:srgbClr val="000000"/>
                </a:solidFill>
                <a:latin typeface="Arial" charset="0"/>
              </a:rPr>
              <a:t>E</a:t>
            </a:r>
            <a:r>
              <a:rPr lang="en-US" altLang="ja-JP" sz="1800" dirty="0" smtClean="0">
                <a:solidFill>
                  <a:srgbClr val="000000"/>
                </a:solidFill>
                <a:latin typeface="Arial" charset="0"/>
              </a:rPr>
              <a:t>xcitation</a:t>
            </a:r>
            <a:endParaRPr lang="en-US" altLang="ja-JP" sz="1800" dirty="0">
              <a:solidFill>
                <a:srgbClr val="000000"/>
              </a:solidFill>
              <a:latin typeface="Arial" charset="0"/>
            </a:endParaRPr>
          </a:p>
        </p:txBody>
      </p:sp>
      <p:sp>
        <p:nvSpPr>
          <p:cNvPr id="24" name="Text Box 27"/>
          <p:cNvSpPr txBox="1">
            <a:spLocks noChangeArrowheads="1"/>
          </p:cNvSpPr>
          <p:nvPr/>
        </p:nvSpPr>
        <p:spPr bwMode="auto">
          <a:xfrm>
            <a:off x="505665" y="3806175"/>
            <a:ext cx="1274708" cy="369332"/>
          </a:xfrm>
          <a:prstGeom prst="rect">
            <a:avLst/>
          </a:prstGeom>
          <a:noFill/>
          <a:ln w="9525">
            <a:noFill/>
            <a:miter lim="800000"/>
            <a:headEnd/>
            <a:tailEnd/>
          </a:ln>
        </p:spPr>
        <p:txBody>
          <a:bodyPr wrap="none">
            <a:spAutoFit/>
          </a:bodyPr>
          <a:lstStyle/>
          <a:p>
            <a:r>
              <a:rPr lang="en-US" altLang="ja-JP" sz="1800" dirty="0" smtClean="0">
                <a:solidFill>
                  <a:srgbClr val="000000"/>
                </a:solidFill>
                <a:latin typeface="Arial" charset="0"/>
              </a:rPr>
              <a:t>Pulse </a:t>
            </a:r>
            <a:r>
              <a:rPr lang="en-US" altLang="ja-JP" sz="1800" dirty="0">
                <a:solidFill>
                  <a:srgbClr val="000000"/>
                </a:solidFill>
                <a:latin typeface="Arial" charset="0"/>
              </a:rPr>
              <a:t>train</a:t>
            </a:r>
          </a:p>
        </p:txBody>
      </p:sp>
      <p:sp>
        <p:nvSpPr>
          <p:cNvPr id="25" name="Text Box 28"/>
          <p:cNvSpPr txBox="1">
            <a:spLocks noChangeArrowheads="1"/>
          </p:cNvSpPr>
          <p:nvPr/>
        </p:nvSpPr>
        <p:spPr bwMode="auto">
          <a:xfrm>
            <a:off x="447957" y="5038075"/>
            <a:ext cx="1390124" cy="369332"/>
          </a:xfrm>
          <a:prstGeom prst="rect">
            <a:avLst/>
          </a:prstGeom>
          <a:noFill/>
          <a:ln w="9525">
            <a:noFill/>
            <a:miter lim="800000"/>
            <a:headEnd/>
            <a:tailEnd/>
          </a:ln>
        </p:spPr>
        <p:txBody>
          <a:bodyPr wrap="none">
            <a:spAutoFit/>
          </a:bodyPr>
          <a:lstStyle/>
          <a:p>
            <a:r>
              <a:rPr lang="en-US" altLang="ja-JP" sz="1800" dirty="0">
                <a:solidFill>
                  <a:srgbClr val="000000"/>
                </a:solidFill>
                <a:latin typeface="Arial" charset="0"/>
              </a:rPr>
              <a:t>W</a:t>
            </a:r>
            <a:r>
              <a:rPr lang="en-US" altLang="ja-JP" sz="1800" dirty="0" smtClean="0">
                <a:solidFill>
                  <a:srgbClr val="000000"/>
                </a:solidFill>
                <a:latin typeface="Arial" charset="0"/>
              </a:rPr>
              <a:t>hite </a:t>
            </a:r>
            <a:r>
              <a:rPr lang="en-US" altLang="ja-JP" sz="1800" dirty="0">
                <a:solidFill>
                  <a:srgbClr val="000000"/>
                </a:solidFill>
                <a:latin typeface="Arial" charset="0"/>
              </a:rPr>
              <a:t>noise</a:t>
            </a:r>
          </a:p>
        </p:txBody>
      </p:sp>
      <p:sp>
        <p:nvSpPr>
          <p:cNvPr id="26" name="Text Box 29"/>
          <p:cNvSpPr txBox="1">
            <a:spLocks noChangeArrowheads="1"/>
          </p:cNvSpPr>
          <p:nvPr/>
        </p:nvSpPr>
        <p:spPr bwMode="auto">
          <a:xfrm>
            <a:off x="6642557" y="4390375"/>
            <a:ext cx="1890326" cy="369332"/>
          </a:xfrm>
          <a:prstGeom prst="rect">
            <a:avLst/>
          </a:prstGeom>
          <a:noFill/>
          <a:ln w="9525">
            <a:noFill/>
            <a:miter lim="800000"/>
            <a:headEnd/>
            <a:tailEnd/>
          </a:ln>
        </p:spPr>
        <p:txBody>
          <a:bodyPr wrap="none">
            <a:spAutoFit/>
          </a:bodyPr>
          <a:lstStyle/>
          <a:p>
            <a:r>
              <a:rPr lang="en-US" altLang="ja-JP" sz="1800" dirty="0" smtClean="0">
                <a:solidFill>
                  <a:srgbClr val="000000"/>
                </a:solidFill>
                <a:latin typeface="Arial" charset="0"/>
              </a:rPr>
              <a:t>Vocoded speech</a:t>
            </a:r>
            <a:endParaRPr lang="en-US" altLang="ja-JP" sz="1800" dirty="0">
              <a:solidFill>
                <a:srgbClr val="000000"/>
              </a:solidFill>
              <a:latin typeface="Arial" charset="0"/>
            </a:endParaRPr>
          </a:p>
        </p:txBody>
      </p:sp>
      <p:cxnSp>
        <p:nvCxnSpPr>
          <p:cNvPr id="27" name="直線コネクタ 26"/>
          <p:cNvCxnSpPr>
            <a:stCxn id="6" idx="2"/>
            <a:endCxn id="9" idx="0"/>
          </p:cNvCxnSpPr>
          <p:nvPr/>
        </p:nvCxnSpPr>
        <p:spPr>
          <a:xfrm flipH="1">
            <a:off x="2141945" y="1762542"/>
            <a:ext cx="1829980" cy="762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6" idx="2"/>
            <a:endCxn id="8" idx="0"/>
          </p:cNvCxnSpPr>
          <p:nvPr/>
        </p:nvCxnSpPr>
        <p:spPr>
          <a:xfrm flipH="1">
            <a:off x="3960924" y="1762542"/>
            <a:ext cx="11001" cy="762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6" idx="2"/>
          </p:cNvCxnSpPr>
          <p:nvPr/>
        </p:nvCxnSpPr>
        <p:spPr>
          <a:xfrm rot="16200000" flipH="1">
            <a:off x="4970462" y="764004"/>
            <a:ext cx="762000" cy="2759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9" idx="2"/>
            <a:endCxn id="24" idx="0"/>
          </p:cNvCxnSpPr>
          <p:nvPr/>
        </p:nvCxnSpPr>
        <p:spPr>
          <a:xfrm rot="5400000">
            <a:off x="1232498" y="2896728"/>
            <a:ext cx="819968" cy="99892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8" idx="2"/>
          </p:cNvCxnSpPr>
          <p:nvPr/>
        </p:nvCxnSpPr>
        <p:spPr>
          <a:xfrm rot="5400000">
            <a:off x="2745699" y="3407162"/>
            <a:ext cx="1636180" cy="79427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2"/>
            <a:endCxn id="43" idx="0"/>
          </p:cNvCxnSpPr>
          <p:nvPr/>
        </p:nvCxnSpPr>
        <p:spPr>
          <a:xfrm rot="5400000">
            <a:off x="5190860" y="2774553"/>
            <a:ext cx="1166265" cy="163779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4" name="noise.wav">
            <a:hlinkClick r:id="" action="ppaction://media"/>
          </p:cNvPr>
          <p:cNvPicPr>
            <a:picLocks noRot="1" noChangeAspect="1"/>
          </p:cNvPicPr>
          <p:nvPr>
            <a:audioFile r:link="rId2"/>
            <p:extLst>
              <p:ext uri="{DAA4B4D4-6D71-4841-9C94-3DE7FCFB9230}">
                <p14:media xmlns:p14="http://schemas.microsoft.com/office/powerpoint/2010/main" r:embed="rId1"/>
              </p:ext>
            </p:extLst>
          </p:nvPr>
        </p:nvPicPr>
        <p:blipFill>
          <a:blip r:embed="rId9" cstate="print"/>
          <a:stretch>
            <a:fillRect/>
          </a:stretch>
        </p:blipFill>
        <p:spPr>
          <a:xfrm>
            <a:off x="990619" y="5445798"/>
            <a:ext cx="304800" cy="304800"/>
          </a:xfrm>
          <a:prstGeom prst="rect">
            <a:avLst/>
          </a:prstGeom>
        </p:spPr>
      </p:pic>
      <p:pic>
        <p:nvPicPr>
          <p:cNvPr id="35" name="pulse.wav">
            <a:hlinkClick r:id="" action="ppaction://media"/>
          </p:cNvPr>
          <p:cNvPicPr>
            <a:picLocks noRot="1" noChangeAspect="1"/>
          </p:cNvPicPr>
          <p:nvPr>
            <a:audioFile r:link="rId4"/>
            <p:extLst>
              <p:ext uri="{DAA4B4D4-6D71-4841-9C94-3DE7FCFB9230}">
                <p14:media xmlns:p14="http://schemas.microsoft.com/office/powerpoint/2010/main" r:embed="rId3"/>
              </p:ext>
            </p:extLst>
          </p:nvPr>
        </p:nvPicPr>
        <p:blipFill>
          <a:blip r:embed="rId9" cstate="print"/>
          <a:stretch>
            <a:fillRect/>
          </a:stretch>
        </p:blipFill>
        <p:spPr>
          <a:xfrm>
            <a:off x="990619" y="4224929"/>
            <a:ext cx="304800" cy="304800"/>
          </a:xfrm>
          <a:prstGeom prst="rect">
            <a:avLst/>
          </a:prstGeom>
        </p:spPr>
      </p:pic>
      <p:grpSp>
        <p:nvGrpSpPr>
          <p:cNvPr id="38" name="グループ化 23"/>
          <p:cNvGrpSpPr/>
          <p:nvPr/>
        </p:nvGrpSpPr>
        <p:grpSpPr>
          <a:xfrm>
            <a:off x="1468907" y="2248771"/>
            <a:ext cx="6294985" cy="4395032"/>
            <a:chOff x="1468907" y="2248771"/>
            <a:chExt cx="6294985" cy="4395032"/>
          </a:xfrm>
        </p:grpSpPr>
        <p:sp>
          <p:nvSpPr>
            <p:cNvPr id="39" name="正方形/長方形 38"/>
            <p:cNvSpPr/>
            <p:nvPr/>
          </p:nvSpPr>
          <p:spPr>
            <a:xfrm>
              <a:off x="1661319" y="2248771"/>
              <a:ext cx="6102573" cy="10014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テキスト ボックス 39"/>
            <p:cNvSpPr txBox="1"/>
            <p:nvPr/>
          </p:nvSpPr>
          <p:spPr>
            <a:xfrm>
              <a:off x="1468907" y="6182138"/>
              <a:ext cx="6261651" cy="461665"/>
            </a:xfrm>
            <a:prstGeom prst="rect">
              <a:avLst/>
            </a:prstGeom>
            <a:noFill/>
          </p:spPr>
          <p:txBody>
            <a:bodyPr wrap="none" rtlCol="0">
              <a:spAutoFit/>
            </a:bodyPr>
            <a:lstStyle/>
            <a:p>
              <a:r>
                <a:rPr lang="en-US" altLang="ja-JP" sz="2400" dirty="0" smtClean="0">
                  <a:solidFill>
                    <a:srgbClr val="FF0000"/>
                  </a:solidFill>
                  <a:latin typeface="+mn-lt"/>
                </a:rPr>
                <a:t>These speech parameters modeled by HMM</a:t>
              </a:r>
              <a:endParaRPr kumimoji="1" lang="ja-JP" altLang="en-US" sz="2400" dirty="0">
                <a:solidFill>
                  <a:srgbClr val="FF0000"/>
                </a:solidFill>
                <a:latin typeface="+mn-lt"/>
              </a:endParaRPr>
            </a:p>
          </p:txBody>
        </p:sp>
        <p:cxnSp>
          <p:nvCxnSpPr>
            <p:cNvPr id="41" name="直線矢印コネクタ 40"/>
            <p:cNvCxnSpPr/>
            <p:nvPr/>
          </p:nvCxnSpPr>
          <p:spPr>
            <a:xfrm flipV="1">
              <a:off x="1802675" y="3355333"/>
              <a:ext cx="1761123" cy="2826805"/>
            </a:xfrm>
            <a:prstGeom prst="straightConnector1">
              <a:avLst/>
            </a:prstGeom>
            <a:ln w="28575">
              <a:solidFill>
                <a:srgbClr val="FF000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42" name="グループ化 50"/>
          <p:cNvGrpSpPr/>
          <p:nvPr/>
        </p:nvGrpSpPr>
        <p:grpSpPr>
          <a:xfrm>
            <a:off x="3780346" y="4176582"/>
            <a:ext cx="2349500" cy="925947"/>
            <a:chOff x="3780346" y="4250724"/>
            <a:chExt cx="2349500" cy="925947"/>
          </a:xfrm>
        </p:grpSpPr>
        <p:sp>
          <p:nvSpPr>
            <p:cNvPr id="43" name="Rectangle 5"/>
            <p:cNvSpPr>
              <a:spLocks noChangeArrowheads="1"/>
            </p:cNvSpPr>
            <p:nvPr/>
          </p:nvSpPr>
          <p:spPr bwMode="auto">
            <a:xfrm>
              <a:off x="3780346" y="4250724"/>
              <a:ext cx="2349500" cy="925947"/>
            </a:xfrm>
            <a:prstGeom prst="rect">
              <a:avLst/>
            </a:prstGeom>
            <a:solidFill>
              <a:srgbClr val="FFCC99"/>
            </a:solidFill>
            <a:ln w="9525">
              <a:solidFill>
                <a:schemeClr val="tx1"/>
              </a:solidFill>
              <a:miter lim="800000"/>
              <a:headEnd/>
              <a:tailEnd/>
            </a:ln>
          </p:spPr>
          <p:txBody>
            <a:bodyPr wrap="none" anchor="ctr"/>
            <a:lstStyle/>
            <a:p>
              <a:pPr algn="ctr"/>
              <a:endParaRPr lang="en-US" altLang="ja-JP" sz="2000" dirty="0">
                <a:solidFill>
                  <a:srgbClr val="000000"/>
                </a:solidFill>
                <a:latin typeface="Arial" charset="0"/>
              </a:endParaRPr>
            </a:p>
          </p:txBody>
        </p:sp>
        <p:sp>
          <p:nvSpPr>
            <p:cNvPr id="45" name="テキスト ボックス 44"/>
            <p:cNvSpPr txBox="1"/>
            <p:nvPr/>
          </p:nvSpPr>
          <p:spPr>
            <a:xfrm>
              <a:off x="4044779" y="4316628"/>
              <a:ext cx="1851789" cy="400110"/>
            </a:xfrm>
            <a:prstGeom prst="rect">
              <a:avLst/>
            </a:prstGeom>
            <a:noFill/>
          </p:spPr>
          <p:txBody>
            <a:bodyPr wrap="none" rtlCol="0">
              <a:spAutoFit/>
            </a:bodyPr>
            <a:lstStyle/>
            <a:p>
              <a:r>
                <a:rPr lang="en-US" altLang="ja-JP" sz="2000" dirty="0" smtClean="0">
                  <a:latin typeface="+mj-lt"/>
                </a:rPr>
                <a:t>Synthesis filter</a:t>
              </a:r>
              <a:endParaRPr kumimoji="1" lang="ja-JP" altLang="en-US" sz="2000" dirty="0">
                <a:latin typeface="+mj-lt"/>
              </a:endParaRPr>
            </a:p>
          </p:txBody>
        </p:sp>
      </p:grpSp>
      <p:pic>
        <p:nvPicPr>
          <p:cNvPr id="1404932" name="Picture 4"/>
          <p:cNvPicPr>
            <a:picLocks noChangeAspect="1" noChangeArrowheads="1"/>
          </p:cNvPicPr>
          <p:nvPr/>
        </p:nvPicPr>
        <p:blipFill>
          <a:blip r:embed="rId10" cstate="print"/>
          <a:srcRect/>
          <a:stretch>
            <a:fillRect/>
          </a:stretch>
        </p:blipFill>
        <p:spPr bwMode="auto">
          <a:xfrm>
            <a:off x="4637088" y="4603750"/>
            <a:ext cx="636587" cy="473075"/>
          </a:xfrm>
          <a:prstGeom prst="rect">
            <a:avLst/>
          </a:prstGeom>
          <a:noFill/>
        </p:spPr>
      </p:pic>
      <p:sp>
        <p:nvSpPr>
          <p:cNvPr id="44" name="Rectangle 2"/>
          <p:cNvSpPr txBox="1">
            <a:spLocks noChangeArrowheads="1"/>
          </p:cNvSpPr>
          <p:nvPr/>
        </p:nvSpPr>
        <p:spPr bwMode="auto">
          <a:xfrm>
            <a:off x="0" y="0"/>
            <a:ext cx="9036050" cy="798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5pPr>
            <a:lvl6pPr marL="457200" algn="l" rtl="0" fontAlgn="base">
              <a:spcBef>
                <a:spcPct val="0"/>
              </a:spcBef>
              <a:spcAft>
                <a:spcPct val="0"/>
              </a:spcAft>
              <a:defRPr kumimoji="1" sz="3200">
                <a:solidFill>
                  <a:schemeClr val="tx2"/>
                </a:solidFill>
                <a:latin typeface="Arial" pitchFamily="34" charset="0"/>
                <a:ea typeface="ＭＳ Ｐゴシック" pitchFamily="50" charset="-128"/>
              </a:defRPr>
            </a:lvl6pPr>
            <a:lvl7pPr marL="914400" algn="l" rtl="0" fontAlgn="base">
              <a:spcBef>
                <a:spcPct val="0"/>
              </a:spcBef>
              <a:spcAft>
                <a:spcPct val="0"/>
              </a:spcAft>
              <a:defRPr kumimoji="1" sz="3200">
                <a:solidFill>
                  <a:schemeClr val="tx2"/>
                </a:solidFill>
                <a:latin typeface="Arial" pitchFamily="34" charset="0"/>
                <a:ea typeface="ＭＳ Ｐゴシック" pitchFamily="50" charset="-128"/>
              </a:defRPr>
            </a:lvl7pPr>
            <a:lvl8pPr marL="1371600" algn="l" rtl="0" fontAlgn="base">
              <a:spcBef>
                <a:spcPct val="0"/>
              </a:spcBef>
              <a:spcAft>
                <a:spcPct val="0"/>
              </a:spcAft>
              <a:defRPr kumimoji="1" sz="3200">
                <a:solidFill>
                  <a:schemeClr val="tx2"/>
                </a:solidFill>
                <a:latin typeface="Arial" pitchFamily="34" charset="0"/>
                <a:ea typeface="ＭＳ Ｐゴシック" pitchFamily="50" charset="-128"/>
              </a:defRPr>
            </a:lvl8pPr>
            <a:lvl9pPr marL="1828800" algn="l" rtl="0" fontAlgn="base">
              <a:spcBef>
                <a:spcPct val="0"/>
              </a:spcBef>
              <a:spcAft>
                <a:spcPct val="0"/>
              </a:spcAft>
              <a:defRPr kumimoji="1" sz="3200">
                <a:solidFill>
                  <a:schemeClr val="tx2"/>
                </a:solidFill>
                <a:latin typeface="Arial" pitchFamily="34"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kern="0" dirty="0" smtClean="0">
                <a:solidFill>
                  <a:srgbClr val="000000"/>
                </a:solidFill>
                <a:latin typeface="Arial"/>
                <a:ea typeface="ＭＳ Ｐゴシック"/>
              </a:rPr>
              <a:t>Simple structure</a:t>
            </a:r>
            <a:endParaRPr kumimoji="1" lang="en-US" altLang="ja-JP" sz="3200" b="0" i="0" u="none" strike="noStrike" kern="0" cap="none" spc="0" normalizeH="0" baseline="0" noProof="0" dirty="0" smtClean="0">
              <a:ln>
                <a:noFill/>
              </a:ln>
              <a:solidFill>
                <a:srgbClr val="000000"/>
              </a:solidFill>
              <a:effectLst/>
              <a:uLnTx/>
              <a:uFillTx/>
              <a:latin typeface="Arial"/>
              <a:ea typeface="ＭＳ Ｐゴシック"/>
              <a:cs typeface="+mj-cs"/>
            </a:endParaRPr>
          </a:p>
        </p:txBody>
      </p:sp>
    </p:spTree>
    <p:extLst>
      <p:ext uri="{BB962C8B-B14F-4D97-AF65-F5344CB8AC3E}">
        <p14:creationId xmlns:p14="http://schemas.microsoft.com/office/powerpoint/2010/main" val="314584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34"/>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000" fill="hold"/>
                                        <p:tgtEl>
                                          <p:spTgt spid="34"/>
                                        </p:tgtEl>
                                      </p:cBhvr>
                                    </p:cmd>
                                  </p:childTnLst>
                                </p:cTn>
                              </p:par>
                            </p:childTnLst>
                          </p:cTn>
                        </p:par>
                      </p:childTnLst>
                    </p:cTn>
                  </p:par>
                </p:childTnLst>
              </p:cTn>
              <p:nextCondLst>
                <p:cond evt="onClick" delay="0">
                  <p:tgtEl>
                    <p:spTgt spid="34"/>
                  </p:tgtEl>
                </p:cond>
              </p:nextCondLst>
            </p:seq>
            <p:seq concurrent="1" nextAc="seek">
              <p:cTn id="13" restart="whenNotActive" fill="hold" evtFilter="cancelBubble" nodeType="interactiveSeq">
                <p:stCondLst>
                  <p:cond evt="onClick" delay="0">
                    <p:tgtEl>
                      <p:spTgt spid="35"/>
                    </p:tgtEl>
                  </p:cond>
                </p:stCondLst>
                <p:endSync evt="end" delay="0">
                  <p:rtn val="all"/>
                </p:endSync>
                <p:childTnLst>
                  <p:par>
                    <p:cTn id="14" fill="hold">
                      <p:stCondLst>
                        <p:cond delay="0"/>
                      </p:stCondLst>
                      <p:childTnLst>
                        <p:par>
                          <p:cTn id="15" fill="hold">
                            <p:stCondLst>
                              <p:cond delay="0"/>
                            </p:stCondLst>
                            <p:childTnLst>
                              <p:par>
                                <p:cTn id="16" presetID="1" presetClass="mediacall" presetSubtype="0" fill="hold" nodeType="clickEffect">
                                  <p:stCondLst>
                                    <p:cond delay="0"/>
                                  </p:stCondLst>
                                  <p:childTnLst>
                                    <p:cmd type="call" cmd="playFrom(0.0)">
                                      <p:cBhvr>
                                        <p:cTn id="17" dur="2000" fill="hold"/>
                                        <p:tgtEl>
                                          <p:spTgt spid="35"/>
                                        </p:tgtEl>
                                      </p:cBhvr>
                                    </p:cmd>
                                  </p:childTnLst>
                                </p:cTn>
                              </p:par>
                            </p:childTnLst>
                          </p:cTn>
                        </p:par>
                      </p:childTnLst>
                    </p:cTn>
                  </p:par>
                </p:childTnLst>
              </p:cTn>
              <p:nextCondLst>
                <p:cond evt="onClick" delay="0">
                  <p:tgtEl>
                    <p:spTgt spid="35"/>
                  </p:tgtEl>
                </p:cond>
              </p:nextCondLst>
            </p:seq>
            <p:audio>
              <p:cMediaNode>
                <p:cTn id="18" fill="hold" display="0">
                  <p:stCondLst>
                    <p:cond delay="indefinite"/>
                  </p:stCondLst>
                  <p:endCondLst>
                    <p:cond evt="onNext" delay="0">
                      <p:tgtEl>
                        <p:sldTgt/>
                      </p:tgtEl>
                    </p:cond>
                    <p:cond evt="onPrev" delay="0">
                      <p:tgtEl>
                        <p:sldTgt/>
                      </p:tgtEl>
                    </p:cond>
                    <p:cond evt="onStopAudio" delay="0">
                      <p:tgtEl>
                        <p:sldTgt/>
                      </p:tgtEl>
                    </p:cond>
                  </p:endCondLst>
                </p:cTn>
                <p:tgtEl>
                  <p:spTgt spid="34"/>
                </p:tgtEl>
              </p:cMediaNode>
            </p:audio>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3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AutoShape 3"/>
          <p:cNvSpPr>
            <a:spLocks noChangeArrowheads="1"/>
          </p:cNvSpPr>
          <p:nvPr/>
        </p:nvSpPr>
        <p:spPr bwMode="auto">
          <a:xfrm>
            <a:off x="336971" y="4133674"/>
            <a:ext cx="8470800" cy="2391670"/>
          </a:xfrm>
          <a:prstGeom prst="roundRect">
            <a:avLst>
              <a:gd name="adj" fmla="val 0"/>
            </a:avLst>
          </a:prstGeom>
          <a:solidFill>
            <a:srgbClr val="FFE7FF"/>
          </a:solidFill>
          <a:ln w="9525">
            <a:solidFill>
              <a:srgbClr val="000000"/>
            </a:solidFill>
            <a:prstDash val="lgDashDotDot"/>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ja-JP" sz="1800" b="0" i="0" u="none" strike="noStrike" kern="0" cap="none" spc="0" normalizeH="0" baseline="0" noProof="0" dirty="0">
              <a:ln>
                <a:noFill/>
              </a:ln>
              <a:solidFill>
                <a:srgbClr val="000000"/>
              </a:solidFill>
              <a:effectLst/>
              <a:uLnTx/>
              <a:uFillTx/>
              <a:latin typeface="Arial" charset="0"/>
            </a:endParaRPr>
          </a:p>
        </p:txBody>
      </p:sp>
      <p:sp>
        <p:nvSpPr>
          <p:cNvPr id="169" name="AutoShape 4"/>
          <p:cNvSpPr>
            <a:spLocks noChangeArrowheads="1"/>
          </p:cNvSpPr>
          <p:nvPr/>
        </p:nvSpPr>
        <p:spPr bwMode="auto">
          <a:xfrm>
            <a:off x="336971" y="932927"/>
            <a:ext cx="8469313" cy="3200746"/>
          </a:xfrm>
          <a:prstGeom prst="roundRect">
            <a:avLst>
              <a:gd name="adj" fmla="val 0"/>
            </a:avLst>
          </a:prstGeom>
          <a:solidFill>
            <a:srgbClr val="EBFFFF"/>
          </a:solidFill>
          <a:ln w="9525">
            <a:solidFill>
              <a:srgbClr val="000000"/>
            </a:solidFill>
            <a:prstDash val="lgDashDotDot"/>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170" name="AutoShape 5"/>
          <p:cNvSpPr>
            <a:spLocks noChangeArrowheads="1"/>
          </p:cNvSpPr>
          <p:nvPr/>
        </p:nvSpPr>
        <p:spPr bwMode="auto">
          <a:xfrm>
            <a:off x="914729" y="1032093"/>
            <a:ext cx="1363662" cy="863600"/>
          </a:xfrm>
          <a:prstGeom prst="can">
            <a:avLst>
              <a:gd name="adj" fmla="val 16843"/>
            </a:avLst>
          </a:prstGeom>
          <a:solidFill>
            <a:srgbClr val="99FF99"/>
          </a:solidFill>
          <a:ln w="19050">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SPEECH</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DATABASE</a:t>
            </a:r>
          </a:p>
        </p:txBody>
      </p:sp>
      <p:sp>
        <p:nvSpPr>
          <p:cNvPr id="171" name="Rectangle 6"/>
          <p:cNvSpPr>
            <a:spLocks noChangeArrowheads="1"/>
          </p:cNvSpPr>
          <p:nvPr/>
        </p:nvSpPr>
        <p:spPr bwMode="auto">
          <a:xfrm>
            <a:off x="3007054" y="1487637"/>
            <a:ext cx="1408112" cy="838200"/>
          </a:xfrm>
          <a:prstGeom prst="rect">
            <a:avLst/>
          </a:prstGeom>
          <a:solidFill>
            <a:srgbClr val="99CCFF"/>
          </a:solidFill>
          <a:ln w="1905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Excitation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Parameter</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extraction</a:t>
            </a:r>
          </a:p>
        </p:txBody>
      </p:sp>
      <p:sp>
        <p:nvSpPr>
          <p:cNvPr id="172" name="Rectangle 7"/>
          <p:cNvSpPr>
            <a:spLocks noChangeArrowheads="1"/>
          </p:cNvSpPr>
          <p:nvPr/>
        </p:nvSpPr>
        <p:spPr bwMode="auto">
          <a:xfrm>
            <a:off x="4919991" y="1485256"/>
            <a:ext cx="1368425" cy="842963"/>
          </a:xfrm>
          <a:prstGeom prst="rect">
            <a:avLst/>
          </a:prstGeom>
          <a:solidFill>
            <a:srgbClr val="FFCC66"/>
          </a:solidFill>
          <a:ln w="1905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Spectral</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Parameter</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Extraction</a:t>
            </a:r>
          </a:p>
        </p:txBody>
      </p:sp>
      <p:sp>
        <p:nvSpPr>
          <p:cNvPr id="173" name="Rectangle 8"/>
          <p:cNvSpPr>
            <a:spLocks noChangeArrowheads="1"/>
          </p:cNvSpPr>
          <p:nvPr/>
        </p:nvSpPr>
        <p:spPr bwMode="auto">
          <a:xfrm>
            <a:off x="2730829" y="5848804"/>
            <a:ext cx="1404000" cy="576000"/>
          </a:xfrm>
          <a:prstGeom prst="rect">
            <a:avLst/>
          </a:prstGeom>
          <a:solidFill>
            <a:srgbClr val="99CCFF"/>
          </a:solidFill>
          <a:ln w="1905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ea typeface="ＭＳ ゴシック" pitchFamily="49" charset="-128"/>
              </a:rPr>
              <a:t>Excitation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ea typeface="ＭＳ ゴシック" pitchFamily="49" charset="-128"/>
              </a:rPr>
              <a:t>generation</a:t>
            </a:r>
          </a:p>
        </p:txBody>
      </p:sp>
      <p:sp>
        <p:nvSpPr>
          <p:cNvPr id="174" name="Rectangle 9"/>
          <p:cNvSpPr>
            <a:spLocks noChangeArrowheads="1"/>
          </p:cNvSpPr>
          <p:nvPr/>
        </p:nvSpPr>
        <p:spPr bwMode="auto">
          <a:xfrm>
            <a:off x="5100966" y="5848804"/>
            <a:ext cx="1404000" cy="576000"/>
          </a:xfrm>
          <a:prstGeom prst="rect">
            <a:avLst/>
          </a:prstGeom>
          <a:solidFill>
            <a:srgbClr val="FFCC99"/>
          </a:solidFill>
          <a:ln w="1905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Synthesis </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rPr>
              <a:t>f</a:t>
            </a:r>
            <a:r>
              <a:rPr kumimoji="1" lang="en-US" altLang="ja-JP" sz="1800" b="0" i="0" u="none" strike="noStrike" kern="0" cap="none" spc="0" normalizeH="0" baseline="0" noProof="0" dirty="0" smtClean="0">
                <a:ln>
                  <a:noFill/>
                </a:ln>
                <a:solidFill>
                  <a:srgbClr val="000000"/>
                </a:solidFill>
                <a:effectLst/>
                <a:uLnTx/>
                <a:uFillTx/>
                <a:latin typeface="Arial" charset="0"/>
              </a:rPr>
              <a:t>ilter</a:t>
            </a:r>
            <a:endParaRPr kumimoji="1" lang="en-US" altLang="ja-JP" sz="1800" b="0" i="0" u="none" strike="noStrike" kern="0" cap="none" spc="0" normalizeH="0" baseline="0" noProof="0" dirty="0">
              <a:ln>
                <a:noFill/>
              </a:ln>
              <a:solidFill>
                <a:srgbClr val="000000"/>
              </a:solidFill>
              <a:effectLst/>
              <a:uLnTx/>
              <a:uFillTx/>
              <a:latin typeface="Arial" charset="0"/>
            </a:endParaRPr>
          </a:p>
        </p:txBody>
      </p:sp>
      <p:sp>
        <p:nvSpPr>
          <p:cNvPr id="175" name="Text Box 10"/>
          <p:cNvSpPr txBox="1">
            <a:spLocks noChangeArrowheads="1"/>
          </p:cNvSpPr>
          <p:nvPr/>
        </p:nvSpPr>
        <p:spPr bwMode="auto">
          <a:xfrm>
            <a:off x="1034585" y="4179139"/>
            <a:ext cx="768350" cy="366712"/>
          </a:xfrm>
          <a:prstGeom prst="rect">
            <a:avLst/>
          </a:prstGeom>
          <a:noFill/>
          <a:ln w="9525">
            <a:noFill/>
            <a:miter lim="800000"/>
            <a:headEnd/>
            <a:tailEnd/>
          </a:ln>
        </p:spPr>
        <p:txBody>
          <a:bodyPr wrap="none">
            <a:spAutoFit/>
          </a:bodyPr>
          <a:lstStyle/>
          <a:p>
            <a:pPr algn="ctr" fontAlgn="base" latinLnBrk="0">
              <a:spcBef>
                <a:spcPct val="0"/>
              </a:spcBef>
              <a:spcAft>
                <a:spcPct val="0"/>
              </a:spcAft>
            </a:pPr>
            <a:r>
              <a:rPr kumimoji="1" lang="en-US" altLang="ja-JP" dirty="0">
                <a:solidFill>
                  <a:srgbClr val="000000"/>
                </a:solidFill>
                <a:latin typeface="Arial" charset="0"/>
              </a:rPr>
              <a:t>TEXT</a:t>
            </a:r>
          </a:p>
        </p:txBody>
      </p:sp>
      <p:sp>
        <p:nvSpPr>
          <p:cNvPr id="176" name="Rectangle 11"/>
          <p:cNvSpPr>
            <a:spLocks noChangeArrowheads="1"/>
          </p:cNvSpPr>
          <p:nvPr/>
        </p:nvSpPr>
        <p:spPr bwMode="auto">
          <a:xfrm>
            <a:off x="597229" y="4678029"/>
            <a:ext cx="1643062" cy="371475"/>
          </a:xfrm>
          <a:prstGeom prst="rect">
            <a:avLst/>
          </a:prstGeom>
          <a:solidFill>
            <a:srgbClr val="FFFF99"/>
          </a:solidFill>
          <a:ln w="1905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ea typeface="ＭＳ ゴシック" pitchFamily="49" charset="-128"/>
              </a:rPr>
              <a:t>Text analysis</a:t>
            </a:r>
          </a:p>
        </p:txBody>
      </p:sp>
      <p:cxnSp>
        <p:nvCxnSpPr>
          <p:cNvPr id="177" name="AutoShape 12"/>
          <p:cNvCxnSpPr>
            <a:cxnSpLocks noChangeShapeType="1"/>
            <a:endCxn id="172" idx="0"/>
          </p:cNvCxnSpPr>
          <p:nvPr/>
        </p:nvCxnSpPr>
        <p:spPr bwMode="auto">
          <a:xfrm>
            <a:off x="2265691" y="1278087"/>
            <a:ext cx="3338513" cy="207169"/>
          </a:xfrm>
          <a:prstGeom prst="bentConnector2">
            <a:avLst/>
          </a:prstGeom>
          <a:noFill/>
          <a:ln w="19050">
            <a:solidFill>
              <a:srgbClr val="000000"/>
            </a:solidFill>
            <a:miter lim="800000"/>
            <a:headEnd/>
            <a:tailEnd type="triangle" w="med" len="med"/>
          </a:ln>
        </p:spPr>
      </p:cxnSp>
      <p:cxnSp>
        <p:nvCxnSpPr>
          <p:cNvPr id="178" name="AutoShape 15"/>
          <p:cNvCxnSpPr>
            <a:cxnSpLocks noChangeShapeType="1"/>
            <a:stCxn id="176" idx="2"/>
            <a:endCxn id="180" idx="1"/>
          </p:cNvCxnSpPr>
          <p:nvPr/>
        </p:nvCxnSpPr>
        <p:spPr bwMode="auto">
          <a:xfrm rot="16200000" flipH="1">
            <a:off x="2326879" y="4141385"/>
            <a:ext cx="132419" cy="1948656"/>
          </a:xfrm>
          <a:prstGeom prst="bentConnector2">
            <a:avLst/>
          </a:prstGeom>
          <a:noFill/>
          <a:ln w="19050">
            <a:solidFill>
              <a:srgbClr val="000000"/>
            </a:solidFill>
            <a:miter lim="800000"/>
            <a:headEnd/>
            <a:tailEnd type="triangle" w="med" len="med"/>
          </a:ln>
        </p:spPr>
      </p:cxnSp>
      <p:sp>
        <p:nvSpPr>
          <p:cNvPr id="179" name="Text Box 16"/>
          <p:cNvSpPr txBox="1">
            <a:spLocks noChangeArrowheads="1"/>
          </p:cNvSpPr>
          <p:nvPr/>
        </p:nvSpPr>
        <p:spPr bwMode="auto">
          <a:xfrm>
            <a:off x="6993652" y="5816129"/>
            <a:ext cx="1784350" cy="641350"/>
          </a:xfrm>
          <a:prstGeom prst="rect">
            <a:avLst/>
          </a:prstGeom>
          <a:noFill/>
          <a:ln w="9525">
            <a:noFill/>
            <a:miter lim="800000"/>
            <a:headEnd/>
            <a:tailEnd/>
          </a:ln>
        </p:spPr>
        <p:txBody>
          <a:bodyPr>
            <a:spAutoFit/>
          </a:bodyPr>
          <a:lstStyle/>
          <a:p>
            <a:pPr algn="ctr" fontAlgn="base" latinLnBrk="0">
              <a:spcBef>
                <a:spcPct val="0"/>
              </a:spcBef>
              <a:spcAft>
                <a:spcPct val="0"/>
              </a:spcAft>
            </a:pPr>
            <a:r>
              <a:rPr kumimoji="1" lang="en-US" altLang="ja-JP" dirty="0">
                <a:solidFill>
                  <a:srgbClr val="000000"/>
                </a:solidFill>
                <a:latin typeface="Arial" charset="0"/>
              </a:rPr>
              <a:t>SYNTHESIZED</a:t>
            </a:r>
          </a:p>
          <a:p>
            <a:pPr algn="ctr" fontAlgn="base" latinLnBrk="0">
              <a:spcBef>
                <a:spcPct val="0"/>
              </a:spcBef>
              <a:spcAft>
                <a:spcPct val="0"/>
              </a:spcAft>
            </a:pPr>
            <a:r>
              <a:rPr kumimoji="1" lang="en-US" altLang="ja-JP" dirty="0">
                <a:solidFill>
                  <a:srgbClr val="000000"/>
                </a:solidFill>
                <a:latin typeface="Arial" charset="0"/>
              </a:rPr>
              <a:t>SPEECH</a:t>
            </a:r>
          </a:p>
        </p:txBody>
      </p:sp>
      <p:sp>
        <p:nvSpPr>
          <p:cNvPr id="180" name="Rectangle 22"/>
          <p:cNvSpPr>
            <a:spLocks noChangeArrowheads="1"/>
          </p:cNvSpPr>
          <p:nvPr/>
        </p:nvSpPr>
        <p:spPr bwMode="auto">
          <a:xfrm>
            <a:off x="3367416" y="4896967"/>
            <a:ext cx="2514600" cy="569912"/>
          </a:xfrm>
          <a:prstGeom prst="rect">
            <a:avLst/>
          </a:prstGeom>
          <a:solidFill>
            <a:srgbClr val="FFBDBD"/>
          </a:solidFill>
          <a:ln w="1905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ea typeface="ＭＳ ゴシック" pitchFamily="49" charset="-128"/>
              </a:rPr>
              <a:t>Parameter generation</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ea typeface="ＭＳ ゴシック" pitchFamily="49" charset="-128"/>
              </a:rPr>
              <a:t>from HMMs</a:t>
            </a:r>
            <a:endParaRPr kumimoji="1" lang="en-US" altLang="ja-JP" sz="1800" b="0" i="0" u="none" strike="noStrike" kern="0" cap="none" spc="0" normalizeH="0" baseline="0" noProof="0" dirty="0">
              <a:ln>
                <a:noFill/>
              </a:ln>
              <a:solidFill>
                <a:srgbClr val="000000"/>
              </a:solidFill>
              <a:effectLst/>
              <a:uLnTx/>
              <a:uFillTx/>
              <a:latin typeface="Arial" charset="0"/>
            </a:endParaRPr>
          </a:p>
        </p:txBody>
      </p:sp>
      <p:sp>
        <p:nvSpPr>
          <p:cNvPr id="181" name="Text Box 23"/>
          <p:cNvSpPr txBox="1">
            <a:spLocks noChangeArrowheads="1"/>
          </p:cNvSpPr>
          <p:nvPr/>
        </p:nvSpPr>
        <p:spPr bwMode="auto">
          <a:xfrm>
            <a:off x="5802966" y="4576292"/>
            <a:ext cx="3097213" cy="641350"/>
          </a:xfrm>
          <a:prstGeom prst="rect">
            <a:avLst/>
          </a:prstGeom>
          <a:noFill/>
          <a:ln w="12700" algn="ctr">
            <a:noFill/>
            <a:miter lim="800000"/>
            <a:headEnd/>
            <a:tailEnd/>
          </a:ln>
        </p:spPr>
        <p:txBody>
          <a:bodyPr>
            <a:spAutoFit/>
          </a:bodyPr>
          <a:lstStyle/>
          <a:p>
            <a:pPr algn="ctr" fontAlgn="base" latinLnBrk="0">
              <a:spcBef>
                <a:spcPct val="0"/>
              </a:spcBef>
              <a:spcAft>
                <a:spcPct val="0"/>
              </a:spcAft>
            </a:pPr>
            <a:r>
              <a:rPr kumimoji="1" lang="en-US" altLang="ja-JP" dirty="0">
                <a:solidFill>
                  <a:srgbClr val="000000"/>
                </a:solidFill>
                <a:latin typeface="Arial" charset="0"/>
              </a:rPr>
              <a:t>Context-dependent HMMs</a:t>
            </a:r>
          </a:p>
          <a:p>
            <a:pPr algn="ctr" fontAlgn="base" latinLnBrk="0">
              <a:spcBef>
                <a:spcPct val="0"/>
              </a:spcBef>
              <a:spcAft>
                <a:spcPct val="0"/>
              </a:spcAft>
            </a:pPr>
            <a:r>
              <a:rPr kumimoji="1" lang="en-US" altLang="ja-JP" dirty="0">
                <a:solidFill>
                  <a:srgbClr val="000000"/>
                </a:solidFill>
                <a:latin typeface="Arial" charset="0"/>
              </a:rPr>
              <a:t>&amp; state duration models</a:t>
            </a:r>
          </a:p>
        </p:txBody>
      </p:sp>
      <p:sp>
        <p:nvSpPr>
          <p:cNvPr id="182" name="Line 41"/>
          <p:cNvSpPr>
            <a:spLocks noChangeShapeType="1"/>
          </p:cNvSpPr>
          <p:nvPr/>
        </p:nvSpPr>
        <p:spPr bwMode="auto">
          <a:xfrm>
            <a:off x="3677461" y="1284039"/>
            <a:ext cx="0" cy="195263"/>
          </a:xfrm>
          <a:prstGeom prst="line">
            <a:avLst/>
          </a:prstGeom>
          <a:noFill/>
          <a:ln w="19050">
            <a:solidFill>
              <a:srgbClr val="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cxnSp>
        <p:nvCxnSpPr>
          <p:cNvPr id="183" name="AutoShape 43"/>
          <p:cNvCxnSpPr>
            <a:cxnSpLocks noChangeShapeType="1"/>
            <a:stCxn id="173" idx="3"/>
            <a:endCxn id="174" idx="1"/>
          </p:cNvCxnSpPr>
          <p:nvPr/>
        </p:nvCxnSpPr>
        <p:spPr bwMode="auto">
          <a:xfrm>
            <a:off x="4134829" y="6136804"/>
            <a:ext cx="966137" cy="1588"/>
          </a:xfrm>
          <a:prstGeom prst="straightConnector1">
            <a:avLst/>
          </a:prstGeom>
          <a:noFill/>
          <a:ln w="19050">
            <a:solidFill>
              <a:srgbClr val="000000"/>
            </a:solidFill>
            <a:round/>
            <a:headEnd/>
            <a:tailEnd type="triangle" w="med" len="med"/>
          </a:ln>
        </p:spPr>
      </p:cxnSp>
      <p:cxnSp>
        <p:nvCxnSpPr>
          <p:cNvPr id="184" name="AutoShape 60"/>
          <p:cNvCxnSpPr>
            <a:cxnSpLocks noChangeShapeType="1"/>
            <a:stCxn id="174" idx="3"/>
            <a:endCxn id="179" idx="1"/>
          </p:cNvCxnSpPr>
          <p:nvPr/>
        </p:nvCxnSpPr>
        <p:spPr bwMode="auto">
          <a:xfrm>
            <a:off x="6504966" y="6136804"/>
            <a:ext cx="488686" cy="1588"/>
          </a:xfrm>
          <a:prstGeom prst="straightConnector1">
            <a:avLst/>
          </a:prstGeom>
          <a:noFill/>
          <a:ln w="19050">
            <a:solidFill>
              <a:srgbClr val="000000"/>
            </a:solidFill>
            <a:round/>
            <a:headEnd/>
            <a:tailEnd type="triangle" w="med" len="med"/>
          </a:ln>
        </p:spPr>
      </p:cxnSp>
      <p:sp>
        <p:nvSpPr>
          <p:cNvPr id="185" name="Text Box 61"/>
          <p:cNvSpPr txBox="1">
            <a:spLocks noChangeArrowheads="1"/>
          </p:cNvSpPr>
          <p:nvPr/>
        </p:nvSpPr>
        <p:spPr bwMode="auto">
          <a:xfrm>
            <a:off x="1306841" y="5206529"/>
            <a:ext cx="781050" cy="33655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600" dirty="0">
                <a:solidFill>
                  <a:srgbClr val="000000"/>
                </a:solidFill>
                <a:latin typeface="Arial" charset="0"/>
              </a:rPr>
              <a:t>Labels</a:t>
            </a:r>
          </a:p>
        </p:txBody>
      </p:sp>
      <p:sp>
        <p:nvSpPr>
          <p:cNvPr id="186" name="Text Box 62"/>
          <p:cNvSpPr txBox="1">
            <a:spLocks noChangeArrowheads="1"/>
          </p:cNvSpPr>
          <p:nvPr/>
        </p:nvSpPr>
        <p:spPr bwMode="auto">
          <a:xfrm>
            <a:off x="2208541" y="5309717"/>
            <a:ext cx="1339850" cy="581025"/>
          </a:xfrm>
          <a:prstGeom prst="rect">
            <a:avLst/>
          </a:prstGeom>
          <a:noFill/>
          <a:ln w="9525">
            <a:noFill/>
            <a:miter lim="800000"/>
            <a:headEnd/>
            <a:tailEnd/>
          </a:ln>
        </p:spPr>
        <p:txBody>
          <a:bodyPr>
            <a:spAutoFit/>
          </a:bodyPr>
          <a:lstStyle/>
          <a:p>
            <a:pPr fontAlgn="base" latinLnBrk="0">
              <a:spcBef>
                <a:spcPct val="0"/>
              </a:spcBef>
              <a:spcAft>
                <a:spcPct val="0"/>
              </a:spcAft>
            </a:pPr>
            <a:r>
              <a:rPr kumimoji="1" lang="en-US" altLang="ja-JP" sz="1600" dirty="0">
                <a:solidFill>
                  <a:srgbClr val="000000"/>
                </a:solidFill>
                <a:latin typeface="Arial" charset="0"/>
              </a:rPr>
              <a:t>Excitation</a:t>
            </a:r>
          </a:p>
          <a:p>
            <a:pPr fontAlgn="base" latinLnBrk="0">
              <a:spcBef>
                <a:spcPct val="0"/>
              </a:spcBef>
              <a:spcAft>
                <a:spcPct val="0"/>
              </a:spcAft>
            </a:pPr>
            <a:r>
              <a:rPr kumimoji="1" lang="en-US" altLang="ja-JP" sz="1600" dirty="0">
                <a:solidFill>
                  <a:srgbClr val="000000"/>
                </a:solidFill>
                <a:latin typeface="Arial" charset="0"/>
              </a:rPr>
              <a:t>parameters</a:t>
            </a:r>
          </a:p>
        </p:txBody>
      </p:sp>
      <p:sp>
        <p:nvSpPr>
          <p:cNvPr id="187" name="Text Box 63"/>
          <p:cNvSpPr txBox="1">
            <a:spLocks noChangeArrowheads="1"/>
          </p:cNvSpPr>
          <p:nvPr/>
        </p:nvSpPr>
        <p:spPr bwMode="auto">
          <a:xfrm>
            <a:off x="4100367" y="5797553"/>
            <a:ext cx="1063625" cy="33655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600" dirty="0">
                <a:solidFill>
                  <a:srgbClr val="000000"/>
                </a:solidFill>
                <a:latin typeface="Arial" charset="0"/>
              </a:rPr>
              <a:t>Excitation</a:t>
            </a:r>
          </a:p>
        </p:txBody>
      </p:sp>
      <p:sp>
        <p:nvSpPr>
          <p:cNvPr id="188" name="Text Box 64"/>
          <p:cNvSpPr txBox="1">
            <a:spLocks noChangeArrowheads="1"/>
          </p:cNvSpPr>
          <p:nvPr/>
        </p:nvSpPr>
        <p:spPr bwMode="auto">
          <a:xfrm>
            <a:off x="5955041" y="5309717"/>
            <a:ext cx="1212850" cy="581025"/>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600" dirty="0">
                <a:solidFill>
                  <a:srgbClr val="000000"/>
                </a:solidFill>
                <a:latin typeface="Arial" charset="0"/>
              </a:rPr>
              <a:t>Spectral</a:t>
            </a:r>
          </a:p>
          <a:p>
            <a:pPr fontAlgn="base" latinLnBrk="0">
              <a:spcBef>
                <a:spcPct val="0"/>
              </a:spcBef>
              <a:spcAft>
                <a:spcPct val="0"/>
              </a:spcAft>
            </a:pPr>
            <a:r>
              <a:rPr kumimoji="1" lang="en-US" altLang="ja-JP" sz="1600" dirty="0">
                <a:solidFill>
                  <a:srgbClr val="000000"/>
                </a:solidFill>
                <a:latin typeface="Arial" charset="0"/>
              </a:rPr>
              <a:t>parameters</a:t>
            </a:r>
          </a:p>
        </p:txBody>
      </p:sp>
      <p:sp>
        <p:nvSpPr>
          <p:cNvPr id="189" name="Text Box 68"/>
          <p:cNvSpPr txBox="1">
            <a:spLocks noChangeArrowheads="1"/>
          </p:cNvSpPr>
          <p:nvPr/>
        </p:nvSpPr>
        <p:spPr bwMode="auto">
          <a:xfrm>
            <a:off x="3942349" y="957549"/>
            <a:ext cx="1457325" cy="33655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600" dirty="0">
                <a:solidFill>
                  <a:srgbClr val="000000"/>
                </a:solidFill>
                <a:latin typeface="Arial" charset="0"/>
              </a:rPr>
              <a:t>Speech signal</a:t>
            </a:r>
          </a:p>
        </p:txBody>
      </p:sp>
      <p:sp>
        <p:nvSpPr>
          <p:cNvPr id="190" name="Text Box 69"/>
          <p:cNvSpPr txBox="1">
            <a:spLocks noChangeArrowheads="1"/>
          </p:cNvSpPr>
          <p:nvPr/>
        </p:nvSpPr>
        <p:spPr bwMode="auto">
          <a:xfrm>
            <a:off x="7202401" y="958033"/>
            <a:ext cx="1609725" cy="396875"/>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000" dirty="0">
                <a:solidFill>
                  <a:srgbClr val="333399"/>
                </a:solidFill>
                <a:latin typeface="Arial" charset="0"/>
              </a:rPr>
              <a:t>Training part</a:t>
            </a:r>
          </a:p>
        </p:txBody>
      </p:sp>
      <p:sp>
        <p:nvSpPr>
          <p:cNvPr id="191" name="Text Box 70"/>
          <p:cNvSpPr txBox="1">
            <a:spLocks noChangeArrowheads="1"/>
          </p:cNvSpPr>
          <p:nvPr/>
        </p:nvSpPr>
        <p:spPr bwMode="auto">
          <a:xfrm>
            <a:off x="341641" y="6084779"/>
            <a:ext cx="1792288" cy="396875"/>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2000" dirty="0">
                <a:solidFill>
                  <a:srgbClr val="FF0000"/>
                </a:solidFill>
                <a:latin typeface="Arial" charset="0"/>
              </a:rPr>
              <a:t>Synthesis part</a:t>
            </a:r>
          </a:p>
        </p:txBody>
      </p:sp>
      <p:cxnSp>
        <p:nvCxnSpPr>
          <p:cNvPr id="192" name="AutoShape 13"/>
          <p:cNvCxnSpPr>
            <a:cxnSpLocks noChangeShapeType="1"/>
            <a:stCxn id="170" idx="3"/>
          </p:cNvCxnSpPr>
          <p:nvPr/>
        </p:nvCxnSpPr>
        <p:spPr bwMode="auto">
          <a:xfrm rot="16200000" flipH="1">
            <a:off x="2091100" y="1401152"/>
            <a:ext cx="1089751" cy="2078831"/>
          </a:xfrm>
          <a:prstGeom prst="bentConnector2">
            <a:avLst/>
          </a:prstGeom>
          <a:noFill/>
          <a:ln w="19050">
            <a:solidFill>
              <a:srgbClr val="000000"/>
            </a:solidFill>
            <a:miter lim="800000"/>
            <a:headEnd/>
            <a:tailEnd type="triangle" w="med" len="med"/>
          </a:ln>
        </p:spPr>
      </p:cxnSp>
      <p:cxnSp>
        <p:nvCxnSpPr>
          <p:cNvPr id="193" name="AutoShape 17"/>
          <p:cNvCxnSpPr>
            <a:cxnSpLocks noChangeShapeType="1"/>
            <a:stCxn id="172" idx="2"/>
          </p:cNvCxnSpPr>
          <p:nvPr/>
        </p:nvCxnSpPr>
        <p:spPr bwMode="auto">
          <a:xfrm rot="5400000">
            <a:off x="4887448" y="2061519"/>
            <a:ext cx="450056" cy="983456"/>
          </a:xfrm>
          <a:prstGeom prst="bentConnector3">
            <a:avLst>
              <a:gd name="adj1" fmla="val 47884"/>
            </a:avLst>
          </a:prstGeom>
          <a:noFill/>
          <a:ln w="19050">
            <a:solidFill>
              <a:srgbClr val="000000"/>
            </a:solidFill>
            <a:miter lim="800000"/>
            <a:headEnd/>
            <a:tailEnd type="triangle" w="med" len="med"/>
          </a:ln>
        </p:spPr>
      </p:cxnSp>
      <p:grpSp>
        <p:nvGrpSpPr>
          <p:cNvPr id="194" name="Group 18"/>
          <p:cNvGrpSpPr>
            <a:grpSpLocks/>
          </p:cNvGrpSpPr>
          <p:nvPr/>
        </p:nvGrpSpPr>
        <p:grpSpPr bwMode="auto">
          <a:xfrm>
            <a:off x="3675391" y="2778275"/>
            <a:ext cx="1890713" cy="414337"/>
            <a:chOff x="2274" y="1827"/>
            <a:chExt cx="1191" cy="288"/>
          </a:xfrm>
        </p:grpSpPr>
        <p:sp>
          <p:nvSpPr>
            <p:cNvPr id="195" name="Rectangle 19"/>
            <p:cNvSpPr>
              <a:spLocks noChangeArrowheads="1"/>
            </p:cNvSpPr>
            <p:nvPr/>
          </p:nvSpPr>
          <p:spPr bwMode="auto">
            <a:xfrm>
              <a:off x="2872" y="1829"/>
              <a:ext cx="312" cy="234"/>
            </a:xfrm>
            <a:prstGeom prst="rect">
              <a:avLst/>
            </a:prstGeom>
            <a:solidFill>
              <a:srgbClr val="FFFFCC"/>
            </a:solidFill>
            <a:ln w="19050">
              <a:solidFill>
                <a:srgbClr val="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196" name="Rectangle 20"/>
            <p:cNvSpPr>
              <a:spLocks noChangeArrowheads="1"/>
            </p:cNvSpPr>
            <p:nvPr/>
          </p:nvSpPr>
          <p:spPr bwMode="auto">
            <a:xfrm>
              <a:off x="2560" y="1829"/>
              <a:ext cx="312" cy="234"/>
            </a:xfrm>
            <a:prstGeom prst="rect">
              <a:avLst/>
            </a:prstGeom>
            <a:solidFill>
              <a:srgbClr val="FFFFCC"/>
            </a:solidFill>
            <a:ln w="19050">
              <a:solidFill>
                <a:srgbClr val="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197" name="Rectangle 21"/>
            <p:cNvSpPr>
              <a:spLocks noChangeArrowheads="1"/>
            </p:cNvSpPr>
            <p:nvPr/>
          </p:nvSpPr>
          <p:spPr bwMode="auto">
            <a:xfrm>
              <a:off x="2274" y="1827"/>
              <a:ext cx="1191" cy="288"/>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solidFill>
                  <a:effectLst/>
                  <a:uLnTx/>
                  <a:uFillTx/>
                  <a:latin typeface="Arial" charset="0"/>
                  <a:ea typeface="ＭＳ ゴシック" pitchFamily="49" charset="-128"/>
                </a:rPr>
                <a:t>Training HMMs</a:t>
              </a:r>
              <a:endParaRPr kumimoji="1" lang="en-US" altLang="ja-JP" sz="1800" b="0" i="0" u="none" strike="noStrike" kern="0" cap="none" spc="0" normalizeH="0" baseline="0" noProof="0" dirty="0">
                <a:ln>
                  <a:noFill/>
                </a:ln>
                <a:solidFill>
                  <a:srgbClr val="000000"/>
                </a:solidFill>
                <a:effectLst/>
                <a:uLnTx/>
                <a:uFillTx/>
                <a:latin typeface="Arial" charset="0"/>
              </a:endParaRPr>
            </a:p>
          </p:txBody>
        </p:sp>
      </p:grpSp>
      <p:sp>
        <p:nvSpPr>
          <p:cNvPr id="198" name="Text Box 65"/>
          <p:cNvSpPr txBox="1">
            <a:spLocks noChangeArrowheads="1"/>
          </p:cNvSpPr>
          <p:nvPr/>
        </p:nvSpPr>
        <p:spPr bwMode="auto">
          <a:xfrm>
            <a:off x="5650241" y="2284239"/>
            <a:ext cx="1212850" cy="581025"/>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600" dirty="0">
                <a:solidFill>
                  <a:srgbClr val="000000"/>
                </a:solidFill>
                <a:latin typeface="Arial" charset="0"/>
              </a:rPr>
              <a:t>Spectral</a:t>
            </a:r>
          </a:p>
          <a:p>
            <a:pPr fontAlgn="base" latinLnBrk="0">
              <a:spcBef>
                <a:spcPct val="0"/>
              </a:spcBef>
              <a:spcAft>
                <a:spcPct val="0"/>
              </a:spcAft>
            </a:pPr>
            <a:r>
              <a:rPr kumimoji="1" lang="en-US" altLang="ja-JP" sz="1600" dirty="0">
                <a:solidFill>
                  <a:srgbClr val="000000"/>
                </a:solidFill>
                <a:latin typeface="Arial" charset="0"/>
              </a:rPr>
              <a:t>parameters</a:t>
            </a:r>
          </a:p>
        </p:txBody>
      </p:sp>
      <p:sp>
        <p:nvSpPr>
          <p:cNvPr id="199" name="Text Box 66"/>
          <p:cNvSpPr txBox="1">
            <a:spLocks noChangeArrowheads="1"/>
          </p:cNvSpPr>
          <p:nvPr/>
        </p:nvSpPr>
        <p:spPr bwMode="auto">
          <a:xfrm>
            <a:off x="2472837" y="2284239"/>
            <a:ext cx="1339850" cy="581025"/>
          </a:xfrm>
          <a:prstGeom prst="rect">
            <a:avLst/>
          </a:prstGeom>
          <a:noFill/>
          <a:ln w="9525">
            <a:noFill/>
            <a:miter lim="800000"/>
            <a:headEnd/>
            <a:tailEnd/>
          </a:ln>
        </p:spPr>
        <p:txBody>
          <a:bodyPr>
            <a:spAutoFit/>
          </a:bodyPr>
          <a:lstStyle/>
          <a:p>
            <a:pPr fontAlgn="base" latinLnBrk="0">
              <a:spcBef>
                <a:spcPct val="0"/>
              </a:spcBef>
              <a:spcAft>
                <a:spcPct val="0"/>
              </a:spcAft>
            </a:pPr>
            <a:r>
              <a:rPr kumimoji="1" lang="en-US" altLang="ja-JP" sz="1600" dirty="0">
                <a:solidFill>
                  <a:srgbClr val="000000"/>
                </a:solidFill>
                <a:latin typeface="Arial" charset="0"/>
              </a:rPr>
              <a:t>Excitation</a:t>
            </a:r>
          </a:p>
          <a:p>
            <a:pPr fontAlgn="base" latinLnBrk="0">
              <a:spcBef>
                <a:spcPct val="0"/>
              </a:spcBef>
              <a:spcAft>
                <a:spcPct val="0"/>
              </a:spcAft>
            </a:pPr>
            <a:r>
              <a:rPr kumimoji="1" lang="en-US" altLang="ja-JP" sz="1600" dirty="0">
                <a:solidFill>
                  <a:srgbClr val="000000"/>
                </a:solidFill>
                <a:latin typeface="Arial" charset="0"/>
              </a:rPr>
              <a:t>parameters</a:t>
            </a:r>
          </a:p>
        </p:txBody>
      </p:sp>
      <p:sp>
        <p:nvSpPr>
          <p:cNvPr id="200" name="Text Box 67"/>
          <p:cNvSpPr txBox="1">
            <a:spLocks noChangeArrowheads="1"/>
          </p:cNvSpPr>
          <p:nvPr/>
        </p:nvSpPr>
        <p:spPr bwMode="auto">
          <a:xfrm>
            <a:off x="1484641" y="3037037"/>
            <a:ext cx="781050" cy="336550"/>
          </a:xfrm>
          <a:prstGeom prst="rect">
            <a:avLst/>
          </a:prstGeom>
          <a:noFill/>
          <a:ln w="9525">
            <a:noFill/>
            <a:miter lim="800000"/>
            <a:headEnd/>
            <a:tailEnd/>
          </a:ln>
        </p:spPr>
        <p:txBody>
          <a:bodyPr wrap="none">
            <a:spAutoFit/>
          </a:bodyPr>
          <a:lstStyle/>
          <a:p>
            <a:pPr fontAlgn="base" latinLnBrk="0">
              <a:spcBef>
                <a:spcPct val="0"/>
              </a:spcBef>
              <a:spcAft>
                <a:spcPct val="0"/>
              </a:spcAft>
            </a:pPr>
            <a:r>
              <a:rPr kumimoji="1" lang="en-US" altLang="ja-JP" sz="1600" dirty="0">
                <a:solidFill>
                  <a:srgbClr val="000000"/>
                </a:solidFill>
                <a:latin typeface="Arial" charset="0"/>
              </a:rPr>
              <a:t>Labels</a:t>
            </a:r>
          </a:p>
        </p:txBody>
      </p:sp>
      <p:cxnSp>
        <p:nvCxnSpPr>
          <p:cNvPr id="201" name="AutoShape 25"/>
          <p:cNvCxnSpPr>
            <a:cxnSpLocks noChangeShapeType="1"/>
            <a:endCxn id="202" idx="1"/>
          </p:cNvCxnSpPr>
          <p:nvPr/>
        </p:nvCxnSpPr>
        <p:spPr bwMode="auto">
          <a:xfrm rot="5400000">
            <a:off x="4496526" y="3316040"/>
            <a:ext cx="247650" cy="794"/>
          </a:xfrm>
          <a:prstGeom prst="bentConnector3">
            <a:avLst>
              <a:gd name="adj1" fmla="val 50000"/>
            </a:avLst>
          </a:prstGeom>
          <a:noFill/>
          <a:ln w="19050">
            <a:solidFill>
              <a:srgbClr val="000000"/>
            </a:solidFill>
            <a:miter lim="800000"/>
            <a:headEnd/>
            <a:tailEnd type="triangle" w="med" len="med"/>
          </a:ln>
        </p:spPr>
      </p:cxnSp>
      <p:sp>
        <p:nvSpPr>
          <p:cNvPr id="202" name="AutoShape 24"/>
          <p:cNvSpPr>
            <a:spLocks noChangeArrowheads="1"/>
          </p:cNvSpPr>
          <p:nvPr/>
        </p:nvSpPr>
        <p:spPr bwMode="auto">
          <a:xfrm>
            <a:off x="3180091" y="3440262"/>
            <a:ext cx="2879725" cy="1229777"/>
          </a:xfrm>
          <a:prstGeom prst="can">
            <a:avLst>
              <a:gd name="adj" fmla="val 16764"/>
            </a:avLst>
          </a:prstGeom>
          <a:solidFill>
            <a:srgbClr val="99FF99"/>
          </a:solidFill>
          <a:ln w="19050">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03" name="Oval 27"/>
          <p:cNvSpPr>
            <a:spLocks noChangeAspect="1" noChangeArrowheads="1"/>
          </p:cNvSpPr>
          <p:nvPr/>
        </p:nvSpPr>
        <p:spPr bwMode="auto">
          <a:xfrm>
            <a:off x="4754891" y="4235084"/>
            <a:ext cx="96818" cy="101695"/>
          </a:xfrm>
          <a:prstGeom prst="ellipse">
            <a:avLst/>
          </a:prstGeom>
          <a:solidFill>
            <a:srgbClr val="FF9999"/>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04" name="Oval 28"/>
          <p:cNvSpPr>
            <a:spLocks noChangeArrowheads="1"/>
          </p:cNvSpPr>
          <p:nvPr/>
        </p:nvSpPr>
        <p:spPr bwMode="auto">
          <a:xfrm>
            <a:off x="4911583" y="4202982"/>
            <a:ext cx="165600" cy="165600"/>
          </a:xfrm>
          <a:prstGeom prst="ellipse">
            <a:avLst/>
          </a:prstGeom>
          <a:solidFill>
            <a:srgbClr val="FF9999"/>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05" name="Oval 29"/>
          <p:cNvSpPr>
            <a:spLocks noChangeArrowheads="1"/>
          </p:cNvSpPr>
          <p:nvPr/>
        </p:nvSpPr>
        <p:spPr bwMode="auto">
          <a:xfrm>
            <a:off x="5135793" y="4202982"/>
            <a:ext cx="165600" cy="165600"/>
          </a:xfrm>
          <a:prstGeom prst="ellipse">
            <a:avLst/>
          </a:prstGeom>
          <a:solidFill>
            <a:srgbClr val="FF9999"/>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06" name="Oval 30"/>
          <p:cNvSpPr>
            <a:spLocks noChangeArrowheads="1"/>
          </p:cNvSpPr>
          <p:nvPr/>
        </p:nvSpPr>
        <p:spPr bwMode="auto">
          <a:xfrm>
            <a:off x="5361277" y="4202982"/>
            <a:ext cx="165600" cy="165600"/>
          </a:xfrm>
          <a:prstGeom prst="ellipse">
            <a:avLst/>
          </a:prstGeom>
          <a:solidFill>
            <a:srgbClr val="FF9999"/>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07" name="Oval 31"/>
          <p:cNvSpPr>
            <a:spLocks noChangeAspect="1" noChangeArrowheads="1"/>
          </p:cNvSpPr>
          <p:nvPr/>
        </p:nvSpPr>
        <p:spPr bwMode="auto">
          <a:xfrm>
            <a:off x="5586761" y="4235084"/>
            <a:ext cx="96818" cy="101695"/>
          </a:xfrm>
          <a:prstGeom prst="ellipse">
            <a:avLst/>
          </a:prstGeom>
          <a:solidFill>
            <a:srgbClr val="FF9999"/>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cxnSp>
        <p:nvCxnSpPr>
          <p:cNvPr id="208" name="AutoShape 33"/>
          <p:cNvCxnSpPr>
            <a:cxnSpLocks noChangeAspect="1" noChangeShapeType="1"/>
            <a:stCxn id="203" idx="6"/>
            <a:endCxn id="204" idx="2"/>
          </p:cNvCxnSpPr>
          <p:nvPr/>
        </p:nvCxnSpPr>
        <p:spPr bwMode="auto">
          <a:xfrm flipV="1">
            <a:off x="4851709" y="4285782"/>
            <a:ext cx="59874" cy="150"/>
          </a:xfrm>
          <a:prstGeom prst="straightConnector1">
            <a:avLst/>
          </a:prstGeom>
          <a:noFill/>
          <a:ln w="9525">
            <a:solidFill>
              <a:srgbClr val="000000"/>
            </a:solidFill>
            <a:round/>
            <a:headEnd/>
            <a:tailEnd/>
          </a:ln>
        </p:spPr>
      </p:cxnSp>
      <p:cxnSp>
        <p:nvCxnSpPr>
          <p:cNvPr id="209" name="AutoShape 34"/>
          <p:cNvCxnSpPr>
            <a:cxnSpLocks noChangeAspect="1" noChangeShapeType="1"/>
            <a:stCxn id="204" idx="6"/>
            <a:endCxn id="205" idx="2"/>
          </p:cNvCxnSpPr>
          <p:nvPr/>
        </p:nvCxnSpPr>
        <p:spPr bwMode="auto">
          <a:xfrm>
            <a:off x="5077183" y="4285782"/>
            <a:ext cx="58610" cy="0"/>
          </a:xfrm>
          <a:prstGeom prst="straightConnector1">
            <a:avLst/>
          </a:prstGeom>
          <a:noFill/>
          <a:ln w="9525">
            <a:solidFill>
              <a:srgbClr val="000000"/>
            </a:solidFill>
            <a:round/>
            <a:headEnd/>
            <a:tailEnd/>
          </a:ln>
        </p:spPr>
      </p:cxnSp>
      <p:cxnSp>
        <p:nvCxnSpPr>
          <p:cNvPr id="210" name="AutoShape 35"/>
          <p:cNvCxnSpPr>
            <a:cxnSpLocks noChangeAspect="1" noChangeShapeType="1"/>
            <a:stCxn id="205" idx="6"/>
            <a:endCxn id="206" idx="2"/>
          </p:cNvCxnSpPr>
          <p:nvPr/>
        </p:nvCxnSpPr>
        <p:spPr bwMode="auto">
          <a:xfrm>
            <a:off x="5301393" y="4285782"/>
            <a:ext cx="59884" cy="0"/>
          </a:xfrm>
          <a:prstGeom prst="straightConnector1">
            <a:avLst/>
          </a:prstGeom>
          <a:noFill/>
          <a:ln w="9525">
            <a:solidFill>
              <a:srgbClr val="000000"/>
            </a:solidFill>
            <a:round/>
            <a:headEnd/>
            <a:tailEnd/>
          </a:ln>
        </p:spPr>
      </p:cxnSp>
      <p:cxnSp>
        <p:nvCxnSpPr>
          <p:cNvPr id="211" name="AutoShape 36"/>
          <p:cNvCxnSpPr>
            <a:cxnSpLocks noChangeAspect="1" noChangeShapeType="1"/>
            <a:stCxn id="206" idx="6"/>
            <a:endCxn id="207" idx="2"/>
          </p:cNvCxnSpPr>
          <p:nvPr/>
        </p:nvCxnSpPr>
        <p:spPr bwMode="auto">
          <a:xfrm>
            <a:off x="5526877" y="4285782"/>
            <a:ext cx="59884" cy="150"/>
          </a:xfrm>
          <a:prstGeom prst="straightConnector1">
            <a:avLst/>
          </a:prstGeom>
          <a:noFill/>
          <a:ln w="9525">
            <a:solidFill>
              <a:srgbClr val="000000"/>
            </a:solidFill>
            <a:round/>
            <a:headEnd/>
            <a:tailEnd/>
          </a:ln>
        </p:spPr>
      </p:cxnSp>
      <p:sp>
        <p:nvSpPr>
          <p:cNvPr id="212" name="Line 39"/>
          <p:cNvSpPr>
            <a:spLocks noChangeShapeType="1"/>
          </p:cNvSpPr>
          <p:nvPr/>
        </p:nvSpPr>
        <p:spPr bwMode="auto">
          <a:xfrm>
            <a:off x="5210504" y="4462544"/>
            <a:ext cx="0" cy="165100"/>
          </a:xfrm>
          <a:prstGeom prst="line">
            <a:avLst/>
          </a:prstGeom>
          <a:noFill/>
          <a:ln w="28575">
            <a:solidFill>
              <a:srgbClr val="000000"/>
            </a:solidFill>
            <a:prstDash val="sysDot"/>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sp>
        <p:nvSpPr>
          <p:cNvPr id="213" name="Oval 45"/>
          <p:cNvSpPr>
            <a:spLocks noChangeAspect="1" noChangeArrowheads="1"/>
          </p:cNvSpPr>
          <p:nvPr/>
        </p:nvSpPr>
        <p:spPr bwMode="auto">
          <a:xfrm>
            <a:off x="3505529" y="4095453"/>
            <a:ext cx="96818" cy="101696"/>
          </a:xfrm>
          <a:prstGeom prst="ellipse">
            <a:avLst/>
          </a:prstGeom>
          <a:solidFill>
            <a:srgbClr val="00B0F0"/>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14" name="Oval 46"/>
          <p:cNvSpPr>
            <a:spLocks noChangeArrowheads="1"/>
          </p:cNvSpPr>
          <p:nvPr/>
        </p:nvSpPr>
        <p:spPr bwMode="auto">
          <a:xfrm>
            <a:off x="3662220" y="4063350"/>
            <a:ext cx="165600" cy="165600"/>
          </a:xfrm>
          <a:prstGeom prst="ellipse">
            <a:avLst/>
          </a:prstGeom>
          <a:solidFill>
            <a:srgbClr val="00B0F0"/>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15" name="Oval 47"/>
          <p:cNvSpPr>
            <a:spLocks noChangeArrowheads="1"/>
          </p:cNvSpPr>
          <p:nvPr/>
        </p:nvSpPr>
        <p:spPr bwMode="auto">
          <a:xfrm>
            <a:off x="3886430" y="4063350"/>
            <a:ext cx="165600" cy="165600"/>
          </a:xfrm>
          <a:prstGeom prst="ellipse">
            <a:avLst/>
          </a:prstGeom>
          <a:solidFill>
            <a:srgbClr val="00B0F0"/>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16" name="Oval 48"/>
          <p:cNvSpPr>
            <a:spLocks noChangeArrowheads="1"/>
          </p:cNvSpPr>
          <p:nvPr/>
        </p:nvSpPr>
        <p:spPr bwMode="auto">
          <a:xfrm>
            <a:off x="4111913" y="4063350"/>
            <a:ext cx="165600" cy="165600"/>
          </a:xfrm>
          <a:prstGeom prst="ellipse">
            <a:avLst/>
          </a:prstGeom>
          <a:solidFill>
            <a:srgbClr val="00B0F0"/>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sp>
        <p:nvSpPr>
          <p:cNvPr id="217" name="Oval 49"/>
          <p:cNvSpPr>
            <a:spLocks noChangeAspect="1" noChangeArrowheads="1"/>
          </p:cNvSpPr>
          <p:nvPr/>
        </p:nvSpPr>
        <p:spPr bwMode="auto">
          <a:xfrm>
            <a:off x="4337398" y="4095453"/>
            <a:ext cx="96818" cy="101696"/>
          </a:xfrm>
          <a:prstGeom prst="ellipse">
            <a:avLst/>
          </a:prstGeom>
          <a:solidFill>
            <a:srgbClr val="00B0F0"/>
          </a:solidFill>
          <a:ln w="9525">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2800" b="0" i="0" u="none" strike="noStrike" kern="0" cap="none" spc="0" normalizeH="0" baseline="0" noProof="0" dirty="0">
              <a:ln>
                <a:noFill/>
              </a:ln>
              <a:solidFill>
                <a:srgbClr val="000000"/>
              </a:solidFill>
              <a:effectLst/>
              <a:uLnTx/>
              <a:uFillTx/>
              <a:latin typeface="Arial" charset="0"/>
            </a:endParaRPr>
          </a:p>
        </p:txBody>
      </p:sp>
      <p:cxnSp>
        <p:nvCxnSpPr>
          <p:cNvPr id="218" name="AutoShape 51"/>
          <p:cNvCxnSpPr>
            <a:cxnSpLocks noChangeAspect="1" noChangeShapeType="1"/>
            <a:stCxn id="213" idx="6"/>
            <a:endCxn id="214" idx="2"/>
          </p:cNvCxnSpPr>
          <p:nvPr/>
        </p:nvCxnSpPr>
        <p:spPr bwMode="auto">
          <a:xfrm flipV="1">
            <a:off x="3602347" y="4146150"/>
            <a:ext cx="59873" cy="151"/>
          </a:xfrm>
          <a:prstGeom prst="straightConnector1">
            <a:avLst/>
          </a:prstGeom>
          <a:noFill/>
          <a:ln w="9525">
            <a:solidFill>
              <a:srgbClr val="000000"/>
            </a:solidFill>
            <a:round/>
            <a:headEnd/>
            <a:tailEnd/>
          </a:ln>
        </p:spPr>
      </p:cxnSp>
      <p:cxnSp>
        <p:nvCxnSpPr>
          <p:cNvPr id="219" name="AutoShape 52"/>
          <p:cNvCxnSpPr>
            <a:cxnSpLocks noChangeAspect="1" noChangeShapeType="1"/>
            <a:stCxn id="214" idx="6"/>
            <a:endCxn id="215" idx="2"/>
          </p:cNvCxnSpPr>
          <p:nvPr/>
        </p:nvCxnSpPr>
        <p:spPr bwMode="auto">
          <a:xfrm>
            <a:off x="3827820" y="4146150"/>
            <a:ext cx="58610" cy="0"/>
          </a:xfrm>
          <a:prstGeom prst="straightConnector1">
            <a:avLst/>
          </a:prstGeom>
          <a:noFill/>
          <a:ln w="9525">
            <a:solidFill>
              <a:srgbClr val="000000"/>
            </a:solidFill>
            <a:round/>
            <a:headEnd/>
            <a:tailEnd/>
          </a:ln>
        </p:spPr>
      </p:cxnSp>
      <p:cxnSp>
        <p:nvCxnSpPr>
          <p:cNvPr id="220" name="AutoShape 53"/>
          <p:cNvCxnSpPr>
            <a:cxnSpLocks noChangeAspect="1" noChangeShapeType="1"/>
            <a:stCxn id="215" idx="6"/>
            <a:endCxn id="216" idx="2"/>
          </p:cNvCxnSpPr>
          <p:nvPr/>
        </p:nvCxnSpPr>
        <p:spPr bwMode="auto">
          <a:xfrm>
            <a:off x="4052030" y="4146150"/>
            <a:ext cx="59883" cy="0"/>
          </a:xfrm>
          <a:prstGeom prst="straightConnector1">
            <a:avLst/>
          </a:prstGeom>
          <a:noFill/>
          <a:ln w="9525">
            <a:solidFill>
              <a:srgbClr val="000000"/>
            </a:solidFill>
            <a:round/>
            <a:headEnd/>
            <a:tailEnd/>
          </a:ln>
        </p:spPr>
      </p:cxnSp>
      <p:cxnSp>
        <p:nvCxnSpPr>
          <p:cNvPr id="221" name="AutoShape 54"/>
          <p:cNvCxnSpPr>
            <a:cxnSpLocks noChangeAspect="1" noChangeShapeType="1"/>
            <a:stCxn id="216" idx="6"/>
            <a:endCxn id="217" idx="2"/>
          </p:cNvCxnSpPr>
          <p:nvPr/>
        </p:nvCxnSpPr>
        <p:spPr bwMode="auto">
          <a:xfrm>
            <a:off x="4277513" y="4146150"/>
            <a:ext cx="59885" cy="151"/>
          </a:xfrm>
          <a:prstGeom prst="straightConnector1">
            <a:avLst/>
          </a:prstGeom>
          <a:noFill/>
          <a:ln w="9525">
            <a:solidFill>
              <a:srgbClr val="000000"/>
            </a:solidFill>
            <a:round/>
            <a:headEnd/>
            <a:tailEnd/>
          </a:ln>
        </p:spPr>
      </p:cxnSp>
      <p:sp>
        <p:nvSpPr>
          <p:cNvPr id="222" name="Line 57"/>
          <p:cNvSpPr>
            <a:spLocks noChangeShapeType="1"/>
          </p:cNvSpPr>
          <p:nvPr/>
        </p:nvSpPr>
        <p:spPr bwMode="auto">
          <a:xfrm>
            <a:off x="3969079" y="4303862"/>
            <a:ext cx="0" cy="165100"/>
          </a:xfrm>
          <a:prstGeom prst="line">
            <a:avLst/>
          </a:prstGeom>
          <a:noFill/>
          <a:ln w="28575">
            <a:solidFill>
              <a:srgbClr val="000000"/>
            </a:solidFill>
            <a:prstDash val="sysDot"/>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grpSp>
        <p:nvGrpSpPr>
          <p:cNvPr id="223" name="グループ化 73"/>
          <p:cNvGrpSpPr>
            <a:grpSpLocks/>
          </p:cNvGrpSpPr>
          <p:nvPr/>
        </p:nvGrpSpPr>
        <p:grpSpPr bwMode="auto">
          <a:xfrm>
            <a:off x="3581729" y="3770464"/>
            <a:ext cx="736600" cy="107950"/>
            <a:chOff x="-1790926" y="2532062"/>
            <a:chExt cx="453379" cy="111126"/>
          </a:xfrm>
          <a:gradFill>
            <a:gsLst>
              <a:gs pos="100000">
                <a:srgbClr val="FFFFFF"/>
              </a:gs>
              <a:gs pos="100000">
                <a:srgbClr val="FFFFFF"/>
              </a:gs>
              <a:gs pos="0">
                <a:srgbClr val="00B0F0"/>
              </a:gs>
            </a:gsLst>
            <a:lin ang="5400000" scaled="0"/>
          </a:gradFill>
        </p:grpSpPr>
        <p:sp>
          <p:nvSpPr>
            <p:cNvPr id="224" name="Freeform 304"/>
            <p:cNvSpPr>
              <a:spLocks/>
            </p:cNvSpPr>
            <p:nvPr/>
          </p:nvSpPr>
          <p:spPr bwMode="auto">
            <a:xfrm>
              <a:off x="-1790926" y="2532062"/>
              <a:ext cx="182033" cy="98425"/>
            </a:xfrm>
            <a:custGeom>
              <a:avLst/>
              <a:gdLst>
                <a:gd name="T0" fmla="*/ 0 w 809"/>
                <a:gd name="T1" fmla="*/ 2147483647 h 452"/>
                <a:gd name="T2" fmla="*/ 2147483647 w 809"/>
                <a:gd name="T3" fmla="*/ 2147483647 h 452"/>
                <a:gd name="T4" fmla="*/ 2147483647 w 809"/>
                <a:gd name="T5" fmla="*/ 41347648 h 452"/>
                <a:gd name="T6" fmla="*/ 2147483647 w 809"/>
                <a:gd name="T7" fmla="*/ 2147483647 h 452"/>
                <a:gd name="T8" fmla="*/ 2147483647 w 809"/>
                <a:gd name="T9" fmla="*/ 2147483647 h 452"/>
                <a:gd name="T10" fmla="*/ 0 60000 65536"/>
                <a:gd name="T11" fmla="*/ 0 60000 65536"/>
                <a:gd name="T12" fmla="*/ 0 60000 65536"/>
                <a:gd name="T13" fmla="*/ 0 60000 65536"/>
                <a:gd name="T14" fmla="*/ 0 60000 65536"/>
                <a:gd name="T15" fmla="*/ 0 w 809"/>
                <a:gd name="T16" fmla="*/ 0 h 452"/>
                <a:gd name="T17" fmla="*/ 809 w 809"/>
                <a:gd name="T18" fmla="*/ 452 h 452"/>
              </a:gdLst>
              <a:ahLst/>
              <a:cxnLst>
                <a:cxn ang="T10">
                  <a:pos x="T0" y="T1"/>
                </a:cxn>
                <a:cxn ang="T11">
                  <a:pos x="T2" y="T3"/>
                </a:cxn>
                <a:cxn ang="T12">
                  <a:pos x="T4" y="T5"/>
                </a:cxn>
                <a:cxn ang="T13">
                  <a:pos x="T6" y="T7"/>
                </a:cxn>
                <a:cxn ang="T14">
                  <a:pos x="T8" y="T9"/>
                </a:cxn>
              </a:cxnLst>
              <a:rect l="T15" t="T16" r="T17" b="T18"/>
              <a:pathLst>
                <a:path w="809" h="452">
                  <a:moveTo>
                    <a:pt x="0" y="452"/>
                  </a:moveTo>
                  <a:cubicBezTo>
                    <a:pt x="49" y="439"/>
                    <a:pt x="98" y="426"/>
                    <a:pt x="167" y="351"/>
                  </a:cubicBezTo>
                  <a:cubicBezTo>
                    <a:pt x="236" y="276"/>
                    <a:pt x="339" y="2"/>
                    <a:pt x="417" y="1"/>
                  </a:cubicBezTo>
                  <a:cubicBezTo>
                    <a:pt x="495" y="0"/>
                    <a:pt x="569" y="269"/>
                    <a:pt x="634" y="343"/>
                  </a:cubicBezTo>
                  <a:cubicBezTo>
                    <a:pt x="699" y="417"/>
                    <a:pt x="754" y="430"/>
                    <a:pt x="809" y="443"/>
                  </a:cubicBezTo>
                </a:path>
              </a:pathLst>
            </a:custGeom>
            <a:grp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sp>
          <p:nvSpPr>
            <p:cNvPr id="225" name="Freeform 316"/>
            <p:cNvSpPr>
              <a:spLocks/>
            </p:cNvSpPr>
            <p:nvPr/>
          </p:nvSpPr>
          <p:spPr bwMode="auto">
            <a:xfrm>
              <a:off x="-1515347" y="2532062"/>
              <a:ext cx="177800" cy="111126"/>
            </a:xfrm>
            <a:custGeom>
              <a:avLst/>
              <a:gdLst>
                <a:gd name="T0" fmla="*/ 0 w 2224"/>
                <a:gd name="T1" fmla="*/ 2147483647 h 825"/>
                <a:gd name="T2" fmla="*/ 2147483647 w 2224"/>
                <a:gd name="T3" fmla="*/ 2147483647 h 825"/>
                <a:gd name="T4" fmla="*/ 2147483647 w 2224"/>
                <a:gd name="T5" fmla="*/ 2147483647 h 825"/>
                <a:gd name="T6" fmla="*/ 2147483647 w 2224"/>
                <a:gd name="T7" fmla="*/ 83429369 h 825"/>
                <a:gd name="T8" fmla="*/ 2147483647 w 2224"/>
                <a:gd name="T9" fmla="*/ 2147483647 h 825"/>
                <a:gd name="T10" fmla="*/ 2147483647 w 2224"/>
                <a:gd name="T11" fmla="*/ 2147483647 h 825"/>
                <a:gd name="T12" fmla="*/ 2147483647 w 2224"/>
                <a:gd name="T13" fmla="*/ 2147483647 h 825"/>
                <a:gd name="T14" fmla="*/ 0 60000 65536"/>
                <a:gd name="T15" fmla="*/ 0 60000 65536"/>
                <a:gd name="T16" fmla="*/ 0 60000 65536"/>
                <a:gd name="T17" fmla="*/ 0 60000 65536"/>
                <a:gd name="T18" fmla="*/ 0 60000 65536"/>
                <a:gd name="T19" fmla="*/ 0 60000 65536"/>
                <a:gd name="T20" fmla="*/ 0 60000 65536"/>
                <a:gd name="T21" fmla="*/ 0 w 2224"/>
                <a:gd name="T22" fmla="*/ 0 h 825"/>
                <a:gd name="T23" fmla="*/ 2224 w 2224"/>
                <a:gd name="T24" fmla="*/ 825 h 8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 h="825">
                  <a:moveTo>
                    <a:pt x="0" y="793"/>
                  </a:moveTo>
                  <a:cubicBezTo>
                    <a:pt x="196" y="801"/>
                    <a:pt x="392" y="809"/>
                    <a:pt x="560" y="697"/>
                  </a:cubicBezTo>
                  <a:cubicBezTo>
                    <a:pt x="728" y="585"/>
                    <a:pt x="900" y="237"/>
                    <a:pt x="1008" y="121"/>
                  </a:cubicBezTo>
                  <a:cubicBezTo>
                    <a:pt x="1116" y="5"/>
                    <a:pt x="1152" y="0"/>
                    <a:pt x="1208" y="1"/>
                  </a:cubicBezTo>
                  <a:cubicBezTo>
                    <a:pt x="1264" y="2"/>
                    <a:pt x="1269" y="14"/>
                    <a:pt x="1344" y="129"/>
                  </a:cubicBezTo>
                  <a:cubicBezTo>
                    <a:pt x="1419" y="244"/>
                    <a:pt x="1509" y="573"/>
                    <a:pt x="1656" y="689"/>
                  </a:cubicBezTo>
                  <a:cubicBezTo>
                    <a:pt x="1803" y="805"/>
                    <a:pt x="2129" y="802"/>
                    <a:pt x="2224" y="825"/>
                  </a:cubicBezTo>
                </a:path>
              </a:pathLst>
            </a:custGeom>
            <a:grp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sp>
          <p:nvSpPr>
            <p:cNvPr id="226" name="Freeform 318"/>
            <p:cNvSpPr>
              <a:spLocks/>
            </p:cNvSpPr>
            <p:nvPr/>
          </p:nvSpPr>
          <p:spPr bwMode="auto">
            <a:xfrm>
              <a:off x="-1682564" y="2547938"/>
              <a:ext cx="256117" cy="82550"/>
            </a:xfrm>
            <a:custGeom>
              <a:avLst/>
              <a:gdLst>
                <a:gd name="T0" fmla="*/ 0 w 1488"/>
                <a:gd name="T1" fmla="*/ 2147483647 h 457"/>
                <a:gd name="T2" fmla="*/ 2147483647 w 1488"/>
                <a:gd name="T3" fmla="*/ 2147483647 h 457"/>
                <a:gd name="T4" fmla="*/ 2147483647 w 1488"/>
                <a:gd name="T5" fmla="*/ 2147483647 h 457"/>
                <a:gd name="T6" fmla="*/ 2147483647 w 1488"/>
                <a:gd name="T7" fmla="*/ 144006585 h 457"/>
                <a:gd name="T8" fmla="*/ 2147483647 w 1488"/>
                <a:gd name="T9" fmla="*/ 2147483647 h 457"/>
                <a:gd name="T10" fmla="*/ 2147483647 w 1488"/>
                <a:gd name="T11" fmla="*/ 2147483647 h 457"/>
                <a:gd name="T12" fmla="*/ 2147483647 w 1488"/>
                <a:gd name="T13" fmla="*/ 2147483647 h 457"/>
                <a:gd name="T14" fmla="*/ 0 60000 65536"/>
                <a:gd name="T15" fmla="*/ 0 60000 65536"/>
                <a:gd name="T16" fmla="*/ 0 60000 65536"/>
                <a:gd name="T17" fmla="*/ 0 60000 65536"/>
                <a:gd name="T18" fmla="*/ 0 60000 65536"/>
                <a:gd name="T19" fmla="*/ 0 60000 65536"/>
                <a:gd name="T20" fmla="*/ 0 60000 65536"/>
                <a:gd name="T21" fmla="*/ 0 w 1488"/>
                <a:gd name="T22" fmla="*/ 0 h 457"/>
                <a:gd name="T23" fmla="*/ 1488 w 1488"/>
                <a:gd name="T24" fmla="*/ 457 h 4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8" h="457">
                  <a:moveTo>
                    <a:pt x="0" y="441"/>
                  </a:moveTo>
                  <a:cubicBezTo>
                    <a:pt x="135" y="431"/>
                    <a:pt x="270" y="421"/>
                    <a:pt x="376" y="361"/>
                  </a:cubicBezTo>
                  <a:cubicBezTo>
                    <a:pt x="482" y="301"/>
                    <a:pt x="575" y="141"/>
                    <a:pt x="640" y="81"/>
                  </a:cubicBezTo>
                  <a:cubicBezTo>
                    <a:pt x="705" y="21"/>
                    <a:pt x="725" y="0"/>
                    <a:pt x="768" y="1"/>
                  </a:cubicBezTo>
                  <a:cubicBezTo>
                    <a:pt x="811" y="2"/>
                    <a:pt x="832" y="24"/>
                    <a:pt x="896" y="89"/>
                  </a:cubicBezTo>
                  <a:cubicBezTo>
                    <a:pt x="960" y="154"/>
                    <a:pt x="1053" y="332"/>
                    <a:pt x="1152" y="393"/>
                  </a:cubicBezTo>
                  <a:cubicBezTo>
                    <a:pt x="1251" y="454"/>
                    <a:pt x="1432" y="446"/>
                    <a:pt x="1488" y="457"/>
                  </a:cubicBezTo>
                </a:path>
              </a:pathLst>
            </a:custGeom>
            <a:grp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grpSp>
      <p:grpSp>
        <p:nvGrpSpPr>
          <p:cNvPr id="227" name="グループ化 77"/>
          <p:cNvGrpSpPr>
            <a:grpSpLocks/>
          </p:cNvGrpSpPr>
          <p:nvPr/>
        </p:nvGrpSpPr>
        <p:grpSpPr bwMode="auto">
          <a:xfrm>
            <a:off x="4842204" y="3901366"/>
            <a:ext cx="736600" cy="107950"/>
            <a:chOff x="-1790926" y="2532062"/>
            <a:chExt cx="453379" cy="111126"/>
          </a:xfrm>
          <a:gradFill>
            <a:gsLst>
              <a:gs pos="100000">
                <a:srgbClr val="FFFFFF"/>
              </a:gs>
              <a:gs pos="100000">
                <a:srgbClr val="FFFFFF"/>
              </a:gs>
              <a:gs pos="0">
                <a:srgbClr val="FF9999"/>
              </a:gs>
            </a:gsLst>
            <a:lin ang="5400000" scaled="0"/>
          </a:gradFill>
        </p:grpSpPr>
        <p:sp>
          <p:nvSpPr>
            <p:cNvPr id="228" name="Freeform 304"/>
            <p:cNvSpPr>
              <a:spLocks/>
            </p:cNvSpPr>
            <p:nvPr/>
          </p:nvSpPr>
          <p:spPr bwMode="auto">
            <a:xfrm>
              <a:off x="-1790926" y="2532062"/>
              <a:ext cx="182033" cy="98425"/>
            </a:xfrm>
            <a:custGeom>
              <a:avLst/>
              <a:gdLst>
                <a:gd name="T0" fmla="*/ 0 w 809"/>
                <a:gd name="T1" fmla="*/ 2147483647 h 452"/>
                <a:gd name="T2" fmla="*/ 2147483647 w 809"/>
                <a:gd name="T3" fmla="*/ 2147483647 h 452"/>
                <a:gd name="T4" fmla="*/ 2147483647 w 809"/>
                <a:gd name="T5" fmla="*/ 41347648 h 452"/>
                <a:gd name="T6" fmla="*/ 2147483647 w 809"/>
                <a:gd name="T7" fmla="*/ 2147483647 h 452"/>
                <a:gd name="T8" fmla="*/ 2147483647 w 809"/>
                <a:gd name="T9" fmla="*/ 2147483647 h 452"/>
                <a:gd name="T10" fmla="*/ 0 60000 65536"/>
                <a:gd name="T11" fmla="*/ 0 60000 65536"/>
                <a:gd name="T12" fmla="*/ 0 60000 65536"/>
                <a:gd name="T13" fmla="*/ 0 60000 65536"/>
                <a:gd name="T14" fmla="*/ 0 60000 65536"/>
                <a:gd name="T15" fmla="*/ 0 w 809"/>
                <a:gd name="T16" fmla="*/ 0 h 452"/>
                <a:gd name="T17" fmla="*/ 809 w 809"/>
                <a:gd name="T18" fmla="*/ 452 h 452"/>
              </a:gdLst>
              <a:ahLst/>
              <a:cxnLst>
                <a:cxn ang="T10">
                  <a:pos x="T0" y="T1"/>
                </a:cxn>
                <a:cxn ang="T11">
                  <a:pos x="T2" y="T3"/>
                </a:cxn>
                <a:cxn ang="T12">
                  <a:pos x="T4" y="T5"/>
                </a:cxn>
                <a:cxn ang="T13">
                  <a:pos x="T6" y="T7"/>
                </a:cxn>
                <a:cxn ang="T14">
                  <a:pos x="T8" y="T9"/>
                </a:cxn>
              </a:cxnLst>
              <a:rect l="T15" t="T16" r="T17" b="T18"/>
              <a:pathLst>
                <a:path w="809" h="452">
                  <a:moveTo>
                    <a:pt x="0" y="452"/>
                  </a:moveTo>
                  <a:cubicBezTo>
                    <a:pt x="49" y="439"/>
                    <a:pt x="98" y="426"/>
                    <a:pt x="167" y="351"/>
                  </a:cubicBezTo>
                  <a:cubicBezTo>
                    <a:pt x="236" y="276"/>
                    <a:pt x="339" y="2"/>
                    <a:pt x="417" y="1"/>
                  </a:cubicBezTo>
                  <a:cubicBezTo>
                    <a:pt x="495" y="0"/>
                    <a:pt x="569" y="269"/>
                    <a:pt x="634" y="343"/>
                  </a:cubicBezTo>
                  <a:cubicBezTo>
                    <a:pt x="699" y="417"/>
                    <a:pt x="754" y="430"/>
                    <a:pt x="809" y="443"/>
                  </a:cubicBezTo>
                </a:path>
              </a:pathLst>
            </a:custGeom>
            <a:grp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sp>
          <p:nvSpPr>
            <p:cNvPr id="229" name="Freeform 316"/>
            <p:cNvSpPr>
              <a:spLocks/>
            </p:cNvSpPr>
            <p:nvPr/>
          </p:nvSpPr>
          <p:spPr bwMode="auto">
            <a:xfrm>
              <a:off x="-1515347" y="2532062"/>
              <a:ext cx="177800" cy="111126"/>
            </a:xfrm>
            <a:custGeom>
              <a:avLst/>
              <a:gdLst>
                <a:gd name="T0" fmla="*/ 0 w 2224"/>
                <a:gd name="T1" fmla="*/ 2147483647 h 825"/>
                <a:gd name="T2" fmla="*/ 2147483647 w 2224"/>
                <a:gd name="T3" fmla="*/ 2147483647 h 825"/>
                <a:gd name="T4" fmla="*/ 2147483647 w 2224"/>
                <a:gd name="T5" fmla="*/ 2147483647 h 825"/>
                <a:gd name="T6" fmla="*/ 2147483647 w 2224"/>
                <a:gd name="T7" fmla="*/ 83429369 h 825"/>
                <a:gd name="T8" fmla="*/ 2147483647 w 2224"/>
                <a:gd name="T9" fmla="*/ 2147483647 h 825"/>
                <a:gd name="T10" fmla="*/ 2147483647 w 2224"/>
                <a:gd name="T11" fmla="*/ 2147483647 h 825"/>
                <a:gd name="T12" fmla="*/ 2147483647 w 2224"/>
                <a:gd name="T13" fmla="*/ 2147483647 h 825"/>
                <a:gd name="T14" fmla="*/ 0 60000 65536"/>
                <a:gd name="T15" fmla="*/ 0 60000 65536"/>
                <a:gd name="T16" fmla="*/ 0 60000 65536"/>
                <a:gd name="T17" fmla="*/ 0 60000 65536"/>
                <a:gd name="T18" fmla="*/ 0 60000 65536"/>
                <a:gd name="T19" fmla="*/ 0 60000 65536"/>
                <a:gd name="T20" fmla="*/ 0 60000 65536"/>
                <a:gd name="T21" fmla="*/ 0 w 2224"/>
                <a:gd name="T22" fmla="*/ 0 h 825"/>
                <a:gd name="T23" fmla="*/ 2224 w 2224"/>
                <a:gd name="T24" fmla="*/ 825 h 8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 h="825">
                  <a:moveTo>
                    <a:pt x="0" y="793"/>
                  </a:moveTo>
                  <a:cubicBezTo>
                    <a:pt x="196" y="801"/>
                    <a:pt x="392" y="809"/>
                    <a:pt x="560" y="697"/>
                  </a:cubicBezTo>
                  <a:cubicBezTo>
                    <a:pt x="728" y="585"/>
                    <a:pt x="900" y="237"/>
                    <a:pt x="1008" y="121"/>
                  </a:cubicBezTo>
                  <a:cubicBezTo>
                    <a:pt x="1116" y="5"/>
                    <a:pt x="1152" y="0"/>
                    <a:pt x="1208" y="1"/>
                  </a:cubicBezTo>
                  <a:cubicBezTo>
                    <a:pt x="1264" y="2"/>
                    <a:pt x="1269" y="14"/>
                    <a:pt x="1344" y="129"/>
                  </a:cubicBezTo>
                  <a:cubicBezTo>
                    <a:pt x="1419" y="244"/>
                    <a:pt x="1509" y="573"/>
                    <a:pt x="1656" y="689"/>
                  </a:cubicBezTo>
                  <a:cubicBezTo>
                    <a:pt x="1803" y="805"/>
                    <a:pt x="2129" y="802"/>
                    <a:pt x="2224" y="825"/>
                  </a:cubicBezTo>
                </a:path>
              </a:pathLst>
            </a:custGeom>
            <a:grp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sp>
          <p:nvSpPr>
            <p:cNvPr id="230" name="Freeform 318"/>
            <p:cNvSpPr>
              <a:spLocks/>
            </p:cNvSpPr>
            <p:nvPr/>
          </p:nvSpPr>
          <p:spPr bwMode="auto">
            <a:xfrm>
              <a:off x="-1682564" y="2547938"/>
              <a:ext cx="256117" cy="82550"/>
            </a:xfrm>
            <a:custGeom>
              <a:avLst/>
              <a:gdLst>
                <a:gd name="T0" fmla="*/ 0 w 1488"/>
                <a:gd name="T1" fmla="*/ 2147483647 h 457"/>
                <a:gd name="T2" fmla="*/ 2147483647 w 1488"/>
                <a:gd name="T3" fmla="*/ 2147483647 h 457"/>
                <a:gd name="T4" fmla="*/ 2147483647 w 1488"/>
                <a:gd name="T5" fmla="*/ 2147483647 h 457"/>
                <a:gd name="T6" fmla="*/ 2147483647 w 1488"/>
                <a:gd name="T7" fmla="*/ 144006585 h 457"/>
                <a:gd name="T8" fmla="*/ 2147483647 w 1488"/>
                <a:gd name="T9" fmla="*/ 2147483647 h 457"/>
                <a:gd name="T10" fmla="*/ 2147483647 w 1488"/>
                <a:gd name="T11" fmla="*/ 2147483647 h 457"/>
                <a:gd name="T12" fmla="*/ 2147483647 w 1488"/>
                <a:gd name="T13" fmla="*/ 2147483647 h 457"/>
                <a:gd name="T14" fmla="*/ 0 60000 65536"/>
                <a:gd name="T15" fmla="*/ 0 60000 65536"/>
                <a:gd name="T16" fmla="*/ 0 60000 65536"/>
                <a:gd name="T17" fmla="*/ 0 60000 65536"/>
                <a:gd name="T18" fmla="*/ 0 60000 65536"/>
                <a:gd name="T19" fmla="*/ 0 60000 65536"/>
                <a:gd name="T20" fmla="*/ 0 60000 65536"/>
                <a:gd name="T21" fmla="*/ 0 w 1488"/>
                <a:gd name="T22" fmla="*/ 0 h 457"/>
                <a:gd name="T23" fmla="*/ 1488 w 1488"/>
                <a:gd name="T24" fmla="*/ 457 h 4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8" h="457">
                  <a:moveTo>
                    <a:pt x="0" y="441"/>
                  </a:moveTo>
                  <a:cubicBezTo>
                    <a:pt x="135" y="431"/>
                    <a:pt x="270" y="421"/>
                    <a:pt x="376" y="361"/>
                  </a:cubicBezTo>
                  <a:cubicBezTo>
                    <a:pt x="482" y="301"/>
                    <a:pt x="575" y="141"/>
                    <a:pt x="640" y="81"/>
                  </a:cubicBezTo>
                  <a:cubicBezTo>
                    <a:pt x="705" y="21"/>
                    <a:pt x="725" y="0"/>
                    <a:pt x="768" y="1"/>
                  </a:cubicBezTo>
                  <a:cubicBezTo>
                    <a:pt x="811" y="2"/>
                    <a:pt x="832" y="24"/>
                    <a:pt x="896" y="89"/>
                  </a:cubicBezTo>
                  <a:cubicBezTo>
                    <a:pt x="960" y="154"/>
                    <a:pt x="1053" y="332"/>
                    <a:pt x="1152" y="393"/>
                  </a:cubicBezTo>
                  <a:cubicBezTo>
                    <a:pt x="1251" y="454"/>
                    <a:pt x="1432" y="446"/>
                    <a:pt x="1488" y="457"/>
                  </a:cubicBezTo>
                </a:path>
              </a:pathLst>
            </a:custGeom>
            <a:grp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Symbol" pitchFamily="18" charset="2"/>
              </a:endParaRPr>
            </a:p>
          </p:txBody>
        </p:sp>
      </p:grpSp>
      <p:cxnSp>
        <p:nvCxnSpPr>
          <p:cNvPr id="231" name="直線矢印​​コネクタ 2"/>
          <p:cNvCxnSpPr>
            <a:stCxn id="202" idx="3"/>
            <a:endCxn id="180" idx="0"/>
          </p:cNvCxnSpPr>
          <p:nvPr/>
        </p:nvCxnSpPr>
        <p:spPr>
          <a:xfrm rot="16200000" flipH="1">
            <a:off x="4508871" y="4781122"/>
            <a:ext cx="226928" cy="4762"/>
          </a:xfrm>
          <a:prstGeom prst="straightConnector1">
            <a:avLst/>
          </a:prstGeom>
          <a:noFill/>
          <a:ln w="19050" cap="flat" cmpd="sng" algn="ctr">
            <a:solidFill>
              <a:srgbClr val="000000"/>
            </a:solidFill>
            <a:prstDash val="solid"/>
            <a:miter lim="800000"/>
            <a:tailEnd type="triangle"/>
          </a:ln>
          <a:effectLst/>
        </p:spPr>
      </p:cxnSp>
      <p:cxnSp>
        <p:nvCxnSpPr>
          <p:cNvPr id="232" name="カギ線コネクタ 9"/>
          <p:cNvCxnSpPr>
            <a:stCxn id="180" idx="2"/>
            <a:endCxn id="173" idx="0"/>
          </p:cNvCxnSpPr>
          <p:nvPr/>
        </p:nvCxnSpPr>
        <p:spPr>
          <a:xfrm rot="5400000">
            <a:off x="3837811" y="5061898"/>
            <a:ext cx="381925" cy="1191887"/>
          </a:xfrm>
          <a:prstGeom prst="bentConnector3">
            <a:avLst>
              <a:gd name="adj1" fmla="val 50000"/>
            </a:avLst>
          </a:prstGeom>
          <a:noFill/>
          <a:ln w="19050" cap="flat" cmpd="sng" algn="ctr">
            <a:solidFill>
              <a:srgbClr val="000000"/>
            </a:solidFill>
            <a:prstDash val="solid"/>
            <a:headEnd type="none" w="med" len="med"/>
            <a:tailEnd type="triangle" w="med" len="med"/>
          </a:ln>
          <a:effectLst/>
        </p:spPr>
      </p:cxnSp>
      <p:cxnSp>
        <p:nvCxnSpPr>
          <p:cNvPr id="233" name="カギ線コネクタ 11"/>
          <p:cNvCxnSpPr>
            <a:stCxn id="180" idx="2"/>
            <a:endCxn id="174" idx="0"/>
          </p:cNvCxnSpPr>
          <p:nvPr/>
        </p:nvCxnSpPr>
        <p:spPr>
          <a:xfrm rot="16200000" flipH="1">
            <a:off x="5022879" y="5068716"/>
            <a:ext cx="381925" cy="1178250"/>
          </a:xfrm>
          <a:prstGeom prst="bentConnector3">
            <a:avLst>
              <a:gd name="adj1" fmla="val 50000"/>
            </a:avLst>
          </a:prstGeom>
          <a:noFill/>
          <a:ln w="19050" cap="flat" cmpd="sng" algn="ctr">
            <a:solidFill>
              <a:srgbClr val="000000"/>
            </a:solidFill>
            <a:prstDash val="solid"/>
            <a:headEnd type="none" w="med" len="med"/>
            <a:tailEnd type="triangle" w="med" len="med"/>
          </a:ln>
          <a:effectLst/>
        </p:spPr>
      </p:cxnSp>
      <p:cxnSp>
        <p:nvCxnSpPr>
          <p:cNvPr id="234" name="AutoShape 17"/>
          <p:cNvCxnSpPr>
            <a:cxnSpLocks noChangeShapeType="1"/>
            <a:stCxn id="171" idx="2"/>
          </p:cNvCxnSpPr>
          <p:nvPr/>
        </p:nvCxnSpPr>
        <p:spPr bwMode="auto">
          <a:xfrm rot="16200000" flipH="1">
            <a:off x="3939710" y="2097237"/>
            <a:ext cx="452438" cy="909638"/>
          </a:xfrm>
          <a:prstGeom prst="bentConnector3">
            <a:avLst>
              <a:gd name="adj1" fmla="val 48596"/>
            </a:avLst>
          </a:prstGeom>
          <a:noFill/>
          <a:ln w="19050">
            <a:solidFill>
              <a:srgbClr val="000000"/>
            </a:solidFill>
            <a:miter lim="800000"/>
            <a:headEnd/>
            <a:tailEnd type="triangle" w="med" len="med"/>
          </a:ln>
        </p:spPr>
      </p:cxnSp>
      <p:cxnSp>
        <p:nvCxnSpPr>
          <p:cNvPr id="235" name="AutoShape 16"/>
          <p:cNvCxnSpPr>
            <a:cxnSpLocks noChangeAspect="1" noChangeShapeType="1"/>
          </p:cNvCxnSpPr>
          <p:nvPr/>
        </p:nvCxnSpPr>
        <p:spPr bwMode="auto">
          <a:xfrm flipH="1">
            <a:off x="3721732" y="4070162"/>
            <a:ext cx="44863" cy="331"/>
          </a:xfrm>
          <a:prstGeom prst="curvedConnector5">
            <a:avLst>
              <a:gd name="adj1" fmla="val -57037"/>
              <a:gd name="adj2" fmla="val -54200014"/>
              <a:gd name="adj3" fmla="val 162222"/>
            </a:avLst>
          </a:prstGeom>
          <a:noFill/>
          <a:ln w="9525">
            <a:solidFill>
              <a:srgbClr val="000000"/>
            </a:solidFill>
            <a:round/>
            <a:headEnd/>
            <a:tailEnd type="triangle" w="sm" len="sm"/>
          </a:ln>
        </p:spPr>
      </p:cxnSp>
      <p:cxnSp>
        <p:nvCxnSpPr>
          <p:cNvPr id="236" name="AutoShape 16"/>
          <p:cNvCxnSpPr>
            <a:cxnSpLocks noChangeAspect="1" noChangeShapeType="1"/>
          </p:cNvCxnSpPr>
          <p:nvPr/>
        </p:nvCxnSpPr>
        <p:spPr bwMode="auto">
          <a:xfrm flipH="1">
            <a:off x="3949613" y="4070162"/>
            <a:ext cx="44863" cy="331"/>
          </a:xfrm>
          <a:prstGeom prst="curvedConnector5">
            <a:avLst>
              <a:gd name="adj1" fmla="val -57037"/>
              <a:gd name="adj2" fmla="val -54200014"/>
              <a:gd name="adj3" fmla="val 162222"/>
            </a:avLst>
          </a:prstGeom>
          <a:noFill/>
          <a:ln w="9525">
            <a:solidFill>
              <a:srgbClr val="000000"/>
            </a:solidFill>
            <a:round/>
            <a:headEnd/>
            <a:tailEnd type="triangle" w="sm" len="sm"/>
          </a:ln>
        </p:spPr>
      </p:cxnSp>
      <p:cxnSp>
        <p:nvCxnSpPr>
          <p:cNvPr id="237" name="AutoShape 16"/>
          <p:cNvCxnSpPr>
            <a:cxnSpLocks noChangeAspect="1" noChangeShapeType="1"/>
          </p:cNvCxnSpPr>
          <p:nvPr/>
        </p:nvCxnSpPr>
        <p:spPr bwMode="auto">
          <a:xfrm flipH="1">
            <a:off x="4175113" y="4070162"/>
            <a:ext cx="44863" cy="331"/>
          </a:xfrm>
          <a:prstGeom prst="curvedConnector5">
            <a:avLst>
              <a:gd name="adj1" fmla="val -57037"/>
              <a:gd name="adj2" fmla="val -54200014"/>
              <a:gd name="adj3" fmla="val 162222"/>
            </a:avLst>
          </a:prstGeom>
          <a:noFill/>
          <a:ln w="9525">
            <a:solidFill>
              <a:srgbClr val="000000"/>
            </a:solidFill>
            <a:round/>
            <a:headEnd/>
            <a:tailEnd type="triangle" w="sm" len="sm"/>
          </a:ln>
        </p:spPr>
      </p:cxnSp>
      <p:grpSp>
        <p:nvGrpSpPr>
          <p:cNvPr id="238" name="グループ化 101"/>
          <p:cNvGrpSpPr/>
          <p:nvPr/>
        </p:nvGrpSpPr>
        <p:grpSpPr>
          <a:xfrm>
            <a:off x="4974410" y="4207413"/>
            <a:ext cx="498244" cy="331"/>
            <a:chOff x="3859516" y="4357350"/>
            <a:chExt cx="498244" cy="331"/>
          </a:xfrm>
        </p:grpSpPr>
        <p:cxnSp>
          <p:nvCxnSpPr>
            <p:cNvPr id="239" name="AutoShape 16"/>
            <p:cNvCxnSpPr>
              <a:cxnSpLocks noChangeAspect="1" noChangeShapeType="1"/>
            </p:cNvCxnSpPr>
            <p:nvPr/>
          </p:nvCxnSpPr>
          <p:spPr bwMode="auto">
            <a:xfrm flipH="1">
              <a:off x="3859516" y="4357350"/>
              <a:ext cx="44863" cy="331"/>
            </a:xfrm>
            <a:prstGeom prst="curvedConnector5">
              <a:avLst>
                <a:gd name="adj1" fmla="val -57037"/>
                <a:gd name="adj2" fmla="val -54200014"/>
                <a:gd name="adj3" fmla="val 162222"/>
              </a:avLst>
            </a:prstGeom>
            <a:noFill/>
            <a:ln w="9525">
              <a:solidFill>
                <a:srgbClr val="000000"/>
              </a:solidFill>
              <a:round/>
              <a:headEnd/>
              <a:tailEnd type="triangle" w="sm" len="sm"/>
            </a:ln>
          </p:spPr>
        </p:cxnSp>
        <p:cxnSp>
          <p:nvCxnSpPr>
            <p:cNvPr id="240" name="AutoShape 16"/>
            <p:cNvCxnSpPr>
              <a:cxnSpLocks noChangeAspect="1" noChangeShapeType="1"/>
            </p:cNvCxnSpPr>
            <p:nvPr/>
          </p:nvCxnSpPr>
          <p:spPr bwMode="auto">
            <a:xfrm flipH="1">
              <a:off x="4087397" y="4357350"/>
              <a:ext cx="44863" cy="331"/>
            </a:xfrm>
            <a:prstGeom prst="curvedConnector5">
              <a:avLst>
                <a:gd name="adj1" fmla="val -57037"/>
                <a:gd name="adj2" fmla="val -54200014"/>
                <a:gd name="adj3" fmla="val 162222"/>
              </a:avLst>
            </a:prstGeom>
            <a:noFill/>
            <a:ln w="9525">
              <a:solidFill>
                <a:srgbClr val="000000"/>
              </a:solidFill>
              <a:round/>
              <a:headEnd/>
              <a:tailEnd type="triangle" w="sm" len="sm"/>
            </a:ln>
          </p:spPr>
        </p:cxnSp>
        <p:cxnSp>
          <p:nvCxnSpPr>
            <p:cNvPr id="241" name="AutoShape 16"/>
            <p:cNvCxnSpPr>
              <a:cxnSpLocks noChangeAspect="1" noChangeShapeType="1"/>
            </p:cNvCxnSpPr>
            <p:nvPr/>
          </p:nvCxnSpPr>
          <p:spPr bwMode="auto">
            <a:xfrm flipH="1">
              <a:off x="4312897" y="4357350"/>
              <a:ext cx="44863" cy="331"/>
            </a:xfrm>
            <a:prstGeom prst="curvedConnector5">
              <a:avLst>
                <a:gd name="adj1" fmla="val -57037"/>
                <a:gd name="adj2" fmla="val -54200014"/>
                <a:gd name="adj3" fmla="val 162222"/>
              </a:avLst>
            </a:prstGeom>
            <a:noFill/>
            <a:ln w="9525">
              <a:solidFill>
                <a:srgbClr val="000000"/>
              </a:solidFill>
              <a:round/>
              <a:headEnd/>
              <a:tailEnd type="triangle" w="sm" len="sm"/>
            </a:ln>
          </p:spPr>
        </p:cxnSp>
      </p:grpSp>
      <p:sp>
        <p:nvSpPr>
          <p:cNvPr id="242" name="二等辺三角形 88"/>
          <p:cNvSpPr/>
          <p:nvPr/>
        </p:nvSpPr>
        <p:spPr>
          <a:xfrm rot="5400000">
            <a:off x="3630650" y="4130682"/>
            <a:ext cx="36000" cy="28800"/>
          </a:xfrm>
          <a:prstGeom prst="triangle">
            <a:avLst/>
          </a:prstGeom>
          <a:solidFill>
            <a:srgbClr val="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43" name="二等辺三角形 89"/>
          <p:cNvSpPr/>
          <p:nvPr/>
        </p:nvSpPr>
        <p:spPr>
          <a:xfrm rot="5400000">
            <a:off x="3854276" y="4131901"/>
            <a:ext cx="36000" cy="28800"/>
          </a:xfrm>
          <a:prstGeom prst="triangle">
            <a:avLst/>
          </a:prstGeom>
          <a:solidFill>
            <a:srgbClr val="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44" name="二等辺三角形 90"/>
          <p:cNvSpPr/>
          <p:nvPr/>
        </p:nvSpPr>
        <p:spPr>
          <a:xfrm rot="5400000">
            <a:off x="4080283" y="4130739"/>
            <a:ext cx="36000" cy="28800"/>
          </a:xfrm>
          <a:prstGeom prst="triangle">
            <a:avLst/>
          </a:prstGeom>
          <a:solidFill>
            <a:srgbClr val="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45" name="二等辺三角形 91"/>
          <p:cNvSpPr/>
          <p:nvPr/>
        </p:nvSpPr>
        <p:spPr>
          <a:xfrm rot="5400000">
            <a:off x="4303909" y="4131958"/>
            <a:ext cx="36000" cy="28800"/>
          </a:xfrm>
          <a:prstGeom prst="triangle">
            <a:avLst/>
          </a:prstGeom>
          <a:solidFill>
            <a:srgbClr val="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46" name="二等辺三角形 92"/>
          <p:cNvSpPr/>
          <p:nvPr/>
        </p:nvSpPr>
        <p:spPr>
          <a:xfrm rot="5400000">
            <a:off x="4879183" y="4271078"/>
            <a:ext cx="36000" cy="28800"/>
          </a:xfrm>
          <a:prstGeom prst="triangle">
            <a:avLst/>
          </a:prstGeom>
          <a:solidFill>
            <a:srgbClr val="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47" name="二等辺三角形 93"/>
          <p:cNvSpPr/>
          <p:nvPr/>
        </p:nvSpPr>
        <p:spPr>
          <a:xfrm rot="5400000">
            <a:off x="5104398" y="4271078"/>
            <a:ext cx="36000" cy="28800"/>
          </a:xfrm>
          <a:prstGeom prst="triangle">
            <a:avLst/>
          </a:prstGeom>
          <a:solidFill>
            <a:srgbClr val="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48" name="二等辺三角形 94"/>
          <p:cNvSpPr/>
          <p:nvPr/>
        </p:nvSpPr>
        <p:spPr>
          <a:xfrm rot="5400000">
            <a:off x="5329613" y="4271078"/>
            <a:ext cx="36000" cy="28800"/>
          </a:xfrm>
          <a:prstGeom prst="triangle">
            <a:avLst/>
          </a:prstGeom>
          <a:solidFill>
            <a:srgbClr val="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49" name="二等辺三角形 95"/>
          <p:cNvSpPr/>
          <p:nvPr/>
        </p:nvSpPr>
        <p:spPr>
          <a:xfrm rot="5400000">
            <a:off x="5557209" y="4271078"/>
            <a:ext cx="36000" cy="28800"/>
          </a:xfrm>
          <a:prstGeom prst="triangle">
            <a:avLst/>
          </a:prstGeom>
          <a:solidFill>
            <a:srgbClr val="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FFFFFF"/>
              </a:solidFill>
              <a:effectLst/>
              <a:uLnTx/>
              <a:uFillTx/>
              <a:latin typeface="Arial"/>
              <a:ea typeface="ＭＳ Ｐゴシック"/>
              <a:cs typeface="+mn-cs"/>
            </a:endParaRPr>
          </a:p>
        </p:txBody>
      </p:sp>
      <p:cxnSp>
        <p:nvCxnSpPr>
          <p:cNvPr id="250" name="直線矢印コネクタ 87"/>
          <p:cNvCxnSpPr>
            <a:stCxn id="175" idx="2"/>
            <a:endCxn id="176" idx="0"/>
          </p:cNvCxnSpPr>
          <p:nvPr/>
        </p:nvCxnSpPr>
        <p:spPr>
          <a:xfrm rot="5400000">
            <a:off x="1352671" y="4611940"/>
            <a:ext cx="132178" cy="1588"/>
          </a:xfrm>
          <a:prstGeom prst="straightConnector1">
            <a:avLst/>
          </a:prstGeom>
          <a:noFill/>
          <a:ln w="19050" cap="flat" cmpd="sng" algn="ctr">
            <a:solidFill>
              <a:srgbClr val="000000"/>
            </a:solidFill>
            <a:prstDash val="solid"/>
            <a:tailEnd type="triangle"/>
          </a:ln>
          <a:effectLst/>
        </p:spPr>
      </p:cxnSp>
      <p:sp>
        <p:nvSpPr>
          <p:cNvPr id="251" name="Rectangle 2"/>
          <p:cNvSpPr txBox="1">
            <a:spLocks noChangeArrowheads="1"/>
          </p:cNvSpPr>
          <p:nvPr/>
        </p:nvSpPr>
        <p:spPr bwMode="auto">
          <a:xfrm>
            <a:off x="0" y="0"/>
            <a:ext cx="9036050" cy="798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2pPr>
            <a:lvl3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3pPr>
            <a:lvl4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4pPr>
            <a:lvl5pPr algn="l" rtl="0" eaLnBrk="0" fontAlgn="base" hangingPunct="0">
              <a:spcBef>
                <a:spcPct val="0"/>
              </a:spcBef>
              <a:spcAft>
                <a:spcPct val="0"/>
              </a:spcAft>
              <a:defRPr kumimoji="1" sz="3200">
                <a:solidFill>
                  <a:schemeClr val="tx2"/>
                </a:solidFill>
                <a:latin typeface="Arial" pitchFamily="34" charset="0"/>
                <a:ea typeface="ＭＳ Ｐゴシック" pitchFamily="50" charset="-128"/>
              </a:defRPr>
            </a:lvl5pPr>
            <a:lvl6pPr marL="457200" algn="l" rtl="0" fontAlgn="base">
              <a:spcBef>
                <a:spcPct val="0"/>
              </a:spcBef>
              <a:spcAft>
                <a:spcPct val="0"/>
              </a:spcAft>
              <a:defRPr kumimoji="1" sz="3200">
                <a:solidFill>
                  <a:schemeClr val="tx2"/>
                </a:solidFill>
                <a:latin typeface="Arial" pitchFamily="34" charset="0"/>
                <a:ea typeface="ＭＳ Ｐゴシック" pitchFamily="50" charset="-128"/>
              </a:defRPr>
            </a:lvl6pPr>
            <a:lvl7pPr marL="914400" algn="l" rtl="0" fontAlgn="base">
              <a:spcBef>
                <a:spcPct val="0"/>
              </a:spcBef>
              <a:spcAft>
                <a:spcPct val="0"/>
              </a:spcAft>
              <a:defRPr kumimoji="1" sz="3200">
                <a:solidFill>
                  <a:schemeClr val="tx2"/>
                </a:solidFill>
                <a:latin typeface="Arial" pitchFamily="34" charset="0"/>
                <a:ea typeface="ＭＳ Ｐゴシック" pitchFamily="50" charset="-128"/>
              </a:defRPr>
            </a:lvl7pPr>
            <a:lvl8pPr marL="1371600" algn="l" rtl="0" fontAlgn="base">
              <a:spcBef>
                <a:spcPct val="0"/>
              </a:spcBef>
              <a:spcAft>
                <a:spcPct val="0"/>
              </a:spcAft>
              <a:defRPr kumimoji="1" sz="3200">
                <a:solidFill>
                  <a:schemeClr val="tx2"/>
                </a:solidFill>
                <a:latin typeface="Arial" pitchFamily="34" charset="0"/>
                <a:ea typeface="ＭＳ Ｐゴシック" pitchFamily="50" charset="-128"/>
              </a:defRPr>
            </a:lvl8pPr>
            <a:lvl9pPr marL="1828800" algn="l" rtl="0" fontAlgn="base">
              <a:spcBef>
                <a:spcPct val="0"/>
              </a:spcBef>
              <a:spcAft>
                <a:spcPct val="0"/>
              </a:spcAft>
              <a:defRPr kumimoji="1" sz="3200">
                <a:solidFill>
                  <a:schemeClr val="tx2"/>
                </a:solidFill>
                <a:latin typeface="Arial" pitchFamily="34"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kern="0" dirty="0" smtClean="0">
                <a:solidFill>
                  <a:srgbClr val="000000"/>
                </a:solidFill>
                <a:latin typeface="Arial"/>
                <a:ea typeface="ＭＳ Ｐゴシック"/>
              </a:rPr>
              <a:t>Parametric TTS </a:t>
            </a:r>
            <a:r>
              <a:rPr lang="ko-KR" altLang="en-US" kern="0" dirty="0" smtClean="0">
                <a:solidFill>
                  <a:srgbClr val="000000"/>
                </a:solidFill>
                <a:latin typeface="Arial"/>
                <a:ea typeface="ＭＳ Ｐゴシック"/>
              </a:rPr>
              <a:t>기본 구조</a:t>
            </a:r>
            <a:endParaRPr kumimoji="1" lang="en-US" altLang="ja-JP" sz="3200" b="0" i="0" u="none" strike="noStrike" kern="0" cap="none" spc="0" normalizeH="0" baseline="0" noProof="0" dirty="0" smtClean="0">
              <a:ln>
                <a:noFill/>
              </a:ln>
              <a:solidFill>
                <a:srgbClr val="000000"/>
              </a:solidFill>
              <a:effectLst/>
              <a:uLnTx/>
              <a:uFillTx/>
              <a:latin typeface="Arial"/>
              <a:ea typeface="ＭＳ Ｐゴシック"/>
              <a:cs typeface="+mj-cs"/>
            </a:endParaRPr>
          </a:p>
        </p:txBody>
      </p:sp>
    </p:spTree>
    <p:extLst>
      <p:ext uri="{BB962C8B-B14F-4D97-AF65-F5344CB8AC3E}">
        <p14:creationId xmlns:p14="http://schemas.microsoft.com/office/powerpoint/2010/main" val="2060193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36512" y="-27384"/>
            <a:ext cx="8229600" cy="792088"/>
          </a:xfrm>
        </p:spPr>
        <p:txBody>
          <a:bodyPr>
            <a:normAutofit/>
          </a:bodyPr>
          <a:lstStyle/>
          <a:p>
            <a:pPr algn="l" eaLnBrk="1" hangingPunct="1"/>
            <a:r>
              <a:rPr lang="ko-KR" altLang="en-US" sz="3600" dirty="0" smtClean="0"/>
              <a:t>학습과정 </a:t>
            </a:r>
            <a:r>
              <a:rPr lang="en-US" altLang="ja-JP" sz="3600" dirty="0" smtClean="0"/>
              <a:t>(monophone)</a:t>
            </a:r>
          </a:p>
        </p:txBody>
      </p:sp>
      <p:sp>
        <p:nvSpPr>
          <p:cNvPr id="710664" name="スライド番号プレースホルダー 1"/>
          <p:cNvSpPr>
            <a:spLocks noGrp="1"/>
          </p:cNvSpPr>
          <p:nvPr>
            <p:ph type="sldNum" sz="quarter" idx="12"/>
          </p:nvPr>
        </p:nvSpPr>
        <p:spPr>
          <a:xfrm>
            <a:off x="6988683" y="6562630"/>
            <a:ext cx="2133600" cy="476250"/>
          </a:xfrm>
          <a:noFill/>
        </p:spPr>
        <p:txBody>
          <a:bodyPr/>
          <a:lstStyle/>
          <a:p>
            <a:fld id="{18462447-E76F-4A90-A251-8D40EC1C3298}" type="slidenum">
              <a:rPr lang="en-US" altLang="ja-JP" smtClean="0">
                <a:ea typeface="ＭＳ Ｐゴシック" charset="-128"/>
              </a:rPr>
              <a:pPr/>
              <a:t>6</a:t>
            </a:fld>
            <a:endParaRPr lang="en-US" altLang="ja-JP" dirty="0" smtClean="0">
              <a:ea typeface="ＭＳ Ｐゴシック" charset="-128"/>
            </a:endParaRPr>
          </a:p>
        </p:txBody>
      </p:sp>
      <p:sp>
        <p:nvSpPr>
          <p:cNvPr id="710659" name="Text Box 47"/>
          <p:cNvSpPr txBox="1">
            <a:spLocks noChangeArrowheads="1"/>
          </p:cNvSpPr>
          <p:nvPr/>
        </p:nvSpPr>
        <p:spPr bwMode="auto">
          <a:xfrm>
            <a:off x="550189" y="898525"/>
            <a:ext cx="2121093" cy="338554"/>
          </a:xfrm>
          <a:prstGeom prst="rect">
            <a:avLst/>
          </a:prstGeom>
          <a:noFill/>
          <a:ln w="9525">
            <a:noFill/>
            <a:miter lim="800000"/>
            <a:headEnd/>
            <a:tailEnd/>
          </a:ln>
        </p:spPr>
        <p:txBody>
          <a:bodyPr wrap="none">
            <a:spAutoFit/>
          </a:bodyPr>
          <a:lstStyle/>
          <a:p>
            <a:r>
              <a:rPr lang="en-US" altLang="ja-JP" dirty="0" smtClean="0">
                <a:solidFill>
                  <a:srgbClr val="000000"/>
                </a:solidFill>
                <a:latin typeface="Arial" charset="0"/>
              </a:rPr>
              <a:t>Speech data </a:t>
            </a:r>
            <a:r>
              <a:rPr lang="en-US" altLang="ja-JP" dirty="0">
                <a:solidFill>
                  <a:srgbClr val="000000"/>
                </a:solidFill>
                <a:latin typeface="Arial" charset="0"/>
              </a:rPr>
              <a:t>&amp; labels</a:t>
            </a:r>
          </a:p>
        </p:txBody>
      </p:sp>
      <p:sp>
        <p:nvSpPr>
          <p:cNvPr id="710665" name="Rectangle 7"/>
          <p:cNvSpPr>
            <a:spLocks noChangeArrowheads="1"/>
          </p:cNvSpPr>
          <p:nvPr/>
        </p:nvSpPr>
        <p:spPr bwMode="auto">
          <a:xfrm>
            <a:off x="312738" y="1458913"/>
            <a:ext cx="2562225" cy="733425"/>
          </a:xfrm>
          <a:prstGeom prst="rect">
            <a:avLst/>
          </a:prstGeom>
          <a:solidFill>
            <a:srgbClr val="FFD1FF"/>
          </a:solidFill>
          <a:ln w="9525">
            <a:solidFill>
              <a:schemeClr val="tx1"/>
            </a:solidFill>
            <a:miter lim="800000"/>
            <a:headEnd/>
            <a:tailEnd/>
          </a:ln>
        </p:spPr>
        <p:txBody>
          <a:bodyPr wrap="none" anchor="ctr"/>
          <a:lstStyle/>
          <a:p>
            <a:pPr algn="ctr"/>
            <a:endParaRPr lang="ja-JP" altLang="ja-JP" dirty="0">
              <a:solidFill>
                <a:srgbClr val="000000"/>
              </a:solidFill>
              <a:latin typeface="Arial" charset="0"/>
            </a:endParaRPr>
          </a:p>
        </p:txBody>
      </p:sp>
      <p:sp>
        <p:nvSpPr>
          <p:cNvPr id="710667" name="Rectangle 10"/>
          <p:cNvSpPr>
            <a:spLocks noChangeArrowheads="1"/>
          </p:cNvSpPr>
          <p:nvPr/>
        </p:nvSpPr>
        <p:spPr bwMode="auto">
          <a:xfrm>
            <a:off x="312738" y="2619375"/>
            <a:ext cx="2562225" cy="733425"/>
          </a:xfrm>
          <a:prstGeom prst="rect">
            <a:avLst/>
          </a:prstGeom>
          <a:solidFill>
            <a:srgbClr val="FFD1FF"/>
          </a:solidFill>
          <a:ln w="9525">
            <a:solidFill>
              <a:schemeClr val="tx1"/>
            </a:solidFill>
            <a:miter lim="800000"/>
            <a:headEnd/>
            <a:tailEnd/>
          </a:ln>
        </p:spPr>
        <p:txBody>
          <a:bodyPr wrap="none" anchor="ctr"/>
          <a:lstStyle/>
          <a:p>
            <a:pPr algn="ctr"/>
            <a:endParaRPr lang="ja-JP" altLang="ja-JP" sz="2400" dirty="0">
              <a:solidFill>
                <a:srgbClr val="000000"/>
              </a:solidFill>
              <a:latin typeface="Arial" charset="0"/>
            </a:endParaRPr>
          </a:p>
        </p:txBody>
      </p:sp>
      <p:sp>
        <p:nvSpPr>
          <p:cNvPr id="710669" name="Rectangle 13"/>
          <p:cNvSpPr>
            <a:spLocks noChangeArrowheads="1"/>
          </p:cNvSpPr>
          <p:nvPr/>
        </p:nvSpPr>
        <p:spPr bwMode="auto">
          <a:xfrm>
            <a:off x="312738" y="3756025"/>
            <a:ext cx="2562225" cy="733425"/>
          </a:xfrm>
          <a:prstGeom prst="rect">
            <a:avLst/>
          </a:prstGeom>
          <a:solidFill>
            <a:srgbClr val="FFD1FF"/>
          </a:solidFill>
          <a:ln w="9525">
            <a:solidFill>
              <a:schemeClr val="tx1"/>
            </a:solidFill>
            <a:miter lim="800000"/>
            <a:headEnd/>
            <a:tailEnd/>
          </a:ln>
        </p:spPr>
        <p:txBody>
          <a:bodyPr wrap="none" anchor="ctr"/>
          <a:lstStyle/>
          <a:p>
            <a:endParaRPr lang="ja-JP" altLang="en-US" sz="2400" dirty="0">
              <a:solidFill>
                <a:srgbClr val="000000"/>
              </a:solidFill>
              <a:latin typeface="Arial" charset="0"/>
            </a:endParaRPr>
          </a:p>
        </p:txBody>
      </p:sp>
      <p:sp>
        <p:nvSpPr>
          <p:cNvPr id="710670" name="Rectangle 15"/>
          <p:cNvSpPr>
            <a:spLocks noChangeArrowheads="1"/>
          </p:cNvSpPr>
          <p:nvPr/>
        </p:nvSpPr>
        <p:spPr bwMode="auto">
          <a:xfrm>
            <a:off x="312738" y="4905375"/>
            <a:ext cx="2562225" cy="733425"/>
          </a:xfrm>
          <a:prstGeom prst="rect">
            <a:avLst/>
          </a:prstGeom>
          <a:solidFill>
            <a:srgbClr val="FFD1FF"/>
          </a:solidFill>
          <a:ln w="9525">
            <a:solidFill>
              <a:schemeClr val="tx1"/>
            </a:solidFill>
            <a:miter lim="800000"/>
            <a:headEnd/>
            <a:tailEnd/>
          </a:ln>
        </p:spPr>
        <p:txBody>
          <a:bodyPr wrap="none" anchor="ctr"/>
          <a:lstStyle/>
          <a:p>
            <a:endParaRPr lang="ja-JP" altLang="en-US" sz="2400" dirty="0">
              <a:solidFill>
                <a:srgbClr val="000000"/>
              </a:solidFill>
              <a:latin typeface="Arial" charset="0"/>
            </a:endParaRPr>
          </a:p>
        </p:txBody>
      </p:sp>
      <p:sp>
        <p:nvSpPr>
          <p:cNvPr id="710675" name="Text Box 21"/>
          <p:cNvSpPr txBox="1">
            <a:spLocks noChangeArrowheads="1"/>
          </p:cNvSpPr>
          <p:nvPr/>
        </p:nvSpPr>
        <p:spPr bwMode="auto">
          <a:xfrm>
            <a:off x="669559" y="1525588"/>
            <a:ext cx="1848583" cy="584775"/>
          </a:xfrm>
          <a:prstGeom prst="rect">
            <a:avLst/>
          </a:prstGeom>
          <a:noFill/>
          <a:ln w="9525">
            <a:noFill/>
            <a:miter lim="800000"/>
            <a:headEnd/>
            <a:tailEnd/>
          </a:ln>
        </p:spPr>
        <p:txBody>
          <a:bodyPr wrap="none">
            <a:spAutoFit/>
          </a:bodyPr>
          <a:lstStyle/>
          <a:p>
            <a:pPr algn="ctr"/>
            <a:r>
              <a:rPr lang="en-US" altLang="ja-JP" sz="1600" dirty="0">
                <a:solidFill>
                  <a:srgbClr val="000000"/>
                </a:solidFill>
                <a:latin typeface="Arial" charset="0"/>
              </a:rPr>
              <a:t>Compute variance</a:t>
            </a:r>
          </a:p>
          <a:p>
            <a:pPr algn="ctr"/>
            <a:r>
              <a:rPr lang="en-US" altLang="ja-JP" sz="1600" dirty="0">
                <a:solidFill>
                  <a:srgbClr val="000000"/>
                </a:solidFill>
                <a:latin typeface="Arial" charset="0"/>
              </a:rPr>
              <a:t>floor </a:t>
            </a:r>
            <a:r>
              <a:rPr lang="en-US" altLang="ja-JP" sz="1600" dirty="0">
                <a:solidFill>
                  <a:srgbClr val="0000FF"/>
                </a:solidFill>
                <a:latin typeface="Arial" charset="0"/>
              </a:rPr>
              <a:t>(HCompV)</a:t>
            </a:r>
          </a:p>
        </p:txBody>
      </p:sp>
      <p:sp>
        <p:nvSpPr>
          <p:cNvPr id="710676" name="Text Box 22"/>
          <p:cNvSpPr txBox="1">
            <a:spLocks noChangeArrowheads="1"/>
          </p:cNvSpPr>
          <p:nvPr/>
        </p:nvSpPr>
        <p:spPr bwMode="auto">
          <a:xfrm>
            <a:off x="296075" y="2692400"/>
            <a:ext cx="2592376" cy="584775"/>
          </a:xfrm>
          <a:prstGeom prst="rect">
            <a:avLst/>
          </a:prstGeom>
          <a:noFill/>
          <a:ln w="9525">
            <a:noFill/>
            <a:miter lim="800000"/>
            <a:headEnd/>
            <a:tailEnd/>
          </a:ln>
        </p:spPr>
        <p:txBody>
          <a:bodyPr wrap="none">
            <a:spAutoFit/>
          </a:bodyPr>
          <a:lstStyle/>
          <a:p>
            <a:pPr algn="ctr"/>
            <a:r>
              <a:rPr lang="en-US" altLang="ja-JP" sz="1600" dirty="0">
                <a:solidFill>
                  <a:srgbClr val="000000"/>
                </a:solidFill>
                <a:latin typeface="Arial" charset="0"/>
              </a:rPr>
              <a:t>Initialize CI-HMMs by</a:t>
            </a:r>
          </a:p>
          <a:p>
            <a:pPr algn="ctr"/>
            <a:r>
              <a:rPr lang="en-US" altLang="ja-JP" sz="1600" dirty="0">
                <a:solidFill>
                  <a:srgbClr val="000000"/>
                </a:solidFill>
                <a:latin typeface="Arial" charset="0"/>
              </a:rPr>
              <a:t>segmental k-means </a:t>
            </a:r>
            <a:r>
              <a:rPr lang="en-US" altLang="ja-JP" sz="1600" dirty="0">
                <a:solidFill>
                  <a:srgbClr val="0000FF"/>
                </a:solidFill>
                <a:latin typeface="Arial" charset="0"/>
              </a:rPr>
              <a:t>(HInit)</a:t>
            </a:r>
          </a:p>
        </p:txBody>
      </p:sp>
      <p:sp>
        <p:nvSpPr>
          <p:cNvPr id="710677" name="Text Box 24"/>
          <p:cNvSpPr txBox="1">
            <a:spLocks noChangeArrowheads="1"/>
          </p:cNvSpPr>
          <p:nvPr/>
        </p:nvSpPr>
        <p:spPr bwMode="auto">
          <a:xfrm>
            <a:off x="382629" y="3713163"/>
            <a:ext cx="2420855" cy="830997"/>
          </a:xfrm>
          <a:prstGeom prst="rect">
            <a:avLst/>
          </a:prstGeom>
          <a:noFill/>
          <a:ln w="9525">
            <a:noFill/>
            <a:miter lim="800000"/>
            <a:headEnd/>
            <a:tailEnd/>
          </a:ln>
        </p:spPr>
        <p:txBody>
          <a:bodyPr wrap="none">
            <a:spAutoFit/>
          </a:bodyPr>
          <a:lstStyle/>
          <a:p>
            <a:pPr algn="ctr"/>
            <a:r>
              <a:rPr lang="en-US" altLang="ja-JP" sz="1600" dirty="0">
                <a:solidFill>
                  <a:srgbClr val="000000"/>
                </a:solidFill>
                <a:latin typeface="Arial" charset="0"/>
              </a:rPr>
              <a:t>Reestimate CI-HMMs by</a:t>
            </a:r>
          </a:p>
          <a:p>
            <a:pPr algn="ctr"/>
            <a:r>
              <a:rPr lang="en-US" altLang="ja-JP" sz="1600" dirty="0">
                <a:solidFill>
                  <a:srgbClr val="000000"/>
                </a:solidFill>
                <a:latin typeface="Arial" charset="0"/>
              </a:rPr>
              <a:t>EM algorithm</a:t>
            </a:r>
          </a:p>
          <a:p>
            <a:pPr algn="ctr"/>
            <a:r>
              <a:rPr lang="en-US" altLang="ja-JP" sz="1600" dirty="0">
                <a:solidFill>
                  <a:srgbClr val="0000FF"/>
                </a:solidFill>
                <a:latin typeface="Arial" charset="0"/>
              </a:rPr>
              <a:t>(HRest &amp; HERest)</a:t>
            </a:r>
          </a:p>
        </p:txBody>
      </p:sp>
      <p:sp>
        <p:nvSpPr>
          <p:cNvPr id="710678" name="Text Box 25"/>
          <p:cNvSpPr txBox="1">
            <a:spLocks noChangeArrowheads="1"/>
          </p:cNvSpPr>
          <p:nvPr/>
        </p:nvSpPr>
        <p:spPr bwMode="auto">
          <a:xfrm>
            <a:off x="493228" y="4979988"/>
            <a:ext cx="2201244" cy="584775"/>
          </a:xfrm>
          <a:prstGeom prst="rect">
            <a:avLst/>
          </a:prstGeom>
          <a:noFill/>
          <a:ln w="9525">
            <a:noFill/>
            <a:miter lim="800000"/>
            <a:headEnd/>
            <a:tailEnd/>
          </a:ln>
        </p:spPr>
        <p:txBody>
          <a:bodyPr wrap="none">
            <a:spAutoFit/>
          </a:bodyPr>
          <a:lstStyle/>
          <a:p>
            <a:pPr algn="ctr"/>
            <a:r>
              <a:rPr lang="en-US" altLang="ja-JP" sz="1600" dirty="0">
                <a:solidFill>
                  <a:srgbClr val="000000"/>
                </a:solidFill>
                <a:latin typeface="Arial" charset="0"/>
              </a:rPr>
              <a:t>Copy CI-HMMs to</a:t>
            </a:r>
          </a:p>
          <a:p>
            <a:pPr algn="ctr"/>
            <a:r>
              <a:rPr lang="en-US" altLang="ja-JP" sz="1600" dirty="0">
                <a:solidFill>
                  <a:srgbClr val="000000"/>
                </a:solidFill>
                <a:latin typeface="Arial" charset="0"/>
              </a:rPr>
              <a:t>CD-HMMs </a:t>
            </a:r>
            <a:r>
              <a:rPr lang="en-US" altLang="ja-JP" sz="1600" dirty="0">
                <a:solidFill>
                  <a:srgbClr val="0000FF"/>
                </a:solidFill>
                <a:latin typeface="Arial" charset="0"/>
              </a:rPr>
              <a:t>(HHEd CL)</a:t>
            </a:r>
          </a:p>
        </p:txBody>
      </p:sp>
      <p:sp>
        <p:nvSpPr>
          <p:cNvPr id="710689" name="Line 36"/>
          <p:cNvSpPr>
            <a:spLocks noChangeShapeType="1"/>
          </p:cNvSpPr>
          <p:nvPr/>
        </p:nvSpPr>
        <p:spPr bwMode="auto">
          <a:xfrm>
            <a:off x="1593850" y="1181100"/>
            <a:ext cx="0" cy="266700"/>
          </a:xfrm>
          <a:prstGeom prst="line">
            <a:avLst/>
          </a:prstGeom>
          <a:noFill/>
          <a:ln w="9525">
            <a:solidFill>
              <a:schemeClr val="tx1"/>
            </a:solidFill>
            <a:round/>
            <a:headEnd type="none" w="med" len="med"/>
            <a:tailEnd type="arrow" w="med" len="med"/>
          </a:ln>
        </p:spPr>
        <p:txBody>
          <a:bodyPr/>
          <a:lstStyle/>
          <a:p>
            <a:endParaRPr lang="ja-JP" altLang="en-US" dirty="0"/>
          </a:p>
        </p:txBody>
      </p:sp>
      <p:sp>
        <p:nvSpPr>
          <p:cNvPr id="710690" name="Line 37"/>
          <p:cNvSpPr>
            <a:spLocks noChangeShapeType="1"/>
          </p:cNvSpPr>
          <p:nvPr/>
        </p:nvSpPr>
        <p:spPr bwMode="auto">
          <a:xfrm flipH="1">
            <a:off x="1593850" y="2197100"/>
            <a:ext cx="0" cy="414338"/>
          </a:xfrm>
          <a:prstGeom prst="line">
            <a:avLst/>
          </a:prstGeom>
          <a:noFill/>
          <a:ln w="9525">
            <a:solidFill>
              <a:schemeClr val="tx1"/>
            </a:solidFill>
            <a:round/>
            <a:headEnd type="none" w="med" len="med"/>
            <a:tailEnd type="arrow" w="med" len="med"/>
          </a:ln>
        </p:spPr>
        <p:txBody>
          <a:bodyPr/>
          <a:lstStyle/>
          <a:p>
            <a:endParaRPr lang="ja-JP" altLang="en-US" sz="1600" dirty="0"/>
          </a:p>
        </p:txBody>
      </p:sp>
      <p:sp>
        <p:nvSpPr>
          <p:cNvPr id="710691" name="Line 38"/>
          <p:cNvSpPr>
            <a:spLocks noChangeShapeType="1"/>
          </p:cNvSpPr>
          <p:nvPr/>
        </p:nvSpPr>
        <p:spPr bwMode="auto">
          <a:xfrm flipH="1">
            <a:off x="1593850" y="3351213"/>
            <a:ext cx="0" cy="400050"/>
          </a:xfrm>
          <a:prstGeom prst="line">
            <a:avLst/>
          </a:prstGeom>
          <a:noFill/>
          <a:ln w="9525">
            <a:solidFill>
              <a:schemeClr val="tx1"/>
            </a:solidFill>
            <a:round/>
            <a:headEnd type="none" w="med" len="med"/>
            <a:tailEnd type="arrow" w="med" len="med"/>
          </a:ln>
        </p:spPr>
        <p:txBody>
          <a:bodyPr/>
          <a:lstStyle/>
          <a:p>
            <a:endParaRPr lang="ja-JP" altLang="en-US" sz="1600" dirty="0"/>
          </a:p>
        </p:txBody>
      </p:sp>
      <p:sp>
        <p:nvSpPr>
          <p:cNvPr id="710692" name="Line 39"/>
          <p:cNvSpPr>
            <a:spLocks noChangeShapeType="1"/>
          </p:cNvSpPr>
          <p:nvPr/>
        </p:nvSpPr>
        <p:spPr bwMode="auto">
          <a:xfrm flipH="1">
            <a:off x="1593850" y="4500563"/>
            <a:ext cx="0" cy="400050"/>
          </a:xfrm>
          <a:prstGeom prst="line">
            <a:avLst/>
          </a:prstGeom>
          <a:noFill/>
          <a:ln w="9525">
            <a:solidFill>
              <a:schemeClr val="tx1"/>
            </a:solidFill>
            <a:round/>
            <a:headEnd type="none" w="med" len="med"/>
            <a:tailEnd type="arrow" w="med" len="med"/>
          </a:ln>
        </p:spPr>
        <p:txBody>
          <a:bodyPr/>
          <a:lstStyle/>
          <a:p>
            <a:endParaRPr lang="ja-JP" altLang="en-US" sz="1600" dirty="0"/>
          </a:p>
        </p:txBody>
      </p:sp>
      <p:sp>
        <p:nvSpPr>
          <p:cNvPr id="2" name="正方形/長方形 1"/>
          <p:cNvSpPr/>
          <p:nvPr/>
        </p:nvSpPr>
        <p:spPr>
          <a:xfrm>
            <a:off x="225849" y="6093296"/>
            <a:ext cx="2547877" cy="338554"/>
          </a:xfrm>
          <a:prstGeom prst="rect">
            <a:avLst/>
          </a:prstGeom>
        </p:spPr>
        <p:txBody>
          <a:bodyPr wrap="none">
            <a:spAutoFit/>
          </a:bodyPr>
          <a:lstStyle/>
          <a:p>
            <a:pPr lvl="0"/>
            <a:r>
              <a:rPr lang="en-US" altLang="ja-JP" dirty="0" smtClean="0">
                <a:solidFill>
                  <a:srgbClr val="000000"/>
                </a:solidFill>
                <a:latin typeface="Arial" charset="0"/>
              </a:rPr>
              <a:t>Training fullcontext HMMs</a:t>
            </a:r>
            <a:endParaRPr lang="ja-JP" altLang="en-US" dirty="0">
              <a:solidFill>
                <a:srgbClr val="000000"/>
              </a:solidFill>
              <a:latin typeface="Arial" charset="0"/>
            </a:endParaRPr>
          </a:p>
        </p:txBody>
      </p:sp>
      <p:sp>
        <p:nvSpPr>
          <p:cNvPr id="49" name="Line 37"/>
          <p:cNvSpPr>
            <a:spLocks noChangeShapeType="1"/>
          </p:cNvSpPr>
          <p:nvPr/>
        </p:nvSpPr>
        <p:spPr bwMode="auto">
          <a:xfrm flipH="1">
            <a:off x="1593850" y="5662229"/>
            <a:ext cx="0" cy="414338"/>
          </a:xfrm>
          <a:prstGeom prst="line">
            <a:avLst/>
          </a:prstGeom>
          <a:noFill/>
          <a:ln w="9525">
            <a:solidFill>
              <a:schemeClr val="tx1"/>
            </a:solidFill>
            <a:round/>
            <a:headEnd type="none" w="med" len="med"/>
            <a:tailEnd type="arrow" w="med" len="med"/>
          </a:ln>
        </p:spPr>
        <p:txBody>
          <a:bodyPr/>
          <a:lstStyle/>
          <a:p>
            <a:endParaRPr lang="ja-JP" altLang="en-US" dirty="0"/>
          </a:p>
        </p:txBody>
      </p:sp>
      <p:sp>
        <p:nvSpPr>
          <p:cNvPr id="50" name="Text Box 26"/>
          <p:cNvSpPr txBox="1">
            <a:spLocks noChangeArrowheads="1"/>
          </p:cNvSpPr>
          <p:nvPr/>
        </p:nvSpPr>
        <p:spPr bwMode="auto">
          <a:xfrm>
            <a:off x="3501822" y="1631434"/>
            <a:ext cx="4700326" cy="338554"/>
          </a:xfrm>
          <a:prstGeom prst="rect">
            <a:avLst/>
          </a:prstGeom>
          <a:noFill/>
          <a:ln w="9525">
            <a:noFill/>
            <a:miter lim="800000"/>
            <a:headEnd/>
            <a:tailEnd/>
          </a:ln>
        </p:spPr>
        <p:txBody>
          <a:bodyPr wrap="none">
            <a:spAutoFit/>
          </a:bodyPr>
          <a:lstStyle/>
          <a:p>
            <a:pPr algn="ctr"/>
            <a:r>
              <a:rPr lang="en-US" altLang="ja-JP" sz="1600" dirty="0" smtClean="0">
                <a:latin typeface="Arial" charset="0"/>
              </a:rPr>
              <a:t>Calculate minimum variance of speech parameter</a:t>
            </a:r>
          </a:p>
        </p:txBody>
      </p:sp>
      <p:sp>
        <p:nvSpPr>
          <p:cNvPr id="51" name="Text Box 26"/>
          <p:cNvSpPr txBox="1">
            <a:spLocks noChangeArrowheads="1"/>
          </p:cNvSpPr>
          <p:nvPr/>
        </p:nvSpPr>
        <p:spPr bwMode="auto">
          <a:xfrm>
            <a:off x="3769523" y="2704882"/>
            <a:ext cx="4164923" cy="584775"/>
          </a:xfrm>
          <a:prstGeom prst="rect">
            <a:avLst/>
          </a:prstGeom>
          <a:noFill/>
          <a:ln w="9525">
            <a:noFill/>
            <a:miter lim="800000"/>
            <a:headEnd/>
            <a:tailEnd/>
          </a:ln>
        </p:spPr>
        <p:txBody>
          <a:bodyPr wrap="none">
            <a:spAutoFit/>
          </a:bodyPr>
          <a:lstStyle/>
          <a:p>
            <a:pPr algn="ctr"/>
            <a:r>
              <a:rPr lang="en-US" altLang="ja-JP" sz="1600" dirty="0" smtClean="0">
                <a:latin typeface="Arial" charset="0"/>
              </a:rPr>
              <a:t>Create monophone HMMs for all phonemes</a:t>
            </a:r>
          </a:p>
          <a:p>
            <a:pPr algn="ctr"/>
            <a:r>
              <a:rPr lang="en-US" altLang="ja-JP" sz="1600" dirty="0">
                <a:latin typeface="Arial" charset="0"/>
              </a:rPr>
              <a:t>a</a:t>
            </a:r>
            <a:r>
              <a:rPr lang="en-US" altLang="ja-JP" sz="1600" dirty="0" smtClean="0">
                <a:latin typeface="Arial" charset="0"/>
              </a:rPr>
              <a:t>nd initialize these parameters</a:t>
            </a:r>
          </a:p>
        </p:txBody>
      </p:sp>
      <p:sp>
        <p:nvSpPr>
          <p:cNvPr id="52" name="Text Box 26"/>
          <p:cNvSpPr txBox="1">
            <a:spLocks noChangeArrowheads="1"/>
          </p:cNvSpPr>
          <p:nvPr/>
        </p:nvSpPr>
        <p:spPr bwMode="auto">
          <a:xfrm>
            <a:off x="4008371" y="3906540"/>
            <a:ext cx="3687228" cy="584775"/>
          </a:xfrm>
          <a:prstGeom prst="rect">
            <a:avLst/>
          </a:prstGeom>
          <a:noFill/>
          <a:ln w="9525">
            <a:noFill/>
            <a:miter lim="800000"/>
            <a:headEnd/>
            <a:tailEnd/>
          </a:ln>
        </p:spPr>
        <p:txBody>
          <a:bodyPr wrap="none">
            <a:spAutoFit/>
          </a:bodyPr>
          <a:lstStyle/>
          <a:p>
            <a:pPr algn="ctr"/>
            <a:r>
              <a:rPr lang="en-US" altLang="ja-JP" sz="1600" dirty="0" smtClean="0">
                <a:latin typeface="Arial" charset="0"/>
              </a:rPr>
              <a:t>Estimate parameters with training data</a:t>
            </a:r>
          </a:p>
          <a:p>
            <a:pPr algn="ctr"/>
            <a:r>
              <a:rPr lang="en-US" altLang="ja-JP" sz="1600" dirty="0" smtClean="0">
                <a:latin typeface="Arial" charset="0"/>
              </a:rPr>
              <a:t>(Context-independent : CI)</a:t>
            </a:r>
          </a:p>
        </p:txBody>
      </p:sp>
      <p:sp>
        <p:nvSpPr>
          <p:cNvPr id="53" name="Text Box 26"/>
          <p:cNvSpPr txBox="1">
            <a:spLocks noChangeArrowheads="1"/>
          </p:cNvSpPr>
          <p:nvPr/>
        </p:nvSpPr>
        <p:spPr bwMode="auto">
          <a:xfrm>
            <a:off x="3666932" y="4979988"/>
            <a:ext cx="4370106" cy="830997"/>
          </a:xfrm>
          <a:prstGeom prst="rect">
            <a:avLst/>
          </a:prstGeom>
          <a:noFill/>
          <a:ln w="9525">
            <a:noFill/>
            <a:miter lim="800000"/>
            <a:headEnd/>
            <a:tailEnd/>
          </a:ln>
        </p:spPr>
        <p:txBody>
          <a:bodyPr wrap="none">
            <a:spAutoFit/>
          </a:bodyPr>
          <a:lstStyle/>
          <a:p>
            <a:pPr algn="ctr"/>
            <a:r>
              <a:rPr lang="en-US" altLang="ja-JP" sz="1600" dirty="0" smtClean="0">
                <a:latin typeface="Arial" charset="0"/>
              </a:rPr>
              <a:t>Concatenate monophone HMMs according to </a:t>
            </a:r>
          </a:p>
          <a:p>
            <a:pPr algn="ctr"/>
            <a:r>
              <a:rPr lang="en-US" altLang="ja-JP" sz="1600" dirty="0">
                <a:latin typeface="Arial" charset="0"/>
              </a:rPr>
              <a:t>f</a:t>
            </a:r>
            <a:r>
              <a:rPr lang="en-US" altLang="ja-JP" sz="1600" dirty="0" smtClean="0">
                <a:latin typeface="Arial" charset="0"/>
              </a:rPr>
              <a:t>ullcontext labels</a:t>
            </a:r>
          </a:p>
          <a:p>
            <a:pPr algn="ctr"/>
            <a:r>
              <a:rPr lang="en-US" altLang="ja-JP" sz="1600" dirty="0" smtClean="0">
                <a:latin typeface="Arial" charset="0"/>
              </a:rPr>
              <a:t>(Context-dependent : CD)</a:t>
            </a:r>
          </a:p>
        </p:txBody>
      </p:sp>
    </p:spTree>
    <p:extLst>
      <p:ext uri="{BB962C8B-B14F-4D97-AF65-F5344CB8AC3E}">
        <p14:creationId xmlns:p14="http://schemas.microsoft.com/office/powerpoint/2010/main" val="3080606911"/>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14808" y="-27384"/>
            <a:ext cx="8229600" cy="864096"/>
          </a:xfrm>
        </p:spPr>
        <p:txBody>
          <a:bodyPr>
            <a:normAutofit/>
          </a:bodyPr>
          <a:lstStyle/>
          <a:p>
            <a:pPr algn="l" eaLnBrk="1" hangingPunct="1"/>
            <a:r>
              <a:rPr lang="ko-KR" altLang="en-US" sz="3600" dirty="0" smtClean="0"/>
              <a:t>학습과정 </a:t>
            </a:r>
            <a:r>
              <a:rPr lang="en-US" altLang="ja-JP" sz="3600" dirty="0" smtClean="0"/>
              <a:t>(fullcontext)</a:t>
            </a:r>
          </a:p>
        </p:txBody>
      </p:sp>
      <p:sp>
        <p:nvSpPr>
          <p:cNvPr id="710664" name="スライド番号プレースホルダー 1"/>
          <p:cNvSpPr>
            <a:spLocks noGrp="1"/>
          </p:cNvSpPr>
          <p:nvPr>
            <p:ph type="sldNum" sz="quarter" idx="12"/>
          </p:nvPr>
        </p:nvSpPr>
        <p:spPr>
          <a:xfrm>
            <a:off x="6988683" y="6562630"/>
            <a:ext cx="2133600" cy="476250"/>
          </a:xfrm>
          <a:noFill/>
        </p:spPr>
        <p:txBody>
          <a:bodyPr/>
          <a:lstStyle/>
          <a:p>
            <a:fld id="{18462447-E76F-4A90-A251-8D40EC1C3298}" type="slidenum">
              <a:rPr lang="en-US" altLang="ja-JP" smtClean="0">
                <a:ea typeface="ＭＳ Ｐゴシック" charset="-128"/>
              </a:rPr>
              <a:pPr/>
              <a:t>7</a:t>
            </a:fld>
            <a:endParaRPr lang="en-US" altLang="ja-JP" dirty="0" smtClean="0">
              <a:ea typeface="ＭＳ Ｐゴシック" charset="-128"/>
            </a:endParaRPr>
          </a:p>
        </p:txBody>
      </p:sp>
      <p:sp>
        <p:nvSpPr>
          <p:cNvPr id="710671" name="Rectangle 17"/>
          <p:cNvSpPr>
            <a:spLocks noChangeArrowheads="1"/>
          </p:cNvSpPr>
          <p:nvPr/>
        </p:nvSpPr>
        <p:spPr bwMode="auto">
          <a:xfrm>
            <a:off x="395536" y="1453927"/>
            <a:ext cx="2562225" cy="733425"/>
          </a:xfrm>
          <a:prstGeom prst="rect">
            <a:avLst/>
          </a:prstGeom>
          <a:solidFill>
            <a:srgbClr val="DFF5F2"/>
          </a:solidFill>
          <a:ln w="9525">
            <a:solidFill>
              <a:schemeClr val="tx1"/>
            </a:solidFill>
            <a:miter lim="800000"/>
            <a:headEnd/>
            <a:tailEnd/>
          </a:ln>
        </p:spPr>
        <p:txBody>
          <a:bodyPr wrap="none" anchor="ctr"/>
          <a:lstStyle/>
          <a:p>
            <a:endParaRPr lang="ja-JP" altLang="en-US" sz="2400" dirty="0">
              <a:solidFill>
                <a:srgbClr val="000000"/>
              </a:solidFill>
              <a:latin typeface="Arial" charset="0"/>
            </a:endParaRPr>
          </a:p>
        </p:txBody>
      </p:sp>
      <p:sp>
        <p:nvSpPr>
          <p:cNvPr id="710672" name="Rectangle 18"/>
          <p:cNvSpPr>
            <a:spLocks noChangeArrowheads="1"/>
          </p:cNvSpPr>
          <p:nvPr/>
        </p:nvSpPr>
        <p:spPr bwMode="auto">
          <a:xfrm>
            <a:off x="395536" y="2622327"/>
            <a:ext cx="2562225" cy="733425"/>
          </a:xfrm>
          <a:prstGeom prst="rect">
            <a:avLst/>
          </a:prstGeom>
          <a:solidFill>
            <a:srgbClr val="DFF5F2"/>
          </a:solidFill>
          <a:ln w="9525">
            <a:solidFill>
              <a:schemeClr val="tx1"/>
            </a:solidFill>
            <a:miter lim="800000"/>
            <a:headEnd/>
            <a:tailEnd/>
          </a:ln>
        </p:spPr>
        <p:txBody>
          <a:bodyPr wrap="none" anchor="ctr"/>
          <a:lstStyle/>
          <a:p>
            <a:endParaRPr lang="ja-JP" altLang="en-US" sz="2400" dirty="0">
              <a:solidFill>
                <a:srgbClr val="000000"/>
              </a:solidFill>
              <a:latin typeface="Arial" charset="0"/>
            </a:endParaRPr>
          </a:p>
        </p:txBody>
      </p:sp>
      <p:sp>
        <p:nvSpPr>
          <p:cNvPr id="710673" name="Rectangle 19"/>
          <p:cNvSpPr>
            <a:spLocks noChangeArrowheads="1"/>
          </p:cNvSpPr>
          <p:nvPr/>
        </p:nvSpPr>
        <p:spPr bwMode="auto">
          <a:xfrm>
            <a:off x="395536" y="3757390"/>
            <a:ext cx="2562225" cy="733425"/>
          </a:xfrm>
          <a:prstGeom prst="rect">
            <a:avLst/>
          </a:prstGeom>
          <a:solidFill>
            <a:srgbClr val="DFF5F2"/>
          </a:solidFill>
          <a:ln w="9525">
            <a:solidFill>
              <a:schemeClr val="tx1"/>
            </a:solidFill>
            <a:miter lim="800000"/>
            <a:headEnd/>
            <a:tailEnd/>
          </a:ln>
        </p:spPr>
        <p:txBody>
          <a:bodyPr wrap="none" anchor="ctr"/>
          <a:lstStyle/>
          <a:p>
            <a:endParaRPr lang="ja-JP" altLang="en-US" sz="2400" dirty="0">
              <a:solidFill>
                <a:srgbClr val="000000"/>
              </a:solidFill>
              <a:latin typeface="Arial" charset="0"/>
            </a:endParaRPr>
          </a:p>
        </p:txBody>
      </p:sp>
      <p:sp>
        <p:nvSpPr>
          <p:cNvPr id="710674" name="Rectangle 20"/>
          <p:cNvSpPr>
            <a:spLocks noChangeArrowheads="1"/>
          </p:cNvSpPr>
          <p:nvPr/>
        </p:nvSpPr>
        <p:spPr bwMode="auto">
          <a:xfrm>
            <a:off x="395536" y="4900390"/>
            <a:ext cx="2562225" cy="733425"/>
          </a:xfrm>
          <a:prstGeom prst="rect">
            <a:avLst/>
          </a:prstGeom>
          <a:solidFill>
            <a:srgbClr val="DFF5F2"/>
          </a:solidFill>
          <a:ln w="9525">
            <a:solidFill>
              <a:schemeClr val="tx1"/>
            </a:solidFill>
            <a:miter lim="800000"/>
            <a:headEnd/>
            <a:tailEnd/>
          </a:ln>
        </p:spPr>
        <p:txBody>
          <a:bodyPr wrap="none" anchor="ctr"/>
          <a:lstStyle/>
          <a:p>
            <a:endParaRPr lang="ja-JP" altLang="en-US" sz="2400" dirty="0">
              <a:solidFill>
                <a:srgbClr val="000000"/>
              </a:solidFill>
              <a:latin typeface="Arial" charset="0"/>
            </a:endParaRPr>
          </a:p>
        </p:txBody>
      </p:sp>
      <p:sp>
        <p:nvSpPr>
          <p:cNvPr id="710680" name="Text Box 27"/>
          <p:cNvSpPr txBox="1">
            <a:spLocks noChangeArrowheads="1"/>
          </p:cNvSpPr>
          <p:nvPr/>
        </p:nvSpPr>
        <p:spPr bwMode="auto">
          <a:xfrm>
            <a:off x="420544" y="1526952"/>
            <a:ext cx="2510624" cy="584775"/>
          </a:xfrm>
          <a:prstGeom prst="rect">
            <a:avLst/>
          </a:prstGeom>
          <a:noFill/>
          <a:ln w="9525">
            <a:noFill/>
            <a:miter lim="800000"/>
            <a:headEnd/>
            <a:tailEnd/>
          </a:ln>
        </p:spPr>
        <p:txBody>
          <a:bodyPr wrap="none">
            <a:spAutoFit/>
          </a:bodyPr>
          <a:lstStyle/>
          <a:p>
            <a:pPr algn="ctr"/>
            <a:r>
              <a:rPr lang="en-US" altLang="ja-JP" sz="1600" dirty="0" smtClean="0">
                <a:solidFill>
                  <a:srgbClr val="000000"/>
                </a:solidFill>
                <a:latin typeface="Arial" charset="0"/>
              </a:rPr>
              <a:t>Reestimate </a:t>
            </a:r>
            <a:r>
              <a:rPr lang="en-US" altLang="ja-JP" sz="1600" dirty="0">
                <a:solidFill>
                  <a:srgbClr val="000000"/>
                </a:solidFill>
                <a:latin typeface="Arial" charset="0"/>
              </a:rPr>
              <a:t>CD-HMMs by</a:t>
            </a:r>
          </a:p>
          <a:p>
            <a:pPr algn="ctr"/>
            <a:r>
              <a:rPr lang="en-US" altLang="ja-JP" sz="1600" dirty="0">
                <a:solidFill>
                  <a:srgbClr val="000000"/>
                </a:solidFill>
                <a:latin typeface="Arial" charset="0"/>
              </a:rPr>
              <a:t>EM algorithm </a:t>
            </a:r>
            <a:r>
              <a:rPr lang="en-US" altLang="ja-JP" sz="1600" dirty="0">
                <a:solidFill>
                  <a:srgbClr val="0000FF"/>
                </a:solidFill>
                <a:latin typeface="Arial" charset="0"/>
              </a:rPr>
              <a:t>(HERest)</a:t>
            </a:r>
          </a:p>
        </p:txBody>
      </p:sp>
      <p:sp>
        <p:nvSpPr>
          <p:cNvPr id="710681" name="Text Box 28"/>
          <p:cNvSpPr txBox="1">
            <a:spLocks noChangeArrowheads="1"/>
          </p:cNvSpPr>
          <p:nvPr/>
        </p:nvSpPr>
        <p:spPr bwMode="auto">
          <a:xfrm>
            <a:off x="617962" y="2690590"/>
            <a:ext cx="2117375" cy="584775"/>
          </a:xfrm>
          <a:prstGeom prst="rect">
            <a:avLst/>
          </a:prstGeom>
          <a:noFill/>
          <a:ln w="9525">
            <a:noFill/>
            <a:miter lim="800000"/>
            <a:headEnd/>
            <a:tailEnd/>
          </a:ln>
        </p:spPr>
        <p:txBody>
          <a:bodyPr wrap="none">
            <a:spAutoFit/>
          </a:bodyPr>
          <a:lstStyle/>
          <a:p>
            <a:pPr algn="ctr"/>
            <a:r>
              <a:rPr lang="en-US" altLang="ja-JP" sz="1600" dirty="0">
                <a:solidFill>
                  <a:srgbClr val="000000"/>
                </a:solidFill>
                <a:latin typeface="Arial" charset="0"/>
              </a:rPr>
              <a:t>Decision tree-based</a:t>
            </a:r>
          </a:p>
          <a:p>
            <a:pPr algn="ctr"/>
            <a:r>
              <a:rPr lang="en-US" altLang="ja-JP" sz="1600" dirty="0">
                <a:solidFill>
                  <a:srgbClr val="000000"/>
                </a:solidFill>
                <a:latin typeface="Arial" charset="0"/>
              </a:rPr>
              <a:t>clustering </a:t>
            </a:r>
            <a:r>
              <a:rPr lang="en-US" altLang="ja-JP" sz="1600" dirty="0">
                <a:solidFill>
                  <a:srgbClr val="0000FF"/>
                </a:solidFill>
                <a:latin typeface="Arial" charset="0"/>
              </a:rPr>
              <a:t>(HHEd TB)</a:t>
            </a:r>
          </a:p>
        </p:txBody>
      </p:sp>
      <p:sp>
        <p:nvSpPr>
          <p:cNvPr id="710682" name="Text Box 29"/>
          <p:cNvSpPr txBox="1">
            <a:spLocks noChangeArrowheads="1"/>
          </p:cNvSpPr>
          <p:nvPr/>
        </p:nvSpPr>
        <p:spPr bwMode="auto">
          <a:xfrm>
            <a:off x="422131" y="3824065"/>
            <a:ext cx="2510624" cy="584775"/>
          </a:xfrm>
          <a:prstGeom prst="rect">
            <a:avLst/>
          </a:prstGeom>
          <a:noFill/>
          <a:ln w="9525">
            <a:noFill/>
            <a:miter lim="800000"/>
            <a:headEnd/>
            <a:tailEnd/>
          </a:ln>
        </p:spPr>
        <p:txBody>
          <a:bodyPr wrap="none">
            <a:spAutoFit/>
          </a:bodyPr>
          <a:lstStyle/>
          <a:p>
            <a:pPr algn="ctr"/>
            <a:r>
              <a:rPr lang="en-US" altLang="ja-JP" sz="1600" dirty="0">
                <a:solidFill>
                  <a:srgbClr val="000000"/>
                </a:solidFill>
                <a:latin typeface="Arial" charset="0"/>
              </a:rPr>
              <a:t>Reestimate CD-HMMs by</a:t>
            </a:r>
          </a:p>
          <a:p>
            <a:pPr algn="ctr"/>
            <a:r>
              <a:rPr lang="en-US" altLang="ja-JP" sz="1600" dirty="0">
                <a:solidFill>
                  <a:srgbClr val="000000"/>
                </a:solidFill>
                <a:latin typeface="Arial" charset="0"/>
              </a:rPr>
              <a:t>EM algorithm </a:t>
            </a:r>
            <a:r>
              <a:rPr lang="en-US" altLang="ja-JP" sz="1600" dirty="0">
                <a:solidFill>
                  <a:srgbClr val="0000FF"/>
                </a:solidFill>
                <a:latin typeface="Arial" charset="0"/>
              </a:rPr>
              <a:t>(HERest)</a:t>
            </a:r>
          </a:p>
        </p:txBody>
      </p:sp>
      <p:sp>
        <p:nvSpPr>
          <p:cNvPr id="710683" name="Text Box 30"/>
          <p:cNvSpPr txBox="1">
            <a:spLocks noChangeArrowheads="1"/>
          </p:cNvSpPr>
          <p:nvPr/>
        </p:nvSpPr>
        <p:spPr bwMode="auto">
          <a:xfrm>
            <a:off x="603278" y="4967065"/>
            <a:ext cx="2146742" cy="584775"/>
          </a:xfrm>
          <a:prstGeom prst="rect">
            <a:avLst/>
          </a:prstGeom>
          <a:noFill/>
          <a:ln w="9525">
            <a:noFill/>
            <a:miter lim="800000"/>
            <a:headEnd/>
            <a:tailEnd/>
          </a:ln>
        </p:spPr>
        <p:txBody>
          <a:bodyPr wrap="none">
            <a:spAutoFit/>
          </a:bodyPr>
          <a:lstStyle/>
          <a:p>
            <a:pPr algn="ctr"/>
            <a:r>
              <a:rPr lang="en-US" altLang="ja-JP" sz="1600" dirty="0">
                <a:solidFill>
                  <a:srgbClr val="000000"/>
                </a:solidFill>
                <a:latin typeface="Arial" charset="0"/>
              </a:rPr>
              <a:t>Untie parameter tying</a:t>
            </a:r>
          </a:p>
          <a:p>
            <a:pPr algn="ctr"/>
            <a:r>
              <a:rPr lang="en-US" altLang="ja-JP" sz="1600" dirty="0">
                <a:solidFill>
                  <a:srgbClr val="000000"/>
                </a:solidFill>
                <a:latin typeface="Arial" charset="0"/>
              </a:rPr>
              <a:t>structure </a:t>
            </a:r>
            <a:r>
              <a:rPr lang="en-US" altLang="ja-JP" sz="1600" dirty="0">
                <a:solidFill>
                  <a:srgbClr val="0000FF"/>
                </a:solidFill>
                <a:latin typeface="Arial" charset="0"/>
              </a:rPr>
              <a:t>(HHEd UT)</a:t>
            </a:r>
          </a:p>
        </p:txBody>
      </p:sp>
      <p:sp>
        <p:nvSpPr>
          <p:cNvPr id="710689" name="Line 36"/>
          <p:cNvSpPr>
            <a:spLocks noChangeShapeType="1"/>
          </p:cNvSpPr>
          <p:nvPr/>
        </p:nvSpPr>
        <p:spPr bwMode="auto">
          <a:xfrm>
            <a:off x="1675855" y="1196752"/>
            <a:ext cx="0" cy="266700"/>
          </a:xfrm>
          <a:prstGeom prst="line">
            <a:avLst/>
          </a:prstGeom>
          <a:noFill/>
          <a:ln w="9525">
            <a:solidFill>
              <a:schemeClr val="tx1"/>
            </a:solidFill>
            <a:round/>
            <a:headEnd type="none" w="med" len="med"/>
            <a:tailEnd type="arrow" w="med" len="med"/>
          </a:ln>
        </p:spPr>
        <p:txBody>
          <a:bodyPr/>
          <a:lstStyle/>
          <a:p>
            <a:endParaRPr lang="ja-JP" altLang="en-US" sz="1600" dirty="0">
              <a:solidFill>
                <a:srgbClr val="000000"/>
              </a:solidFill>
            </a:endParaRPr>
          </a:p>
        </p:txBody>
      </p:sp>
      <p:sp>
        <p:nvSpPr>
          <p:cNvPr id="710694" name="Line 41"/>
          <p:cNvSpPr>
            <a:spLocks noChangeShapeType="1"/>
          </p:cNvSpPr>
          <p:nvPr/>
        </p:nvSpPr>
        <p:spPr bwMode="auto">
          <a:xfrm flipH="1">
            <a:off x="1676649" y="2200052"/>
            <a:ext cx="0" cy="414338"/>
          </a:xfrm>
          <a:prstGeom prst="line">
            <a:avLst/>
          </a:prstGeom>
          <a:noFill/>
          <a:ln w="9525">
            <a:solidFill>
              <a:schemeClr val="tx1"/>
            </a:solidFill>
            <a:round/>
            <a:headEnd type="none" w="med" len="med"/>
            <a:tailEnd type="arrow" w="med" len="med"/>
          </a:ln>
        </p:spPr>
        <p:txBody>
          <a:bodyPr/>
          <a:lstStyle/>
          <a:p>
            <a:endParaRPr lang="ja-JP" altLang="en-US" sz="1600" dirty="0">
              <a:solidFill>
                <a:srgbClr val="000000"/>
              </a:solidFill>
            </a:endParaRPr>
          </a:p>
        </p:txBody>
      </p:sp>
      <p:sp>
        <p:nvSpPr>
          <p:cNvPr id="710695" name="Line 42"/>
          <p:cNvSpPr>
            <a:spLocks noChangeShapeType="1"/>
          </p:cNvSpPr>
          <p:nvPr/>
        </p:nvSpPr>
        <p:spPr bwMode="auto">
          <a:xfrm flipH="1">
            <a:off x="1676649" y="3360515"/>
            <a:ext cx="0" cy="400050"/>
          </a:xfrm>
          <a:prstGeom prst="line">
            <a:avLst/>
          </a:prstGeom>
          <a:noFill/>
          <a:ln w="9525">
            <a:solidFill>
              <a:schemeClr val="tx1"/>
            </a:solidFill>
            <a:round/>
            <a:headEnd type="none" w="med" len="med"/>
            <a:tailEnd type="arrow" w="med" len="med"/>
          </a:ln>
        </p:spPr>
        <p:txBody>
          <a:bodyPr/>
          <a:lstStyle/>
          <a:p>
            <a:endParaRPr lang="ja-JP" altLang="en-US" sz="1600" dirty="0">
              <a:solidFill>
                <a:srgbClr val="000000"/>
              </a:solidFill>
            </a:endParaRPr>
          </a:p>
        </p:txBody>
      </p:sp>
      <p:sp>
        <p:nvSpPr>
          <p:cNvPr id="710696" name="Line 43"/>
          <p:cNvSpPr>
            <a:spLocks noChangeShapeType="1"/>
          </p:cNvSpPr>
          <p:nvPr/>
        </p:nvSpPr>
        <p:spPr bwMode="auto">
          <a:xfrm flipH="1">
            <a:off x="1676649" y="4503515"/>
            <a:ext cx="0" cy="400050"/>
          </a:xfrm>
          <a:prstGeom prst="line">
            <a:avLst/>
          </a:prstGeom>
          <a:noFill/>
          <a:ln w="9525">
            <a:solidFill>
              <a:schemeClr val="tx1"/>
            </a:solidFill>
            <a:round/>
            <a:headEnd type="none" w="med" len="med"/>
            <a:tailEnd type="arrow" w="med" len="med"/>
          </a:ln>
        </p:spPr>
        <p:txBody>
          <a:bodyPr/>
          <a:lstStyle/>
          <a:p>
            <a:endParaRPr lang="ja-JP" altLang="en-US" sz="1600" dirty="0">
              <a:solidFill>
                <a:srgbClr val="000000"/>
              </a:solidFill>
            </a:endParaRPr>
          </a:p>
        </p:txBody>
      </p:sp>
      <p:cxnSp>
        <p:nvCxnSpPr>
          <p:cNvPr id="710697" name="AutoShape 44"/>
          <p:cNvCxnSpPr>
            <a:cxnSpLocks noChangeShapeType="1"/>
            <a:stCxn id="710674" idx="2"/>
            <a:endCxn id="710680" idx="3"/>
          </p:cNvCxnSpPr>
          <p:nvPr/>
        </p:nvCxnSpPr>
        <p:spPr bwMode="auto">
          <a:xfrm rot="5400000" flipH="1" flipV="1">
            <a:off x="396670" y="3099318"/>
            <a:ext cx="3814475" cy="1254519"/>
          </a:xfrm>
          <a:prstGeom prst="bentConnector4">
            <a:avLst>
              <a:gd name="adj1" fmla="val -5993"/>
              <a:gd name="adj2" fmla="val 120342"/>
            </a:avLst>
          </a:prstGeom>
          <a:noFill/>
          <a:ln w="9525">
            <a:solidFill>
              <a:schemeClr val="tx1"/>
            </a:solidFill>
            <a:miter lim="800000"/>
            <a:headEnd type="none" w="med" len="med"/>
            <a:tailEnd type="arrow" w="med" len="med"/>
          </a:ln>
        </p:spPr>
      </p:cxnSp>
      <p:sp>
        <p:nvSpPr>
          <p:cNvPr id="51" name="Text Box 26"/>
          <p:cNvSpPr txBox="1">
            <a:spLocks noChangeArrowheads="1"/>
          </p:cNvSpPr>
          <p:nvPr/>
        </p:nvSpPr>
        <p:spPr bwMode="auto">
          <a:xfrm>
            <a:off x="3983859" y="1631434"/>
            <a:ext cx="3687228" cy="584775"/>
          </a:xfrm>
          <a:prstGeom prst="rect">
            <a:avLst/>
          </a:prstGeom>
          <a:noFill/>
          <a:ln w="9525">
            <a:noFill/>
            <a:miter lim="800000"/>
            <a:headEnd/>
            <a:tailEnd/>
          </a:ln>
        </p:spPr>
        <p:txBody>
          <a:bodyPr wrap="none">
            <a:spAutoFit/>
          </a:bodyPr>
          <a:lstStyle/>
          <a:p>
            <a:pPr algn="ctr"/>
            <a:r>
              <a:rPr lang="en-US" altLang="ja-JP" sz="1600" dirty="0" smtClean="0">
                <a:latin typeface="Arial" charset="0"/>
              </a:rPr>
              <a:t>Estimate parameters with training data</a:t>
            </a:r>
          </a:p>
          <a:p>
            <a:pPr algn="ctr"/>
            <a:r>
              <a:rPr lang="en-US" altLang="ja-JP" sz="1600" dirty="0" smtClean="0">
                <a:latin typeface="Arial" charset="0"/>
              </a:rPr>
              <a:t>(parameters are not shared)</a:t>
            </a:r>
          </a:p>
        </p:txBody>
      </p:sp>
      <p:sp>
        <p:nvSpPr>
          <p:cNvPr id="52" name="Text Box 26"/>
          <p:cNvSpPr txBox="1">
            <a:spLocks noChangeArrowheads="1"/>
          </p:cNvSpPr>
          <p:nvPr/>
        </p:nvSpPr>
        <p:spPr bwMode="auto">
          <a:xfrm>
            <a:off x="4292439" y="2704882"/>
            <a:ext cx="3070071" cy="830997"/>
          </a:xfrm>
          <a:prstGeom prst="rect">
            <a:avLst/>
          </a:prstGeom>
          <a:noFill/>
          <a:ln w="9525">
            <a:noFill/>
            <a:miter lim="800000"/>
            <a:headEnd/>
            <a:tailEnd/>
          </a:ln>
        </p:spPr>
        <p:txBody>
          <a:bodyPr wrap="none">
            <a:spAutoFit/>
          </a:bodyPr>
          <a:lstStyle/>
          <a:p>
            <a:pPr algn="ctr"/>
            <a:r>
              <a:rPr lang="en-US" altLang="ja-JP" sz="1600" dirty="0" smtClean="0">
                <a:latin typeface="Arial" charset="0"/>
              </a:rPr>
              <a:t>Construct a decision tree by </a:t>
            </a:r>
          </a:p>
          <a:p>
            <a:pPr algn="ctr"/>
            <a:r>
              <a:rPr lang="en-US" altLang="ja-JP" sz="1600" dirty="0" smtClean="0">
                <a:latin typeface="Arial" charset="0"/>
              </a:rPr>
              <a:t>the context clustering technique</a:t>
            </a:r>
          </a:p>
          <a:p>
            <a:pPr algn="ctr"/>
            <a:r>
              <a:rPr lang="en-US" altLang="ja-JP" sz="1600" dirty="0" smtClean="0">
                <a:latin typeface="Arial" charset="0"/>
              </a:rPr>
              <a:t>(Use TB command)</a:t>
            </a:r>
          </a:p>
        </p:txBody>
      </p:sp>
      <p:sp>
        <p:nvSpPr>
          <p:cNvPr id="53" name="Text Box 26"/>
          <p:cNvSpPr txBox="1">
            <a:spLocks noChangeArrowheads="1"/>
          </p:cNvSpPr>
          <p:nvPr/>
        </p:nvSpPr>
        <p:spPr bwMode="auto">
          <a:xfrm>
            <a:off x="3983859" y="3906540"/>
            <a:ext cx="3687228" cy="584775"/>
          </a:xfrm>
          <a:prstGeom prst="rect">
            <a:avLst/>
          </a:prstGeom>
          <a:noFill/>
          <a:ln w="9525">
            <a:noFill/>
            <a:miter lim="800000"/>
            <a:headEnd/>
            <a:tailEnd/>
          </a:ln>
        </p:spPr>
        <p:txBody>
          <a:bodyPr wrap="none">
            <a:spAutoFit/>
          </a:bodyPr>
          <a:lstStyle/>
          <a:p>
            <a:pPr algn="ctr"/>
            <a:r>
              <a:rPr lang="en-US" altLang="ja-JP" sz="1600" dirty="0" smtClean="0">
                <a:latin typeface="Arial" charset="0"/>
              </a:rPr>
              <a:t>Estimate parameters with training data</a:t>
            </a:r>
          </a:p>
          <a:p>
            <a:pPr algn="ctr"/>
            <a:r>
              <a:rPr lang="en-US" altLang="ja-JP" sz="1600" dirty="0" smtClean="0">
                <a:latin typeface="Arial" charset="0"/>
              </a:rPr>
              <a:t>(parameters are shared)</a:t>
            </a:r>
          </a:p>
        </p:txBody>
      </p:sp>
      <p:cxnSp>
        <p:nvCxnSpPr>
          <p:cNvPr id="3" name="カギ線​​コネクタ 2"/>
          <p:cNvCxnSpPr>
            <a:stCxn id="710673" idx="1"/>
            <a:endCxn id="63" idx="0"/>
          </p:cNvCxnSpPr>
          <p:nvPr/>
        </p:nvCxnSpPr>
        <p:spPr>
          <a:xfrm rot="10800000" flipH="1" flipV="1">
            <a:off x="395535" y="4124103"/>
            <a:ext cx="1299941" cy="2182736"/>
          </a:xfrm>
          <a:prstGeom prst="bentConnector4">
            <a:avLst>
              <a:gd name="adj1" fmla="val -17585"/>
              <a:gd name="adj2" fmla="val 9098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 Box 26"/>
          <p:cNvSpPr txBox="1">
            <a:spLocks noChangeArrowheads="1"/>
          </p:cNvSpPr>
          <p:nvPr/>
        </p:nvSpPr>
        <p:spPr bwMode="auto">
          <a:xfrm>
            <a:off x="872174" y="6306839"/>
            <a:ext cx="1646606" cy="369332"/>
          </a:xfrm>
          <a:prstGeom prst="rect">
            <a:avLst/>
          </a:prstGeom>
          <a:noFill/>
          <a:ln w="9525">
            <a:noFill/>
            <a:miter lim="800000"/>
            <a:headEnd/>
            <a:tailEnd/>
          </a:ln>
        </p:spPr>
        <p:txBody>
          <a:bodyPr wrap="none">
            <a:spAutoFit/>
          </a:bodyPr>
          <a:lstStyle/>
          <a:p>
            <a:pPr algn="ctr"/>
            <a:r>
              <a:rPr lang="en-US" altLang="ja-JP" sz="1800" dirty="0" smtClean="0">
                <a:latin typeface="Arial" charset="0"/>
              </a:rPr>
              <a:t>Synthesis part</a:t>
            </a:r>
          </a:p>
        </p:txBody>
      </p:sp>
      <p:sp>
        <p:nvSpPr>
          <p:cNvPr id="25" name="Text Box 26"/>
          <p:cNvSpPr txBox="1">
            <a:spLocks noChangeArrowheads="1"/>
          </p:cNvSpPr>
          <p:nvPr/>
        </p:nvSpPr>
        <p:spPr bwMode="auto">
          <a:xfrm>
            <a:off x="4617045" y="5072911"/>
            <a:ext cx="2420856" cy="584775"/>
          </a:xfrm>
          <a:prstGeom prst="rect">
            <a:avLst/>
          </a:prstGeom>
          <a:noFill/>
          <a:ln w="9525">
            <a:noFill/>
            <a:miter lim="800000"/>
            <a:headEnd/>
            <a:tailEnd/>
          </a:ln>
        </p:spPr>
        <p:txBody>
          <a:bodyPr wrap="none">
            <a:spAutoFit/>
          </a:bodyPr>
          <a:lstStyle/>
          <a:p>
            <a:pPr algn="ctr"/>
            <a:r>
              <a:rPr lang="en-US" altLang="ja-JP" sz="1600" dirty="0" smtClean="0">
                <a:latin typeface="Arial" charset="0"/>
              </a:rPr>
              <a:t>Untying shared structure</a:t>
            </a:r>
          </a:p>
          <a:p>
            <a:pPr algn="ctr"/>
            <a:r>
              <a:rPr lang="en-US" altLang="ja-JP" sz="1600" dirty="0" smtClean="0">
                <a:latin typeface="Arial" charset="0"/>
              </a:rPr>
              <a:t>(Use UT command)</a:t>
            </a:r>
          </a:p>
        </p:txBody>
      </p:sp>
    </p:spTree>
    <p:extLst>
      <p:ext uri="{BB962C8B-B14F-4D97-AF65-F5344CB8AC3E}">
        <p14:creationId xmlns:p14="http://schemas.microsoft.com/office/powerpoint/2010/main" val="161546588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直線​​コネクタ 98"/>
          <p:cNvCxnSpPr/>
          <p:nvPr/>
        </p:nvCxnSpPr>
        <p:spPr>
          <a:xfrm>
            <a:off x="6677025" y="1738313"/>
            <a:ext cx="2111995" cy="970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457950" y="1747838"/>
            <a:ext cx="98822" cy="964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円/楕円 77"/>
          <p:cNvSpPr/>
          <p:nvPr/>
        </p:nvSpPr>
        <p:spPr>
          <a:xfrm>
            <a:off x="6358772" y="1390922"/>
            <a:ext cx="396000" cy="396000"/>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b="1" dirty="0">
              <a:solidFill>
                <a:srgbClr val="FFFFFF"/>
              </a:solidFill>
            </a:endParaRPr>
          </a:p>
        </p:txBody>
      </p:sp>
      <p:sp>
        <p:nvSpPr>
          <p:cNvPr id="76" name="円/楕円 75"/>
          <p:cNvSpPr/>
          <p:nvPr/>
        </p:nvSpPr>
        <p:spPr>
          <a:xfrm>
            <a:off x="5772442" y="1390922"/>
            <a:ext cx="396000" cy="396000"/>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b="1" dirty="0">
              <a:solidFill>
                <a:srgbClr val="FFFFFF"/>
              </a:solidFill>
            </a:endParaRPr>
          </a:p>
        </p:txBody>
      </p:sp>
      <p:sp>
        <p:nvSpPr>
          <p:cNvPr id="75" name="円/楕円 74"/>
          <p:cNvSpPr/>
          <p:nvPr/>
        </p:nvSpPr>
        <p:spPr>
          <a:xfrm>
            <a:off x="5258092" y="1390922"/>
            <a:ext cx="396000" cy="396000"/>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b="1" dirty="0">
              <a:solidFill>
                <a:srgbClr val="FFFFFF"/>
              </a:solidFill>
            </a:endParaRPr>
          </a:p>
        </p:txBody>
      </p:sp>
      <p:sp>
        <p:nvSpPr>
          <p:cNvPr id="74" name="円/楕円 73"/>
          <p:cNvSpPr/>
          <p:nvPr/>
        </p:nvSpPr>
        <p:spPr>
          <a:xfrm>
            <a:off x="4678948" y="1390922"/>
            <a:ext cx="396000" cy="396000"/>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cxnSp>
        <p:nvCxnSpPr>
          <p:cNvPr id="77" name="直線​​コネクタ 76"/>
          <p:cNvCxnSpPr/>
          <p:nvPr/>
        </p:nvCxnSpPr>
        <p:spPr>
          <a:xfrm flipH="1">
            <a:off x="3468944" y="1738313"/>
            <a:ext cx="257712" cy="970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3945234" y="1747838"/>
            <a:ext cx="1763168" cy="961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円/楕円 70"/>
          <p:cNvSpPr/>
          <p:nvPr/>
        </p:nvSpPr>
        <p:spPr>
          <a:xfrm>
            <a:off x="3632509" y="1390922"/>
            <a:ext cx="396000" cy="396000"/>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2" name="円/楕円 1"/>
          <p:cNvSpPr/>
          <p:nvPr/>
        </p:nvSpPr>
        <p:spPr>
          <a:xfrm>
            <a:off x="2680109" y="1390922"/>
            <a:ext cx="396000" cy="396000"/>
          </a:xfrm>
          <a:prstGeom prst="ellipse">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690184" name="正方形/長方形 690183"/>
          <p:cNvSpPr/>
          <p:nvPr/>
        </p:nvSpPr>
        <p:spPr>
          <a:xfrm>
            <a:off x="1115616" y="2708920"/>
            <a:ext cx="223224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sp>
        <p:nvSpPr>
          <p:cNvPr id="690177" name="タイトル 1"/>
          <p:cNvSpPr>
            <a:spLocks noGrp="1"/>
          </p:cNvSpPr>
          <p:nvPr>
            <p:ph type="title"/>
          </p:nvPr>
        </p:nvSpPr>
        <p:spPr>
          <a:xfrm>
            <a:off x="457200" y="-99392"/>
            <a:ext cx="8229600" cy="1143000"/>
          </a:xfrm>
        </p:spPr>
        <p:txBody>
          <a:bodyPr/>
          <a:lstStyle/>
          <a:p>
            <a:r>
              <a:rPr lang="en-US" altLang="ja-JP" dirty="0" smtClean="0"/>
              <a:t>Context-dependent model</a:t>
            </a:r>
            <a:endParaRPr lang="ja-JP" altLang="en-US" dirty="0" smtClean="0"/>
          </a:p>
        </p:txBody>
      </p:sp>
      <p:sp>
        <p:nvSpPr>
          <p:cNvPr id="690178" name="コンテンツ プレースホルダー 2"/>
          <p:cNvSpPr>
            <a:spLocks noGrp="1"/>
          </p:cNvSpPr>
          <p:nvPr>
            <p:ph idx="1"/>
          </p:nvPr>
        </p:nvSpPr>
        <p:spPr>
          <a:xfrm>
            <a:off x="0" y="5013176"/>
            <a:ext cx="9144000" cy="1844824"/>
          </a:xfrm>
        </p:spPr>
        <p:txBody>
          <a:bodyPr/>
          <a:lstStyle/>
          <a:p>
            <a:r>
              <a:rPr lang="en-US" altLang="ja-JP" dirty="0" smtClean="0"/>
              <a:t>Considering relations between phonemes</a:t>
            </a:r>
          </a:p>
          <a:p>
            <a:pPr marL="534988" lvl="1" indent="-336550">
              <a:buFont typeface="Arial" pitchFamily="34" charset="0"/>
              <a:buChar char="–"/>
            </a:pPr>
            <a:r>
              <a:rPr lang="en-US" altLang="ja-JP" dirty="0"/>
              <a:t>C</a:t>
            </a:r>
            <a:r>
              <a:rPr lang="en-US" altLang="ja-JP" dirty="0" smtClean="0"/>
              <a:t>ontext </a:t>
            </a:r>
            <a:r>
              <a:rPr lang="ja-JP" altLang="en-US" dirty="0"/>
              <a:t>⇒ </a:t>
            </a:r>
            <a:r>
              <a:rPr lang="en-US" altLang="ja-JP" dirty="0"/>
              <a:t>factor of speech variations </a:t>
            </a:r>
            <a:endParaRPr lang="ja-JP" altLang="en-US" dirty="0"/>
          </a:p>
          <a:p>
            <a:pPr marL="534988" lvl="1" indent="-336550">
              <a:buFont typeface="Arial" pitchFamily="34" charset="0"/>
              <a:buChar char="–"/>
            </a:pPr>
            <a:r>
              <a:rPr lang="en-US" altLang="ja-JP" dirty="0" smtClean="0"/>
              <a:t>Improving model accuracy</a:t>
            </a:r>
          </a:p>
        </p:txBody>
      </p:sp>
      <p:sp>
        <p:nvSpPr>
          <p:cNvPr id="690179" name="スライド番号プレースホルダー 3"/>
          <p:cNvSpPr>
            <a:spLocks noGrp="1"/>
          </p:cNvSpPr>
          <p:nvPr>
            <p:ph type="sldNum" sz="quarter" idx="12"/>
          </p:nvPr>
        </p:nvSpPr>
        <p:spPr>
          <a:xfrm>
            <a:off x="6988683" y="6562630"/>
            <a:ext cx="2133600" cy="476250"/>
          </a:xfrm>
          <a:noFill/>
        </p:spPr>
        <p:txBody>
          <a:bodyPr/>
          <a:lstStyle/>
          <a:p>
            <a:fld id="{5DBBD18B-FEF0-4507-9291-317EA90F932F}" type="slidenum">
              <a:rPr lang="en-US" altLang="ja-JP" smtClean="0">
                <a:ea typeface="ＭＳ Ｐゴシック" charset="-128"/>
              </a:rPr>
              <a:pPr/>
              <a:t>8</a:t>
            </a:fld>
            <a:endParaRPr lang="en-US" altLang="ja-JP" dirty="0" smtClean="0">
              <a:ea typeface="ＭＳ Ｐゴシック" charset="-128"/>
            </a:endParaRPr>
          </a:p>
        </p:txBody>
      </p:sp>
      <p:grpSp>
        <p:nvGrpSpPr>
          <p:cNvPr id="3" name="グループ化 27"/>
          <p:cNvGrpSpPr/>
          <p:nvPr/>
        </p:nvGrpSpPr>
        <p:grpSpPr>
          <a:xfrm>
            <a:off x="1348396" y="3573016"/>
            <a:ext cx="1747158" cy="279212"/>
            <a:chOff x="3995936" y="1690683"/>
            <a:chExt cx="1747158" cy="279212"/>
          </a:xfrm>
        </p:grpSpPr>
        <p:sp>
          <p:nvSpPr>
            <p:cNvPr id="5" name="Oval 52"/>
            <p:cNvSpPr>
              <a:spLocks noChangeArrowheads="1"/>
            </p:cNvSpPr>
            <p:nvPr/>
          </p:nvSpPr>
          <p:spPr bwMode="auto">
            <a:xfrm>
              <a:off x="5239038" y="1700813"/>
              <a:ext cx="269066" cy="269082"/>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7" name="Oval 55"/>
            <p:cNvSpPr>
              <a:spLocks noChangeArrowheads="1"/>
            </p:cNvSpPr>
            <p:nvPr/>
          </p:nvSpPr>
          <p:spPr bwMode="auto">
            <a:xfrm>
              <a:off x="4734982" y="1695446"/>
              <a:ext cx="269066" cy="269081"/>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8" name="AutoShape 56"/>
            <p:cNvCxnSpPr>
              <a:cxnSpLocks noChangeAspect="1" noChangeShapeType="1"/>
            </p:cNvCxnSpPr>
            <p:nvPr/>
          </p:nvCxnSpPr>
          <p:spPr bwMode="auto">
            <a:xfrm flipH="1">
              <a:off x="4792129" y="1728000"/>
              <a:ext cx="173821" cy="4763"/>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10" name="Oval 58"/>
            <p:cNvSpPr>
              <a:spLocks noChangeArrowheads="1"/>
            </p:cNvSpPr>
            <p:nvPr/>
          </p:nvSpPr>
          <p:spPr bwMode="auto">
            <a:xfrm>
              <a:off x="4232236" y="1690683"/>
              <a:ext cx="269068" cy="269081"/>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11" name="AutoShape 59"/>
            <p:cNvCxnSpPr>
              <a:cxnSpLocks noChangeAspect="1" noChangeShapeType="1"/>
            </p:cNvCxnSpPr>
            <p:nvPr/>
          </p:nvCxnSpPr>
          <p:spPr bwMode="auto">
            <a:xfrm flipH="1">
              <a:off x="4289383" y="1728000"/>
              <a:ext cx="173823" cy="238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14" name="AutoShape 166"/>
            <p:cNvCxnSpPr>
              <a:cxnSpLocks noChangeAspect="1" noChangeShapeType="1"/>
            </p:cNvCxnSpPr>
            <p:nvPr/>
          </p:nvCxnSpPr>
          <p:spPr bwMode="auto">
            <a:xfrm flipH="1">
              <a:off x="5293798" y="1728000"/>
              <a:ext cx="173823" cy="238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4" name="直線矢印​​コネクタ 3"/>
            <p:cNvCxnSpPr>
              <a:endCxn id="10" idx="2"/>
            </p:cNvCxnSpPr>
            <p:nvPr/>
          </p:nvCxnSpPr>
          <p:spPr>
            <a:xfrm>
              <a:off x="3995936" y="1825218"/>
              <a:ext cx="236300"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0" idx="6"/>
              <a:endCxn id="7" idx="2"/>
            </p:cNvCxnSpPr>
            <p:nvPr/>
          </p:nvCxnSpPr>
          <p:spPr>
            <a:xfrm>
              <a:off x="4501304" y="1825219"/>
              <a:ext cx="233678" cy="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7" idx="6"/>
              <a:endCxn id="5" idx="2"/>
            </p:cNvCxnSpPr>
            <p:nvPr/>
          </p:nvCxnSpPr>
          <p:spPr>
            <a:xfrm>
              <a:off x="5004048" y="1829987"/>
              <a:ext cx="234990" cy="536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5" idx="6"/>
            </p:cNvCxnSpPr>
            <p:nvPr/>
          </p:nvCxnSpPr>
          <p:spPr>
            <a:xfrm>
              <a:off x="5508104" y="1835354"/>
              <a:ext cx="234990" cy="536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9" name="テキスト ボックス 28"/>
          <p:cNvSpPr txBox="1"/>
          <p:nvPr/>
        </p:nvSpPr>
        <p:spPr>
          <a:xfrm>
            <a:off x="2411760" y="1295573"/>
            <a:ext cx="4557658" cy="523220"/>
          </a:xfrm>
          <a:prstGeom prst="rect">
            <a:avLst/>
          </a:prstGeom>
          <a:noFill/>
        </p:spPr>
        <p:txBody>
          <a:bodyPr wrap="none" rtlCol="0">
            <a:spAutoFit/>
          </a:bodyPr>
          <a:lstStyle/>
          <a:p>
            <a:pPr fontAlgn="base" latinLnBrk="0">
              <a:spcBef>
                <a:spcPct val="0"/>
              </a:spcBef>
              <a:spcAft>
                <a:spcPct val="0"/>
              </a:spcAft>
            </a:pPr>
            <a:r>
              <a:rPr kumimoji="1" lang="en-US" altLang="ja-JP" sz="2800" dirty="0">
                <a:solidFill>
                  <a:srgbClr val="000000"/>
                </a:solidFill>
              </a:rPr>
              <a:t>s </a:t>
            </a:r>
            <a:r>
              <a:rPr kumimoji="1" lang="en-US" altLang="ja-JP" sz="2800" dirty="0">
                <a:solidFill>
                  <a:srgbClr val="FF0000"/>
                </a:solidFill>
              </a:rPr>
              <a:t>a</a:t>
            </a:r>
            <a:r>
              <a:rPr kumimoji="1" lang="en-US" altLang="ja-JP" sz="2800" dirty="0">
                <a:solidFill>
                  <a:srgbClr val="000000"/>
                </a:solidFill>
              </a:rPr>
              <a:t> cl p </a:t>
            </a:r>
            <a:r>
              <a:rPr kumimoji="1" lang="en-US" altLang="ja-JP" sz="2800" dirty="0">
                <a:solidFill>
                  <a:srgbClr val="FF0000"/>
                </a:solidFill>
              </a:rPr>
              <a:t>a</a:t>
            </a:r>
            <a:r>
              <a:rPr kumimoji="1" lang="en-US" altLang="ja-JP" sz="2800" dirty="0">
                <a:solidFill>
                  <a:srgbClr val="000000"/>
                </a:solidFill>
              </a:rPr>
              <a:t> r i w </a:t>
            </a:r>
            <a:r>
              <a:rPr kumimoji="1" lang="en-US" altLang="ja-JP" sz="2800" dirty="0">
                <a:solidFill>
                  <a:srgbClr val="FF0000"/>
                </a:solidFill>
              </a:rPr>
              <a:t>a</a:t>
            </a:r>
            <a:r>
              <a:rPr kumimoji="1" lang="en-US" altLang="ja-JP" sz="2800" dirty="0">
                <a:solidFill>
                  <a:srgbClr val="000000"/>
                </a:solidFill>
              </a:rPr>
              <a:t> k </a:t>
            </a:r>
            <a:r>
              <a:rPr kumimoji="1" lang="en-US" altLang="ja-JP" sz="2800" dirty="0">
                <a:solidFill>
                  <a:srgbClr val="FF0000"/>
                </a:solidFill>
              </a:rPr>
              <a:t>a</a:t>
            </a:r>
            <a:r>
              <a:rPr kumimoji="1" lang="en-US" altLang="ja-JP" sz="2800" dirty="0">
                <a:solidFill>
                  <a:srgbClr val="000000"/>
                </a:solidFill>
              </a:rPr>
              <a:t> r </a:t>
            </a:r>
            <a:r>
              <a:rPr kumimoji="1" lang="en-US" altLang="ja-JP" sz="2800" dirty="0">
                <a:solidFill>
                  <a:srgbClr val="FF0000"/>
                </a:solidFill>
              </a:rPr>
              <a:t>a</a:t>
            </a:r>
            <a:r>
              <a:rPr kumimoji="1" lang="en-US" altLang="ja-JP" sz="2800" dirty="0">
                <a:solidFill>
                  <a:srgbClr val="000000"/>
                </a:solidFill>
              </a:rPr>
              <a:t> n </a:t>
            </a:r>
            <a:r>
              <a:rPr kumimoji="1" lang="en-US" altLang="ja-JP" sz="2800" dirty="0">
                <a:solidFill>
                  <a:srgbClr val="FF0000"/>
                </a:solidFill>
              </a:rPr>
              <a:t>a</a:t>
            </a:r>
            <a:r>
              <a:rPr kumimoji="1" lang="en-US" altLang="ja-JP" sz="2800" dirty="0">
                <a:solidFill>
                  <a:srgbClr val="000000"/>
                </a:solidFill>
              </a:rPr>
              <a:t> i</a:t>
            </a:r>
            <a:endParaRPr kumimoji="1" lang="ja-JP" altLang="en-US" sz="2800" dirty="0">
              <a:solidFill>
                <a:srgbClr val="000000"/>
              </a:solidFill>
            </a:endParaRPr>
          </a:p>
        </p:txBody>
      </p:sp>
      <p:sp>
        <p:nvSpPr>
          <p:cNvPr id="34" name="AutoShape 22"/>
          <p:cNvSpPr>
            <a:spLocks noChangeArrowheads="1"/>
          </p:cNvSpPr>
          <p:nvPr/>
        </p:nvSpPr>
        <p:spPr bwMode="auto">
          <a:xfrm>
            <a:off x="279400" y="908050"/>
            <a:ext cx="8594725" cy="4033118"/>
          </a:xfrm>
          <a:prstGeom prst="roundRect">
            <a:avLst>
              <a:gd name="adj" fmla="val 7920"/>
            </a:avLst>
          </a:prstGeom>
          <a:noFill/>
          <a:ln w="9525">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36" name="Text Box 65"/>
          <p:cNvSpPr txBox="1">
            <a:spLocks noChangeArrowheads="1"/>
          </p:cNvSpPr>
          <p:nvPr/>
        </p:nvSpPr>
        <p:spPr bwMode="auto">
          <a:xfrm>
            <a:off x="530150" y="1141685"/>
            <a:ext cx="1521570" cy="830997"/>
          </a:xfrm>
          <a:prstGeom prst="rect">
            <a:avLst/>
          </a:prstGeom>
          <a:solidFill>
            <a:srgbClr val="FFFF99"/>
          </a:solidFill>
          <a:ln w="9525">
            <a:solidFill>
              <a:schemeClr val="tx1"/>
            </a:solidFill>
            <a:miter lim="800000"/>
            <a:headEnd/>
            <a:tailEnd/>
          </a:ln>
        </p:spPr>
        <p:txBody>
          <a:bodyPr wrap="none">
            <a:spAutoFit/>
          </a:bodyPr>
          <a:lstStyle/>
          <a:p>
            <a:pPr fontAlgn="base" latinLnBrk="0">
              <a:spcBef>
                <a:spcPct val="0"/>
              </a:spcBef>
              <a:spcAft>
                <a:spcPct val="0"/>
              </a:spcAft>
            </a:pPr>
            <a:r>
              <a:rPr kumimoji="1" lang="en-US" altLang="ja-JP" sz="2400" dirty="0">
                <a:solidFill>
                  <a:srgbClr val="000000"/>
                </a:solidFill>
              </a:rPr>
              <a:t>Phoneme</a:t>
            </a:r>
          </a:p>
          <a:p>
            <a:pPr fontAlgn="base" latinLnBrk="0">
              <a:spcBef>
                <a:spcPct val="0"/>
              </a:spcBef>
              <a:spcAft>
                <a:spcPct val="0"/>
              </a:spcAft>
            </a:pPr>
            <a:r>
              <a:rPr kumimoji="1" lang="en-US" altLang="ja-JP" sz="2400" dirty="0">
                <a:solidFill>
                  <a:srgbClr val="000000"/>
                </a:solidFill>
              </a:rPr>
              <a:t>sequence</a:t>
            </a:r>
          </a:p>
        </p:txBody>
      </p:sp>
      <p:cxnSp>
        <p:nvCxnSpPr>
          <p:cNvPr id="690183" name="直線​​コネクタ 690182"/>
          <p:cNvCxnSpPr/>
          <p:nvPr/>
        </p:nvCxnSpPr>
        <p:spPr>
          <a:xfrm flipH="1">
            <a:off x="1115620" y="1738313"/>
            <a:ext cx="1641868" cy="970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0185" name="テキスト ボックス 690184"/>
          <p:cNvSpPr txBox="1"/>
          <p:nvPr/>
        </p:nvSpPr>
        <p:spPr>
          <a:xfrm>
            <a:off x="1729301" y="2728774"/>
            <a:ext cx="1064715" cy="523220"/>
          </a:xfrm>
          <a:prstGeom prst="rect">
            <a:avLst/>
          </a:prstGeom>
          <a:noFill/>
        </p:spPr>
        <p:txBody>
          <a:bodyPr wrap="none" rtlCol="0">
            <a:spAutoFit/>
          </a:bodyPr>
          <a:lstStyle/>
          <a:p>
            <a:pPr fontAlgn="base" latinLnBrk="0">
              <a:spcBef>
                <a:spcPct val="0"/>
              </a:spcBef>
              <a:spcAft>
                <a:spcPct val="0"/>
              </a:spcAft>
            </a:pPr>
            <a:r>
              <a:rPr kumimoji="1" lang="en-US" altLang="ja-JP" sz="2800" dirty="0">
                <a:solidFill>
                  <a:srgbClr val="000000"/>
                </a:solidFill>
              </a:rPr>
              <a:t>s-</a:t>
            </a:r>
            <a:r>
              <a:rPr kumimoji="1" lang="en-US" altLang="ja-JP" sz="2800" dirty="0">
                <a:solidFill>
                  <a:srgbClr val="FF0000"/>
                </a:solidFill>
              </a:rPr>
              <a:t>a</a:t>
            </a:r>
            <a:r>
              <a:rPr kumimoji="1" lang="en-US" altLang="ja-JP" sz="2800" dirty="0">
                <a:solidFill>
                  <a:srgbClr val="000000"/>
                </a:solidFill>
              </a:rPr>
              <a:t>-cl</a:t>
            </a:r>
            <a:endParaRPr kumimoji="1" lang="ja-JP" altLang="en-US" sz="2800" dirty="0">
              <a:solidFill>
                <a:srgbClr val="000000"/>
              </a:solidFill>
            </a:endParaRPr>
          </a:p>
        </p:txBody>
      </p:sp>
      <p:sp>
        <p:nvSpPr>
          <p:cNvPr id="44" name="正方形/長方形 43"/>
          <p:cNvSpPr/>
          <p:nvPr/>
        </p:nvSpPr>
        <p:spPr>
          <a:xfrm>
            <a:off x="3476154" y="2708920"/>
            <a:ext cx="223224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nvGrpSpPr>
          <p:cNvPr id="6" name="グループ化 44"/>
          <p:cNvGrpSpPr/>
          <p:nvPr/>
        </p:nvGrpSpPr>
        <p:grpSpPr>
          <a:xfrm>
            <a:off x="3708934" y="3573016"/>
            <a:ext cx="1747158" cy="279212"/>
            <a:chOff x="3995936" y="1690683"/>
            <a:chExt cx="1747158" cy="279212"/>
          </a:xfrm>
        </p:grpSpPr>
        <p:sp>
          <p:nvSpPr>
            <p:cNvPr id="46" name="Oval 52"/>
            <p:cNvSpPr>
              <a:spLocks noChangeArrowheads="1"/>
            </p:cNvSpPr>
            <p:nvPr/>
          </p:nvSpPr>
          <p:spPr bwMode="auto">
            <a:xfrm>
              <a:off x="5239038" y="1700813"/>
              <a:ext cx="269066" cy="269082"/>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47" name="Oval 55"/>
            <p:cNvSpPr>
              <a:spLocks noChangeArrowheads="1"/>
            </p:cNvSpPr>
            <p:nvPr/>
          </p:nvSpPr>
          <p:spPr bwMode="auto">
            <a:xfrm>
              <a:off x="4734982" y="1695446"/>
              <a:ext cx="269066" cy="269081"/>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48" name="AutoShape 56"/>
            <p:cNvCxnSpPr>
              <a:cxnSpLocks noChangeAspect="1" noChangeShapeType="1"/>
            </p:cNvCxnSpPr>
            <p:nvPr/>
          </p:nvCxnSpPr>
          <p:spPr bwMode="auto">
            <a:xfrm flipH="1">
              <a:off x="4792129" y="1728000"/>
              <a:ext cx="173821" cy="4763"/>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49" name="Oval 58"/>
            <p:cNvSpPr>
              <a:spLocks noChangeArrowheads="1"/>
            </p:cNvSpPr>
            <p:nvPr/>
          </p:nvSpPr>
          <p:spPr bwMode="auto">
            <a:xfrm>
              <a:off x="4232236" y="1690683"/>
              <a:ext cx="269068" cy="269081"/>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50" name="AutoShape 59"/>
            <p:cNvCxnSpPr>
              <a:cxnSpLocks noChangeAspect="1" noChangeShapeType="1"/>
            </p:cNvCxnSpPr>
            <p:nvPr/>
          </p:nvCxnSpPr>
          <p:spPr bwMode="auto">
            <a:xfrm flipH="1">
              <a:off x="4289383" y="1728000"/>
              <a:ext cx="173823" cy="238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51" name="AutoShape 166"/>
            <p:cNvCxnSpPr>
              <a:cxnSpLocks noChangeAspect="1" noChangeShapeType="1"/>
            </p:cNvCxnSpPr>
            <p:nvPr/>
          </p:nvCxnSpPr>
          <p:spPr bwMode="auto">
            <a:xfrm flipH="1">
              <a:off x="5293798" y="1728000"/>
              <a:ext cx="173823" cy="238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52" name="直線矢印​​コネクタ 51"/>
            <p:cNvCxnSpPr>
              <a:endCxn id="49" idx="2"/>
            </p:cNvCxnSpPr>
            <p:nvPr/>
          </p:nvCxnSpPr>
          <p:spPr>
            <a:xfrm>
              <a:off x="3995936" y="1825218"/>
              <a:ext cx="236300"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49" idx="6"/>
              <a:endCxn id="47" idx="2"/>
            </p:cNvCxnSpPr>
            <p:nvPr/>
          </p:nvCxnSpPr>
          <p:spPr>
            <a:xfrm>
              <a:off x="4501304" y="1825219"/>
              <a:ext cx="233678" cy="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47" idx="6"/>
              <a:endCxn id="46" idx="2"/>
            </p:cNvCxnSpPr>
            <p:nvPr/>
          </p:nvCxnSpPr>
          <p:spPr>
            <a:xfrm>
              <a:off x="5004048" y="1829987"/>
              <a:ext cx="234990" cy="536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46" idx="6"/>
            </p:cNvCxnSpPr>
            <p:nvPr/>
          </p:nvCxnSpPr>
          <p:spPr>
            <a:xfrm>
              <a:off x="5508104" y="1835354"/>
              <a:ext cx="234990" cy="536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テキスト ボックス 55"/>
          <p:cNvSpPr txBox="1"/>
          <p:nvPr/>
        </p:nvSpPr>
        <p:spPr>
          <a:xfrm>
            <a:off x="4089839" y="2728774"/>
            <a:ext cx="946093" cy="523220"/>
          </a:xfrm>
          <a:prstGeom prst="rect">
            <a:avLst/>
          </a:prstGeom>
          <a:noFill/>
        </p:spPr>
        <p:txBody>
          <a:bodyPr wrap="none" rtlCol="0">
            <a:spAutoFit/>
          </a:bodyPr>
          <a:lstStyle/>
          <a:p>
            <a:pPr fontAlgn="base" latinLnBrk="0">
              <a:spcBef>
                <a:spcPct val="0"/>
              </a:spcBef>
              <a:spcAft>
                <a:spcPct val="0"/>
              </a:spcAft>
            </a:pPr>
            <a:r>
              <a:rPr kumimoji="1" lang="en-US" altLang="ja-JP" sz="2800" dirty="0">
                <a:solidFill>
                  <a:srgbClr val="000000"/>
                </a:solidFill>
              </a:rPr>
              <a:t>p-</a:t>
            </a:r>
            <a:r>
              <a:rPr kumimoji="1" lang="en-US" altLang="ja-JP" sz="2800" dirty="0">
                <a:solidFill>
                  <a:srgbClr val="FF0000"/>
                </a:solidFill>
              </a:rPr>
              <a:t>a</a:t>
            </a:r>
            <a:r>
              <a:rPr kumimoji="1" lang="en-US" altLang="ja-JP" sz="2800" dirty="0">
                <a:solidFill>
                  <a:srgbClr val="000000"/>
                </a:solidFill>
              </a:rPr>
              <a:t>-r</a:t>
            </a:r>
            <a:endParaRPr kumimoji="1" lang="ja-JP" altLang="en-US" sz="2800" dirty="0">
              <a:solidFill>
                <a:srgbClr val="000000"/>
              </a:solidFill>
            </a:endParaRPr>
          </a:p>
        </p:txBody>
      </p:sp>
      <p:sp>
        <p:nvSpPr>
          <p:cNvPr id="57" name="正方形/長方形 56"/>
          <p:cNvSpPr/>
          <p:nvPr/>
        </p:nvSpPr>
        <p:spPr>
          <a:xfrm>
            <a:off x="6556772" y="2708920"/>
            <a:ext cx="223224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spcBef>
                <a:spcPct val="0"/>
              </a:spcBef>
              <a:spcAft>
                <a:spcPct val="0"/>
              </a:spcAft>
            </a:pPr>
            <a:endParaRPr kumimoji="1" lang="ja-JP" altLang="en-US" sz="1600" dirty="0">
              <a:solidFill>
                <a:srgbClr val="FFFFFF"/>
              </a:solidFill>
            </a:endParaRPr>
          </a:p>
        </p:txBody>
      </p:sp>
      <p:grpSp>
        <p:nvGrpSpPr>
          <p:cNvPr id="9" name="グループ化 57"/>
          <p:cNvGrpSpPr/>
          <p:nvPr/>
        </p:nvGrpSpPr>
        <p:grpSpPr>
          <a:xfrm>
            <a:off x="6789552" y="3573016"/>
            <a:ext cx="1747158" cy="279212"/>
            <a:chOff x="3995936" y="1690683"/>
            <a:chExt cx="1747158" cy="279212"/>
          </a:xfrm>
        </p:grpSpPr>
        <p:sp>
          <p:nvSpPr>
            <p:cNvPr id="59" name="Oval 52"/>
            <p:cNvSpPr>
              <a:spLocks noChangeArrowheads="1"/>
            </p:cNvSpPr>
            <p:nvPr/>
          </p:nvSpPr>
          <p:spPr bwMode="auto">
            <a:xfrm>
              <a:off x="5239038" y="1700813"/>
              <a:ext cx="269066" cy="269082"/>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sp>
          <p:nvSpPr>
            <p:cNvPr id="60" name="Oval 55"/>
            <p:cNvSpPr>
              <a:spLocks noChangeArrowheads="1"/>
            </p:cNvSpPr>
            <p:nvPr/>
          </p:nvSpPr>
          <p:spPr bwMode="auto">
            <a:xfrm>
              <a:off x="4734982" y="1695446"/>
              <a:ext cx="269066" cy="269081"/>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1" name="AutoShape 56"/>
            <p:cNvCxnSpPr>
              <a:cxnSpLocks noChangeAspect="1" noChangeShapeType="1"/>
            </p:cNvCxnSpPr>
            <p:nvPr/>
          </p:nvCxnSpPr>
          <p:spPr bwMode="auto">
            <a:xfrm flipH="1">
              <a:off x="4792129" y="1728000"/>
              <a:ext cx="173821" cy="4763"/>
            </a:xfrm>
            <a:prstGeom prst="curvedConnector5">
              <a:avLst>
                <a:gd name="adj1" fmla="val -26866"/>
                <a:gd name="adj2" fmla="val -8400005"/>
                <a:gd name="adj3" fmla="val 134324"/>
              </a:avLst>
            </a:prstGeom>
            <a:noFill/>
            <a:ln w="12700">
              <a:solidFill>
                <a:schemeClr val="tx1"/>
              </a:solidFill>
              <a:round/>
              <a:headEnd/>
              <a:tailEnd type="triangle" w="sm" len="sm"/>
            </a:ln>
          </p:spPr>
        </p:cxnSp>
        <p:sp>
          <p:nvSpPr>
            <p:cNvPr id="62" name="Oval 58"/>
            <p:cNvSpPr>
              <a:spLocks noChangeArrowheads="1"/>
            </p:cNvSpPr>
            <p:nvPr/>
          </p:nvSpPr>
          <p:spPr bwMode="auto">
            <a:xfrm>
              <a:off x="4232236" y="1690683"/>
              <a:ext cx="269068" cy="269081"/>
            </a:xfrm>
            <a:prstGeom prst="ellipse">
              <a:avLst/>
            </a:prstGeom>
            <a:solidFill>
              <a:srgbClr val="A1F9FD"/>
            </a:solidFill>
            <a:ln w="12700">
              <a:solidFill>
                <a:schemeClr val="tx1"/>
              </a:solidFill>
              <a:round/>
              <a:headEnd/>
              <a:tailEnd/>
            </a:ln>
          </p:spPr>
          <p:txBody>
            <a:bodyPr wrap="none" anchor="ctr"/>
            <a:lstStyle/>
            <a:p>
              <a:pPr fontAlgn="base" latinLnBrk="0">
                <a:spcBef>
                  <a:spcPct val="0"/>
                </a:spcBef>
                <a:spcAft>
                  <a:spcPct val="0"/>
                </a:spcAft>
              </a:pPr>
              <a:endParaRPr kumimoji="1" lang="ja-JP" altLang="en-US" sz="2800" dirty="0">
                <a:solidFill>
                  <a:srgbClr val="000000"/>
                </a:solidFill>
              </a:endParaRPr>
            </a:p>
          </p:txBody>
        </p:sp>
        <p:cxnSp>
          <p:nvCxnSpPr>
            <p:cNvPr id="63" name="AutoShape 59"/>
            <p:cNvCxnSpPr>
              <a:cxnSpLocks noChangeAspect="1" noChangeShapeType="1"/>
            </p:cNvCxnSpPr>
            <p:nvPr/>
          </p:nvCxnSpPr>
          <p:spPr bwMode="auto">
            <a:xfrm flipH="1">
              <a:off x="4289383" y="1728000"/>
              <a:ext cx="173823" cy="238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64" name="AutoShape 166"/>
            <p:cNvCxnSpPr>
              <a:cxnSpLocks noChangeAspect="1" noChangeShapeType="1"/>
            </p:cNvCxnSpPr>
            <p:nvPr/>
          </p:nvCxnSpPr>
          <p:spPr bwMode="auto">
            <a:xfrm flipH="1">
              <a:off x="5293798" y="1728000"/>
              <a:ext cx="173823" cy="2381"/>
            </a:xfrm>
            <a:prstGeom prst="curvedConnector5">
              <a:avLst>
                <a:gd name="adj1" fmla="val -26866"/>
                <a:gd name="adj2" fmla="val -16600005"/>
                <a:gd name="adj3" fmla="val 134324"/>
              </a:avLst>
            </a:prstGeom>
            <a:noFill/>
            <a:ln w="12700">
              <a:solidFill>
                <a:schemeClr val="tx1"/>
              </a:solidFill>
              <a:round/>
              <a:headEnd/>
              <a:tailEnd type="triangle" w="sm" len="sm"/>
            </a:ln>
          </p:spPr>
        </p:cxnSp>
        <p:cxnSp>
          <p:nvCxnSpPr>
            <p:cNvPr id="65" name="直線矢印​​コネクタ 64"/>
            <p:cNvCxnSpPr>
              <a:endCxn id="62" idx="2"/>
            </p:cNvCxnSpPr>
            <p:nvPr/>
          </p:nvCxnSpPr>
          <p:spPr>
            <a:xfrm>
              <a:off x="3995936" y="1825218"/>
              <a:ext cx="236300"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62" idx="6"/>
              <a:endCxn id="60" idx="2"/>
            </p:cNvCxnSpPr>
            <p:nvPr/>
          </p:nvCxnSpPr>
          <p:spPr>
            <a:xfrm>
              <a:off x="4501304" y="1825219"/>
              <a:ext cx="233678" cy="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60" idx="6"/>
              <a:endCxn id="59" idx="2"/>
            </p:cNvCxnSpPr>
            <p:nvPr/>
          </p:nvCxnSpPr>
          <p:spPr>
            <a:xfrm>
              <a:off x="5004048" y="1829987"/>
              <a:ext cx="234990" cy="536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9" idx="6"/>
            </p:cNvCxnSpPr>
            <p:nvPr/>
          </p:nvCxnSpPr>
          <p:spPr>
            <a:xfrm>
              <a:off x="5508104" y="1835354"/>
              <a:ext cx="234990" cy="536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9" name="テキスト ボックス 68"/>
          <p:cNvSpPr txBox="1"/>
          <p:nvPr/>
        </p:nvSpPr>
        <p:spPr>
          <a:xfrm>
            <a:off x="7170457" y="2728774"/>
            <a:ext cx="906017" cy="523220"/>
          </a:xfrm>
          <a:prstGeom prst="rect">
            <a:avLst/>
          </a:prstGeom>
          <a:noFill/>
        </p:spPr>
        <p:txBody>
          <a:bodyPr wrap="none" rtlCol="0">
            <a:spAutoFit/>
          </a:bodyPr>
          <a:lstStyle/>
          <a:p>
            <a:pPr fontAlgn="base" latinLnBrk="0">
              <a:spcBef>
                <a:spcPct val="0"/>
              </a:spcBef>
              <a:spcAft>
                <a:spcPct val="0"/>
              </a:spcAft>
            </a:pPr>
            <a:r>
              <a:rPr kumimoji="1" lang="en-US" altLang="ja-JP" sz="2800" dirty="0">
                <a:solidFill>
                  <a:srgbClr val="000000"/>
                </a:solidFill>
              </a:rPr>
              <a:t>n-</a:t>
            </a:r>
            <a:r>
              <a:rPr kumimoji="1" lang="en-US" altLang="ja-JP" sz="2800" dirty="0">
                <a:solidFill>
                  <a:srgbClr val="FF0000"/>
                </a:solidFill>
              </a:rPr>
              <a:t>a</a:t>
            </a:r>
            <a:r>
              <a:rPr kumimoji="1" lang="en-US" altLang="ja-JP" sz="2800" dirty="0">
                <a:solidFill>
                  <a:srgbClr val="000000"/>
                </a:solidFill>
              </a:rPr>
              <a:t>-i</a:t>
            </a:r>
            <a:endParaRPr kumimoji="1" lang="ja-JP" altLang="en-US" sz="2800" dirty="0">
              <a:solidFill>
                <a:srgbClr val="000000"/>
              </a:solidFill>
            </a:endParaRPr>
          </a:p>
        </p:txBody>
      </p:sp>
      <p:cxnSp>
        <p:nvCxnSpPr>
          <p:cNvPr id="73" name="直線​​コネクタ 72"/>
          <p:cNvCxnSpPr/>
          <p:nvPr/>
        </p:nvCxnSpPr>
        <p:spPr>
          <a:xfrm>
            <a:off x="2978059" y="1757363"/>
            <a:ext cx="369806" cy="9515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3" name="Object 88"/>
          <p:cNvGraphicFramePr>
            <a:graphicFrameLocks noChangeAspect="1"/>
          </p:cNvGraphicFramePr>
          <p:nvPr>
            <p:extLst/>
          </p:nvPr>
        </p:nvGraphicFramePr>
        <p:xfrm>
          <a:off x="5904200" y="3379785"/>
          <a:ext cx="468000" cy="200109"/>
        </p:xfrm>
        <a:graphic>
          <a:graphicData uri="http://schemas.openxmlformats.org/presentationml/2006/ole">
            <mc:AlternateContent xmlns:mc="http://schemas.openxmlformats.org/markup-compatibility/2006">
              <mc:Choice xmlns:v="urn:schemas-microsoft-com:vml" Requires="v">
                <p:oleObj spid="_x0000_s23555" name="数式" r:id="rId4" imgW="177415" imgH="76035" progId="Equation.3">
                  <p:embed/>
                </p:oleObj>
              </mc:Choice>
              <mc:Fallback>
                <p:oleObj name="数式" r:id="rId4" imgW="177415" imgH="7603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4200" y="3379785"/>
                        <a:ext cx="468000" cy="200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 name="Text Box 65"/>
          <p:cNvSpPr txBox="1">
            <a:spLocks noChangeArrowheads="1"/>
          </p:cNvSpPr>
          <p:nvPr/>
        </p:nvSpPr>
        <p:spPr bwMode="auto">
          <a:xfrm>
            <a:off x="2646258" y="4293096"/>
            <a:ext cx="3780202" cy="461665"/>
          </a:xfrm>
          <a:prstGeom prst="rect">
            <a:avLst/>
          </a:prstGeom>
          <a:solidFill>
            <a:srgbClr val="FFFF99"/>
          </a:solidFill>
          <a:ln w="9525">
            <a:solidFill>
              <a:schemeClr val="tx1"/>
            </a:solidFill>
            <a:miter lim="800000"/>
            <a:headEnd/>
            <a:tailEnd/>
          </a:ln>
        </p:spPr>
        <p:txBody>
          <a:bodyPr wrap="none">
            <a:spAutoFit/>
          </a:bodyPr>
          <a:lstStyle/>
          <a:p>
            <a:pPr fontAlgn="base" latinLnBrk="0">
              <a:spcBef>
                <a:spcPct val="0"/>
              </a:spcBef>
              <a:spcAft>
                <a:spcPct val="0"/>
              </a:spcAft>
            </a:pPr>
            <a:r>
              <a:rPr kumimoji="1" lang="en-US" altLang="ja-JP" sz="2400" dirty="0">
                <a:solidFill>
                  <a:srgbClr val="000000"/>
                </a:solidFill>
              </a:rPr>
              <a:t>Context-dependent HMMs</a:t>
            </a:r>
          </a:p>
        </p:txBody>
      </p:sp>
    </p:spTree>
    <p:extLst>
      <p:ext uri="{BB962C8B-B14F-4D97-AF65-F5344CB8AC3E}">
        <p14:creationId xmlns:p14="http://schemas.microsoft.com/office/powerpoint/2010/main" val="3568045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ja-JP" dirty="0" smtClean="0"/>
              <a:t>Context-dependent modeling</a:t>
            </a:r>
          </a:p>
        </p:txBody>
      </p:sp>
      <p:sp>
        <p:nvSpPr>
          <p:cNvPr id="2" name="スライド番号プレースホルダー 1"/>
          <p:cNvSpPr>
            <a:spLocks noGrp="1"/>
          </p:cNvSpPr>
          <p:nvPr>
            <p:ph type="sldNum" sz="quarter" idx="12"/>
          </p:nvPr>
        </p:nvSpPr>
        <p:spPr>
          <a:xfrm>
            <a:off x="6988683" y="6562630"/>
            <a:ext cx="2133600" cy="476250"/>
          </a:xfrm>
        </p:spPr>
        <p:txBody>
          <a:bodyPr/>
          <a:lstStyle/>
          <a:p>
            <a:pPr>
              <a:defRPr/>
            </a:pPr>
            <a:fld id="{BA61F06D-C345-4F5F-BFA8-405EC738C998}" type="slidenum">
              <a:rPr lang="en-US" altLang="ja-JP" smtClean="0"/>
              <a:pPr>
                <a:defRPr/>
              </a:pPr>
              <a:t>9</a:t>
            </a:fld>
            <a:endParaRPr lang="en-US" altLang="ja-JP" dirty="0"/>
          </a:p>
        </p:txBody>
      </p:sp>
      <p:sp>
        <p:nvSpPr>
          <p:cNvPr id="7" name="Text Box 4"/>
          <p:cNvSpPr txBox="1">
            <a:spLocks noChangeArrowheads="1"/>
          </p:cNvSpPr>
          <p:nvPr/>
        </p:nvSpPr>
        <p:spPr bwMode="auto">
          <a:xfrm>
            <a:off x="103188" y="6061075"/>
            <a:ext cx="8687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Arial" pitchFamily="34" charset="0"/>
                <a:ea typeface="ＭＳ Ｐゴシック" pitchFamily="50" charset="-128"/>
              </a:defRPr>
            </a:lvl1pPr>
            <a:lvl2pPr marL="742950" indent="-285750" eaLnBrk="0" hangingPunct="0">
              <a:defRPr kumimoji="1" sz="2800">
                <a:solidFill>
                  <a:schemeClr val="tx1"/>
                </a:solidFill>
                <a:latin typeface="Arial" pitchFamily="34" charset="0"/>
                <a:ea typeface="ＭＳ Ｐゴシック" pitchFamily="50" charset="-128"/>
              </a:defRPr>
            </a:lvl2pPr>
            <a:lvl3pPr marL="1143000" indent="-228600" eaLnBrk="0" hangingPunct="0">
              <a:defRPr kumimoji="1" sz="2800">
                <a:solidFill>
                  <a:schemeClr val="tx1"/>
                </a:solidFill>
                <a:latin typeface="Arial" pitchFamily="34" charset="0"/>
                <a:ea typeface="ＭＳ Ｐゴシック" pitchFamily="50" charset="-128"/>
              </a:defRPr>
            </a:lvl3pPr>
            <a:lvl4pPr marL="1600200" indent="-228600" eaLnBrk="0" hangingPunct="0">
              <a:defRPr kumimoji="1" sz="2800">
                <a:solidFill>
                  <a:schemeClr val="tx1"/>
                </a:solidFill>
                <a:latin typeface="Arial" pitchFamily="34" charset="0"/>
                <a:ea typeface="ＭＳ Ｐゴシック" pitchFamily="50" charset="-128"/>
              </a:defRPr>
            </a:lvl4pPr>
            <a:lvl5pPr marL="2057400" indent="-228600" eaLnBrk="0" hangingPunct="0">
              <a:defRPr kumimoji="1" sz="28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8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8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8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800">
                <a:solidFill>
                  <a:schemeClr val="tx1"/>
                </a:solidFill>
                <a:latin typeface="Arial" pitchFamily="34" charset="0"/>
                <a:ea typeface="ＭＳ Ｐゴシック" pitchFamily="50" charset="-128"/>
              </a:defRPr>
            </a:lvl9pPr>
          </a:lstStyle>
          <a:p>
            <a:pPr eaLnBrk="1" fontAlgn="base" latinLnBrk="0" hangingPunct="1">
              <a:spcBef>
                <a:spcPct val="0"/>
              </a:spcBef>
              <a:spcAft>
                <a:spcPct val="0"/>
              </a:spcAft>
            </a:pPr>
            <a:r>
              <a:rPr lang="en-US" altLang="ja-JP" sz="2400" dirty="0">
                <a:solidFill>
                  <a:srgbClr val="FF0000"/>
                </a:solidFill>
                <a:latin typeface="Arial"/>
              </a:rPr>
              <a:t>Huge # of combinations ⇒ Difficult to have all possible models</a:t>
            </a:r>
          </a:p>
        </p:txBody>
      </p:sp>
      <p:sp>
        <p:nvSpPr>
          <p:cNvPr id="8" name="Rectangle 3"/>
          <p:cNvSpPr txBox="1">
            <a:spLocks noChangeArrowheads="1"/>
          </p:cNvSpPr>
          <p:nvPr/>
        </p:nvSpPr>
        <p:spPr bwMode="auto">
          <a:xfrm>
            <a:off x="0" y="1052736"/>
            <a:ext cx="9144000" cy="5280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ctr" latinLnBrk="0">
              <a:spcBef>
                <a:spcPct val="20000"/>
              </a:spcBef>
              <a:spcAft>
                <a:spcPct val="0"/>
              </a:spcAft>
              <a:buClr>
                <a:srgbClr val="000000"/>
              </a:buClr>
              <a:buSzPct val="30000"/>
              <a:buFont typeface="Wingdings" pitchFamily="2" charset="2"/>
              <a:buNone/>
              <a:tabLst>
                <a:tab pos="269875" algn="l"/>
              </a:tabLst>
              <a:defRPr/>
            </a:pPr>
            <a:endParaRPr kumimoji="1" lang="en-US" altLang="ja-JP" sz="1400" kern="0" dirty="0">
              <a:solidFill>
                <a:srgbClr val="000000"/>
              </a:solidFill>
            </a:endParaRPr>
          </a:p>
          <a:p>
            <a:pPr fontAlgn="ctr">
              <a:buClr>
                <a:schemeClr val="tx1"/>
              </a:buClr>
              <a:buSzPct val="30000"/>
            </a:pPr>
            <a:r>
              <a:rPr lang="en-US" altLang="ja-JP" dirty="0"/>
              <a:t>Phoneme</a:t>
            </a:r>
          </a:p>
          <a:p>
            <a:pPr marL="622300" lvl="1" indent="-165100">
              <a:buSzPct val="30000"/>
              <a:buFont typeface="Wingdings" pitchFamily="2" charset="2"/>
              <a:buChar char="l"/>
            </a:pPr>
            <a:r>
              <a:rPr lang="en-US" altLang="ja-JP" sz="1400" dirty="0"/>
              <a:t>{</a:t>
            </a:r>
            <a:r>
              <a:rPr lang="en-US" altLang="ja-JP" sz="1400" dirty="0">
                <a:solidFill>
                  <a:srgbClr val="0000FF"/>
                </a:solidFill>
              </a:rPr>
              <a:t>preceding, succeeding</a:t>
            </a:r>
            <a:r>
              <a:rPr lang="en-US" altLang="ja-JP" sz="1400" dirty="0"/>
              <a:t>} two phonemes </a:t>
            </a:r>
            <a:endParaRPr lang="en-US" altLang="ja-JP" sz="1400" dirty="0">
              <a:solidFill>
                <a:srgbClr val="0000FF"/>
              </a:solidFill>
            </a:endParaRPr>
          </a:p>
          <a:p>
            <a:pPr marL="622300" lvl="1" indent="-165100" fontAlgn="ctr" latinLnBrk="0">
              <a:spcBef>
                <a:spcPct val="20000"/>
              </a:spcBef>
              <a:spcAft>
                <a:spcPct val="0"/>
              </a:spcAft>
              <a:buClr>
                <a:srgbClr val="000000"/>
              </a:buClr>
              <a:buSzPct val="30000"/>
              <a:buFont typeface="Wingdings" pitchFamily="2" charset="2"/>
              <a:buChar char="l"/>
              <a:tabLst>
                <a:tab pos="269875" algn="l"/>
              </a:tabLst>
              <a:defRPr/>
            </a:pPr>
            <a:r>
              <a:rPr kumimoji="1" lang="en-US" altLang="ja-JP" sz="1400" kern="0" dirty="0" smtClean="0">
                <a:solidFill>
                  <a:srgbClr val="FF0000"/>
                </a:solidFill>
              </a:rPr>
              <a:t>current</a:t>
            </a:r>
            <a:r>
              <a:rPr kumimoji="1" lang="en-US" altLang="ja-JP" sz="1400" kern="0" dirty="0" smtClean="0">
                <a:solidFill>
                  <a:srgbClr val="000000"/>
                </a:solidFill>
              </a:rPr>
              <a:t> </a:t>
            </a:r>
            <a:r>
              <a:rPr kumimoji="1" lang="en-US" altLang="ja-JP" sz="1400" kern="0" dirty="0">
                <a:solidFill>
                  <a:srgbClr val="000000"/>
                </a:solidFill>
              </a:rPr>
              <a:t>phoneme</a:t>
            </a:r>
          </a:p>
          <a:p>
            <a:pPr fontAlgn="ctr" latinLnBrk="0">
              <a:spcBef>
                <a:spcPct val="20000"/>
              </a:spcBef>
              <a:spcAft>
                <a:spcPct val="0"/>
              </a:spcAft>
              <a:buSzPct val="30000"/>
              <a:buFont typeface="Wingdings" pitchFamily="2" charset="2"/>
              <a:buNone/>
              <a:tabLst>
                <a:tab pos="269875" algn="l"/>
              </a:tabLst>
              <a:defRPr/>
            </a:pPr>
            <a:r>
              <a:rPr kumimoji="1" lang="en-US" altLang="ja-JP" sz="1600" kern="0" dirty="0">
                <a:solidFill>
                  <a:srgbClr val="000000"/>
                </a:solidFill>
              </a:rPr>
              <a:t> </a:t>
            </a:r>
            <a:r>
              <a:rPr kumimoji="1" lang="en-US" altLang="ja-JP" kern="0" dirty="0">
                <a:solidFill>
                  <a:srgbClr val="000000"/>
                </a:solidFill>
              </a:rPr>
              <a:t>Syllable</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 of phonemes at {preceding, current, succeeding}  syllable</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{accent, stress} of {preceding, current, succeeding} syllable</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Position of current syllable in current word</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 of {preceding, succeeding} {accented, stressed} syllable in current phrase</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 of syllables {from previous, to next} {accented, stressed} syllable</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Vowel within current syllable</a:t>
            </a:r>
          </a:p>
          <a:p>
            <a:pPr fontAlgn="ctr" latinLnBrk="0">
              <a:spcBef>
                <a:spcPct val="20000"/>
              </a:spcBef>
              <a:spcAft>
                <a:spcPct val="0"/>
              </a:spcAft>
              <a:buSzPct val="30000"/>
              <a:buFont typeface="Wingdings" pitchFamily="2" charset="2"/>
              <a:buNone/>
              <a:tabLst>
                <a:tab pos="269875" algn="l"/>
              </a:tabLst>
              <a:defRPr/>
            </a:pPr>
            <a:r>
              <a:rPr kumimoji="1" lang="en-US" altLang="ja-JP" sz="1600" kern="0" dirty="0">
                <a:solidFill>
                  <a:srgbClr val="000000"/>
                </a:solidFill>
              </a:rPr>
              <a:t> </a:t>
            </a:r>
            <a:r>
              <a:rPr kumimoji="1" lang="en-US" altLang="ja-JP" kern="0" dirty="0">
                <a:solidFill>
                  <a:srgbClr val="000000"/>
                </a:solidFill>
              </a:rPr>
              <a:t>Word</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Part of speech of {preceding, current, succeeding} word</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 of syllables in {preceding, current, succeeding} word</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Position of current word in current phrase</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 of {preceding, succeeding} content words in current phrase</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 of words {from previous, to next} content word</a:t>
            </a:r>
          </a:p>
          <a:p>
            <a:pPr fontAlgn="ctr" latinLnBrk="0">
              <a:spcBef>
                <a:spcPct val="20000"/>
              </a:spcBef>
              <a:spcAft>
                <a:spcPct val="0"/>
              </a:spcAft>
              <a:buSzPct val="30000"/>
              <a:buFont typeface="Wingdings" pitchFamily="2" charset="2"/>
              <a:buNone/>
              <a:tabLst>
                <a:tab pos="269875" algn="l"/>
              </a:tabLst>
              <a:defRPr/>
            </a:pPr>
            <a:r>
              <a:rPr kumimoji="1" lang="en-US" altLang="ja-JP" sz="1400" kern="0" dirty="0">
                <a:solidFill>
                  <a:srgbClr val="000000"/>
                </a:solidFill>
              </a:rPr>
              <a:t> </a:t>
            </a:r>
            <a:r>
              <a:rPr kumimoji="1" lang="en-US" altLang="ja-JP" kern="0" dirty="0">
                <a:solidFill>
                  <a:srgbClr val="000000"/>
                </a:solidFill>
              </a:rPr>
              <a:t>Phrase</a:t>
            </a:r>
          </a:p>
          <a:p>
            <a:pPr marL="622300" lvl="1" indent="-165100" fontAlgn="ctr" latinLnBrk="0">
              <a:spcBef>
                <a:spcPct val="20000"/>
              </a:spcBef>
              <a:spcAft>
                <a:spcPct val="0"/>
              </a:spcAft>
              <a:buSzPct val="30000"/>
              <a:buFont typeface="Wingdings" pitchFamily="2" charset="2"/>
              <a:buChar char="l"/>
              <a:tabLst>
                <a:tab pos="269875" algn="l"/>
              </a:tabLst>
              <a:defRPr/>
            </a:pPr>
            <a:r>
              <a:rPr kumimoji="1" lang="en-US" altLang="ja-JP" sz="1400" kern="0" dirty="0">
                <a:solidFill>
                  <a:srgbClr val="000000"/>
                </a:solidFill>
              </a:rPr>
              <a:t> # of syllables in {preceding, current, succeeding} phrase</a:t>
            </a:r>
          </a:p>
          <a:p>
            <a:pPr fontAlgn="ctr" latinLnBrk="0">
              <a:spcBef>
                <a:spcPct val="20000"/>
              </a:spcBef>
              <a:spcAft>
                <a:spcPct val="0"/>
              </a:spcAft>
              <a:buSzPct val="30000"/>
              <a:buFont typeface="Wingdings" pitchFamily="2" charset="2"/>
              <a:buNone/>
              <a:tabLst>
                <a:tab pos="269875" algn="l"/>
              </a:tabLst>
              <a:defRPr/>
            </a:pPr>
            <a:r>
              <a:rPr kumimoji="1" lang="en-US" altLang="ja-JP" sz="1400" kern="0" dirty="0">
                <a:solidFill>
                  <a:srgbClr val="0000FF"/>
                </a:solidFill>
              </a:rPr>
              <a:t>  …..</a:t>
            </a:r>
          </a:p>
          <a:p>
            <a:pPr fontAlgn="ctr" latinLnBrk="0">
              <a:spcBef>
                <a:spcPct val="20000"/>
              </a:spcBef>
              <a:spcAft>
                <a:spcPct val="0"/>
              </a:spcAft>
              <a:buSzPct val="30000"/>
              <a:buFont typeface="Wingdings" pitchFamily="2" charset="2"/>
              <a:buNone/>
              <a:tabLst>
                <a:tab pos="269875" algn="l"/>
              </a:tabLst>
              <a:defRPr/>
            </a:pPr>
            <a:endParaRPr kumimoji="1" lang="en-US" altLang="ja-JP" sz="1500" kern="0" dirty="0">
              <a:solidFill>
                <a:srgbClr val="0000FF"/>
              </a:solidFill>
            </a:endParaRPr>
          </a:p>
        </p:txBody>
      </p:sp>
    </p:spTree>
    <p:extLst>
      <p:ext uri="{BB962C8B-B14F-4D97-AF65-F5344CB8AC3E}">
        <p14:creationId xmlns:p14="http://schemas.microsoft.com/office/powerpoint/2010/main" val="339931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1045</TotalTime>
  <Words>1535</Words>
  <Application>Microsoft Office PowerPoint</Application>
  <PresentationFormat>화면 슬라이드 쇼(4:3)</PresentationFormat>
  <Paragraphs>357</Paragraphs>
  <Slides>24</Slides>
  <Notes>11</Notes>
  <HiddenSlides>0</HiddenSlides>
  <MMClips>2</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24</vt:i4>
      </vt:variant>
    </vt:vector>
  </HeadingPairs>
  <TitlesOfParts>
    <vt:vector size="32" baseType="lpstr">
      <vt:lpstr>ＭＳ ゴシック</vt:lpstr>
      <vt:lpstr>ＭＳ Ｐゴシック</vt:lpstr>
      <vt:lpstr>맑은 고딕</vt:lpstr>
      <vt:lpstr>Arial</vt:lpstr>
      <vt:lpstr>Symbol</vt:lpstr>
      <vt:lpstr>Wingdings</vt:lpstr>
      <vt:lpstr>Office 테마</vt:lpstr>
      <vt:lpstr>数式</vt:lpstr>
      <vt:lpstr>음성 합성 기술 세미나</vt:lpstr>
      <vt:lpstr>PowerPoint 프레젠테이션</vt:lpstr>
      <vt:lpstr>PowerPoint 프레젠테이션</vt:lpstr>
      <vt:lpstr>PowerPoint 프레젠테이션</vt:lpstr>
      <vt:lpstr>PowerPoint 프레젠테이션</vt:lpstr>
      <vt:lpstr>학습과정 (monophone)</vt:lpstr>
      <vt:lpstr>학습과정 (fullcontext)</vt:lpstr>
      <vt:lpstr>Context-dependent model</vt:lpstr>
      <vt:lpstr>Context-dependent modeling</vt:lpstr>
      <vt:lpstr>PowerPoint 프레젠테이션</vt:lpstr>
      <vt:lpstr>PowerPoint 프레젠테이션</vt:lpstr>
      <vt:lpstr>Decision tree-based state clustering</vt:lpstr>
      <vt:lpstr>PowerPoint 프레젠테이션</vt:lpstr>
      <vt:lpstr>Tree for Spectrum (1st state)</vt:lpstr>
      <vt:lpstr>Synthesis part</vt:lpstr>
      <vt:lpstr>Synthesize from leaf nodes</vt:lpstr>
      <vt:lpstr>Stream-dependent tree-based clustering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audio signal generation</dc:title>
  <dc:creator>jyyang</dc:creator>
  <cp:lastModifiedBy>양종열(Jongyoul Yang)</cp:lastModifiedBy>
  <cp:revision>33</cp:revision>
  <dcterms:created xsi:type="dcterms:W3CDTF">2017-02-13T13:15:44Z</dcterms:created>
  <dcterms:modified xsi:type="dcterms:W3CDTF">2017-03-22T04:25:21Z</dcterms:modified>
</cp:coreProperties>
</file>