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21"/>
  </p:notesMasterIdLst>
  <p:sldIdLst>
    <p:sldId id="256" r:id="rId2"/>
    <p:sldId id="1334" r:id="rId3"/>
    <p:sldId id="1335" r:id="rId4"/>
    <p:sldId id="1338" r:id="rId5"/>
    <p:sldId id="1450" r:id="rId6"/>
    <p:sldId id="1453" r:id="rId7"/>
    <p:sldId id="1445" r:id="rId8"/>
    <p:sldId id="1447" r:id="rId9"/>
    <p:sldId id="1354" r:id="rId10"/>
    <p:sldId id="1382" r:id="rId11"/>
    <p:sldId id="1448" r:id="rId12"/>
    <p:sldId id="1446" r:id="rId13"/>
    <p:sldId id="1449" r:id="rId14"/>
    <p:sldId id="1383" r:id="rId15"/>
    <p:sldId id="1353" r:id="rId16"/>
    <p:sldId id="1339" r:id="rId17"/>
    <p:sldId id="1340" r:id="rId18"/>
    <p:sldId id="1346" r:id="rId19"/>
    <p:sldId id="1413" r:id="rId20"/>
    <p:sldId id="1341" r:id="rId21"/>
    <p:sldId id="1342" r:id="rId22"/>
    <p:sldId id="1343" r:id="rId23"/>
    <p:sldId id="1345" r:id="rId24"/>
    <p:sldId id="1344" r:id="rId25"/>
    <p:sldId id="1348" r:id="rId26"/>
    <p:sldId id="1349" r:id="rId27"/>
    <p:sldId id="1489" r:id="rId28"/>
    <p:sldId id="1490" r:id="rId29"/>
    <p:sldId id="1491" r:id="rId30"/>
    <p:sldId id="1498" r:id="rId31"/>
    <p:sldId id="1370" r:id="rId32"/>
    <p:sldId id="1371" r:id="rId33"/>
    <p:sldId id="1347" r:id="rId34"/>
    <p:sldId id="1350" r:id="rId35"/>
    <p:sldId id="1351" r:id="rId36"/>
    <p:sldId id="1452" r:id="rId37"/>
    <p:sldId id="1488" r:id="rId38"/>
    <p:sldId id="1492" r:id="rId39"/>
    <p:sldId id="1493" r:id="rId40"/>
    <p:sldId id="1494" r:id="rId41"/>
    <p:sldId id="1495" r:id="rId42"/>
    <p:sldId id="1496" r:id="rId43"/>
    <p:sldId id="1497" r:id="rId44"/>
    <p:sldId id="1451" r:id="rId45"/>
    <p:sldId id="1455" r:id="rId46"/>
    <p:sldId id="1454" r:id="rId47"/>
    <p:sldId id="1485" r:id="rId48"/>
    <p:sldId id="1470" r:id="rId49"/>
    <p:sldId id="1486" r:id="rId50"/>
    <p:sldId id="1487" r:id="rId51"/>
    <p:sldId id="1456" r:id="rId52"/>
    <p:sldId id="1457" r:id="rId53"/>
    <p:sldId id="1471" r:id="rId54"/>
    <p:sldId id="1459" r:id="rId55"/>
    <p:sldId id="1483" r:id="rId56"/>
    <p:sldId id="1478" r:id="rId57"/>
    <p:sldId id="1479" r:id="rId58"/>
    <p:sldId id="1480" r:id="rId59"/>
    <p:sldId id="1481" r:id="rId60"/>
    <p:sldId id="1482" r:id="rId61"/>
    <p:sldId id="1475" r:id="rId62"/>
    <p:sldId id="1476" r:id="rId63"/>
    <p:sldId id="1484" r:id="rId64"/>
    <p:sldId id="1477" r:id="rId65"/>
    <p:sldId id="1460" r:id="rId66"/>
    <p:sldId id="1461" r:id="rId67"/>
    <p:sldId id="1462" r:id="rId68"/>
    <p:sldId id="1468" r:id="rId69"/>
    <p:sldId id="1464" r:id="rId70"/>
    <p:sldId id="1466" r:id="rId71"/>
    <p:sldId id="1465" r:id="rId72"/>
    <p:sldId id="1463" r:id="rId73"/>
    <p:sldId id="1467" r:id="rId74"/>
    <p:sldId id="1333" r:id="rId75"/>
    <p:sldId id="1318" r:id="rId76"/>
    <p:sldId id="1314" r:id="rId77"/>
    <p:sldId id="1332" r:id="rId78"/>
    <p:sldId id="1385" r:id="rId79"/>
    <p:sldId id="1384" r:id="rId80"/>
    <p:sldId id="1386" r:id="rId81"/>
    <p:sldId id="1387" r:id="rId82"/>
    <p:sldId id="1390" r:id="rId83"/>
    <p:sldId id="1388" r:id="rId84"/>
    <p:sldId id="1389" r:id="rId85"/>
    <p:sldId id="1391" r:id="rId86"/>
    <p:sldId id="1392" r:id="rId87"/>
    <p:sldId id="1393" r:id="rId88"/>
    <p:sldId id="1394" r:id="rId89"/>
    <p:sldId id="1395" r:id="rId90"/>
    <p:sldId id="1396" r:id="rId91"/>
    <p:sldId id="1397" r:id="rId92"/>
    <p:sldId id="1399" r:id="rId93"/>
    <p:sldId id="1398" r:id="rId94"/>
    <p:sldId id="1356" r:id="rId95"/>
    <p:sldId id="1357" r:id="rId96"/>
    <p:sldId id="1358" r:id="rId97"/>
    <p:sldId id="1366" r:id="rId98"/>
    <p:sldId id="1359" r:id="rId99"/>
    <p:sldId id="1367" r:id="rId100"/>
    <p:sldId id="1368" r:id="rId101"/>
    <p:sldId id="1369" r:id="rId102"/>
    <p:sldId id="1381" r:id="rId103"/>
    <p:sldId id="1373" r:id="rId104"/>
    <p:sldId id="1374" r:id="rId105"/>
    <p:sldId id="1375" r:id="rId106"/>
    <p:sldId id="1377" r:id="rId107"/>
    <p:sldId id="1380" r:id="rId108"/>
    <p:sldId id="1355" r:id="rId109"/>
    <p:sldId id="1326" r:id="rId110"/>
    <p:sldId id="1378" r:id="rId111"/>
    <p:sldId id="1327" r:id="rId112"/>
    <p:sldId id="1328" r:id="rId113"/>
    <p:sldId id="1329" r:id="rId114"/>
    <p:sldId id="1330" r:id="rId115"/>
    <p:sldId id="1331" r:id="rId116"/>
    <p:sldId id="1379" r:id="rId117"/>
    <p:sldId id="1400" r:id="rId118"/>
    <p:sldId id="1401" r:id="rId119"/>
    <p:sldId id="1402" r:id="rId1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1" autoAdjust="0"/>
    <p:restoredTop sz="50094" autoAdjust="0"/>
  </p:normalViewPr>
  <p:slideViewPr>
    <p:cSldViewPr>
      <p:cViewPr>
        <p:scale>
          <a:sx n="83" d="100"/>
          <a:sy n="83" d="100"/>
        </p:scale>
        <p:origin x="-54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Python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pandas</a:t>
            </a:r>
            <a:br>
              <a:rPr lang="en-US" altLang="ko-KR" sz="6000" dirty="0" smtClean="0"/>
            </a:br>
            <a:r>
              <a:rPr lang="ko-KR" altLang="en-US" sz="6000" dirty="0" smtClean="0"/>
              <a:t>기</a:t>
            </a:r>
            <a:r>
              <a:rPr lang="ko-KR" altLang="en-US" sz="6000" dirty="0"/>
              <a:t>초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 smtClean="0"/>
              <a:t>변환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72312"/>
              </p:ext>
            </p:extLst>
          </p:nvPr>
        </p:nvGraphicFramePr>
        <p:xfrm>
          <a:off x="683568" y="2420888"/>
          <a:ext cx="7776864" cy="777381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blocks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Internal property, property synonym for </a:t>
                      </a:r>
                      <a:r>
                        <a:rPr lang="en-US" sz="1100" dirty="0" err="1">
                          <a:effectLst/>
                        </a:rPr>
                        <a:t>as_blocks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열을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1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 </a:t>
            </a:r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여러 개의 칼럼을 기준으로 접근해서 데이터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df.columns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[["A","C"]])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A      </a:t>
            </a:r>
            <a:r>
              <a:rPr lang="en-US" altLang="ko-KR" sz="1000" dirty="0"/>
              <a:t>B                         C</a:t>
            </a:r>
          </a:p>
          <a:p>
            <a:r>
              <a:rPr lang="en-US" altLang="ko-KR" sz="1000" dirty="0"/>
              <a:t>0    one  start  [71, 58, 23, 79, 19, 93]</a:t>
            </a:r>
          </a:p>
          <a:p>
            <a:r>
              <a:rPr lang="en-US" altLang="ko-KR" sz="1000" dirty="0"/>
              <a:t>1    one    end  [71, 58, 23, 79, 19, 93]</a:t>
            </a:r>
          </a:p>
          <a:p>
            <a:r>
              <a:rPr lang="en-US" altLang="ko-KR" sz="1000" dirty="0"/>
              <a:t>2    two  start  [71, 58, 23, 79, 19, 93]</a:t>
            </a:r>
          </a:p>
          <a:p>
            <a:r>
              <a:rPr lang="en-US" altLang="ko-KR" sz="1000" dirty="0"/>
              <a:t>3    two    end  [71, 58, 23, 79, 19, 93]</a:t>
            </a:r>
          </a:p>
          <a:p>
            <a:r>
              <a:rPr lang="en-US" altLang="ko-KR" sz="1000" dirty="0"/>
              <a:t>4  three  start  [71, 58, 23, 79, 19, 93]</a:t>
            </a:r>
          </a:p>
          <a:p>
            <a:r>
              <a:rPr lang="en-US" altLang="ko-KR" sz="1000" dirty="0"/>
              <a:t>5  three    end  [71, 58, 23, 79, 19, 93]</a:t>
            </a:r>
          </a:p>
          <a:p>
            <a:r>
              <a:rPr lang="en-US" altLang="ko-KR" sz="1000" dirty="0"/>
              <a:t>Int64Index([0, 1, 2, 3, 4, 5],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 A                         C</a:t>
            </a:r>
          </a:p>
          <a:p>
            <a:r>
              <a:rPr lang="en-US" altLang="ko-KR" sz="1000" dirty="0"/>
              <a:t>0    one  [16, 24, 37, 65, 43, 64]</a:t>
            </a:r>
          </a:p>
          <a:p>
            <a:r>
              <a:rPr lang="en-US" altLang="ko-KR" sz="1000" dirty="0"/>
              <a:t>1    one  [16, 24, 37, 65, 43, 64]</a:t>
            </a:r>
          </a:p>
          <a:p>
            <a:r>
              <a:rPr lang="en-US" altLang="ko-KR" sz="1000" dirty="0"/>
              <a:t>2    two  [16, 24, 37, 65, 43, 64]</a:t>
            </a:r>
          </a:p>
          <a:p>
            <a:r>
              <a:rPr lang="en-US" altLang="ko-KR" sz="1000" dirty="0"/>
              <a:t>3    two  [16, 24, 37, 65, 43, 64]</a:t>
            </a:r>
          </a:p>
          <a:p>
            <a:r>
              <a:rPr lang="en-US" altLang="ko-KR" sz="1000" dirty="0"/>
              <a:t>4  three  [16, 24, 37, 65, 43, 64]</a:t>
            </a:r>
          </a:p>
          <a:p>
            <a:r>
              <a:rPr lang="en-US" altLang="ko-KR" sz="1000" dirty="0"/>
              <a:t>5  three  [16, 24, 37, 65, 43, 64]</a:t>
            </a:r>
          </a:p>
        </p:txBody>
      </p:sp>
    </p:spTree>
    <p:extLst>
      <p:ext uri="{BB962C8B-B14F-4D97-AF65-F5344CB8AC3E}">
        <p14:creationId xmlns:p14="http://schemas.microsoft.com/office/powerpoint/2010/main" val="13188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row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 기준으로 데이터를 접근해서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[0:2])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4558264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                         one</a:t>
            </a:r>
          </a:p>
          <a:p>
            <a:r>
              <a:rPr lang="en-US" altLang="ko-KR" sz="1000" dirty="0"/>
              <a:t>B                       start</a:t>
            </a:r>
          </a:p>
          <a:p>
            <a:r>
              <a:rPr lang="en-US" altLang="ko-KR" sz="1000" dirty="0"/>
              <a:t>C    [74, 50, 77, 81, 47, 58]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     A      B                         C</a:t>
            </a:r>
          </a:p>
          <a:p>
            <a:r>
              <a:rPr lang="en-US" altLang="ko-KR" sz="1000" dirty="0"/>
              <a:t>0  one  start  [74, 50, 77, 81, 47, 58]</a:t>
            </a:r>
          </a:p>
          <a:p>
            <a:r>
              <a:rPr lang="en-US" altLang="ko-KR" sz="1000" dirty="0"/>
              <a:t>1  one    end  [74, 50, 77, 81, 47, 58]</a:t>
            </a:r>
          </a:p>
          <a:p>
            <a:r>
              <a:rPr lang="en-US" altLang="ko-KR" sz="1000" dirty="0"/>
              <a:t>2  two  start  [74, 50, 77, 81, 47, 58]</a:t>
            </a:r>
          </a:p>
        </p:txBody>
      </p:sp>
    </p:spTree>
    <p:extLst>
      <p:ext uri="{BB962C8B-B14F-4D97-AF65-F5344CB8AC3E}">
        <p14:creationId xmlns:p14="http://schemas.microsoft.com/office/powerpoint/2010/main" val="28232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계산차이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 기준으로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속성에서 </a:t>
            </a:r>
            <a:r>
              <a:rPr lang="ko-KR" altLang="en-US" dirty="0" err="1" smtClean="0"/>
              <a:t>슬라이싱하는</a:t>
            </a:r>
            <a:r>
              <a:rPr lang="ko-KR" altLang="en-US" dirty="0" smtClean="0"/>
              <a:t> 경우 실제 출력되는 개수가 다름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print(".....",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[0:1])</a:t>
            </a:r>
          </a:p>
          <a:p>
            <a:r>
              <a:rPr lang="en-US" altLang="ko-KR" sz="1200" dirty="0"/>
              <a:t>print(".....",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[0:1])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9830" y="4725144"/>
            <a:ext cx="3528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('.....',      A      B                         C</a:t>
            </a:r>
          </a:p>
          <a:p>
            <a:r>
              <a:rPr lang="en-US" altLang="ko-KR" sz="1000" dirty="0"/>
              <a:t>0  one  start  [58, 26, 58, 15, 64, 97]</a:t>
            </a:r>
          </a:p>
          <a:p>
            <a:r>
              <a:rPr lang="en-US" altLang="ko-KR" sz="1000" dirty="0"/>
              <a:t>1  one    end  [58, 26, 58, 15, 64, 97])</a:t>
            </a:r>
          </a:p>
          <a:p>
            <a:r>
              <a:rPr lang="en-US" altLang="ko-KR" sz="1000" dirty="0"/>
              <a:t>('.....',      A      B                         C</a:t>
            </a:r>
          </a:p>
          <a:p>
            <a:r>
              <a:rPr lang="en-US" altLang="ko-KR" sz="1000" dirty="0"/>
              <a:t>0  one  start  [58, 26, 58, 15, 64, 97])</a:t>
            </a:r>
          </a:p>
        </p:txBody>
      </p:sp>
    </p:spTree>
    <p:extLst>
      <p:ext uri="{BB962C8B-B14F-4D97-AF65-F5344CB8AC3E}">
        <p14:creationId xmlns:p14="http://schemas.microsoft.com/office/powerpoint/2010/main" val="4142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multi column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8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기반이 접근해서 조회함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381642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(3, 8), index=['A', 'B', 'C'], columns=index)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['bar'])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bar','one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['bar']['one'])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16" y="2570354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first        bar                 </a:t>
            </a:r>
            <a:r>
              <a:rPr lang="en-US" altLang="ko-KR" sz="900" dirty="0" err="1"/>
              <a:t>baz</a:t>
            </a:r>
            <a:r>
              <a:rPr lang="en-US" altLang="ko-KR" sz="900" dirty="0"/>
              <a:t>                 foo                 </a:t>
            </a:r>
            <a:r>
              <a:rPr lang="en-US" altLang="ko-KR" sz="900" dirty="0" err="1"/>
              <a:t>qux</a:t>
            </a:r>
            <a:r>
              <a:rPr lang="en-US" altLang="ko-KR" sz="900" dirty="0"/>
              <a:t>  second       one       two       one       two       one       two       one   </a:t>
            </a:r>
          </a:p>
          <a:p>
            <a:r>
              <a:rPr lang="en-US" altLang="ko-KR" sz="900" dirty="0"/>
              <a:t>A      -0.109192  1.560258 -0.402283  0.565411 -0.964342  0.603564 -1.014468   </a:t>
            </a:r>
          </a:p>
          <a:p>
            <a:r>
              <a:rPr lang="en-US" altLang="ko-KR" sz="900" dirty="0"/>
              <a:t>B      -0.916891 -0.818499 -0.307554 -0.317725 -0.582503  0.823485 -0.032378   </a:t>
            </a:r>
          </a:p>
          <a:p>
            <a:r>
              <a:rPr lang="en-US" altLang="ko-KR" sz="900" dirty="0"/>
              <a:t>C       1.113378  0.572111  0.685743 -1.341933 -1.916343  0.288700  0.949549   </a:t>
            </a:r>
          </a:p>
          <a:p>
            <a:endParaRPr lang="en-US" altLang="ko-KR" sz="900" dirty="0"/>
          </a:p>
          <a:p>
            <a:r>
              <a:rPr lang="en-US" altLang="ko-KR" sz="900" dirty="0"/>
              <a:t>first             </a:t>
            </a:r>
          </a:p>
          <a:p>
            <a:r>
              <a:rPr lang="en-US" altLang="ko-KR" sz="900" dirty="0"/>
              <a:t>second       two  </a:t>
            </a:r>
          </a:p>
          <a:p>
            <a:r>
              <a:rPr lang="en-US" altLang="ko-KR" sz="900" dirty="0"/>
              <a:t>A       1.318373  </a:t>
            </a:r>
          </a:p>
          <a:p>
            <a:r>
              <a:rPr lang="en-US" altLang="ko-KR" sz="900" dirty="0"/>
              <a:t>B       0.337134  </a:t>
            </a:r>
          </a:p>
          <a:p>
            <a:r>
              <a:rPr lang="en-US" altLang="ko-KR" sz="900" dirty="0"/>
              <a:t>C      -2.028451  </a:t>
            </a:r>
          </a:p>
          <a:p>
            <a:r>
              <a:rPr lang="en-US" altLang="ko-KR" sz="900" dirty="0"/>
              <a:t>second       one       two</a:t>
            </a:r>
          </a:p>
          <a:p>
            <a:r>
              <a:rPr lang="en-US" altLang="ko-KR" sz="900" dirty="0"/>
              <a:t>A      -0.109192  1.560258</a:t>
            </a:r>
          </a:p>
          <a:p>
            <a:r>
              <a:rPr lang="en-US" altLang="ko-KR" sz="900" dirty="0"/>
              <a:t>B      -0.916891 -0.818499</a:t>
            </a:r>
          </a:p>
          <a:p>
            <a:r>
              <a:rPr lang="en-US" altLang="ko-KR" sz="900" dirty="0"/>
              <a:t>C       1.113378  </a:t>
            </a:r>
            <a:r>
              <a:rPr lang="en-US" altLang="ko-KR" sz="900" dirty="0" smtClean="0"/>
              <a:t>0.572111</a:t>
            </a:r>
          </a:p>
          <a:p>
            <a:endParaRPr lang="en-US" altLang="ko-KR" sz="900" dirty="0"/>
          </a:p>
          <a:p>
            <a:r>
              <a:rPr lang="en-US" altLang="ko-KR" sz="900" dirty="0"/>
              <a:t>A   -0.109192</a:t>
            </a:r>
          </a:p>
          <a:p>
            <a:r>
              <a:rPr lang="en-US" altLang="ko-KR" sz="900" dirty="0"/>
              <a:t>B   -0.916891</a:t>
            </a:r>
          </a:p>
          <a:p>
            <a:r>
              <a:rPr lang="en-US" altLang="ko-KR" sz="900" dirty="0"/>
              <a:t>C    1.113378</a:t>
            </a:r>
          </a:p>
          <a:p>
            <a:r>
              <a:rPr lang="en-US" altLang="ko-KR" sz="900" dirty="0"/>
              <a:t>Name: (bar, one),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float64</a:t>
            </a:r>
          </a:p>
          <a:p>
            <a:endParaRPr lang="en-US" altLang="ko-KR" sz="900" dirty="0"/>
          </a:p>
          <a:p>
            <a:r>
              <a:rPr lang="en-US" altLang="ko-KR" sz="900" dirty="0"/>
              <a:t>A   -0.109192</a:t>
            </a:r>
          </a:p>
          <a:p>
            <a:r>
              <a:rPr lang="en-US" altLang="ko-KR" sz="900" dirty="0"/>
              <a:t>B   -0.916891</a:t>
            </a:r>
          </a:p>
          <a:p>
            <a:r>
              <a:rPr lang="en-US" altLang="ko-KR" sz="900" dirty="0"/>
              <a:t>C    1.113378</a:t>
            </a:r>
          </a:p>
          <a:p>
            <a:r>
              <a:rPr lang="en-US" altLang="ko-KR" sz="900" dirty="0"/>
              <a:t>Name: one,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float64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9487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multi index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9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loc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기반이 접근해서 조회함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[:] </a:t>
            </a:r>
            <a:r>
              <a:rPr lang="ko-KR" altLang="en-US" dirty="0" err="1" smtClean="0"/>
              <a:t>슬리이싱</a:t>
            </a:r>
            <a:r>
              <a:rPr lang="ko-KR" altLang="en-US" dirty="0" smtClean="0"/>
              <a:t> 오류가 발생하므로</a:t>
            </a:r>
            <a:r>
              <a:rPr lang="en-US" altLang="ko-KR" dirty="0" err="1" smtClean="0"/>
              <a:t>iloc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453650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 smtClean="0"/>
              <a:t>#2</a:t>
            </a:r>
            <a:r>
              <a:rPr lang="ko-KR" altLang="en-US" sz="1200" dirty="0" smtClean="0"/>
              <a:t>개 열을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로 지정</a:t>
            </a:r>
            <a:endParaRPr lang="en-US" altLang="ko-KR" sz="1200" dirty="0" smtClean="0"/>
          </a:p>
          <a:p>
            <a:r>
              <a:rPr lang="en-US" altLang="ko-KR" sz="1200" dirty="0" err="1"/>
              <a:t>df.set_index</a:t>
            </a:r>
            <a:r>
              <a:rPr lang="en-US" altLang="ko-KR" sz="1200" dirty="0"/>
              <a:t>(['A', 'B'],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print("df.</a:t>
            </a:r>
            <a:r>
              <a:rPr lang="en-US" altLang="ko-KR" sz="1200" dirty="0" err="1"/>
              <a:t>loc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['one'])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one,start</a:t>
            </a:r>
            <a:r>
              <a:rPr lang="en-US" altLang="ko-KR" sz="1200" dirty="0"/>
              <a:t>]", 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one','start</a:t>
            </a:r>
            <a:r>
              <a:rPr lang="en-US" altLang="ko-KR" sz="1200" dirty="0"/>
              <a:t>'])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096" y="4186181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</a:t>
            </a:r>
            <a:r>
              <a:rPr lang="en-US" altLang="ko-KR" sz="900" dirty="0" err="1"/>
              <a:t>df.loc</a:t>
            </a:r>
            <a:r>
              <a:rPr lang="en-US" altLang="ko-KR" sz="900" dirty="0"/>
              <a:t>',                               C</a:t>
            </a:r>
          </a:p>
          <a:p>
            <a:r>
              <a:rPr lang="en-US" altLang="ko-KR" sz="900" dirty="0"/>
              <a:t>B                              </a:t>
            </a:r>
          </a:p>
          <a:p>
            <a:r>
              <a:rPr lang="en-US" altLang="ko-KR" sz="900" dirty="0"/>
              <a:t>start  [74, 15, 47, 75, 11, 49]</a:t>
            </a:r>
          </a:p>
          <a:p>
            <a:r>
              <a:rPr lang="en-US" altLang="ko-KR" sz="900" dirty="0"/>
              <a:t>end    [74, 15, 47, 75, 11, 49])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df.loc</a:t>
            </a:r>
            <a:r>
              <a:rPr lang="en-US" altLang="ko-KR" sz="900" dirty="0"/>
              <a:t>[</a:t>
            </a:r>
            <a:r>
              <a:rPr lang="en-US" altLang="ko-KR" sz="900" dirty="0" err="1"/>
              <a:t>one,start</a:t>
            </a:r>
            <a:r>
              <a:rPr lang="en-US" altLang="ko-KR" sz="900" dirty="0"/>
              <a:t>]', C    [74, 15, 47, 75, 11, 49]</a:t>
            </a:r>
          </a:p>
          <a:p>
            <a:r>
              <a:rPr lang="en-US" altLang="ko-KR" sz="900" dirty="0"/>
              <a:t>Name: (one, start),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object)</a:t>
            </a:r>
          </a:p>
        </p:txBody>
      </p:sp>
    </p:spTree>
    <p:extLst>
      <p:ext uri="{BB962C8B-B14F-4D97-AF65-F5344CB8AC3E}">
        <p14:creationId xmlns:p14="http://schemas.microsoft.com/office/powerpoint/2010/main" val="29624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iloc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기반으로 </a:t>
            </a:r>
            <a:r>
              <a:rPr lang="en-US" altLang="ko-KR" dirty="0" smtClean="0"/>
              <a:t>[:] </a:t>
            </a:r>
            <a:r>
              <a:rPr lang="ko-KR" altLang="en-US" dirty="0" smtClean="0"/>
              <a:t>연산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453650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 smtClean="0"/>
              <a:t>#2</a:t>
            </a:r>
            <a:r>
              <a:rPr lang="ko-KR" altLang="en-US" sz="1200" dirty="0" smtClean="0"/>
              <a:t>개 열을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로 지정</a:t>
            </a:r>
            <a:endParaRPr lang="en-US" altLang="ko-KR" sz="1200" dirty="0" smtClean="0"/>
          </a:p>
          <a:p>
            <a:r>
              <a:rPr lang="en-US" altLang="ko-KR" sz="1200" dirty="0" err="1"/>
              <a:t>df.set_index</a:t>
            </a:r>
            <a:r>
              <a:rPr lang="en-US" altLang="ko-KR" sz="1200" dirty="0"/>
              <a:t>(['A', 'B'],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 smtClean="0"/>
              <a:t>df.iloc</a:t>
            </a:r>
            <a:r>
              <a:rPr lang="en-US" altLang="ko-KR" sz="1200" dirty="0" smtClean="0"/>
              <a:t>[0:3]", </a:t>
            </a:r>
            <a:r>
              <a:rPr lang="en-US" altLang="ko-KR" sz="1200" dirty="0" err="1"/>
              <a:t>df.iloc</a:t>
            </a:r>
            <a:r>
              <a:rPr lang="en-US" altLang="ko-KR" sz="1200" dirty="0"/>
              <a:t>[0:3])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0883" y="5229200"/>
            <a:ext cx="3312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</a:t>
            </a:r>
            <a:r>
              <a:rPr lang="en-US" altLang="ko-KR" sz="900" dirty="0" err="1"/>
              <a:t>df.iloc</a:t>
            </a:r>
            <a:r>
              <a:rPr lang="en-US" altLang="ko-KR" sz="900" dirty="0"/>
              <a:t>[0:3]',                                   C</a:t>
            </a:r>
          </a:p>
          <a:p>
            <a:r>
              <a:rPr lang="en-US" altLang="ko-KR" sz="900" dirty="0"/>
              <a:t>A   B                              </a:t>
            </a:r>
          </a:p>
          <a:p>
            <a:r>
              <a:rPr lang="en-US" altLang="ko-KR" sz="900" dirty="0"/>
              <a:t>one start  [98, 69, 80, 53, 93, 14]</a:t>
            </a:r>
          </a:p>
          <a:p>
            <a:r>
              <a:rPr lang="en-US" altLang="ko-KR" sz="900" dirty="0"/>
              <a:t>    end    [98, 69, 80, 53, 93, 14]</a:t>
            </a:r>
          </a:p>
          <a:p>
            <a:r>
              <a:rPr lang="en-US" altLang="ko-KR" sz="900" dirty="0"/>
              <a:t>two start  [98, 69, 80, 53, 93, 14])</a:t>
            </a:r>
          </a:p>
        </p:txBody>
      </p:sp>
    </p:spTree>
    <p:extLst>
      <p:ext uri="{BB962C8B-B14F-4D97-AF65-F5344CB8AC3E}">
        <p14:creationId xmlns:p14="http://schemas.microsoft.com/office/powerpoint/2010/main" val="9388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2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 조회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01649"/>
              </p:ext>
            </p:extLst>
          </p:nvPr>
        </p:nvGraphicFramePr>
        <p:xfrm>
          <a:off x="755576" y="1844825"/>
          <a:ext cx="7776864" cy="2820653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ko-KR" altLang="en-US" sz="1100" dirty="0" smtClean="0">
                          <a:effectLst/>
                        </a:rPr>
                        <a:t>의 행렬 형태를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원소들의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ndim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차원에 대한 정보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데이터 타입을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 the </a:t>
                      </a:r>
                      <a:r>
                        <a:rPr lang="en-US" sz="1100" dirty="0" err="1">
                          <a:effectLst/>
                        </a:rPr>
                        <a:t>ftypes</a:t>
                      </a:r>
                      <a:r>
                        <a:rPr lang="en-US" sz="1100" dirty="0">
                          <a:effectLst/>
                        </a:rPr>
                        <a:t> (indication of sparse/dense and </a:t>
                      </a:r>
                      <a:r>
                        <a:rPr lang="en-US" sz="1100" dirty="0" err="1">
                          <a:effectLst/>
                        </a:rPr>
                        <a:t>dtype</a:t>
                      </a:r>
                      <a:r>
                        <a:rPr lang="en-US" sz="1100" dirty="0">
                          <a:effectLst/>
                        </a:rPr>
                        <a:t>) in this object.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행에 대한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칼럼에 대한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axes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축을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내부가 없으면 </a:t>
                      </a:r>
                      <a:r>
                        <a:rPr lang="en-US" altLang="ko-KR" sz="1100" dirty="0" smtClean="0">
                          <a:effectLst/>
                        </a:rPr>
                        <a:t>True  </a:t>
                      </a:r>
                      <a:r>
                        <a:rPr lang="ko-KR" altLang="en-US" sz="1100" dirty="0" smtClean="0">
                          <a:effectLst/>
                        </a:rPr>
                        <a:t>원소가 있으면 </a:t>
                      </a:r>
                      <a:r>
                        <a:rPr lang="en-US" altLang="ko-KR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열을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구조 변환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변환처리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899592" y="3707351"/>
            <a:ext cx="3265362" cy="2233237"/>
            <a:chOff x="899592" y="3338019"/>
            <a:chExt cx="3265362" cy="2602569"/>
          </a:xfrm>
        </p:grpSpPr>
        <p:sp>
          <p:nvSpPr>
            <p:cNvPr id="16" name="TextBox 15"/>
            <p:cNvSpPr txBox="1"/>
            <p:nvPr/>
          </p:nvSpPr>
          <p:spPr>
            <a:xfrm>
              <a:off x="2992997" y="4639141"/>
              <a:ext cx="1171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dtypes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99592" y="3338019"/>
              <a:ext cx="2453445" cy="2602569"/>
              <a:chOff x="5540105" y="3089693"/>
              <a:chExt cx="2453445" cy="260256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907746" y="3673653"/>
                <a:ext cx="582764" cy="546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907746" y="4409892"/>
                <a:ext cx="582764" cy="546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40105" y="3089693"/>
                <a:ext cx="117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i</a:t>
                </a:r>
                <a:r>
                  <a:rPr lang="en-US" altLang="ko-KR" dirty="0" smtClean="0"/>
                  <a:t>ndex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907746" y="5146132"/>
                <a:ext cx="582764" cy="546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오른쪽 중괄호 22"/>
              <p:cNvSpPr/>
              <p:nvPr/>
            </p:nvSpPr>
            <p:spPr>
              <a:xfrm rot="10800000">
                <a:off x="5560491" y="3879572"/>
                <a:ext cx="303406" cy="1761150"/>
              </a:xfrm>
              <a:prstGeom prst="rightBrace">
                <a:avLst>
                  <a:gd name="adj1" fmla="val 5498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96011" y="3887796"/>
                <a:ext cx="647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96011" y="4569183"/>
                <a:ext cx="647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92539" y="5280698"/>
                <a:ext cx="647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12062" y="3089693"/>
                <a:ext cx="117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values</a:t>
                </a:r>
                <a:endParaRPr lang="ko-KR" altLang="en-US" dirty="0"/>
              </a:p>
            </p:txBody>
          </p:sp>
          <p:sp>
            <p:nvSpPr>
              <p:cNvPr id="6" name="오른쪽 중괄호 5"/>
              <p:cNvSpPr/>
              <p:nvPr/>
            </p:nvSpPr>
            <p:spPr>
              <a:xfrm>
                <a:off x="7633510" y="3879572"/>
                <a:ext cx="360040" cy="1812690"/>
              </a:xfrm>
              <a:prstGeom prst="rightBrace">
                <a:avLst>
                  <a:gd name="adj1" fmla="val 3943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5436096" y="2997493"/>
            <a:ext cx="3185796" cy="86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5436096" y="3960252"/>
            <a:ext cx="3185796" cy="220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</a:p>
          <a:p>
            <a:pPr algn="ctr"/>
            <a:r>
              <a:rPr lang="en-US" altLang="ko-KR" dirty="0" smtClean="0"/>
              <a:t>(Series)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1020029" y="3086081"/>
            <a:ext cx="222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Series</a:t>
            </a:r>
            <a:endParaRPr lang="ko-KR" altLang="en-US" u="sng" dirty="0"/>
          </a:p>
        </p:txBody>
      </p:sp>
      <p:sp>
        <p:nvSpPr>
          <p:cNvPr id="18" name="오른쪽 화살표 17"/>
          <p:cNvSpPr/>
          <p:nvPr/>
        </p:nvSpPr>
        <p:spPr>
          <a:xfrm>
            <a:off x="4164954" y="4434752"/>
            <a:ext cx="839094" cy="8740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51417" y="5449238"/>
            <a:ext cx="222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Series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dict</a:t>
            </a:r>
            <a:r>
              <a:rPr lang="ko-KR" altLang="en-US" sz="1200" dirty="0" smtClean="0"/>
              <a:t>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전</a:t>
            </a:r>
            <a:r>
              <a:rPr lang="ko-KR" altLang="en-US" sz="1200" dirty="0"/>
              <a:t>환</a:t>
            </a:r>
          </a:p>
        </p:txBody>
      </p:sp>
    </p:spTree>
    <p:extLst>
      <p:ext uri="{BB962C8B-B14F-4D97-AF65-F5344CB8AC3E}">
        <p14:creationId xmlns:p14="http://schemas.microsoft.com/office/powerpoint/2010/main" val="29458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 값 접근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16505"/>
              </p:ext>
            </p:extLst>
          </p:nvPr>
        </p:nvGraphicFramePr>
        <p:xfrm>
          <a:off x="755576" y="1844825"/>
          <a:ext cx="7776864" cy="2054426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label-based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blocks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Internal property, property synonym for </a:t>
                      </a:r>
                      <a:r>
                        <a:rPr lang="en-US" sz="1100" dirty="0" err="1">
                          <a:effectLst/>
                        </a:rPr>
                        <a:t>as_blocks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integer location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primarily label-location based indexer, with integer position fallback.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label-location based indexer for selection by label.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Numpy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로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2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column</a:t>
            </a:r>
            <a:r>
              <a:rPr lang="ko-KR" altLang="en-US" dirty="0" smtClean="0"/>
              <a:t>단위로 리스트를 만들어서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을 이용해서 순서쌍을 만들고 데이터를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df.index</a:t>
            </a:r>
            <a:r>
              <a:rPr lang="en-US" altLang="ko-KR" sz="1200" dirty="0" smtClean="0"/>
              <a:t>)  # </a:t>
            </a:r>
            <a:r>
              <a:rPr lang="ko-KR" altLang="en-US" sz="1200" dirty="0" smtClean="0"/>
              <a:t>행에 대한 부분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df.columns</a:t>
            </a:r>
            <a:r>
              <a:rPr lang="en-US" altLang="ko-KR" sz="1200" dirty="0" smtClean="0"/>
              <a:t>)  #</a:t>
            </a:r>
            <a:r>
              <a:rPr lang="ko-KR" altLang="en-US" sz="1200" dirty="0" smtClean="0"/>
              <a:t>칼럼에 대한 부분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df.axes</a:t>
            </a:r>
            <a:r>
              <a:rPr lang="en-US" altLang="ko-KR" sz="1200" dirty="0" smtClean="0"/>
              <a:t>)        # </a:t>
            </a:r>
            <a:r>
              <a:rPr lang="ko-KR" altLang="en-US" sz="1200" dirty="0" smtClean="0"/>
              <a:t>행렬에 대한 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</a:t>
            </a:r>
          </a:p>
          <a:p>
            <a:r>
              <a:rPr lang="en-US" altLang="ko-KR" sz="1000" dirty="0"/>
              <a:t>(5, 2)</a:t>
            </a:r>
          </a:p>
          <a:p>
            <a:r>
              <a:rPr lang="en-US" altLang="ko-KR" sz="1000" dirty="0"/>
              <a:t>Int64Index([0, 1, 2, 3, 4],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u'Names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u'Births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[Int64Index([0, 1, 2, 3, 4],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='int64'), Index([</a:t>
            </a:r>
            <a:r>
              <a:rPr lang="en-US" altLang="ko-KR" sz="1000" dirty="0" err="1"/>
              <a:t>u'Names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u'Births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='object')]</a:t>
            </a:r>
          </a:p>
        </p:txBody>
      </p:sp>
    </p:spTree>
    <p:extLst>
      <p:ext uri="{BB962C8B-B14F-4D97-AF65-F5344CB8AC3E}">
        <p14:creationId xmlns:p14="http://schemas.microsoft.com/office/powerpoint/2010/main" val="17588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, at, </a:t>
            </a:r>
            <a:r>
              <a:rPr lang="en-US" altLang="ko-KR" dirty="0" err="1" smtClean="0"/>
              <a:t>ndim</a:t>
            </a:r>
            <a:r>
              <a:rPr lang="ko-KR" altLang="en-US" dirty="0" smtClean="0"/>
              <a:t>에 대한 속성 값들을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df.dtypes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print(df.at.__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print("scalar </a:t>
            </a:r>
            <a:r>
              <a:rPr lang="en-US" altLang="ko-KR" sz="1200" dirty="0" err="1"/>
              <a:t>accessor</a:t>
            </a:r>
            <a:r>
              <a:rPr lang="en-US" altLang="ko-KR" sz="1200" dirty="0"/>
              <a:t> ",df.at[0,'Names'])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df.ndim</a:t>
            </a:r>
            <a:r>
              <a:rPr lang="en-US" altLang="ko-KR" sz="1200" dirty="0"/>
              <a:t>, type(</a:t>
            </a:r>
            <a:r>
              <a:rPr lang="en-US" altLang="ko-KR" sz="1200" dirty="0" err="1"/>
              <a:t>df.ndim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4077072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Names     object</a:t>
            </a:r>
          </a:p>
          <a:p>
            <a:r>
              <a:rPr lang="en-US" altLang="ko-KR" sz="1000" dirty="0"/>
              <a:t>Births     int64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ndim</a:t>
            </a:r>
            <a:r>
              <a:rPr lang="en-US" altLang="ko-KR" sz="1000" dirty="0"/>
              <a:t>': 2, '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':    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973, 'name': 'at', 'axis': None}</a:t>
            </a:r>
          </a:p>
          <a:p>
            <a:r>
              <a:rPr lang="en-US" altLang="ko-KR" sz="1000" dirty="0"/>
              <a:t>('scalar </a:t>
            </a:r>
            <a:r>
              <a:rPr lang="en-US" altLang="ko-KR" sz="1000" dirty="0" err="1"/>
              <a:t>accessor</a:t>
            </a:r>
            <a:r>
              <a:rPr lang="en-US" altLang="ko-KR" sz="1000" dirty="0"/>
              <a:t> ', 'Bob')</a:t>
            </a:r>
          </a:p>
          <a:p>
            <a:r>
              <a:rPr lang="en-US" altLang="ko-KR" sz="1000" dirty="0"/>
              <a:t>(2, &lt;type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'&gt;)</a:t>
            </a:r>
          </a:p>
        </p:txBody>
      </p:sp>
    </p:spTree>
    <p:extLst>
      <p:ext uri="{BB962C8B-B14F-4D97-AF65-F5344CB8AC3E}">
        <p14:creationId xmlns:p14="http://schemas.microsoft.com/office/powerpoint/2010/main" val="31812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blocks </a:t>
            </a:r>
            <a:r>
              <a:rPr lang="ko-KR" altLang="en-US" dirty="0" smtClean="0"/>
              <a:t>속성에서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단위로 데이터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, type(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['object'])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['int64'])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2852936"/>
            <a:ext cx="35283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({'object':      Names</a:t>
            </a:r>
          </a:p>
          <a:p>
            <a:r>
              <a:rPr lang="en-US" altLang="ko-KR" sz="1000" dirty="0"/>
              <a:t>0      Bob</a:t>
            </a:r>
          </a:p>
          <a:p>
            <a:r>
              <a:rPr lang="en-US" altLang="ko-KR" sz="1000" dirty="0"/>
              <a:t>1  Jessica</a:t>
            </a:r>
          </a:p>
          <a:p>
            <a:r>
              <a:rPr lang="en-US" altLang="ko-KR" sz="1000" dirty="0"/>
              <a:t>2     Mary</a:t>
            </a:r>
          </a:p>
          <a:p>
            <a:r>
              <a:rPr lang="en-US" altLang="ko-KR" sz="1000" dirty="0"/>
              <a:t>3     John</a:t>
            </a:r>
          </a:p>
          <a:p>
            <a:r>
              <a:rPr lang="en-US" altLang="ko-KR" sz="1000" dirty="0"/>
              <a:t>4      Mel, 'int64':    Births</a:t>
            </a:r>
          </a:p>
          <a:p>
            <a:r>
              <a:rPr lang="en-US" altLang="ko-KR" sz="1000" dirty="0"/>
              <a:t>0     968</a:t>
            </a:r>
          </a:p>
          <a:p>
            <a:r>
              <a:rPr lang="en-US" altLang="ko-KR" sz="1000" dirty="0"/>
              <a:t>1     155</a:t>
            </a:r>
          </a:p>
          <a:p>
            <a:r>
              <a:rPr lang="en-US" altLang="ko-KR" sz="1000" dirty="0"/>
              <a:t>2      77</a:t>
            </a:r>
          </a:p>
          <a:p>
            <a:r>
              <a:rPr lang="en-US" altLang="ko-KR" sz="1000" dirty="0"/>
              <a:t>3     578</a:t>
            </a:r>
          </a:p>
          <a:p>
            <a:r>
              <a:rPr lang="en-US" altLang="ko-KR" sz="1000" dirty="0"/>
              <a:t>4     973}, &lt;type '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'&gt;)</a:t>
            </a:r>
          </a:p>
          <a:p>
            <a:r>
              <a:rPr lang="en-US" altLang="ko-KR" sz="1000" dirty="0"/>
              <a:t>     Names</a:t>
            </a:r>
          </a:p>
          <a:p>
            <a:r>
              <a:rPr lang="en-US" altLang="ko-KR" sz="1000" dirty="0"/>
              <a:t>0      Bob</a:t>
            </a:r>
          </a:p>
          <a:p>
            <a:r>
              <a:rPr lang="en-US" altLang="ko-KR" sz="1000" dirty="0"/>
              <a:t>1  Jessica</a:t>
            </a:r>
          </a:p>
          <a:p>
            <a:r>
              <a:rPr lang="en-US" altLang="ko-KR" sz="1000" dirty="0"/>
              <a:t>2     Mary</a:t>
            </a:r>
          </a:p>
          <a:p>
            <a:r>
              <a:rPr lang="en-US" altLang="ko-KR" sz="1000" dirty="0"/>
              <a:t>3     John</a:t>
            </a:r>
          </a:p>
          <a:p>
            <a:r>
              <a:rPr lang="en-US" altLang="ko-KR" sz="1000" dirty="0"/>
              <a:t>4      Mel</a:t>
            </a:r>
          </a:p>
          <a:p>
            <a:r>
              <a:rPr lang="en-US" altLang="ko-KR" sz="1000" dirty="0"/>
              <a:t>   Births</a:t>
            </a:r>
          </a:p>
          <a:p>
            <a:r>
              <a:rPr lang="en-US" altLang="ko-KR" sz="1000" dirty="0"/>
              <a:t>0     968</a:t>
            </a:r>
          </a:p>
          <a:p>
            <a:r>
              <a:rPr lang="en-US" altLang="ko-KR" sz="1000" dirty="0"/>
              <a:t>1     155</a:t>
            </a:r>
          </a:p>
          <a:p>
            <a:r>
              <a:rPr lang="en-US" altLang="ko-KR" sz="1000" dirty="0"/>
              <a:t>2      77</a:t>
            </a:r>
          </a:p>
          <a:p>
            <a:r>
              <a:rPr lang="en-US" altLang="ko-KR" sz="1000" dirty="0"/>
              <a:t>3     578</a:t>
            </a:r>
          </a:p>
          <a:p>
            <a:r>
              <a:rPr lang="en-US" altLang="ko-KR" sz="1000" dirty="0"/>
              <a:t>4     973</a:t>
            </a:r>
          </a:p>
        </p:txBody>
      </p:sp>
    </p:spTree>
    <p:extLst>
      <p:ext uri="{BB962C8B-B14F-4D97-AF65-F5344CB8AC3E}">
        <p14:creationId xmlns:p14="http://schemas.microsoft.com/office/powerpoint/2010/main" val="23376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Empty, </a:t>
            </a:r>
            <a:r>
              <a:rPr lang="en-US" altLang="ko-KR" dirty="0" err="1" smtClean="0"/>
              <a:t>ftypes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iat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행과열</a:t>
            </a:r>
            <a:r>
              <a:rPr lang="ko-KR" altLang="en-US" dirty="0" smtClean="0"/>
              <a:t> 숫자위치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iloc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), ix(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852936"/>
            <a:ext cx="3744416" cy="336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df.empty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df.ftypes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print(df.</a:t>
            </a:r>
            <a:r>
              <a:rPr lang="en-US" altLang="ko-KR" sz="1200" dirty="0" err="1"/>
              <a:t>iat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print("scalar </a:t>
            </a:r>
            <a:r>
              <a:rPr lang="en-US" altLang="ko-KR" sz="1200" dirty="0" err="1"/>
              <a:t>accessor</a:t>
            </a:r>
            <a:r>
              <a:rPr lang="en-US" altLang="ko-KR" sz="1200" dirty="0"/>
              <a:t> ",</a:t>
            </a:r>
            <a:r>
              <a:rPr lang="en-US" altLang="ko-KR" sz="1200" dirty="0" err="1"/>
              <a:t>df.iat</a:t>
            </a:r>
            <a:r>
              <a:rPr lang="en-US" altLang="ko-KR" sz="1200" dirty="0"/>
              <a:t>[0,1])</a:t>
            </a:r>
          </a:p>
          <a:p>
            <a:r>
              <a:rPr lang="en-US" altLang="ko-KR" sz="1200" dirty="0"/>
              <a:t>print(df.</a:t>
            </a:r>
            <a:r>
              <a:rPr lang="en-US" altLang="ko-KR" sz="1200" dirty="0" err="1"/>
              <a:t>iloc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df.iloc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2852936"/>
            <a:ext cx="35283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False</a:t>
            </a:r>
            <a:endParaRPr lang="en-US" altLang="ko-KR" sz="1000" dirty="0"/>
          </a:p>
          <a:p>
            <a:r>
              <a:rPr lang="en-US" altLang="ko-KR" sz="1000" dirty="0"/>
              <a:t>Names     </a:t>
            </a:r>
            <a:r>
              <a:rPr lang="en-US" altLang="ko-KR" sz="1000" dirty="0" err="1"/>
              <a:t>object:dense</a:t>
            </a:r>
            <a:endParaRPr lang="en-US" altLang="ko-KR" sz="1000" dirty="0"/>
          </a:p>
          <a:p>
            <a:r>
              <a:rPr lang="en-US" altLang="ko-KR" sz="1000" dirty="0"/>
              <a:t>Births     int64:dense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ndim</a:t>
            </a:r>
            <a:r>
              <a:rPr lang="en-US" altLang="ko-KR" sz="1000" dirty="0"/>
              <a:t>': 2, '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':    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973, 'name': '</a:t>
            </a:r>
            <a:r>
              <a:rPr lang="en-US" altLang="ko-KR" sz="1000" dirty="0" err="1"/>
              <a:t>iat</a:t>
            </a:r>
            <a:r>
              <a:rPr lang="en-US" altLang="ko-KR" sz="1000" dirty="0"/>
              <a:t>', 'axis': None}</a:t>
            </a:r>
          </a:p>
          <a:p>
            <a:r>
              <a:rPr lang="en-US" altLang="ko-KR" sz="1000" dirty="0"/>
              <a:t>('scalar </a:t>
            </a:r>
            <a:r>
              <a:rPr lang="en-US" altLang="ko-KR" sz="1000" dirty="0" err="1"/>
              <a:t>accessor</a:t>
            </a:r>
            <a:r>
              <a:rPr lang="en-US" altLang="ko-KR" sz="1000" dirty="0"/>
              <a:t> ', 968)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ndim</a:t>
            </a:r>
            <a:r>
              <a:rPr lang="en-US" altLang="ko-KR" sz="1000" dirty="0"/>
              <a:t>': 2, '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':    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973, 'name': '</a:t>
            </a:r>
            <a:r>
              <a:rPr lang="en-US" altLang="ko-KR" sz="1000" dirty="0" err="1"/>
              <a:t>iloc</a:t>
            </a:r>
            <a:r>
              <a:rPr lang="en-US" altLang="ko-KR" sz="1000" dirty="0"/>
              <a:t>', 'axis': None}</a:t>
            </a:r>
          </a:p>
          <a:p>
            <a:r>
              <a:rPr lang="en-US" altLang="ko-KR" sz="1000" dirty="0"/>
              <a:t>Names     Bob</a:t>
            </a:r>
          </a:p>
          <a:p>
            <a:r>
              <a:rPr lang="en-US" altLang="ko-KR" sz="1000" dirty="0"/>
              <a:t>Births    968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Names     Bob</a:t>
            </a:r>
          </a:p>
          <a:p>
            <a:r>
              <a:rPr lang="en-US" altLang="ko-KR" sz="1000" dirty="0"/>
              <a:t>Births    968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object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181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T(</a:t>
            </a:r>
            <a:r>
              <a:rPr lang="ko-KR" altLang="en-US" dirty="0" smtClean="0"/>
              <a:t>행과 열을 전환</a:t>
            </a:r>
            <a:r>
              <a:rPr lang="en-US" altLang="ko-KR" dirty="0" smtClean="0"/>
              <a:t>), size(</a:t>
            </a:r>
            <a:r>
              <a:rPr lang="ko-KR" altLang="en-US" dirty="0" err="1" smtClean="0"/>
              <a:t>원소갯수</a:t>
            </a:r>
            <a:r>
              <a:rPr lang="en-US" altLang="ko-KR" dirty="0" smtClean="0"/>
              <a:t>), values(</a:t>
            </a:r>
            <a:r>
              <a:rPr lang="ko-KR" altLang="en-US" dirty="0" smtClean="0"/>
              <a:t>값을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로 전환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lable</a:t>
            </a:r>
            <a:r>
              <a:rPr lang="ko-KR" altLang="en-US" dirty="0" smtClean="0"/>
              <a:t>로 검색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852936"/>
            <a:ext cx="3744416" cy="336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df.size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df.values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[0,'Names'])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4536199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0        1     2     3    4</a:t>
            </a:r>
          </a:p>
          <a:p>
            <a:r>
              <a:rPr lang="en-US" altLang="ko-KR" sz="1000" dirty="0"/>
              <a:t>Names   Bob  Jessica  Mary  John  Mel</a:t>
            </a:r>
          </a:p>
          <a:p>
            <a:r>
              <a:rPr lang="en-US" altLang="ko-KR" sz="1000" dirty="0"/>
              <a:t>Births  968      155    77   578  973</a:t>
            </a:r>
          </a:p>
          <a:p>
            <a:r>
              <a:rPr lang="en-US" altLang="ko-KR" sz="1000" dirty="0"/>
              <a:t>10</a:t>
            </a:r>
          </a:p>
          <a:p>
            <a:r>
              <a:rPr lang="en-US" altLang="ko-KR" sz="1000" dirty="0"/>
              <a:t>[['Bob' 968L]</a:t>
            </a:r>
          </a:p>
          <a:p>
            <a:r>
              <a:rPr lang="en-US" altLang="ko-KR" sz="1000" dirty="0"/>
              <a:t> ['Jessica' 155L]</a:t>
            </a:r>
          </a:p>
          <a:p>
            <a:r>
              <a:rPr lang="en-US" altLang="ko-KR" sz="1000" dirty="0"/>
              <a:t> ['Mary' 77L]</a:t>
            </a:r>
          </a:p>
          <a:p>
            <a:r>
              <a:rPr lang="en-US" altLang="ko-KR" sz="1000" dirty="0"/>
              <a:t> ['John' 578L]</a:t>
            </a:r>
          </a:p>
          <a:p>
            <a:r>
              <a:rPr lang="en-US" altLang="ko-KR" sz="1000" dirty="0"/>
              <a:t> ['Mel' 973L</a:t>
            </a:r>
            <a:r>
              <a:rPr lang="en-US" altLang="ko-KR" sz="1000" dirty="0" smtClean="0"/>
              <a:t>]]</a:t>
            </a:r>
          </a:p>
          <a:p>
            <a:r>
              <a:rPr lang="en-US" altLang="ko-KR" sz="1000" dirty="0"/>
              <a:t>Bob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93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7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칼럼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하나의 칼럼을 기준으로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화해서 칼럼들에 대한 연산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3148"/>
            <a:ext cx="33647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{'one':[1,1,1,1,1],</a:t>
            </a:r>
          </a:p>
          <a:p>
            <a:r>
              <a:rPr lang="en-US" altLang="ko-KR" sz="1200" dirty="0"/>
              <a:t>     'two':[2,2,2,2,2],</a:t>
            </a:r>
          </a:p>
          <a:p>
            <a:r>
              <a:rPr lang="en-US" altLang="ko-KR" sz="1200" dirty="0"/>
              <a:t>     'letter':['</a:t>
            </a:r>
            <a:r>
              <a:rPr lang="en-US" altLang="ko-KR" sz="1200" dirty="0" err="1"/>
              <a:t>a','a','b','b','c</a:t>
            </a:r>
            <a:r>
              <a:rPr lang="en-US" altLang="ko-KR" sz="1200" dirty="0"/>
              <a:t>']}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one = df1.groupby('letter')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one.sum</a:t>
            </a:r>
            <a:r>
              <a:rPr lang="en-US" altLang="ko-KR" sz="1200" dirty="0"/>
              <a:t>()))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6601" y="5437966"/>
            <a:ext cx="165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one  two</a:t>
            </a:r>
          </a:p>
          <a:p>
            <a:r>
              <a:rPr lang="en-US" altLang="ko-KR" sz="900" dirty="0"/>
              <a:t>letter          </a:t>
            </a:r>
          </a:p>
          <a:p>
            <a:r>
              <a:rPr lang="en-US" altLang="ko-KR" sz="900" dirty="0"/>
              <a:t>a         2    4</a:t>
            </a:r>
          </a:p>
          <a:p>
            <a:r>
              <a:rPr lang="en-US" altLang="ko-KR" sz="900" dirty="0"/>
              <a:t>b         2    4</a:t>
            </a:r>
          </a:p>
          <a:p>
            <a:r>
              <a:rPr lang="en-US" altLang="ko-KR" sz="900" dirty="0"/>
              <a:t>c         1    2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53115"/>
              </p:ext>
            </p:extLst>
          </p:nvPr>
        </p:nvGraphicFramePr>
        <p:xfrm>
          <a:off x="4860032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62493"/>
              </p:ext>
            </p:extLst>
          </p:nvPr>
        </p:nvGraphicFramePr>
        <p:xfrm>
          <a:off x="4860032" y="5261575"/>
          <a:ext cx="1584176" cy="1080169"/>
        </p:xfrm>
        <a:graphic>
          <a:graphicData uri="http://schemas.openxmlformats.org/drawingml/2006/table">
            <a:tbl>
              <a:tblPr/>
              <a:tblGrid>
                <a:gridCol w="576064"/>
                <a:gridCol w="504056"/>
                <a:gridCol w="504056"/>
              </a:tblGrid>
              <a:tr h="317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/>
                      </a:r>
                      <a:br>
                        <a:rPr lang="en-US" sz="800" b="1" dirty="0">
                          <a:effectLst/>
                        </a:rPr>
                      </a:br>
                      <a:endParaRPr 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 smtClean="0">
                          <a:effectLst/>
                        </a:rPr>
                        <a:t>one</a:t>
                      </a:r>
                      <a:endParaRPr 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337796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여러 칼럼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칼럼기준을 그룹을 연계해서 서비스 진행하지만 인덱스가 </a:t>
            </a:r>
            <a:r>
              <a:rPr lang="en-US" altLang="ko-KR" dirty="0" smtClean="0"/>
              <a:t>multi index</a:t>
            </a:r>
            <a:r>
              <a:rPr lang="ko-KR" altLang="en-US" dirty="0" smtClean="0"/>
              <a:t>로 변함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3148"/>
            <a:ext cx="33647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{'one':[1,1,1,1,1],</a:t>
            </a:r>
          </a:p>
          <a:p>
            <a:r>
              <a:rPr lang="en-US" altLang="ko-KR" sz="1200" dirty="0"/>
              <a:t>     'two':[2,2,2,2,2],</a:t>
            </a:r>
          </a:p>
          <a:p>
            <a:r>
              <a:rPr lang="en-US" altLang="ko-KR" sz="1200" dirty="0"/>
              <a:t>     'letter':['</a:t>
            </a:r>
            <a:r>
              <a:rPr lang="en-US" altLang="ko-KR" sz="1200" dirty="0" err="1"/>
              <a:t>a','a','b','b','c</a:t>
            </a:r>
            <a:r>
              <a:rPr lang="en-US" altLang="ko-KR" sz="1200" dirty="0"/>
              <a:t>']}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 err="1"/>
              <a:t>letterone</a:t>
            </a:r>
            <a:r>
              <a:rPr lang="en-US" altLang="ko-KR" sz="1200" dirty="0"/>
              <a:t> = df1.groupby(['</a:t>
            </a:r>
            <a:r>
              <a:rPr lang="en-US" altLang="ko-KR" sz="1200" dirty="0" err="1"/>
              <a:t>letter','one</a:t>
            </a:r>
            <a:r>
              <a:rPr lang="en-US" altLang="ko-KR" sz="1200" dirty="0"/>
              <a:t>']).sum()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letterone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6601" y="5437966"/>
            <a:ext cx="165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 </a:t>
            </a:r>
            <a:r>
              <a:rPr lang="en-US" altLang="ko-KR" sz="900" dirty="0" smtClean="0"/>
              <a:t>          two</a:t>
            </a:r>
            <a:endParaRPr lang="en-US" altLang="ko-KR" sz="900" dirty="0"/>
          </a:p>
          <a:p>
            <a:r>
              <a:rPr lang="en-US" altLang="ko-KR" sz="900" dirty="0"/>
              <a:t>letter one     </a:t>
            </a:r>
          </a:p>
          <a:p>
            <a:r>
              <a:rPr lang="en-US" altLang="ko-KR" sz="900" dirty="0"/>
              <a:t>a      1      4</a:t>
            </a:r>
          </a:p>
          <a:p>
            <a:r>
              <a:rPr lang="en-US" altLang="ko-KR" sz="900" dirty="0"/>
              <a:t>b      1      4</a:t>
            </a:r>
          </a:p>
          <a:p>
            <a:r>
              <a:rPr lang="en-US" altLang="ko-KR" sz="900" dirty="0"/>
              <a:t>c      1      2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78991"/>
              </p:ext>
            </p:extLst>
          </p:nvPr>
        </p:nvGraphicFramePr>
        <p:xfrm>
          <a:off x="4860032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337796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41153"/>
              </p:ext>
            </p:extLst>
          </p:nvPr>
        </p:nvGraphicFramePr>
        <p:xfrm>
          <a:off x="4860032" y="5350244"/>
          <a:ext cx="1656186" cy="914400"/>
        </p:xfrm>
        <a:graphic>
          <a:graphicData uri="http://schemas.openxmlformats.org/drawingml/2006/table">
            <a:tbl>
              <a:tblPr/>
              <a:tblGrid>
                <a:gridCol w="552062"/>
                <a:gridCol w="552062"/>
                <a:gridCol w="552062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8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여러 칼럼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as_index</a:t>
            </a:r>
            <a:r>
              <a:rPr lang="en-US" altLang="ko-KR" dirty="0" smtClean="0"/>
              <a:t>=False</a:t>
            </a:r>
            <a:r>
              <a:rPr lang="ko-KR" altLang="en-US" dirty="0" smtClean="0"/>
              <a:t>로 처리해서 </a:t>
            </a:r>
            <a:r>
              <a:rPr lang="en-US" altLang="ko-KR" dirty="0" err="1" smtClean="0"/>
              <a:t>grouby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이후에도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구성이 변하지 않도록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3148"/>
            <a:ext cx="33647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{'one':[1,1,1,1,1],</a:t>
            </a:r>
          </a:p>
          <a:p>
            <a:r>
              <a:rPr lang="en-US" altLang="ko-KR" sz="1200" dirty="0"/>
              <a:t>     'two':[2,2,2,2,2],</a:t>
            </a:r>
          </a:p>
          <a:p>
            <a:r>
              <a:rPr lang="en-US" altLang="ko-KR" sz="1200" dirty="0"/>
              <a:t>     'letter':['</a:t>
            </a:r>
            <a:r>
              <a:rPr lang="en-US" altLang="ko-KR" sz="1200" dirty="0" err="1"/>
              <a:t>a','a','b','b','c</a:t>
            </a:r>
            <a:r>
              <a:rPr lang="en-US" altLang="ko-KR" sz="1200" dirty="0"/>
              <a:t>']}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 err="1"/>
              <a:t>lettertwo</a:t>
            </a:r>
            <a:r>
              <a:rPr lang="en-US" altLang="ko-KR" sz="1200" dirty="0"/>
              <a:t> = df1.groupby(['</a:t>
            </a:r>
            <a:r>
              <a:rPr lang="en-US" altLang="ko-KR" sz="1200" dirty="0" err="1"/>
              <a:t>letter','one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as_index</a:t>
            </a:r>
            <a:r>
              <a:rPr lang="en-US" altLang="ko-KR" sz="1200" dirty="0"/>
              <a:t>=False).sum()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lettertwo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lettertwo.index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4248" y="4561206"/>
            <a:ext cx="18722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</a:t>
            </a:r>
            <a:r>
              <a:rPr lang="en-US" altLang="ko-KR" sz="900" dirty="0" smtClean="0"/>
              <a:t>  letter  </a:t>
            </a:r>
            <a:r>
              <a:rPr lang="en-US" altLang="ko-KR" sz="900" dirty="0"/>
              <a:t>one  two</a:t>
            </a:r>
          </a:p>
          <a:p>
            <a:r>
              <a:rPr lang="en-US" altLang="ko-KR" sz="900" dirty="0"/>
              <a:t>0      a    1    4</a:t>
            </a:r>
          </a:p>
          <a:p>
            <a:r>
              <a:rPr lang="en-US" altLang="ko-KR" sz="900" dirty="0"/>
              <a:t>1      b    1    4</a:t>
            </a:r>
          </a:p>
          <a:p>
            <a:pPr marL="228600" indent="-228600">
              <a:buAutoNum type="arabicPlain" startAt="2"/>
            </a:pPr>
            <a:r>
              <a:rPr lang="en-US" altLang="ko-KR" sz="900" dirty="0" smtClean="0"/>
              <a:t>c    </a:t>
            </a:r>
            <a:r>
              <a:rPr lang="en-US" altLang="ko-KR" sz="900" dirty="0"/>
              <a:t>1    </a:t>
            </a:r>
            <a:r>
              <a:rPr lang="en-US" altLang="ko-KR" sz="900" dirty="0" smtClean="0"/>
              <a:t>2</a:t>
            </a:r>
          </a:p>
          <a:p>
            <a:pPr marL="228600" indent="-228600">
              <a:buAutoNum type="arabicPlain" startAt="2"/>
            </a:pPr>
            <a:endParaRPr lang="en-US" altLang="ko-KR" sz="9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73976"/>
              </p:ext>
            </p:extLst>
          </p:nvPr>
        </p:nvGraphicFramePr>
        <p:xfrm>
          <a:off x="4860032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337796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7407"/>
              </p:ext>
            </p:extLst>
          </p:nvPr>
        </p:nvGraphicFramePr>
        <p:xfrm>
          <a:off x="4788024" y="5294505"/>
          <a:ext cx="1854561" cy="1025877"/>
        </p:xfrm>
        <a:graphic>
          <a:graphicData uri="http://schemas.openxmlformats.org/drawingml/2006/table">
            <a:tbl>
              <a:tblPr/>
              <a:tblGrid>
                <a:gridCol w="301507"/>
                <a:gridCol w="482410"/>
                <a:gridCol w="482410"/>
                <a:gridCol w="588234"/>
              </a:tblGrid>
              <a:tr h="387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/>
                      </a:r>
                      <a:br>
                        <a:rPr lang="en-US" sz="900" b="1" dirty="0">
                          <a:effectLst/>
                        </a:rPr>
                      </a:br>
                      <a:endParaRPr lang="en-US" sz="9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 smtClean="0">
                          <a:effectLst/>
                        </a:rPr>
                        <a:t>letter</a:t>
                      </a:r>
                      <a:endParaRPr lang="en-US" sz="9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76256" y="5445224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Int64Index([0, 1, 2],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09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변환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blocks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대해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데이터를 표시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([1,2,3,4],name="test</a:t>
            </a:r>
            <a:r>
              <a:rPr lang="en-US" altLang="ko-KR" sz="1200" dirty="0" smtClean="0"/>
              <a:t>")</a:t>
            </a:r>
          </a:p>
          <a:p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print(obj1.blocks)</a:t>
            </a:r>
          </a:p>
          <a:p>
            <a:r>
              <a:rPr lang="en-US" altLang="ko-KR" sz="1200" dirty="0"/>
              <a:t>print(obj1.blocks['int64'].index)</a:t>
            </a:r>
          </a:p>
          <a:p>
            <a:r>
              <a:rPr lang="en-US" altLang="ko-KR" sz="1200" dirty="0"/>
              <a:t>print(obj1.blocks['int64'].values)</a:t>
            </a:r>
          </a:p>
          <a:p>
            <a:r>
              <a:rPr lang="en-US" altLang="ko-KR" sz="1200" dirty="0"/>
              <a:t>print(obj1.blocks['int64'].name)</a:t>
            </a:r>
          </a:p>
          <a:p>
            <a:r>
              <a:rPr lang="en-US" altLang="ko-KR" sz="1200" dirty="0"/>
              <a:t>print(obj1.blocks['int64'].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7599" y="444788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{'int64': 0    1</a:t>
            </a:r>
          </a:p>
          <a:p>
            <a:r>
              <a:rPr lang="en-US" altLang="ko-KR" sz="1000" dirty="0"/>
              <a:t>1    2</a:t>
            </a:r>
          </a:p>
          <a:p>
            <a:r>
              <a:rPr lang="en-US" altLang="ko-KR" sz="1000" dirty="0"/>
              <a:t>2    3</a:t>
            </a:r>
          </a:p>
          <a:p>
            <a:r>
              <a:rPr lang="en-US" altLang="ko-KR" sz="1000" dirty="0"/>
              <a:t>3    4</a:t>
            </a:r>
          </a:p>
          <a:p>
            <a:r>
              <a:rPr lang="en-US" altLang="ko-KR" sz="1000" dirty="0"/>
              <a:t>Name: test,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int64}</a:t>
            </a:r>
          </a:p>
          <a:p>
            <a:r>
              <a:rPr lang="en-US" altLang="ko-KR" sz="1000" dirty="0"/>
              <a:t>Int64Index([0, 1, 2, 3],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[1 2 3 4]</a:t>
            </a:r>
          </a:p>
          <a:p>
            <a:r>
              <a:rPr lang="en-US" altLang="ko-KR" sz="1000" dirty="0"/>
              <a:t>test</a:t>
            </a:r>
          </a:p>
          <a:p>
            <a:r>
              <a:rPr lang="en-US" altLang="ko-KR" sz="1000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3617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변환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index, values</a:t>
            </a:r>
            <a:r>
              <a:rPr lang="ko-KR" altLang="en-US" dirty="0" smtClean="0"/>
              <a:t>를 교체해서 보여줌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d,name</a:t>
            </a:r>
            <a:r>
              <a:rPr lang="en-US" altLang="ko-KR" sz="1200" dirty="0"/>
              <a:t>='something')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print(s3.T)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0337" y="4490966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    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int64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794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 smtClean="0"/>
              <a:t>접근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13343"/>
              </p:ext>
            </p:extLst>
          </p:nvPr>
        </p:nvGraphicFramePr>
        <p:xfrm>
          <a:off x="755576" y="1844825"/>
          <a:ext cx="7776864" cy="1543608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label-based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integer location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primarily label-location based indexer, with integer position fallback.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label-location based indexer for selection by label.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접근 속성</a:t>
            </a:r>
            <a:r>
              <a:rPr lang="en-US" altLang="ko-KR" dirty="0" smtClean="0"/>
              <a:t>: </a:t>
            </a:r>
            <a:r>
              <a:rPr lang="en-US" altLang="ko-KR" sz="3200" dirty="0" err="1" smtClean="0"/>
              <a:t>at,iat,loc,iloc,ix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값을 접근하기 위해 </a:t>
            </a:r>
            <a:r>
              <a:rPr lang="en-US" altLang="ko-KR" dirty="0" smtClean="0"/>
              <a:t>at</a:t>
            </a:r>
            <a:r>
              <a:rPr lang="ko-KR" altLang="en-US" dirty="0" smtClean="0"/>
              <a:t>은 원소의 값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처리를 포함해서 검색</a:t>
            </a:r>
            <a:r>
              <a:rPr lang="en-US" altLang="ko-KR" dirty="0" smtClean="0"/>
              <a:t>, ix</a:t>
            </a:r>
            <a:r>
              <a:rPr lang="ko-KR" altLang="en-US" dirty="0" smtClean="0"/>
              <a:t>는 값을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356992"/>
            <a:ext cx="374441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([1,2,3,4],name="test") 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obj1.index = 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print(obj1.at['a'])</a:t>
            </a:r>
          </a:p>
          <a:p>
            <a:r>
              <a:rPr lang="en-US" altLang="ko-KR" sz="1200" dirty="0"/>
              <a:t>print(obj1.iat[0])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obj.iloc</a:t>
            </a:r>
            <a:r>
              <a:rPr lang="en-US" altLang="ko-KR" sz="1200" dirty="0"/>
              <a:t>[0:3],</a:t>
            </a:r>
            <a:r>
              <a:rPr lang="en-US" altLang="ko-KR" sz="1200" dirty="0" err="1"/>
              <a:t>obj.loc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a':'c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fr-FR" altLang="ko-KR" sz="1200" dirty="0"/>
              <a:t>print(type(obj1.ix['a']),obj1.ix['a'] == 1)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509120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(a    100</a:t>
            </a:r>
          </a:p>
          <a:p>
            <a:r>
              <a:rPr lang="en-US" altLang="ko-KR" sz="1000" dirty="0"/>
              <a:t>b     -7</a:t>
            </a:r>
          </a:p>
          <a:p>
            <a:r>
              <a:rPr lang="en-US" altLang="ko-KR" sz="1000" dirty="0"/>
              <a:t>c      5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int64, a    100</a:t>
            </a:r>
          </a:p>
          <a:p>
            <a:r>
              <a:rPr lang="en-US" altLang="ko-KR" sz="1000" dirty="0"/>
              <a:t>b     -7</a:t>
            </a:r>
          </a:p>
          <a:p>
            <a:r>
              <a:rPr lang="en-US" altLang="ko-KR" sz="1000" dirty="0"/>
              <a:t>c      5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(&lt;type 'numpy.int64'&gt;, True)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56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1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list-like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(5))</a:t>
            </a:r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(5), index=['a', 'b', 'c', 'd', 'e'])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print(s, type(s))</a:t>
            </a:r>
          </a:p>
          <a:p>
            <a:r>
              <a:rPr lang="en-US" altLang="ko-KR" sz="1200" dirty="0"/>
              <a:t>print(s1, type(s1))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3484593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[-0.15090796  0.16353861 -0.28383656  1.48342456  1.26292765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en-US" altLang="ko-KR" sz="1000" dirty="0"/>
              <a:t>(0   -0.708895</a:t>
            </a:r>
          </a:p>
          <a:p>
            <a:r>
              <a:rPr lang="en-US" altLang="ko-KR" sz="1000" dirty="0"/>
              <a:t>1   -0.267631</a:t>
            </a:r>
          </a:p>
          <a:p>
            <a:r>
              <a:rPr lang="en-US" altLang="ko-KR" sz="1000" dirty="0"/>
              <a:t>2    0.587089</a:t>
            </a:r>
          </a:p>
          <a:p>
            <a:r>
              <a:rPr lang="en-US" altLang="ko-KR" sz="1000" dirty="0"/>
              <a:t>3    1.051497</a:t>
            </a:r>
          </a:p>
          <a:p>
            <a:r>
              <a:rPr lang="en-US" altLang="ko-KR" sz="1000" dirty="0"/>
              <a:t>4   -1.143584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float64, &lt;class '</a:t>
            </a:r>
            <a:r>
              <a:rPr lang="en-US" altLang="ko-KR" sz="1000" dirty="0" err="1"/>
              <a:t>pandas.core.series.Series</a:t>
            </a:r>
            <a:r>
              <a:rPr lang="en-US" altLang="ko-KR" sz="1000" dirty="0" smtClean="0"/>
              <a:t>'&gt;)</a:t>
            </a:r>
          </a:p>
          <a:p>
            <a:endParaRPr lang="en-US" altLang="ko-KR" sz="1000" dirty="0"/>
          </a:p>
          <a:p>
            <a:r>
              <a:rPr lang="en-US" altLang="ko-KR" sz="1000" dirty="0"/>
              <a:t>(a    1.125429</a:t>
            </a:r>
          </a:p>
          <a:p>
            <a:r>
              <a:rPr lang="en-US" altLang="ko-KR" sz="1000" dirty="0"/>
              <a:t>b    1.063341</a:t>
            </a:r>
          </a:p>
          <a:p>
            <a:r>
              <a:rPr lang="en-US" altLang="ko-KR" sz="1000" dirty="0"/>
              <a:t>c    0.637474</a:t>
            </a:r>
          </a:p>
          <a:p>
            <a:r>
              <a:rPr lang="en-US" altLang="ko-KR" sz="1000" dirty="0"/>
              <a:t>d    0.966092</a:t>
            </a:r>
          </a:p>
          <a:p>
            <a:r>
              <a:rPr lang="en-US" altLang="ko-KR" sz="1000" dirty="0"/>
              <a:t>e    0.796640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float64, &lt;class '</a:t>
            </a:r>
            <a:r>
              <a:rPr lang="en-US" altLang="ko-KR" sz="1000" dirty="0" err="1"/>
              <a:t>pandas.core.series.Series</a:t>
            </a:r>
            <a:r>
              <a:rPr lang="en-US" altLang="ko-KR" sz="1000" dirty="0"/>
              <a:t>'&gt;)</a:t>
            </a:r>
          </a:p>
        </p:txBody>
      </p:sp>
    </p:spTree>
    <p:extLst>
      <p:ext uri="{BB962C8B-B14F-4D97-AF65-F5344CB8AC3E}">
        <p14:creationId xmlns:p14="http://schemas.microsoft.com/office/powerpoint/2010/main" val="21884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-like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print(s2)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508518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    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3110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ultiIndex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MultiIndex</a:t>
            </a:r>
            <a:r>
              <a:rPr lang="ko-KR" altLang="en-US" dirty="0" smtClean="0"/>
              <a:t>를 받아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(8), index=index)</a:t>
            </a:r>
          </a:p>
          <a:p>
            <a:r>
              <a:rPr lang="en-US" altLang="ko-KR" sz="1200" dirty="0"/>
              <a:t>print(s)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293096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first  second</a:t>
            </a:r>
          </a:p>
          <a:p>
            <a:r>
              <a:rPr lang="en-US" altLang="ko-KR" sz="1000" dirty="0"/>
              <a:t>bar    one      -0.483801</a:t>
            </a:r>
          </a:p>
          <a:p>
            <a:r>
              <a:rPr lang="en-US" altLang="ko-KR" sz="1000" dirty="0"/>
              <a:t>       two       0.727163</a:t>
            </a:r>
          </a:p>
          <a:p>
            <a:r>
              <a:rPr lang="en-US" altLang="ko-KR" sz="1000" dirty="0" err="1"/>
              <a:t>baz</a:t>
            </a:r>
            <a:r>
              <a:rPr lang="en-US" altLang="ko-KR" sz="1000" dirty="0"/>
              <a:t>    one       0.363992</a:t>
            </a:r>
          </a:p>
          <a:p>
            <a:r>
              <a:rPr lang="en-US" altLang="ko-KR" sz="1000" dirty="0"/>
              <a:t>       two       1.078241</a:t>
            </a:r>
          </a:p>
          <a:p>
            <a:r>
              <a:rPr lang="en-US" altLang="ko-KR" sz="1000" dirty="0"/>
              <a:t>foo    one       0.314946</a:t>
            </a:r>
          </a:p>
          <a:p>
            <a:r>
              <a:rPr lang="en-US" altLang="ko-KR" sz="1000" dirty="0"/>
              <a:t>       two      -1.205744</a:t>
            </a:r>
          </a:p>
          <a:p>
            <a:r>
              <a:rPr lang="en-US" altLang="ko-KR" sz="1000" dirty="0" err="1"/>
              <a:t>qux</a:t>
            </a:r>
            <a:r>
              <a:rPr lang="en-US" altLang="ko-KR" sz="1000" dirty="0"/>
              <a:t>    one      -0.387636</a:t>
            </a:r>
          </a:p>
          <a:p>
            <a:r>
              <a:rPr lang="en-US" altLang="ko-KR" sz="1000" dirty="0"/>
              <a:t>       two      -1.015069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0891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1</a:t>
            </a:r>
            <a:r>
              <a:rPr lang="ko-KR" altLang="en-US" sz="7200" dirty="0" smtClean="0"/>
              <a:t>차원 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데이터 관리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(series)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9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처럼 인덱스를 조회해서 원소를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s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([0,1,2,3,4])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s1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([0,1,2,3,4], index=['a', 'b', 'c', 'd', 'e'])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s.index</a:t>
            </a:r>
            <a:r>
              <a:rPr lang="en-US" altLang="ko-KR" sz="1200" dirty="0" smtClean="0"/>
              <a:t>, s[0])</a:t>
            </a:r>
          </a:p>
          <a:p>
            <a:r>
              <a:rPr lang="en-US" altLang="ko-KR" sz="1200" dirty="0" smtClean="0"/>
              <a:t>print(s1.index,s1['a'])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7031" y="522920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(Int64Index([0, 1, 2, 3, 4], </a:t>
            </a:r>
            <a:r>
              <a:rPr lang="en-US" altLang="ko-KR" sz="1000" dirty="0" err="1" smtClean="0"/>
              <a:t>dtype</a:t>
            </a:r>
            <a:r>
              <a:rPr lang="en-US" altLang="ko-KR" sz="1000" dirty="0" smtClean="0"/>
              <a:t>='int64'), 0)</a:t>
            </a:r>
          </a:p>
          <a:p>
            <a:r>
              <a:rPr lang="en-US" altLang="ko-KR" sz="1000" dirty="0" smtClean="0"/>
              <a:t>(Index([</a:t>
            </a:r>
            <a:r>
              <a:rPr lang="en-US" altLang="ko-KR" sz="1000" dirty="0" err="1" smtClean="0"/>
              <a:t>u'a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u'b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u'c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u'd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u'e</a:t>
            </a:r>
            <a:r>
              <a:rPr lang="en-US" altLang="ko-KR" sz="1000" dirty="0" smtClean="0"/>
              <a:t>'], </a:t>
            </a:r>
            <a:r>
              <a:rPr lang="en-US" altLang="ko-KR" sz="1000" dirty="0" err="1" smtClean="0"/>
              <a:t>dtype</a:t>
            </a:r>
            <a:r>
              <a:rPr lang="en-US" altLang="ko-KR" sz="1000" dirty="0" smtClean="0"/>
              <a:t>='object'), 0)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468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slice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는 순서를 표시하므로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문자여도 가능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print(s[0:3])</a:t>
            </a:r>
          </a:p>
          <a:p>
            <a:r>
              <a:rPr lang="en-US" altLang="ko-KR" sz="1200" dirty="0"/>
              <a:t>print(s1['</a:t>
            </a:r>
            <a:r>
              <a:rPr lang="en-US" altLang="ko-KR" sz="1200" dirty="0" err="1"/>
              <a:t>a':'c</a:t>
            </a:r>
            <a:r>
              <a:rPr lang="en-US" altLang="ko-KR" sz="1200" dirty="0"/>
              <a:t>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b    1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5864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 </a:t>
            </a:r>
            <a:r>
              <a:rPr lang="ko-KR" altLang="en-US" dirty="0" smtClean="0"/>
              <a:t>직접 대응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조회조건에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리스트넣어</a:t>
            </a:r>
            <a:r>
              <a:rPr lang="ko-KR" altLang="en-US" dirty="0" smtClean="0"/>
              <a:t> 검색 가능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print(s[[4,3,1]])</a:t>
            </a:r>
          </a:p>
          <a:p>
            <a:r>
              <a:rPr lang="en-US" altLang="ko-KR" sz="1200" dirty="0"/>
              <a:t>print(s1[['</a:t>
            </a:r>
            <a:r>
              <a:rPr lang="en-US" altLang="ko-KR" sz="1200" dirty="0" err="1"/>
              <a:t>d','a','c</a:t>
            </a:r>
            <a:r>
              <a:rPr lang="en-US" altLang="ko-KR" sz="1200" dirty="0"/>
              <a:t>']])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d    3</a:t>
            </a:r>
          </a:p>
          <a:p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7434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조회조건도 논리식으로 처리가 가능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print(s[s&lt;3])</a:t>
            </a:r>
          </a:p>
          <a:p>
            <a:r>
              <a:rPr lang="en-US" altLang="ko-KR" sz="1200" dirty="0"/>
              <a:t>print(s1[s1&gt;3])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e    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69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No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범위가 벗어나면 </a:t>
            </a:r>
            <a:r>
              <a:rPr lang="en-US" altLang="ko-KR" dirty="0" err="1" smtClean="0"/>
              <a:t>KeyError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print(s2)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print(s2['d'])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KeyError</a:t>
            </a:r>
            <a:r>
              <a:rPr lang="en-US" altLang="ko-KR" sz="1000" dirty="0"/>
              <a:t>: 'd'</a:t>
            </a:r>
          </a:p>
        </p:txBody>
      </p:sp>
    </p:spTree>
    <p:extLst>
      <p:ext uri="{BB962C8B-B14F-4D97-AF65-F5344CB8AC3E}">
        <p14:creationId xmlns:p14="http://schemas.microsoft.com/office/powerpoint/2010/main" val="42470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get()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범위가 벗어나도 </a:t>
            </a:r>
            <a:r>
              <a:rPr lang="en-US" altLang="ko-KR" dirty="0" err="1" smtClean="0"/>
              <a:t>KeyError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발생하지 않으려면 </a:t>
            </a:r>
            <a:r>
              <a:rPr lang="en-US" altLang="ko-KR" dirty="0" smtClean="0"/>
              <a:t>get()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print(s2.get('d'))</a:t>
            </a:r>
          </a:p>
          <a:p>
            <a:r>
              <a:rPr lang="en-US" altLang="ko-KR" sz="1200" dirty="0"/>
              <a:t>print(s2.get('d',</a:t>
            </a:r>
            <a:r>
              <a:rPr lang="en-US" altLang="ko-KR" sz="1200" dirty="0" err="1"/>
              <a:t>np.nan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None</a:t>
            </a:r>
          </a:p>
          <a:p>
            <a:r>
              <a:rPr lang="en-US" altLang="ko-KR" sz="1000" dirty="0"/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19991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3287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동일 값 전체변경 </a:t>
            </a:r>
            <a:r>
              <a:rPr lang="en-US" altLang="ko-KR" dirty="0" smtClean="0"/>
              <a:t>: replace()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원소의 값을 변경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obj.replace</a:t>
            </a:r>
            <a:r>
              <a:rPr lang="en-US" altLang="ko-KR" sz="1200" dirty="0"/>
              <a:t>(4,99))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obj.replace</a:t>
            </a:r>
            <a:r>
              <a:rPr lang="en-US" altLang="ko-KR" sz="1200" dirty="0"/>
              <a:t>(4,99,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64608" y="3429000"/>
            <a:ext cx="35283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0     1</a:t>
            </a:r>
          </a:p>
          <a:p>
            <a:r>
              <a:rPr lang="en-US" altLang="ko-KR" sz="1000" dirty="0"/>
              <a:t>1     2</a:t>
            </a:r>
          </a:p>
          <a:p>
            <a:r>
              <a:rPr lang="en-US" altLang="ko-KR" sz="1000" dirty="0"/>
              <a:t>2     3</a:t>
            </a:r>
          </a:p>
          <a:p>
            <a:r>
              <a:rPr lang="en-US" altLang="ko-KR" sz="1000" dirty="0"/>
              <a:t>3    99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0    1</a:t>
            </a:r>
          </a:p>
          <a:p>
            <a:r>
              <a:rPr lang="en-US" altLang="ko-KR" sz="1000" dirty="0"/>
              <a:t>1    2</a:t>
            </a:r>
          </a:p>
          <a:p>
            <a:r>
              <a:rPr lang="en-US" altLang="ko-KR" sz="1000" dirty="0"/>
              <a:t>2    3</a:t>
            </a:r>
          </a:p>
          <a:p>
            <a:r>
              <a:rPr lang="en-US" altLang="ko-KR" sz="1000" dirty="0"/>
              <a:t>3    4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None</a:t>
            </a:r>
          </a:p>
          <a:p>
            <a:r>
              <a:rPr lang="en-US" altLang="ko-KR" sz="1000" dirty="0"/>
              <a:t>0     1</a:t>
            </a:r>
          </a:p>
          <a:p>
            <a:r>
              <a:rPr lang="en-US" altLang="ko-KR" sz="1000" dirty="0"/>
              <a:t>1     2</a:t>
            </a:r>
          </a:p>
          <a:p>
            <a:r>
              <a:rPr lang="en-US" altLang="ko-KR" sz="1000" dirty="0"/>
              <a:t>2     3</a:t>
            </a:r>
          </a:p>
          <a:p>
            <a:r>
              <a:rPr lang="en-US" altLang="ko-KR" sz="1000" dirty="0"/>
              <a:t>3    99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int64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841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특정 원소 변경 </a:t>
            </a:r>
            <a:r>
              <a:rPr lang="en-US" altLang="ko-KR" dirty="0" smtClean="0"/>
              <a:t>: replace()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Replace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값 전체를 바꾸므로 특정부분을 추출하여 적용할 경우에만 특정 값이 변경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obj6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([4,4,4,4</a:t>
            </a:r>
            <a:r>
              <a:rPr lang="en-US" altLang="ko-KR" sz="1200" dirty="0" smtClean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print(obj6.replace(4,99,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=True))</a:t>
            </a:r>
          </a:p>
          <a:p>
            <a:r>
              <a:rPr lang="en-US" altLang="ko-KR" sz="1200" dirty="0" smtClean="0"/>
              <a:t>print(obj6</a:t>
            </a:r>
            <a:r>
              <a:rPr lang="en-US" altLang="ko-KR" sz="1200" dirty="0"/>
              <a:t>[:1].replace(99,4,inplace=True))</a:t>
            </a:r>
          </a:p>
          <a:p>
            <a:r>
              <a:rPr lang="en-US" altLang="ko-KR" sz="1200" dirty="0"/>
              <a:t>print(obj6)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486916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None</a:t>
            </a:r>
          </a:p>
          <a:p>
            <a:r>
              <a:rPr lang="it-IT" altLang="ko-KR" sz="1000" dirty="0"/>
              <a:t>0     4</a:t>
            </a:r>
          </a:p>
          <a:p>
            <a:r>
              <a:rPr lang="it-IT" altLang="ko-KR" sz="1000" dirty="0"/>
              <a:t>1    99</a:t>
            </a:r>
          </a:p>
          <a:p>
            <a:r>
              <a:rPr lang="it-IT" altLang="ko-KR" sz="1000" dirty="0"/>
              <a:t>2    99</a:t>
            </a:r>
          </a:p>
          <a:p>
            <a:r>
              <a:rPr lang="it-IT" altLang="ko-KR" sz="1000" dirty="0"/>
              <a:t>3    99</a:t>
            </a:r>
          </a:p>
          <a:p>
            <a:r>
              <a:rPr lang="it-IT" altLang="ko-KR" sz="1000" dirty="0"/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30884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7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sort_values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set_value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inplace</a:t>
            </a:r>
            <a:r>
              <a:rPr lang="en-US" altLang="ko-KR" dirty="0" smtClean="0"/>
              <a:t>=True</a:t>
            </a:r>
            <a:r>
              <a:rPr lang="ko-KR" altLang="en-US" dirty="0" smtClean="0"/>
              <a:t>로 객체를 변경함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가 변경되지 않으므로 변경이 필요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Sort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대신 </a:t>
            </a:r>
            <a:r>
              <a:rPr lang="en-US" altLang="ko-KR" dirty="0" err="1" smtClean="0"/>
              <a:t>sort_values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88192" y="3304463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print(obj7)</a:t>
            </a:r>
          </a:p>
          <a:p>
            <a:r>
              <a:rPr lang="en-US" altLang="ko-KR" sz="1200" dirty="0"/>
              <a:t>print(obj7.sort_values(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=True))</a:t>
            </a:r>
          </a:p>
          <a:p>
            <a:r>
              <a:rPr lang="en-US" altLang="ko-KR" sz="1200" dirty="0"/>
              <a:t>print(obj7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print(obj7.reindex([0,2,3,1]))</a:t>
            </a:r>
          </a:p>
          <a:p>
            <a:r>
              <a:rPr lang="en-US" altLang="ko-KR" sz="1200" dirty="0"/>
              <a:t>obj7.index = [0,1,2,3]</a:t>
            </a:r>
          </a:p>
          <a:p>
            <a:r>
              <a:rPr lang="en-US" altLang="ko-KR" sz="1200" dirty="0"/>
              <a:t>print(obj7)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3304463"/>
            <a:ext cx="35283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0      4</a:t>
            </a:r>
          </a:p>
          <a:p>
            <a:r>
              <a:rPr lang="it-IT" altLang="ko-KR" sz="1000" dirty="0"/>
              <a:t>1    999</a:t>
            </a:r>
          </a:p>
          <a:p>
            <a:r>
              <a:rPr lang="it-IT" altLang="ko-KR" sz="1000" dirty="0"/>
              <a:t>2      4</a:t>
            </a:r>
          </a:p>
          <a:p>
            <a:r>
              <a:rPr lang="it-IT" altLang="ko-KR" sz="1000" dirty="0"/>
              <a:t>3      4</a:t>
            </a:r>
          </a:p>
          <a:p>
            <a:r>
              <a:rPr lang="it-IT" altLang="ko-KR" sz="1000" dirty="0"/>
              <a:t>dtype: int64</a:t>
            </a:r>
          </a:p>
          <a:p>
            <a:r>
              <a:rPr lang="it-IT" altLang="ko-KR" sz="1000" dirty="0"/>
              <a:t>None</a:t>
            </a:r>
          </a:p>
          <a:p>
            <a:r>
              <a:rPr lang="it-IT" altLang="ko-KR" sz="1000" dirty="0"/>
              <a:t>0      4</a:t>
            </a:r>
          </a:p>
          <a:p>
            <a:r>
              <a:rPr lang="it-IT" altLang="ko-KR" sz="1000" dirty="0"/>
              <a:t>2      4</a:t>
            </a:r>
          </a:p>
          <a:p>
            <a:r>
              <a:rPr lang="it-IT" altLang="ko-KR" sz="1000" dirty="0"/>
              <a:t>3      4</a:t>
            </a:r>
          </a:p>
          <a:p>
            <a:r>
              <a:rPr lang="it-IT" altLang="ko-KR" sz="1000" dirty="0"/>
              <a:t>1    999</a:t>
            </a:r>
          </a:p>
          <a:p>
            <a:r>
              <a:rPr lang="it-IT" altLang="ko-KR" sz="1000" dirty="0"/>
              <a:t>dtype: </a:t>
            </a:r>
            <a:r>
              <a:rPr lang="it-IT" altLang="ko-KR" sz="1000" dirty="0" smtClean="0"/>
              <a:t>int64</a:t>
            </a:r>
          </a:p>
          <a:p>
            <a:r>
              <a:rPr lang="it-IT" altLang="ko-KR" sz="1000" dirty="0"/>
              <a:t>0      4</a:t>
            </a:r>
          </a:p>
          <a:p>
            <a:r>
              <a:rPr lang="it-IT" altLang="ko-KR" sz="1000" dirty="0"/>
              <a:t>2      4</a:t>
            </a:r>
          </a:p>
          <a:p>
            <a:r>
              <a:rPr lang="it-IT" altLang="ko-KR" sz="1000" dirty="0"/>
              <a:t>3      4</a:t>
            </a:r>
          </a:p>
          <a:p>
            <a:r>
              <a:rPr lang="it-IT" altLang="ko-KR" sz="1000" dirty="0"/>
              <a:t>1    999</a:t>
            </a:r>
          </a:p>
          <a:p>
            <a:r>
              <a:rPr lang="it-IT" altLang="ko-KR" sz="1000" dirty="0"/>
              <a:t>dtype: int64</a:t>
            </a:r>
          </a:p>
          <a:p>
            <a:r>
              <a:rPr lang="it-IT" altLang="ko-KR" sz="1000" dirty="0"/>
              <a:t>0      4</a:t>
            </a:r>
          </a:p>
          <a:p>
            <a:r>
              <a:rPr lang="it-IT" altLang="ko-KR" sz="1000" dirty="0"/>
              <a:t>1      4</a:t>
            </a:r>
          </a:p>
          <a:p>
            <a:r>
              <a:rPr lang="it-IT" altLang="ko-KR" sz="1000" dirty="0"/>
              <a:t>2      4</a:t>
            </a:r>
          </a:p>
          <a:p>
            <a:r>
              <a:rPr lang="it-IT" altLang="ko-KR" sz="1000" dirty="0"/>
              <a:t>3    999</a:t>
            </a:r>
          </a:p>
          <a:p>
            <a:r>
              <a:rPr lang="it-IT" altLang="ko-KR" sz="1000" dirty="0"/>
              <a:t>dtype: int64</a:t>
            </a:r>
          </a:p>
          <a:p>
            <a:endParaRPr lang="it-IT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008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multi index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1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Multi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인덱스만 넣을 경우는 해당 하위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값이 출력되고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인덱스를 모두 넣을 경우는 값만 출력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(8), index=index)</a:t>
            </a:r>
          </a:p>
          <a:p>
            <a:r>
              <a:rPr lang="en-US" altLang="ko-KR" sz="1200" dirty="0"/>
              <a:t>print(s)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print(s['bar'])</a:t>
            </a:r>
          </a:p>
          <a:p>
            <a:r>
              <a:rPr lang="en-US" altLang="ko-KR" sz="1200" dirty="0"/>
              <a:t>print(s['</a:t>
            </a:r>
            <a:r>
              <a:rPr lang="en-US" altLang="ko-KR" sz="1200" dirty="0" err="1"/>
              <a:t>bar','one</a:t>
            </a:r>
            <a:r>
              <a:rPr lang="en-US" altLang="ko-KR" sz="1200" dirty="0" smtClean="0"/>
              <a:t>']) # </a:t>
            </a:r>
            <a:r>
              <a:rPr lang="ko-KR" altLang="en-US" sz="1200" dirty="0" err="1" smtClean="0"/>
              <a:t>첫번째와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두번째</a:t>
            </a:r>
            <a:r>
              <a:rPr lang="ko-KR" altLang="en-US" sz="1200" dirty="0" smtClean="0"/>
              <a:t> 인덱스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3569744"/>
            <a:ext cx="23762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first  second</a:t>
            </a:r>
          </a:p>
          <a:p>
            <a:r>
              <a:rPr lang="en-US" altLang="ko-KR" sz="1000" dirty="0"/>
              <a:t>bar    one       0.447746</a:t>
            </a:r>
          </a:p>
          <a:p>
            <a:r>
              <a:rPr lang="en-US" altLang="ko-KR" sz="1000" dirty="0"/>
              <a:t>       two      -0.564082</a:t>
            </a:r>
          </a:p>
          <a:p>
            <a:r>
              <a:rPr lang="en-US" altLang="ko-KR" sz="1000" dirty="0" err="1"/>
              <a:t>baz</a:t>
            </a:r>
            <a:r>
              <a:rPr lang="en-US" altLang="ko-KR" sz="1000" dirty="0"/>
              <a:t>    one      -0.951146</a:t>
            </a:r>
          </a:p>
          <a:p>
            <a:r>
              <a:rPr lang="en-US" altLang="ko-KR" sz="1000" dirty="0"/>
              <a:t>       two       0.966715</a:t>
            </a:r>
          </a:p>
          <a:p>
            <a:r>
              <a:rPr lang="en-US" altLang="ko-KR" sz="1000" dirty="0"/>
              <a:t>foo    one       0.994714</a:t>
            </a:r>
          </a:p>
          <a:p>
            <a:r>
              <a:rPr lang="en-US" altLang="ko-KR" sz="1000" dirty="0"/>
              <a:t>       two      -0.501969</a:t>
            </a:r>
          </a:p>
          <a:p>
            <a:r>
              <a:rPr lang="en-US" altLang="ko-KR" sz="1000" dirty="0" err="1"/>
              <a:t>qux</a:t>
            </a:r>
            <a:r>
              <a:rPr lang="en-US" altLang="ko-KR" sz="1000" dirty="0"/>
              <a:t>    one       0.208027</a:t>
            </a:r>
          </a:p>
          <a:p>
            <a:r>
              <a:rPr lang="en-US" altLang="ko-KR" sz="1000" dirty="0"/>
              <a:t>       two       0.496674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  <a:p>
            <a:r>
              <a:rPr lang="en-US" altLang="ko-KR" sz="1000" dirty="0"/>
              <a:t>second</a:t>
            </a:r>
          </a:p>
          <a:p>
            <a:r>
              <a:rPr lang="en-US" altLang="ko-KR" sz="1000" dirty="0"/>
              <a:t>one    0.447746</a:t>
            </a:r>
          </a:p>
          <a:p>
            <a:r>
              <a:rPr lang="en-US" altLang="ko-KR" sz="1000" dirty="0"/>
              <a:t>two   -0.564082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  <a:p>
            <a:r>
              <a:rPr lang="en-US" altLang="ko-KR" sz="1000" dirty="0" smtClean="0"/>
              <a:t>0.447745697452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058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값과 계산시 전체를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값으로 전환해서 계산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print(s2 + 1)</a:t>
            </a:r>
          </a:p>
          <a:p>
            <a:r>
              <a:rPr lang="en-US" altLang="ko-KR" sz="1200" dirty="0"/>
              <a:t>print(s2 - 1)</a:t>
            </a:r>
          </a:p>
          <a:p>
            <a:r>
              <a:rPr lang="en-US" altLang="ko-KR" sz="1200" dirty="0"/>
              <a:t>print(s2 * 3)</a:t>
            </a:r>
          </a:p>
          <a:p>
            <a:r>
              <a:rPr lang="en-US" altLang="ko-KR" sz="1200" dirty="0"/>
              <a:t>print(s2 / 2)</a:t>
            </a:r>
          </a:p>
          <a:p>
            <a:r>
              <a:rPr lang="en-US" altLang="ko-KR" sz="1200" dirty="0"/>
              <a:t>print(s2 // 2)</a:t>
            </a:r>
          </a:p>
          <a:p>
            <a:r>
              <a:rPr lang="en-US" altLang="ko-KR" sz="1200" dirty="0"/>
              <a:t>print(s2 % 2)))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780928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    2</a:t>
            </a:r>
          </a:p>
          <a:p>
            <a:r>
              <a:rPr lang="en-US" altLang="ko-KR" sz="900" dirty="0"/>
              <a:t>b    3</a:t>
            </a:r>
          </a:p>
          <a:p>
            <a:r>
              <a:rPr lang="en-US" altLang="ko-KR" sz="900" dirty="0"/>
              <a:t>c    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0</a:t>
            </a:r>
          </a:p>
          <a:p>
            <a:r>
              <a:rPr lang="en-US" altLang="ko-KR" sz="900" dirty="0"/>
              <a:t>b    1</a:t>
            </a:r>
          </a:p>
          <a:p>
            <a:r>
              <a:rPr lang="en-US" altLang="ko-KR" sz="900" dirty="0"/>
              <a:t>c    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3</a:t>
            </a:r>
          </a:p>
          <a:p>
            <a:r>
              <a:rPr lang="en-US" altLang="ko-KR" sz="900" dirty="0"/>
              <a:t>b    6</a:t>
            </a:r>
          </a:p>
          <a:p>
            <a:r>
              <a:rPr lang="en-US" altLang="ko-KR" sz="900" dirty="0"/>
              <a:t>c    9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0.5</a:t>
            </a:r>
          </a:p>
          <a:p>
            <a:r>
              <a:rPr lang="en-US" altLang="ko-KR" sz="900" dirty="0"/>
              <a:t>b    1.0</a:t>
            </a:r>
          </a:p>
          <a:p>
            <a:r>
              <a:rPr lang="en-US" altLang="ko-KR" sz="900" dirty="0"/>
              <a:t>c    1.5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  <a:p>
            <a:r>
              <a:rPr lang="en-US" altLang="ko-KR" sz="900" dirty="0"/>
              <a:t>a    0</a:t>
            </a:r>
          </a:p>
          <a:p>
            <a:r>
              <a:rPr lang="en-US" altLang="ko-KR" sz="900" dirty="0"/>
              <a:t>b    1</a:t>
            </a:r>
          </a:p>
          <a:p>
            <a:r>
              <a:rPr lang="en-US" altLang="ko-KR" sz="900" dirty="0"/>
              <a:t>c    1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1</a:t>
            </a:r>
          </a:p>
          <a:p>
            <a:r>
              <a:rPr lang="en-US" altLang="ko-KR" sz="900" dirty="0"/>
              <a:t>b    0</a:t>
            </a:r>
          </a:p>
          <a:p>
            <a:r>
              <a:rPr lang="en-US" altLang="ko-KR" sz="900" dirty="0"/>
              <a:t>c    1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9924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는 크기에 맞춰 계산 하므로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매칭되지 않을 경우는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print(s2 + s2)</a:t>
            </a:r>
          </a:p>
          <a:p>
            <a:r>
              <a:rPr lang="en-US" altLang="ko-KR" sz="1200" dirty="0"/>
              <a:t>print(s2 + s2[0:2])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472514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    2</a:t>
            </a:r>
          </a:p>
          <a:p>
            <a:r>
              <a:rPr lang="en-US" altLang="ko-KR" sz="900" dirty="0"/>
              <a:t>b    4</a:t>
            </a:r>
          </a:p>
          <a:p>
            <a:r>
              <a:rPr lang="en-US" altLang="ko-KR" sz="900" dirty="0"/>
              <a:t>c    6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 2</a:t>
            </a:r>
          </a:p>
          <a:p>
            <a:r>
              <a:rPr lang="en-US" altLang="ko-KR" sz="900" dirty="0"/>
              <a:t>b     4</a:t>
            </a:r>
          </a:p>
          <a:p>
            <a:r>
              <a:rPr lang="en-US" altLang="ko-KR" sz="900" dirty="0"/>
              <a:t>c   </a:t>
            </a:r>
            <a:r>
              <a:rPr lang="en-US" altLang="ko-KR" sz="900" dirty="0" err="1"/>
              <a:t>NaN</a:t>
            </a:r>
            <a:endParaRPr lang="en-US" altLang="ko-KR" sz="900" dirty="0"/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1846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간 산술연산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대한 산술연산</a:t>
            </a:r>
            <a:r>
              <a:rPr lang="en-US" altLang="ko-KR" dirty="0" smtClean="0"/>
              <a:t>(+,-,*,/,//,%)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print(obj2+obj3)</a:t>
            </a:r>
          </a:p>
          <a:p>
            <a:r>
              <a:rPr lang="en-US" altLang="ko-KR" sz="1200" dirty="0"/>
              <a:t>print(obj2-obj3)</a:t>
            </a:r>
          </a:p>
          <a:p>
            <a:r>
              <a:rPr lang="en-US" altLang="ko-KR" sz="1200" dirty="0"/>
              <a:t>print(obj2*obj3)</a:t>
            </a:r>
          </a:p>
          <a:p>
            <a:r>
              <a:rPr lang="en-US" altLang="ko-KR" sz="1200" dirty="0"/>
              <a:t>print(obj2/obj3)</a:t>
            </a:r>
          </a:p>
          <a:p>
            <a:r>
              <a:rPr lang="en-US" altLang="ko-KR" sz="1200" dirty="0"/>
              <a:t>print(obj2//obj3)</a:t>
            </a:r>
          </a:p>
          <a:p>
            <a:r>
              <a:rPr lang="en-US" altLang="ko-KR" sz="1200" dirty="0"/>
              <a:t>print(obj2%obj3)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780928"/>
            <a:ext cx="3528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0     6</a:t>
            </a:r>
          </a:p>
          <a:p>
            <a:r>
              <a:rPr lang="en-US" altLang="ko-KR" sz="800" dirty="0"/>
              <a:t>1     8</a:t>
            </a:r>
          </a:p>
          <a:p>
            <a:r>
              <a:rPr lang="en-US" altLang="ko-KR" sz="800" dirty="0"/>
              <a:t>2    10</a:t>
            </a:r>
          </a:p>
          <a:p>
            <a:r>
              <a:rPr lang="en-US" altLang="ko-KR" sz="800" dirty="0"/>
              <a:t>3    12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-4</a:t>
            </a:r>
          </a:p>
          <a:p>
            <a:r>
              <a:rPr lang="en-US" altLang="ko-KR" sz="800" dirty="0"/>
              <a:t>1   -4</a:t>
            </a:r>
          </a:p>
          <a:p>
            <a:r>
              <a:rPr lang="en-US" altLang="ko-KR" sz="800" dirty="0"/>
              <a:t>2   -4</a:t>
            </a:r>
          </a:p>
          <a:p>
            <a:r>
              <a:rPr lang="en-US" altLang="ko-KR" sz="800" dirty="0"/>
              <a:t>3   -4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0     5</a:t>
            </a:r>
          </a:p>
          <a:p>
            <a:r>
              <a:rPr lang="en-US" altLang="ko-KR" sz="800" dirty="0"/>
              <a:t>1    12</a:t>
            </a:r>
          </a:p>
          <a:p>
            <a:r>
              <a:rPr lang="en-US" altLang="ko-KR" sz="800" dirty="0"/>
              <a:t>2    21</a:t>
            </a:r>
          </a:p>
          <a:p>
            <a:r>
              <a:rPr lang="en-US" altLang="ko-KR" sz="800" dirty="0"/>
              <a:t>3    32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0    0</a:t>
            </a:r>
          </a:p>
          <a:p>
            <a:r>
              <a:rPr lang="en-US" altLang="ko-KR" sz="800" dirty="0"/>
              <a:t>1    0</a:t>
            </a:r>
          </a:p>
          <a:p>
            <a:r>
              <a:rPr lang="en-US" altLang="ko-KR" sz="800" dirty="0"/>
              <a:t>2    0</a:t>
            </a:r>
          </a:p>
          <a:p>
            <a:r>
              <a:rPr lang="en-US" altLang="ko-KR" sz="800" dirty="0"/>
              <a:t>3    0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0    1</a:t>
            </a:r>
          </a:p>
          <a:p>
            <a:r>
              <a:rPr lang="en-US" altLang="ko-KR" sz="800" dirty="0"/>
              <a:t>1    2</a:t>
            </a:r>
          </a:p>
          <a:p>
            <a:r>
              <a:rPr lang="en-US" altLang="ko-KR" sz="800" dirty="0"/>
              <a:t>2    3</a:t>
            </a:r>
          </a:p>
          <a:p>
            <a:r>
              <a:rPr lang="en-US" altLang="ko-KR" sz="800" dirty="0"/>
              <a:t>3    4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4483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절대값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값들이 음수일 경우 절대값</a:t>
            </a:r>
            <a:r>
              <a:rPr lang="en-US" altLang="ko-KR" dirty="0" smtClean="0"/>
              <a:t>(abs) </a:t>
            </a:r>
            <a:r>
              <a:rPr lang="ko-KR" altLang="en-US" dirty="0" smtClean="0"/>
              <a:t>처리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obj5 =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* -1</a:t>
            </a:r>
          </a:p>
          <a:p>
            <a:r>
              <a:rPr lang="en-US" altLang="ko-KR" sz="1200" dirty="0"/>
              <a:t>print(obj5)</a:t>
            </a:r>
          </a:p>
          <a:p>
            <a:r>
              <a:rPr lang="en-US" altLang="ko-KR" sz="1200" dirty="0"/>
              <a:t>print(obj5.abs())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4715327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-1</a:t>
            </a:r>
          </a:p>
          <a:p>
            <a:r>
              <a:rPr lang="en-US" altLang="ko-KR" sz="800" dirty="0"/>
              <a:t>1   -2</a:t>
            </a:r>
          </a:p>
          <a:p>
            <a:r>
              <a:rPr lang="en-US" altLang="ko-KR" sz="800" dirty="0"/>
              <a:t>2   -3</a:t>
            </a:r>
          </a:p>
          <a:p>
            <a:r>
              <a:rPr lang="en-US" altLang="ko-KR" sz="800" dirty="0"/>
              <a:t>3   -4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0    1</a:t>
            </a:r>
          </a:p>
          <a:p>
            <a:r>
              <a:rPr lang="en-US" altLang="ko-KR" sz="800" dirty="0"/>
              <a:t>1    2</a:t>
            </a:r>
          </a:p>
          <a:p>
            <a:r>
              <a:rPr lang="en-US" altLang="ko-KR" sz="800" dirty="0"/>
              <a:t>2    3</a:t>
            </a:r>
          </a:p>
          <a:p>
            <a:r>
              <a:rPr lang="en-US" altLang="ko-KR" sz="800" dirty="0"/>
              <a:t>3    4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33105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산술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add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add/</a:t>
            </a:r>
            <a:r>
              <a:rPr lang="en-US" altLang="ko-KR" dirty="0" err="1" smtClean="0"/>
              <a:t>radd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obj3 = </a:t>
            </a:r>
            <a:r>
              <a:rPr lang="en-US" altLang="ko-KR" sz="1200" dirty="0" err="1"/>
              <a:t>obj.add</a:t>
            </a:r>
            <a:r>
              <a:rPr lang="en-US" altLang="ko-KR" sz="1200" dirty="0"/>
              <a:t>(obj1)</a:t>
            </a:r>
          </a:p>
          <a:p>
            <a:r>
              <a:rPr lang="en-US" altLang="ko-KR" sz="1200" dirty="0"/>
              <a:t>print("add",obj3)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radd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obj.radd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obj.add</a:t>
            </a:r>
            <a:r>
              <a:rPr lang="en-US" altLang="ko-KR" sz="1200" dirty="0"/>
              <a:t>(obj2))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573016"/>
            <a:ext cx="35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('add', 0     6</a:t>
            </a:r>
          </a:p>
          <a:p>
            <a:r>
              <a:rPr lang="en-US" altLang="ko-KR" sz="900" dirty="0"/>
              <a:t>1     8</a:t>
            </a:r>
          </a:p>
          <a:p>
            <a:r>
              <a:rPr lang="en-US" altLang="ko-KR" sz="900" dirty="0"/>
              <a:t>2    10</a:t>
            </a:r>
          </a:p>
          <a:p>
            <a:r>
              <a:rPr lang="en-US" altLang="ko-KR" sz="900" dirty="0"/>
              <a:t>3    12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radd</a:t>
            </a:r>
            <a:r>
              <a:rPr lang="en-US" altLang="ko-KR" sz="900" dirty="0"/>
              <a:t>', 0     6</a:t>
            </a:r>
          </a:p>
          <a:p>
            <a:r>
              <a:rPr lang="en-US" altLang="ko-KR" sz="900" dirty="0"/>
              <a:t>1     8</a:t>
            </a:r>
          </a:p>
          <a:p>
            <a:r>
              <a:rPr lang="en-US" altLang="ko-KR" sz="900" dirty="0"/>
              <a:t>2    10</a:t>
            </a:r>
          </a:p>
          <a:p>
            <a:r>
              <a:rPr lang="en-US" altLang="ko-KR" sz="900" dirty="0"/>
              <a:t>3    12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0     6.0</a:t>
            </a:r>
          </a:p>
          <a:p>
            <a:r>
              <a:rPr lang="en-US" altLang="ko-KR" sz="900" dirty="0"/>
              <a:t>1     8.0</a:t>
            </a:r>
          </a:p>
          <a:p>
            <a:r>
              <a:rPr lang="en-US" altLang="ko-KR" sz="900" dirty="0"/>
              <a:t>2    10.0</a:t>
            </a:r>
          </a:p>
          <a:p>
            <a:r>
              <a:rPr lang="en-US" altLang="ko-KR" sz="900" dirty="0"/>
              <a:t>3    12.0</a:t>
            </a:r>
          </a:p>
          <a:p>
            <a:r>
              <a:rPr lang="en-US" altLang="ko-KR" sz="900" dirty="0"/>
              <a:t>4     </a:t>
            </a:r>
            <a:r>
              <a:rPr lang="en-US" altLang="ko-KR" sz="900" dirty="0" err="1"/>
              <a:t>NaN</a:t>
            </a:r>
            <a:endParaRPr lang="en-US" altLang="ko-KR" sz="900" dirty="0"/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9153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차원의 데이터를 관리하는 컨테이너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625555" y="4235337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5555" y="497157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7914" y="3651377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ndex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25555" y="570781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0800000">
            <a:off x="1278300" y="4441256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13820" y="4449480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13820" y="5130867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10348" y="5842382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2420888"/>
            <a:ext cx="8064896" cy="7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pandas.Series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data,index,dtypes,name,copy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3316" y="3651377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data: </a:t>
            </a:r>
            <a:r>
              <a:rPr lang="ko-KR" altLang="en-US" dirty="0" smtClean="0"/>
              <a:t>실제 데이터 값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index : </a:t>
            </a:r>
            <a:r>
              <a:rPr lang="ko-KR" altLang="en-US" dirty="0" smtClean="0"/>
              <a:t>데이터를 접근할 정보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dtypes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데이터들의 타입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name : 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29871" y="3651377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values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3351319" y="4441256"/>
            <a:ext cx="360040" cy="1812690"/>
          </a:xfrm>
          <a:prstGeom prst="rightBrace">
            <a:avLst>
              <a:gd name="adj1" fmla="val 394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11359" y="5269366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dtypes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6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sub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sub/</a:t>
            </a:r>
            <a:r>
              <a:rPr lang="en-US" altLang="ko-KR" dirty="0" err="1" smtClean="0"/>
              <a:t>rsub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print("sub",</a:t>
            </a:r>
            <a:r>
              <a:rPr lang="en-US" altLang="ko-KR" sz="1200" dirty="0" err="1"/>
              <a:t>obj.sub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rsub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obj.rsub</a:t>
            </a:r>
            <a:r>
              <a:rPr lang="en-US" altLang="ko-KR" sz="1200" dirty="0"/>
              <a:t>(obj1))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57301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('sub', 0   -4</a:t>
            </a:r>
          </a:p>
          <a:p>
            <a:r>
              <a:rPr lang="en-US" altLang="ko-KR" sz="900" dirty="0"/>
              <a:t>1   -4</a:t>
            </a:r>
          </a:p>
          <a:p>
            <a:r>
              <a:rPr lang="en-US" altLang="ko-KR" sz="900" dirty="0"/>
              <a:t>2   -4</a:t>
            </a:r>
          </a:p>
          <a:p>
            <a:r>
              <a:rPr lang="en-US" altLang="ko-KR" sz="900" dirty="0"/>
              <a:t>3   -4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rsub</a:t>
            </a:r>
            <a:r>
              <a:rPr lang="en-US" altLang="ko-KR" sz="900" dirty="0"/>
              <a:t>', 0    4</a:t>
            </a:r>
          </a:p>
          <a:p>
            <a:r>
              <a:rPr lang="en-US" altLang="ko-KR" sz="900" dirty="0"/>
              <a:t>1    4</a:t>
            </a:r>
          </a:p>
          <a:p>
            <a:r>
              <a:rPr lang="en-US" altLang="ko-KR" sz="900" dirty="0"/>
              <a:t>2    4</a:t>
            </a:r>
          </a:p>
          <a:p>
            <a:r>
              <a:rPr lang="en-US" altLang="ko-KR" sz="900" dirty="0"/>
              <a:t>3    4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</p:txBody>
      </p:sp>
    </p:spTree>
    <p:extLst>
      <p:ext uri="{BB962C8B-B14F-4D97-AF65-F5344CB8AC3E}">
        <p14:creationId xmlns:p14="http://schemas.microsoft.com/office/powerpoint/2010/main" val="13278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rmul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obj.mul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rmul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obj.rmul</a:t>
            </a:r>
            <a:r>
              <a:rPr lang="en-US" altLang="ko-KR" sz="1200" dirty="0"/>
              <a:t>(obj1))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57301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</a:t>
            </a:r>
            <a:r>
              <a:rPr lang="en-US" altLang="ko-KR" sz="900" dirty="0" err="1"/>
              <a:t>mul</a:t>
            </a:r>
            <a:r>
              <a:rPr lang="en-US" altLang="ko-KR" sz="900" dirty="0"/>
              <a:t>', 0     5</a:t>
            </a:r>
          </a:p>
          <a:p>
            <a:r>
              <a:rPr lang="en-US" altLang="ko-KR" sz="900" dirty="0"/>
              <a:t>1    12</a:t>
            </a:r>
          </a:p>
          <a:p>
            <a:r>
              <a:rPr lang="en-US" altLang="ko-KR" sz="900" dirty="0"/>
              <a:t>2    21</a:t>
            </a:r>
          </a:p>
          <a:p>
            <a:r>
              <a:rPr lang="en-US" altLang="ko-KR" sz="900" dirty="0"/>
              <a:t>3    32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rmul</a:t>
            </a:r>
            <a:r>
              <a:rPr lang="en-US" altLang="ko-KR" sz="900" dirty="0"/>
              <a:t>', 0     5</a:t>
            </a:r>
          </a:p>
          <a:p>
            <a:r>
              <a:rPr lang="en-US" altLang="ko-KR" sz="900" dirty="0"/>
              <a:t>1    12</a:t>
            </a:r>
          </a:p>
          <a:p>
            <a:r>
              <a:rPr lang="en-US" altLang="ko-KR" sz="900" dirty="0"/>
              <a:t>2    21</a:t>
            </a:r>
          </a:p>
          <a:p>
            <a:r>
              <a:rPr lang="en-US" altLang="ko-KR" sz="900" dirty="0"/>
              <a:t>3    32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</p:txBody>
      </p:sp>
    </p:spTree>
    <p:extLst>
      <p:ext uri="{BB962C8B-B14F-4D97-AF65-F5344CB8AC3E}">
        <p14:creationId xmlns:p14="http://schemas.microsoft.com/office/powerpoint/2010/main" val="18845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div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div/</a:t>
            </a:r>
            <a:r>
              <a:rPr lang="en-US" altLang="ko-KR" dirty="0" err="1" smtClean="0"/>
              <a:t>rdiv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floordiv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rfloordiv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truediv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rtruediv</a:t>
            </a:r>
            <a:r>
              <a:rPr lang="en-US" altLang="ko-KR" dirty="0" smtClean="0"/>
              <a:t>/divide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print("div",</a:t>
            </a:r>
            <a:r>
              <a:rPr lang="en-US" altLang="ko-KR" sz="1200" dirty="0" err="1"/>
              <a:t>obj.div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rdiv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obj.rdiv</a:t>
            </a:r>
            <a:r>
              <a:rPr lang="en-US" altLang="ko-KR" sz="1200" dirty="0"/>
              <a:t>(obj1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floordiv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obj.floordiv</a:t>
            </a:r>
            <a:r>
              <a:rPr lang="en-US" altLang="ko-KR" sz="1200" dirty="0"/>
              <a:t>(obj1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rfloordiv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obj.rfloordiv</a:t>
            </a:r>
            <a:r>
              <a:rPr lang="en-US" altLang="ko-KR" sz="1200" dirty="0"/>
              <a:t>(obj1))</a:t>
            </a:r>
            <a:endParaRPr lang="en-US" altLang="ko-KR" sz="1200" dirty="0" smtClean="0"/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truediv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obj.truediv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rtruediv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obj.rtruediv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print("divide",</a:t>
            </a:r>
            <a:r>
              <a:rPr lang="en-US" altLang="ko-KR" sz="1200" dirty="0" err="1"/>
              <a:t>obj.divide</a:t>
            </a:r>
            <a:r>
              <a:rPr lang="en-US" altLang="ko-KR" sz="1200" dirty="0"/>
              <a:t>(obj2, </a:t>
            </a:r>
            <a:r>
              <a:rPr lang="en-US" altLang="ko-KR" sz="1200" dirty="0" err="1"/>
              <a:t>fill_value</a:t>
            </a:r>
            <a:r>
              <a:rPr lang="en-US" altLang="ko-KR" sz="1200" dirty="0"/>
              <a:t>=0.0))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61736" y="2575057"/>
            <a:ext cx="35283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('div', 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rdiv</a:t>
            </a:r>
            <a:r>
              <a:rPr lang="en-US" altLang="ko-KR" sz="800" dirty="0"/>
              <a:t>', 0    5.000000</a:t>
            </a:r>
          </a:p>
          <a:p>
            <a:r>
              <a:rPr lang="en-US" altLang="ko-KR" sz="800" dirty="0"/>
              <a:t>1    3.000000</a:t>
            </a:r>
          </a:p>
          <a:p>
            <a:r>
              <a:rPr lang="en-US" altLang="ko-KR" sz="800" dirty="0"/>
              <a:t>2    2.333333</a:t>
            </a:r>
          </a:p>
          <a:p>
            <a:r>
              <a:rPr lang="en-US" altLang="ko-KR" sz="800" dirty="0"/>
              <a:t>3    2.000000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floordiv</a:t>
            </a:r>
            <a:r>
              <a:rPr lang="en-US" altLang="ko-KR" sz="800" dirty="0"/>
              <a:t>', 0    0</a:t>
            </a:r>
          </a:p>
          <a:p>
            <a:r>
              <a:rPr lang="en-US" altLang="ko-KR" sz="800" dirty="0"/>
              <a:t>1    0</a:t>
            </a:r>
          </a:p>
          <a:p>
            <a:r>
              <a:rPr lang="en-US" altLang="ko-KR" sz="800" dirty="0"/>
              <a:t>2    0</a:t>
            </a:r>
          </a:p>
          <a:p>
            <a:r>
              <a:rPr lang="en-US" altLang="ko-KR" sz="800" dirty="0"/>
              <a:t>3    0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int64)</a:t>
            </a:r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rfloordiv</a:t>
            </a:r>
            <a:r>
              <a:rPr lang="en-US" altLang="ko-KR" sz="800" dirty="0"/>
              <a:t>', 0    5</a:t>
            </a:r>
          </a:p>
          <a:p>
            <a:r>
              <a:rPr lang="en-US" altLang="ko-KR" sz="800" dirty="0"/>
              <a:t>1    3</a:t>
            </a:r>
          </a:p>
          <a:p>
            <a:r>
              <a:rPr lang="en-US" altLang="ko-KR" sz="800" dirty="0"/>
              <a:t>2    2</a:t>
            </a:r>
          </a:p>
          <a:p>
            <a:r>
              <a:rPr lang="en-US" altLang="ko-KR" sz="800" dirty="0"/>
              <a:t>3    2</a:t>
            </a:r>
          </a:p>
          <a:p>
            <a:endParaRPr lang="en-US" altLang="ko-KR" sz="800" dirty="0" smtClean="0"/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truediv</a:t>
            </a:r>
            <a:r>
              <a:rPr lang="en-US" altLang="ko-KR" sz="800" dirty="0"/>
              <a:t>', 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</a:p>
          <a:p>
            <a:endParaRPr lang="en-US" altLang="ko-KR" sz="800" dirty="0"/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rtruediv</a:t>
            </a:r>
            <a:r>
              <a:rPr lang="en-US" altLang="ko-KR" sz="800" dirty="0"/>
              <a:t>', 0    5.000000</a:t>
            </a:r>
          </a:p>
          <a:p>
            <a:r>
              <a:rPr lang="en-US" altLang="ko-KR" sz="800" dirty="0"/>
              <a:t>1    3.000000</a:t>
            </a:r>
          </a:p>
          <a:p>
            <a:r>
              <a:rPr lang="en-US" altLang="ko-KR" sz="800" dirty="0"/>
              <a:t>2    2.333333</a:t>
            </a:r>
          </a:p>
          <a:p>
            <a:r>
              <a:rPr lang="en-US" altLang="ko-KR" sz="800" dirty="0"/>
              <a:t>3    2.000000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</a:p>
          <a:p>
            <a:r>
              <a:rPr lang="en-US" altLang="ko-KR" sz="800" dirty="0" err="1" smtClean="0"/>
              <a:t>dtype</a:t>
            </a:r>
            <a:r>
              <a:rPr lang="en-US" altLang="ko-KR" sz="800" dirty="0"/>
              <a:t>: float64)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577492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en-US" altLang="ko-KR" sz="800" dirty="0"/>
              <a:t>'divide', 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/>
              <a:t>4    0.000000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</a:p>
        </p:txBody>
      </p:sp>
    </p:spTree>
    <p:extLst>
      <p:ext uri="{BB962C8B-B14F-4D97-AF65-F5344CB8AC3E}">
        <p14:creationId xmlns:p14="http://schemas.microsoft.com/office/powerpoint/2010/main" val="13923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mod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mod/</a:t>
            </a:r>
            <a:r>
              <a:rPr lang="en-US" altLang="ko-KR" dirty="0" err="1" smtClean="0"/>
              <a:t>rmod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mod",obj.mod</a:t>
            </a:r>
            <a:r>
              <a:rPr lang="en-US" altLang="ko-KR" sz="1200" dirty="0"/>
              <a:t>(obj1, </a:t>
            </a:r>
            <a:r>
              <a:rPr lang="en-US" altLang="ko-KR" sz="1200" dirty="0" err="1"/>
              <a:t>fill_value</a:t>
            </a:r>
            <a:r>
              <a:rPr lang="en-US" altLang="ko-KR" sz="1200" dirty="0"/>
              <a:t>=0.0))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rmod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obj.rmod</a:t>
            </a:r>
            <a:r>
              <a:rPr lang="en-US" altLang="ko-KR" sz="1200" dirty="0"/>
              <a:t>(obj1, </a:t>
            </a:r>
            <a:r>
              <a:rPr lang="en-US" altLang="ko-KR" sz="1200" dirty="0" err="1"/>
              <a:t>fill_value</a:t>
            </a:r>
            <a:r>
              <a:rPr lang="en-US" altLang="ko-KR" sz="1200" dirty="0"/>
              <a:t>=0.0))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4221088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('mod', 0    1</a:t>
            </a:r>
          </a:p>
          <a:p>
            <a:r>
              <a:rPr lang="en-US" altLang="ko-KR" sz="900" dirty="0"/>
              <a:t>1    2</a:t>
            </a:r>
          </a:p>
          <a:p>
            <a:r>
              <a:rPr lang="en-US" altLang="ko-KR" sz="900" dirty="0"/>
              <a:t>2    3</a:t>
            </a:r>
          </a:p>
          <a:p>
            <a:r>
              <a:rPr lang="en-US" altLang="ko-KR" sz="900" dirty="0"/>
              <a:t>3    4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rmod</a:t>
            </a:r>
            <a:r>
              <a:rPr lang="en-US" altLang="ko-KR" sz="900" dirty="0"/>
              <a:t>', 0    0</a:t>
            </a:r>
          </a:p>
          <a:p>
            <a:r>
              <a:rPr lang="en-US" altLang="ko-KR" sz="900" dirty="0"/>
              <a:t>1    0</a:t>
            </a:r>
          </a:p>
          <a:p>
            <a:r>
              <a:rPr lang="en-US" altLang="ko-KR" sz="900" dirty="0"/>
              <a:t>2    1</a:t>
            </a:r>
          </a:p>
          <a:p>
            <a:r>
              <a:rPr lang="en-US" altLang="ko-KR" sz="900" dirty="0"/>
              <a:t>3    0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</p:txBody>
      </p:sp>
    </p:spTree>
    <p:extLst>
      <p:ext uri="{BB962C8B-B14F-4D97-AF65-F5344CB8AC3E}">
        <p14:creationId xmlns:p14="http://schemas.microsoft.com/office/powerpoint/2010/main" val="42547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3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생성시 값이 없을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fontScale="85000" lnSpcReduction="2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원소가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타입일 경우 </a:t>
            </a:r>
            <a:r>
              <a:rPr lang="en-US" altLang="ko-KR" dirty="0" err="1" smtClean="0"/>
              <a:t>dtype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float64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세팅되고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처리시 결과가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처리됨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smtClean="0"/>
              <a:t>add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있을 경우 </a:t>
            </a:r>
            <a:r>
              <a:rPr lang="en-US" altLang="ko-KR" dirty="0" err="1" smtClean="0"/>
              <a:t>fill_value</a:t>
            </a:r>
            <a:r>
              <a:rPr lang="en-US" altLang="ko-KR" dirty="0"/>
              <a:t> </a:t>
            </a:r>
            <a:r>
              <a:rPr lang="ko-KR" altLang="en-US" dirty="0" smtClean="0"/>
              <a:t>인자에 초기값을 부여해야 함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 smtClean="0"/>
              <a:t>obj4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(index=[0,1,2,3])</a:t>
            </a:r>
          </a:p>
          <a:p>
            <a:r>
              <a:rPr lang="en-US" altLang="ko-KR" sz="1200" dirty="0"/>
              <a:t>print(obj4)</a:t>
            </a:r>
          </a:p>
          <a:p>
            <a:r>
              <a:rPr lang="en-US" altLang="ko-KR" sz="1200" dirty="0"/>
              <a:t>print(obj2.add(obj4,fill_value=0))</a:t>
            </a:r>
          </a:p>
          <a:p>
            <a:r>
              <a:rPr lang="en-US" altLang="ko-KR" sz="1200" dirty="0"/>
              <a:t>obj2.astype(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=np.int64)</a:t>
            </a:r>
          </a:p>
          <a:p>
            <a:r>
              <a:rPr lang="en-US" altLang="ko-KR" sz="1200" dirty="0"/>
              <a:t>print(obj2)</a:t>
            </a:r>
          </a:p>
          <a:p>
            <a:r>
              <a:rPr lang="en-US" altLang="ko-KR" sz="1200" dirty="0"/>
              <a:t>print(obj2.add(obj4))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68754" y="3645024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1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2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3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0    1.0</a:t>
            </a:r>
          </a:p>
          <a:p>
            <a:r>
              <a:rPr lang="en-US" altLang="ko-KR" sz="800" dirty="0"/>
              <a:t>1    2.0</a:t>
            </a:r>
          </a:p>
          <a:p>
            <a:r>
              <a:rPr lang="en-US" altLang="ko-KR" sz="800" dirty="0"/>
              <a:t>2    3.0</a:t>
            </a:r>
          </a:p>
          <a:p>
            <a:r>
              <a:rPr lang="en-US" altLang="ko-KR" sz="800" dirty="0"/>
              <a:t>3    4.0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0    1</a:t>
            </a:r>
          </a:p>
          <a:p>
            <a:r>
              <a:rPr lang="en-US" altLang="ko-KR" sz="800" dirty="0"/>
              <a:t>1    2</a:t>
            </a:r>
          </a:p>
          <a:p>
            <a:r>
              <a:rPr lang="en-US" altLang="ko-KR" sz="800" dirty="0"/>
              <a:t>2    3</a:t>
            </a:r>
          </a:p>
          <a:p>
            <a:r>
              <a:rPr lang="en-US" altLang="ko-KR" sz="800" dirty="0"/>
              <a:t>3    4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1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2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3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float64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52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들을 연결</a:t>
            </a:r>
            <a:r>
              <a:rPr lang="en-US" altLang="ko-KR" dirty="0" smtClean="0"/>
              <a:t>:append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들을 연결하기 위해 </a:t>
            </a:r>
            <a:r>
              <a:rPr lang="en-US" altLang="ko-KR" dirty="0" smtClean="0"/>
              <a:t>append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사용함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Verify_integrity</a:t>
            </a:r>
            <a:r>
              <a:rPr lang="en-US" altLang="ko-KR" dirty="0" smtClean="0"/>
              <a:t>=True </a:t>
            </a:r>
            <a:r>
              <a:rPr lang="ko-KR" altLang="en-US" dirty="0" smtClean="0"/>
              <a:t>줄 경우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중복 시 오류</a:t>
            </a:r>
            <a:r>
              <a:rPr lang="en-US" altLang="ko-KR" dirty="0" smtClean="0"/>
              <a:t>(</a:t>
            </a:r>
            <a:r>
              <a:rPr lang="en-US" altLang="ko-KR" dirty="0" err="1"/>
              <a:t>ValueError</a:t>
            </a:r>
            <a:r>
              <a:rPr lang="en-US" altLang="ko-KR" dirty="0"/>
              <a:t>: Indexes have overlapping </a:t>
            </a:r>
            <a:r>
              <a:rPr lang="en-US" altLang="ko-KR" dirty="0" smtClean="0"/>
              <a:t>values:)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obj4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(index=[0,1,2,3])</a:t>
            </a:r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data.append</a:t>
            </a:r>
            <a:r>
              <a:rPr lang="en-US" altLang="ko-KR" sz="1200" dirty="0" smtClean="0"/>
              <a:t>(obj4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obj5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([5,6,7,8],index=[5,6,7,8])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data.append</a:t>
            </a:r>
            <a:r>
              <a:rPr lang="en-US" altLang="ko-KR" sz="1200" dirty="0"/>
              <a:t>(obj5,verify_integrity=True))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484593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0    0.25</a:t>
            </a:r>
          </a:p>
          <a:p>
            <a:r>
              <a:rPr lang="en-US" altLang="ko-KR" sz="800" dirty="0"/>
              <a:t>1     0.5</a:t>
            </a:r>
          </a:p>
          <a:p>
            <a:r>
              <a:rPr lang="en-US" altLang="ko-KR" sz="800" dirty="0"/>
              <a:t>2    0.75</a:t>
            </a:r>
          </a:p>
          <a:p>
            <a:r>
              <a:rPr lang="en-US" altLang="ko-KR" sz="800" dirty="0"/>
              <a:t>3       1</a:t>
            </a:r>
          </a:p>
          <a:p>
            <a:r>
              <a:rPr lang="en-US" altLang="ko-KR" sz="800" dirty="0"/>
              <a:t>0      </a:t>
            </a:r>
            <a:r>
              <a:rPr lang="en-US" altLang="ko-KR" sz="800" dirty="0" err="1"/>
              <a:t>na</a:t>
            </a:r>
            <a:endParaRPr lang="en-US" altLang="ko-KR" sz="800" dirty="0"/>
          </a:p>
          <a:p>
            <a:r>
              <a:rPr lang="en-US" altLang="ko-KR" sz="800" dirty="0"/>
              <a:t>1  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2  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3  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object</a:t>
            </a:r>
          </a:p>
          <a:p>
            <a:r>
              <a:rPr lang="en-US" altLang="ko-KR" sz="800" dirty="0"/>
              <a:t>0    0.25</a:t>
            </a:r>
          </a:p>
          <a:p>
            <a:r>
              <a:rPr lang="en-US" altLang="ko-KR" sz="800" dirty="0"/>
              <a:t>1    0.50</a:t>
            </a:r>
          </a:p>
          <a:p>
            <a:r>
              <a:rPr lang="en-US" altLang="ko-KR" sz="800" dirty="0"/>
              <a:t>2    0.75</a:t>
            </a:r>
          </a:p>
          <a:p>
            <a:r>
              <a:rPr lang="en-US" altLang="ko-KR" sz="800" dirty="0"/>
              <a:t>3    1.00</a:t>
            </a:r>
          </a:p>
          <a:p>
            <a:r>
              <a:rPr lang="en-US" altLang="ko-KR" sz="800" dirty="0"/>
              <a:t>5    5.00</a:t>
            </a:r>
          </a:p>
          <a:p>
            <a:r>
              <a:rPr lang="en-US" altLang="ko-KR" sz="800" dirty="0"/>
              <a:t>6    6.00</a:t>
            </a:r>
          </a:p>
          <a:p>
            <a:r>
              <a:rPr lang="en-US" altLang="ko-KR" sz="800" dirty="0"/>
              <a:t>7    7.00</a:t>
            </a:r>
          </a:p>
          <a:p>
            <a:r>
              <a:rPr lang="en-US" altLang="ko-KR" sz="800" dirty="0"/>
              <a:t>8    8.00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float64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8816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Count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3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원소의 갯수</a:t>
            </a:r>
            <a:r>
              <a:rPr lang="en-US" altLang="ko-KR" dirty="0" smtClean="0"/>
              <a:t>:count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메소드를 이용해서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</a:t>
            </a:r>
            <a:r>
              <a:rPr lang="ko-KR" altLang="en-US" dirty="0"/>
              <a:t>닌</a:t>
            </a:r>
            <a:r>
              <a:rPr lang="ko-KR" altLang="en-US" dirty="0" smtClean="0"/>
              <a:t> 갯수를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obj.count</a:t>
            </a:r>
            <a:r>
              <a:rPr lang="en-US" altLang="ko-KR" sz="1200" dirty="0" smtClean="0"/>
              <a:t>())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obj4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(index=[0,1,2,3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 smtClean="0"/>
              <a:t>print(obj4.count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5301208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</a:t>
            </a:r>
          </a:p>
          <a:p>
            <a:r>
              <a:rPr lang="en-US" altLang="ko-KR" sz="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15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원소의 </a:t>
            </a:r>
            <a:r>
              <a:rPr lang="ko-KR" altLang="en-US" dirty="0" err="1" smtClean="0"/>
              <a:t>갯수</a:t>
            </a:r>
            <a:r>
              <a:rPr lang="en-US" altLang="ko-KR" dirty="0" smtClean="0"/>
              <a:t>: value 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value_counts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en-US" altLang="ko-KR" dirty="0"/>
              <a:t> </a:t>
            </a:r>
            <a:r>
              <a:rPr lang="ko-KR" altLang="en-US" dirty="0" smtClean="0"/>
              <a:t>사용해서 원소들이 구성을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(0, 7, size=50)</a:t>
            </a:r>
          </a:p>
          <a:p>
            <a:r>
              <a:rPr lang="en-US" altLang="ko-KR" sz="1200" dirty="0" err="1"/>
              <a:t>sv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sv.value_counts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4745047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0    11</a:t>
            </a:r>
          </a:p>
          <a:p>
            <a:r>
              <a:rPr lang="en-US" altLang="ko-KR" sz="800" dirty="0"/>
              <a:t>6    10</a:t>
            </a:r>
          </a:p>
          <a:p>
            <a:r>
              <a:rPr lang="en-US" altLang="ko-KR" sz="800" dirty="0"/>
              <a:t>1     9</a:t>
            </a:r>
          </a:p>
          <a:p>
            <a:r>
              <a:rPr lang="en-US" altLang="ko-KR" sz="800" dirty="0"/>
              <a:t>2     7</a:t>
            </a:r>
          </a:p>
          <a:p>
            <a:r>
              <a:rPr lang="en-US" altLang="ko-KR" sz="800" dirty="0"/>
              <a:t>5     6</a:t>
            </a:r>
          </a:p>
          <a:p>
            <a:r>
              <a:rPr lang="en-US" altLang="ko-KR" sz="800" dirty="0"/>
              <a:t>4     5</a:t>
            </a:r>
          </a:p>
          <a:p>
            <a:r>
              <a:rPr lang="en-US" altLang="ko-KR" sz="800" dirty="0"/>
              <a:t>3     2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37588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 smtClean="0"/>
              <a:t>구조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48101"/>
              </p:ext>
            </p:extLst>
          </p:nvPr>
        </p:nvGraphicFramePr>
        <p:xfrm>
          <a:off x="755576" y="1844825"/>
          <a:ext cx="7776864" cy="3439653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Series </a:t>
                      </a:r>
                      <a:r>
                        <a:rPr lang="ko-KR" altLang="en-US" sz="1100" dirty="0" err="1" smtClean="0">
                          <a:effectLst/>
                        </a:rPr>
                        <a:t>인스턴스에</a:t>
                      </a:r>
                      <a:r>
                        <a:rPr lang="ko-KR" altLang="en-US" sz="1100" dirty="0" smtClean="0">
                          <a:effectLst/>
                        </a:rPr>
                        <a:t> 대한 이름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500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ko-KR" altLang="en-US" sz="1100" dirty="0" smtClean="0">
                          <a:effectLst/>
                        </a:rPr>
                        <a:t>의 행렬 형태를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데이터 타입을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ndim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차원에 대한 정보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원소들의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 the </a:t>
                      </a:r>
                      <a:r>
                        <a:rPr lang="en-US" sz="1100" dirty="0" err="1">
                          <a:effectLst/>
                        </a:rPr>
                        <a:t>ftypes</a:t>
                      </a:r>
                      <a:r>
                        <a:rPr lang="en-US" sz="1100" dirty="0">
                          <a:effectLst/>
                        </a:rPr>
                        <a:t> (indication of sparse/dense and </a:t>
                      </a:r>
                      <a:r>
                        <a:rPr lang="en-US" sz="1100" dirty="0" err="1">
                          <a:effectLst/>
                        </a:rPr>
                        <a:t>dtype</a:t>
                      </a:r>
                      <a:r>
                        <a:rPr lang="en-US" sz="1100" dirty="0">
                          <a:effectLst/>
                        </a:rPr>
                        <a:t>) in this object.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axes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축을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내부가 없으면 </a:t>
                      </a:r>
                      <a:r>
                        <a:rPr lang="en-US" altLang="ko-KR" sz="1100" dirty="0" smtClean="0">
                          <a:effectLst/>
                        </a:rPr>
                        <a:t>True  </a:t>
                      </a:r>
                      <a:r>
                        <a:rPr lang="ko-KR" altLang="en-US" sz="1100" dirty="0" smtClean="0">
                          <a:effectLst/>
                        </a:rPr>
                        <a:t>원소가 있으면 </a:t>
                      </a:r>
                      <a:r>
                        <a:rPr lang="en-US" altLang="ko-KR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strides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데이터를 구성하는 총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생성된 행에 대한 </a:t>
                      </a:r>
                      <a:r>
                        <a:rPr lang="en-US" altLang="ko-KR" sz="1100" dirty="0" smtClean="0">
                          <a:effectLst/>
                        </a:rPr>
                        <a:t>index</a:t>
                      </a:r>
                      <a:r>
                        <a:rPr lang="ko-KR" altLang="en-US" sz="1100" dirty="0" smtClean="0">
                          <a:effectLst/>
                        </a:rPr>
                        <a:t>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칼럼에 대한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실제 </a:t>
                      </a:r>
                      <a:r>
                        <a:rPr lang="en-US" altLang="ko-KR" sz="1100" dirty="0" smtClean="0">
                          <a:effectLst/>
                        </a:rPr>
                        <a:t>data</a:t>
                      </a:r>
                      <a:r>
                        <a:rPr lang="ko-KR" altLang="en-US" sz="1100" dirty="0" smtClean="0">
                          <a:effectLst/>
                        </a:rPr>
                        <a:t>를 </a:t>
                      </a:r>
                      <a:r>
                        <a:rPr lang="en-US" sz="1100" dirty="0" err="1" smtClean="0">
                          <a:effectLst/>
                        </a:rPr>
                        <a:t>Numpy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로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7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: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 내의 최고 발생한 것을 확인하는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(0, 7, size=50)</a:t>
            </a:r>
          </a:p>
          <a:p>
            <a:r>
              <a:rPr lang="en-US" altLang="ko-KR" sz="1200" dirty="0" err="1"/>
              <a:t>sv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sv.value_counts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sv.mode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429309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3    14</a:t>
            </a:r>
          </a:p>
          <a:p>
            <a:r>
              <a:rPr lang="en-US" altLang="ko-KR" sz="800" dirty="0"/>
              <a:t>0    11</a:t>
            </a:r>
          </a:p>
          <a:p>
            <a:r>
              <a:rPr lang="en-US" altLang="ko-KR" sz="800" dirty="0"/>
              <a:t>2     7</a:t>
            </a:r>
          </a:p>
          <a:p>
            <a:r>
              <a:rPr lang="en-US" altLang="ko-KR" sz="800" dirty="0"/>
              <a:t>1     6</a:t>
            </a:r>
          </a:p>
          <a:p>
            <a:r>
              <a:rPr lang="en-US" altLang="ko-KR" sz="800" dirty="0"/>
              <a:t>6     5</a:t>
            </a:r>
          </a:p>
          <a:p>
            <a:r>
              <a:rPr lang="en-US" altLang="ko-KR" sz="800" dirty="0"/>
              <a:t>4     4</a:t>
            </a:r>
          </a:p>
          <a:p>
            <a:r>
              <a:rPr lang="en-US" altLang="ko-KR" sz="800" dirty="0"/>
              <a:t>5     3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0    3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4128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key/value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1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key/value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Key/</a:t>
            </a:r>
            <a:r>
              <a:rPr lang="en-US" altLang="ko-KR" dirty="0" err="1" smtClean="0"/>
              <a:t>iteritems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</a:t>
            </a:r>
            <a:r>
              <a:rPr lang="en-US" altLang="ko-KR" dirty="0" smtClean="0"/>
              <a:t>key/value</a:t>
            </a:r>
            <a:r>
              <a:rPr lang="ko-KR" altLang="en-US" dirty="0" smtClean="0"/>
              <a:t>를 확인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Values </a:t>
            </a:r>
            <a:r>
              <a:rPr lang="ko-KR" altLang="en-US" dirty="0" smtClean="0"/>
              <a:t>속성으로 원소들의 값을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data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data.keys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data.values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for </a:t>
            </a:r>
            <a:r>
              <a:rPr lang="en-US" altLang="ko-KR" sz="1200" dirty="0" err="1"/>
              <a:t>k,v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data.iteritems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 (</a:t>
            </a:r>
            <a:r>
              <a:rPr lang="en-US" altLang="ko-KR" sz="1200" dirty="0" err="1"/>
              <a:t>k,v</a:t>
            </a:r>
            <a:r>
              <a:rPr lang="en-US" altLang="ko-KR" sz="1200" dirty="0"/>
              <a:t>),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15719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RangeIndex</a:t>
            </a:r>
            <a:r>
              <a:rPr lang="en-US" altLang="ko-KR" sz="800" dirty="0"/>
              <a:t>(start=0, stop=4, step=1)</a:t>
            </a:r>
          </a:p>
          <a:p>
            <a:r>
              <a:rPr lang="en-US" altLang="ko-KR" sz="800" dirty="0"/>
              <a:t>[ 0.25  0.5   0.75  1.  ]</a:t>
            </a:r>
          </a:p>
          <a:p>
            <a:r>
              <a:rPr lang="en-US" altLang="ko-KR" sz="800" dirty="0"/>
              <a:t>(0, 0.25) (1, 0.5) (2, 0.75) (3, 1.0)</a:t>
            </a:r>
          </a:p>
        </p:txBody>
      </p:sp>
    </p:spTree>
    <p:extLst>
      <p:ext uri="{BB962C8B-B14F-4D97-AF65-F5344CB8AC3E}">
        <p14:creationId xmlns:p14="http://schemas.microsoft.com/office/powerpoint/2010/main" val="4633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/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합</a:t>
            </a:r>
            <a:r>
              <a:rPr lang="en-US" altLang="ko-KR" dirty="0" smtClean="0"/>
              <a:t>,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평균</a:t>
            </a:r>
            <a:r>
              <a:rPr lang="en-US" altLang="ko-KR" dirty="0" smtClean="0"/>
              <a:t>(mean),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data.sum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data.sum</a:t>
            </a:r>
            <a:r>
              <a:rPr lang="en-US" altLang="ko-KR" sz="1200" dirty="0"/>
              <a:t>()/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(data))</a:t>
            </a:r>
          </a:p>
          <a:p>
            <a:r>
              <a:rPr lang="en-US" altLang="ko-KR" sz="1200" dirty="0"/>
              <a:t>print(" average ",</a:t>
            </a:r>
            <a:r>
              <a:rPr lang="en-US" altLang="ko-KR" sz="1200" dirty="0" err="1"/>
              <a:t>data.mean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 median ",</a:t>
            </a:r>
            <a:r>
              <a:rPr lang="en-US" altLang="ko-KR" sz="1200" dirty="0" err="1"/>
              <a:t>data.median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",</a:t>
            </a:r>
            <a:r>
              <a:rPr lang="en-US" altLang="ko-KR" sz="1200" dirty="0" err="1"/>
              <a:t>data.var</a:t>
            </a:r>
            <a:r>
              <a:rPr lang="en-US" altLang="ko-KR" sz="1200" dirty="0"/>
              <a:t>())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 standard deviation ",</a:t>
            </a:r>
            <a:r>
              <a:rPr lang="en-US" altLang="ko-KR" sz="1200" dirty="0" err="1"/>
              <a:t>data.std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      ",</a:t>
            </a:r>
            <a:r>
              <a:rPr lang="en-US" altLang="ko-KR" sz="1200" dirty="0" err="1"/>
              <a:t>math.sqrt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data.var</a:t>
            </a:r>
            <a:r>
              <a:rPr lang="en-US" altLang="ko-KR" sz="1200" dirty="0"/>
              <a:t>()))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01317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(2.5, 0.625)</a:t>
            </a:r>
          </a:p>
          <a:p>
            <a:r>
              <a:rPr lang="en-US" altLang="ko-KR" sz="800" dirty="0"/>
              <a:t>(' average ', 0.625)</a:t>
            </a:r>
          </a:p>
          <a:p>
            <a:r>
              <a:rPr lang="en-US" altLang="ko-KR" sz="800" dirty="0"/>
              <a:t>(' median ', 0.625)</a:t>
            </a:r>
          </a:p>
          <a:p>
            <a:r>
              <a:rPr lang="en-US" altLang="ko-KR" sz="800" dirty="0"/>
              <a:t>(' </a:t>
            </a:r>
            <a:r>
              <a:rPr lang="en-US" altLang="ko-KR" sz="800" dirty="0" err="1"/>
              <a:t>var</a:t>
            </a:r>
            <a:r>
              <a:rPr lang="en-US" altLang="ko-KR" sz="800" dirty="0"/>
              <a:t> ', 0.10416666666666667)</a:t>
            </a:r>
          </a:p>
          <a:p>
            <a:r>
              <a:rPr lang="en-US" altLang="ko-KR" sz="800" dirty="0"/>
              <a:t>(' standard deviation ', 0.3227486121839514)</a:t>
            </a:r>
          </a:p>
          <a:p>
            <a:r>
              <a:rPr lang="en-US" altLang="ko-KR" sz="800" dirty="0"/>
              <a:t>('      ', 0.3227486121839514)</a:t>
            </a:r>
          </a:p>
        </p:txBody>
      </p:sp>
    </p:spTree>
    <p:extLst>
      <p:ext uri="{BB962C8B-B14F-4D97-AF65-F5344CB8AC3E}">
        <p14:creationId xmlns:p14="http://schemas.microsoft.com/office/powerpoint/2010/main" val="36224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describe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숫자 데이터 통합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평균</a:t>
            </a:r>
            <a:r>
              <a:rPr lang="en-US" altLang="ko-KR" dirty="0" smtClean="0"/>
              <a:t>(mean),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등을 한번에 구하기</a:t>
            </a:r>
            <a:r>
              <a:rPr lang="en-US" altLang="ko-KR" dirty="0" smtClean="0"/>
              <a:t>(describe)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212976"/>
            <a:ext cx="4176464" cy="282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series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(500))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series[20:500] = </a:t>
            </a:r>
            <a:r>
              <a:rPr lang="en-US" altLang="ko-KR" sz="1200" dirty="0" err="1"/>
              <a:t>np.nan</a:t>
            </a:r>
            <a:endParaRPr lang="en-US" altLang="ko-KR" sz="1200" dirty="0"/>
          </a:p>
          <a:p>
            <a:r>
              <a:rPr lang="en-US" altLang="ko-KR" sz="1200" dirty="0"/>
              <a:t>series[10:20]  = 5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series.describe</a:t>
            </a:r>
            <a:r>
              <a:rPr lang="en-US" altLang="ko-KR" sz="1200" dirty="0" smtClean="0"/>
              <a:t>())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rint(</a:t>
            </a:r>
            <a:r>
              <a:rPr lang="en-US" altLang="ko-KR" sz="1200" dirty="0" err="1" smtClean="0"/>
              <a:t>series.describe</a:t>
            </a:r>
            <a:r>
              <a:rPr lang="en-US" altLang="ko-KR" sz="1200" dirty="0" smtClean="0"/>
              <a:t>(percentiles</a:t>
            </a:r>
            <a:r>
              <a:rPr lang="en-US" altLang="ko-KR" sz="1200" dirty="0"/>
              <a:t>=[.05, .25, .75, .95</a:t>
            </a:r>
            <a:r>
              <a:rPr lang="en-US" altLang="ko-KR" sz="1200" dirty="0" smtClean="0"/>
              <a:t>]))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438669"/>
            <a:ext cx="2880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count    </a:t>
            </a:r>
            <a:r>
              <a:rPr lang="en-US" altLang="ko-KR" sz="800" dirty="0"/>
              <a:t>20.000000</a:t>
            </a:r>
          </a:p>
          <a:p>
            <a:r>
              <a:rPr lang="en-US" altLang="ko-KR" sz="800" dirty="0"/>
              <a:t>mean      2.497204</a:t>
            </a:r>
          </a:p>
          <a:p>
            <a:r>
              <a:rPr lang="en-US" altLang="ko-KR" sz="800" dirty="0" err="1"/>
              <a:t>std</a:t>
            </a:r>
            <a:r>
              <a:rPr lang="en-US" altLang="ko-KR" sz="800" dirty="0"/>
              <a:t>       2.686809</a:t>
            </a:r>
          </a:p>
          <a:p>
            <a:r>
              <a:rPr lang="en-US" altLang="ko-KR" sz="800" dirty="0"/>
              <a:t>min      -1.437236</a:t>
            </a:r>
          </a:p>
          <a:p>
            <a:r>
              <a:rPr lang="en-US" altLang="ko-KR" sz="800" dirty="0"/>
              <a:t>25%      -0.091405</a:t>
            </a:r>
          </a:p>
          <a:p>
            <a:r>
              <a:rPr lang="en-US" altLang="ko-KR" sz="800" dirty="0"/>
              <a:t>50%       3.664195</a:t>
            </a:r>
          </a:p>
          <a:p>
            <a:r>
              <a:rPr lang="en-US" altLang="ko-KR" sz="800" dirty="0"/>
              <a:t>75%       5.000000</a:t>
            </a:r>
          </a:p>
          <a:p>
            <a:r>
              <a:rPr lang="en-US" altLang="ko-KR" sz="800" dirty="0"/>
              <a:t>max       5.000000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float64</a:t>
            </a:r>
          </a:p>
          <a:p>
            <a:r>
              <a:rPr lang="en-US" altLang="ko-KR" sz="800" dirty="0"/>
              <a:t>count    20.000000</a:t>
            </a:r>
          </a:p>
          <a:p>
            <a:r>
              <a:rPr lang="en-US" altLang="ko-KR" sz="800" dirty="0"/>
              <a:t>mean      2.748251</a:t>
            </a:r>
          </a:p>
          <a:p>
            <a:r>
              <a:rPr lang="en-US" altLang="ko-KR" sz="800" dirty="0" err="1"/>
              <a:t>std</a:t>
            </a:r>
            <a:r>
              <a:rPr lang="en-US" altLang="ko-KR" sz="800" dirty="0"/>
              <a:t>       2.410239</a:t>
            </a:r>
          </a:p>
          <a:p>
            <a:r>
              <a:rPr lang="en-US" altLang="ko-KR" sz="800" dirty="0"/>
              <a:t>min      -0.626104</a:t>
            </a:r>
          </a:p>
          <a:p>
            <a:r>
              <a:rPr lang="en-US" altLang="ko-KR" sz="800" dirty="0"/>
              <a:t>5%       -0.499558</a:t>
            </a:r>
          </a:p>
          <a:p>
            <a:r>
              <a:rPr lang="en-US" altLang="ko-KR" sz="800" dirty="0"/>
              <a:t>25%       0.159144</a:t>
            </a:r>
          </a:p>
          <a:p>
            <a:r>
              <a:rPr lang="en-US" altLang="ko-KR" sz="800" dirty="0"/>
              <a:t>50%       3.585367</a:t>
            </a:r>
          </a:p>
          <a:p>
            <a:r>
              <a:rPr lang="en-US" altLang="ko-KR" sz="800" dirty="0"/>
              <a:t>75%       5.000000</a:t>
            </a:r>
          </a:p>
          <a:p>
            <a:r>
              <a:rPr lang="en-US" altLang="ko-KR" sz="800" dirty="0"/>
              <a:t>95%       5.000000</a:t>
            </a:r>
          </a:p>
          <a:p>
            <a:r>
              <a:rPr lang="en-US" altLang="ko-KR" sz="800" dirty="0"/>
              <a:t>max       5.000000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4204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문자 데이터 통합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문자들에 대한 구성에 대해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212976"/>
            <a:ext cx="4176464" cy="282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(['a', 'a', 'b', 'b', 'a', 'a', </a:t>
            </a:r>
            <a:r>
              <a:rPr lang="en-US" altLang="ko-KR" sz="1200" dirty="0" err="1"/>
              <a:t>np.nan</a:t>
            </a:r>
            <a:r>
              <a:rPr lang="en-US" altLang="ko-KR" sz="1200" dirty="0"/>
              <a:t>, 'c', 'd', 'a'])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s.describe</a:t>
            </a:r>
            <a:r>
              <a:rPr lang="en-US" altLang="ko-KR" sz="1200" dirty="0" smtClean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s.unique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869160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count     9</a:t>
            </a:r>
          </a:p>
          <a:p>
            <a:r>
              <a:rPr lang="en-US" altLang="ko-KR" sz="800" dirty="0"/>
              <a:t>unique    4</a:t>
            </a:r>
          </a:p>
          <a:p>
            <a:r>
              <a:rPr lang="en-US" altLang="ko-KR" sz="800" dirty="0"/>
              <a:t>top       a</a:t>
            </a:r>
          </a:p>
          <a:p>
            <a:r>
              <a:rPr lang="en-US" altLang="ko-KR" sz="800" dirty="0" err="1"/>
              <a:t>freq</a:t>
            </a:r>
            <a:r>
              <a:rPr lang="en-US" altLang="ko-KR" sz="800" dirty="0"/>
              <a:t>      5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object</a:t>
            </a:r>
          </a:p>
          <a:p>
            <a:r>
              <a:rPr lang="es-ES" altLang="ko-KR" sz="800" dirty="0"/>
              <a:t>['a' 'b' nan 'c' 'd']</a:t>
            </a:r>
          </a:p>
          <a:p>
            <a:endParaRPr lang="en-US" altLang="ko-KR" sz="800" dirty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0647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1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동일한 숫자 원소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인스턴스내의</a:t>
            </a:r>
            <a:r>
              <a:rPr lang="ko-KR" altLang="en-US" dirty="0" smtClean="0"/>
              <a:t> 동일한 숫자 원소가 </a:t>
            </a:r>
            <a:r>
              <a:rPr lang="ko-KR" altLang="en-US" dirty="0" err="1" smtClean="0"/>
              <a:t>몇개인지를</a:t>
            </a:r>
            <a:r>
              <a:rPr lang="ko-KR" altLang="en-US" dirty="0" smtClean="0"/>
              <a:t> 확인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nunique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series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(500))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series[20:500] = </a:t>
            </a:r>
            <a:r>
              <a:rPr lang="en-US" altLang="ko-KR" sz="1200" dirty="0" err="1"/>
              <a:t>np.nan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series[10:20]  = 5</a:t>
            </a:r>
          </a:p>
          <a:p>
            <a:r>
              <a:rPr lang="en-US" altLang="ko-KR" sz="1200" dirty="0"/>
              <a:t>print(series)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series.nunique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3411860"/>
            <a:ext cx="35283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sz="800" dirty="0"/>
              <a:t>0     -0.378757</a:t>
            </a:r>
          </a:p>
          <a:p>
            <a:pPr marL="228600" indent="-228600">
              <a:buAutoNum type="arabicPlain"/>
            </a:pPr>
            <a:r>
              <a:rPr lang="fi-FI" altLang="ko-KR" sz="800" dirty="0" smtClean="0"/>
              <a:t>-0.295574</a:t>
            </a:r>
          </a:p>
          <a:p>
            <a:r>
              <a:rPr lang="fi-FI" altLang="ko-KR" sz="800" dirty="0" smtClean="0"/>
              <a:t>....</a:t>
            </a:r>
            <a:endParaRPr lang="fi-FI" altLang="ko-KR" sz="800" dirty="0"/>
          </a:p>
          <a:p>
            <a:r>
              <a:rPr lang="fi-FI" altLang="ko-KR" sz="800" dirty="0" smtClean="0"/>
              <a:t>10     </a:t>
            </a:r>
            <a:r>
              <a:rPr lang="fi-FI" altLang="ko-KR" sz="800" dirty="0"/>
              <a:t>5.000000</a:t>
            </a:r>
          </a:p>
          <a:p>
            <a:r>
              <a:rPr lang="fi-FI" altLang="ko-KR" sz="800" dirty="0"/>
              <a:t>11     5.000000</a:t>
            </a:r>
          </a:p>
          <a:p>
            <a:r>
              <a:rPr lang="fi-FI" altLang="ko-KR" sz="800" dirty="0"/>
              <a:t>12     5.000000</a:t>
            </a:r>
          </a:p>
          <a:p>
            <a:r>
              <a:rPr lang="fi-FI" altLang="ko-KR" sz="800" dirty="0"/>
              <a:t>13     5.000000</a:t>
            </a:r>
          </a:p>
          <a:p>
            <a:r>
              <a:rPr lang="fi-FI" altLang="ko-KR" sz="800" dirty="0"/>
              <a:t>14     5.000000</a:t>
            </a:r>
          </a:p>
          <a:p>
            <a:r>
              <a:rPr lang="fi-FI" altLang="ko-KR" sz="800" dirty="0"/>
              <a:t>15     5.000000</a:t>
            </a:r>
          </a:p>
          <a:p>
            <a:r>
              <a:rPr lang="fi-FI" altLang="ko-KR" sz="800" dirty="0"/>
              <a:t>16     5.000000</a:t>
            </a:r>
          </a:p>
          <a:p>
            <a:r>
              <a:rPr lang="fi-FI" altLang="ko-KR" sz="800" dirty="0"/>
              <a:t>17     5.000000</a:t>
            </a:r>
          </a:p>
          <a:p>
            <a:r>
              <a:rPr lang="fi-FI" altLang="ko-KR" sz="800" dirty="0"/>
              <a:t>18     5.000000</a:t>
            </a:r>
          </a:p>
          <a:p>
            <a:r>
              <a:rPr lang="fi-FI" altLang="ko-KR" sz="800" dirty="0"/>
              <a:t>19     5.000000</a:t>
            </a:r>
          </a:p>
          <a:p>
            <a:r>
              <a:rPr lang="fi-FI" altLang="ko-KR" sz="800" dirty="0"/>
              <a:t>20          NaN</a:t>
            </a:r>
          </a:p>
          <a:p>
            <a:r>
              <a:rPr lang="fi-FI" altLang="ko-KR" sz="800" dirty="0"/>
              <a:t>21          NaN</a:t>
            </a:r>
          </a:p>
          <a:p>
            <a:r>
              <a:rPr lang="fi-FI" altLang="ko-KR" sz="800" dirty="0"/>
              <a:t>22          NaN</a:t>
            </a:r>
          </a:p>
          <a:p>
            <a:r>
              <a:rPr lang="fi-FI" altLang="ko-KR" sz="800" dirty="0"/>
              <a:t>23          NaN</a:t>
            </a:r>
          </a:p>
          <a:p>
            <a:r>
              <a:rPr lang="fi-FI" altLang="ko-KR" sz="800" dirty="0" smtClean="0"/>
              <a:t>...   </a:t>
            </a:r>
            <a:endParaRPr lang="fi-FI" altLang="ko-KR" sz="800" dirty="0"/>
          </a:p>
          <a:p>
            <a:r>
              <a:rPr lang="fi-FI" altLang="ko-KR" sz="800" dirty="0" smtClean="0"/>
              <a:t>497         </a:t>
            </a:r>
            <a:r>
              <a:rPr lang="fi-FI" altLang="ko-KR" sz="800" dirty="0"/>
              <a:t>NaN</a:t>
            </a:r>
          </a:p>
          <a:p>
            <a:r>
              <a:rPr lang="fi-FI" altLang="ko-KR" sz="800" dirty="0"/>
              <a:t>498         NaN</a:t>
            </a:r>
          </a:p>
          <a:p>
            <a:r>
              <a:rPr lang="fi-FI" altLang="ko-KR" sz="800" dirty="0"/>
              <a:t>499         NaN</a:t>
            </a:r>
          </a:p>
          <a:p>
            <a:r>
              <a:rPr lang="fi-FI" altLang="ko-KR" sz="800" dirty="0"/>
              <a:t>dtype: float64</a:t>
            </a:r>
          </a:p>
          <a:p>
            <a:r>
              <a:rPr lang="fi-FI" altLang="ko-KR" sz="800" dirty="0" smtClean="0"/>
              <a:t>11</a:t>
            </a:r>
            <a:endParaRPr lang="fi-FI" altLang="ko-KR" sz="800" dirty="0"/>
          </a:p>
        </p:txBody>
      </p:sp>
    </p:spTree>
    <p:extLst>
      <p:ext uri="{BB962C8B-B14F-4D97-AF65-F5344CB8AC3E}">
        <p14:creationId xmlns:p14="http://schemas.microsoft.com/office/powerpoint/2010/main" val="26820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name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d </a:t>
            </a:r>
            <a:r>
              <a:rPr lang="en-US" altLang="ko-KR" sz="1200" dirty="0"/>
              <a:t>= {'a':1,'b':2,'c':3}</a:t>
            </a:r>
          </a:p>
          <a:p>
            <a:r>
              <a:rPr lang="en-US" altLang="ko-KR" sz="1200" dirty="0"/>
              <a:t>s3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d,name</a:t>
            </a:r>
            <a:r>
              <a:rPr lang="en-US" altLang="ko-KR" sz="1200" dirty="0"/>
              <a:t>='something')</a:t>
            </a:r>
          </a:p>
          <a:p>
            <a:r>
              <a:rPr lang="en-US" altLang="ko-KR" sz="1200" dirty="0"/>
              <a:t>print(s3, s3.name)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58112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(a    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int64, 'something')</a:t>
            </a:r>
          </a:p>
        </p:txBody>
      </p:sp>
    </p:spTree>
    <p:extLst>
      <p:ext uri="{BB962C8B-B14F-4D97-AF65-F5344CB8AC3E}">
        <p14:creationId xmlns:p14="http://schemas.microsoft.com/office/powerpoint/2010/main" val="6638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</a:t>
            </a:r>
            <a:r>
              <a:rPr lang="ko-KR" altLang="en-US" dirty="0"/>
              <a:t> 동일한 </a:t>
            </a:r>
            <a:r>
              <a:rPr lang="ko-KR" altLang="en-US" dirty="0" smtClean="0"/>
              <a:t>문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ko-KR" altLang="en-US" dirty="0"/>
              <a:t>원소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 원소에 대해 대표적인 원소들을 확인</a:t>
            </a:r>
            <a:r>
              <a:rPr lang="en-US" altLang="ko-KR" dirty="0" smtClean="0"/>
              <a:t>(unique)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212976"/>
            <a:ext cx="4176464" cy="282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(['a', 'a', 'b', 'b', 'a', 'a', </a:t>
            </a:r>
            <a:r>
              <a:rPr lang="en-US" altLang="ko-KR" sz="1200" dirty="0" err="1"/>
              <a:t>np.nan</a:t>
            </a:r>
            <a:r>
              <a:rPr lang="en-US" altLang="ko-KR" sz="1200" dirty="0"/>
              <a:t>, 'c', 'd', 'a'])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s.describe</a:t>
            </a:r>
            <a:r>
              <a:rPr lang="en-US" altLang="ko-KR" sz="1200" dirty="0" smtClean="0"/>
              <a:t>())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s.unique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869160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count     9</a:t>
            </a:r>
          </a:p>
          <a:p>
            <a:r>
              <a:rPr lang="en-US" altLang="ko-KR" sz="800" dirty="0"/>
              <a:t>unique    4</a:t>
            </a:r>
          </a:p>
          <a:p>
            <a:r>
              <a:rPr lang="en-US" altLang="ko-KR" sz="800" dirty="0"/>
              <a:t>top       a</a:t>
            </a:r>
          </a:p>
          <a:p>
            <a:r>
              <a:rPr lang="en-US" altLang="ko-KR" sz="800" dirty="0" err="1"/>
              <a:t>freq</a:t>
            </a:r>
            <a:r>
              <a:rPr lang="en-US" altLang="ko-KR" sz="800" dirty="0"/>
              <a:t>      5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object</a:t>
            </a:r>
          </a:p>
          <a:p>
            <a:r>
              <a:rPr lang="es-ES" altLang="ko-KR" sz="800" dirty="0"/>
              <a:t>['a' 'b' nan 'c' 'd']</a:t>
            </a:r>
          </a:p>
          <a:p>
            <a:endParaRPr lang="en-US" altLang="ko-KR" sz="800" dirty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0537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in/max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2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min/max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인스턴스 내의 원소들에 대한 </a:t>
            </a:r>
            <a:r>
              <a:rPr lang="en-US" altLang="ko-KR" dirty="0" smtClean="0"/>
              <a:t>min/max</a:t>
            </a:r>
            <a:r>
              <a:rPr lang="ko-KR" altLang="en-US" dirty="0" smtClean="0"/>
              <a:t> 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pt-BR" altLang="ko-KR" sz="1200" dirty="0" err="1"/>
              <a:t>obj</a:t>
            </a:r>
            <a:r>
              <a:rPr lang="pt-BR" altLang="ko-KR" sz="1200" dirty="0"/>
              <a:t> = </a:t>
            </a:r>
            <a:r>
              <a:rPr lang="pt-BR" altLang="ko-KR" sz="1200" dirty="0" err="1"/>
              <a:t>pd.Series</a:t>
            </a:r>
            <a:r>
              <a:rPr lang="pt-BR" altLang="ko-KR" sz="1200" dirty="0"/>
              <a:t>([1,2,3,4])</a:t>
            </a:r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obj.min</a:t>
            </a:r>
            <a:r>
              <a:rPr lang="en-US" altLang="ko-KR" sz="1200" dirty="0" smtClean="0"/>
              <a:t>())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obj.max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01317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</a:t>
            </a:r>
          </a:p>
          <a:p>
            <a:r>
              <a:rPr lang="en-US" altLang="ko-KR" sz="1000" dirty="0" smtClean="0"/>
              <a:t>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59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en-US" altLang="ko-KR" dirty="0" err="1" smtClean="0"/>
              <a:t>idxmin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idxmax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인스턴스 내의 원소들에 대한 </a:t>
            </a:r>
            <a:r>
              <a:rPr lang="en-US" altLang="ko-KR" dirty="0" smtClean="0"/>
              <a:t>min/max</a:t>
            </a:r>
            <a:r>
              <a:rPr lang="ko-KR" altLang="en-US" dirty="0" smtClean="0"/>
              <a:t> 에 대한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pt-BR" altLang="ko-KR" sz="1200" dirty="0"/>
              <a:t>obj = pd.Series([1,2,3,4])</a:t>
            </a:r>
          </a:p>
          <a:p>
            <a:r>
              <a:rPr lang="pt-BR" altLang="ko-KR" sz="1200" dirty="0"/>
              <a:t>print(obj.min())</a:t>
            </a:r>
          </a:p>
          <a:p>
            <a:r>
              <a:rPr lang="pt-BR" altLang="ko-KR" sz="1200" dirty="0"/>
              <a:t>print(obj.max())</a:t>
            </a:r>
          </a:p>
          <a:p>
            <a:r>
              <a:rPr lang="pt-BR" altLang="ko-KR" sz="1200" dirty="0"/>
              <a:t>print(obj.idxmin())</a:t>
            </a:r>
          </a:p>
          <a:p>
            <a:r>
              <a:rPr lang="pt-BR" altLang="ko-KR" sz="1200" dirty="0"/>
              <a:t>print(obj.idxmax())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01317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26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en-US" altLang="ko-KR" dirty="0" err="1" smtClean="0"/>
              <a:t>cummin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cummax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인스턴스 내의 원소들에 대한 </a:t>
            </a:r>
            <a:r>
              <a:rPr lang="en-US" altLang="ko-KR" dirty="0" err="1" smtClean="0"/>
              <a:t>cummin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cummax</a:t>
            </a:r>
            <a:r>
              <a:rPr lang="ko-KR" altLang="en-US" dirty="0" smtClean="0"/>
              <a:t> 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pt-BR" altLang="ko-KR" sz="1200" dirty="0" err="1"/>
              <a:t>obj</a:t>
            </a:r>
            <a:r>
              <a:rPr lang="pt-BR" altLang="ko-KR" sz="1200" dirty="0"/>
              <a:t> = </a:t>
            </a:r>
            <a:r>
              <a:rPr lang="pt-BR" altLang="ko-KR" sz="1200" dirty="0" err="1"/>
              <a:t>pd.Series</a:t>
            </a:r>
            <a:r>
              <a:rPr lang="pt-BR" altLang="ko-KR" sz="1200" dirty="0"/>
              <a:t>([</a:t>
            </a:r>
            <a:r>
              <a:rPr lang="pt-BR" altLang="ko-KR" sz="1200" dirty="0" smtClean="0"/>
              <a:t>1,2,3,4,1,1,1])</a:t>
            </a:r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obj.cummax</a:t>
            </a:r>
            <a:r>
              <a:rPr lang="en-US" altLang="ko-KR" sz="1200" dirty="0"/>
              <a:t>(axis=0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obj.cummin</a:t>
            </a:r>
            <a:r>
              <a:rPr lang="en-US" altLang="ko-KR" sz="1200" dirty="0" smtClean="0"/>
              <a:t>(axis=0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3764573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000" dirty="0"/>
              <a:t>0    </a:t>
            </a: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2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2    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3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3    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4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4  </a:t>
            </a:r>
          </a:p>
          <a:p>
            <a:r>
              <a:rPr lang="de-DE" altLang="ko-KR" sz="1000" dirty="0" smtClean="0"/>
              <a:t> </a:t>
            </a:r>
            <a:r>
              <a:rPr lang="de-DE" altLang="ko-KR" sz="1000" dirty="0" err="1" smtClean="0"/>
              <a:t>dtype</a:t>
            </a:r>
            <a:r>
              <a:rPr lang="de-DE" altLang="ko-KR" sz="1000" dirty="0"/>
              <a:t>: </a:t>
            </a:r>
            <a:r>
              <a:rPr lang="de-DE" altLang="ko-KR" sz="1000" dirty="0" smtClean="0"/>
              <a:t>int64</a:t>
            </a:r>
          </a:p>
          <a:p>
            <a:r>
              <a:rPr lang="de-DE" altLang="ko-KR" sz="1000" dirty="0" smtClean="0"/>
              <a:t>0    1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 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    </a:t>
            </a:r>
          </a:p>
          <a:p>
            <a:r>
              <a:rPr lang="de-DE" altLang="ko-KR" sz="1000" dirty="0" err="1" smtClean="0"/>
              <a:t>dtype</a:t>
            </a:r>
            <a:r>
              <a:rPr lang="de-DE" altLang="ko-KR" sz="1000" dirty="0"/>
              <a:t>: int64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74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head/tail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head/tail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Head/tail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건이며</a:t>
            </a:r>
            <a:r>
              <a:rPr lang="en-US" altLang="ko-KR" dirty="0" smtClean="0"/>
              <a:t>, n= </a:t>
            </a:r>
            <a:r>
              <a:rPr lang="ko-KR" altLang="en-US" dirty="0" smtClean="0"/>
              <a:t>숫자를 인자로 전달해서 더 많은 건을 조회할 수 있</a:t>
            </a:r>
            <a:r>
              <a:rPr lang="ko-KR" altLang="en-US" dirty="0"/>
              <a:t>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long_series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(15))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long_series.head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long_series.tail</a:t>
            </a:r>
            <a:r>
              <a:rPr lang="en-US" altLang="ko-KR" sz="1200" dirty="0" smtClean="0"/>
              <a:t>())</a:t>
            </a:r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long_series.head</a:t>
            </a:r>
            <a:r>
              <a:rPr lang="en-US" altLang="ko-KR" sz="1200" dirty="0" smtClean="0"/>
              <a:t>(n=7))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3503369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0    0.932664</a:t>
            </a:r>
          </a:p>
          <a:p>
            <a:r>
              <a:rPr lang="en-US" altLang="ko-KR" sz="800" dirty="0"/>
              <a:t>1   -0.025537</a:t>
            </a:r>
          </a:p>
          <a:p>
            <a:r>
              <a:rPr lang="en-US" altLang="ko-KR" sz="800" dirty="0"/>
              <a:t>2   -0.157819</a:t>
            </a:r>
          </a:p>
          <a:p>
            <a:r>
              <a:rPr lang="en-US" altLang="ko-KR" sz="800" dirty="0"/>
              <a:t>3   -0.814285</a:t>
            </a:r>
          </a:p>
          <a:p>
            <a:r>
              <a:rPr lang="en-US" altLang="ko-KR" sz="800" dirty="0"/>
              <a:t>4   -0.600578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10   -0.053254</a:t>
            </a:r>
          </a:p>
          <a:p>
            <a:r>
              <a:rPr lang="en-US" altLang="ko-KR" sz="800" dirty="0"/>
              <a:t>11   -0.383670</a:t>
            </a:r>
          </a:p>
          <a:p>
            <a:r>
              <a:rPr lang="en-US" altLang="ko-KR" sz="800" dirty="0"/>
              <a:t>12   -0.371867</a:t>
            </a:r>
          </a:p>
          <a:p>
            <a:r>
              <a:rPr lang="en-US" altLang="ko-KR" sz="800" dirty="0"/>
              <a:t>13   -0.856907</a:t>
            </a:r>
          </a:p>
          <a:p>
            <a:r>
              <a:rPr lang="en-US" altLang="ko-KR" sz="800" dirty="0"/>
              <a:t>14    0.763877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0    0.932664</a:t>
            </a:r>
          </a:p>
          <a:p>
            <a:r>
              <a:rPr lang="en-US" altLang="ko-KR" sz="800" dirty="0"/>
              <a:t>1   -0.025537</a:t>
            </a:r>
          </a:p>
          <a:p>
            <a:r>
              <a:rPr lang="en-US" altLang="ko-KR" sz="800" dirty="0"/>
              <a:t>2   -0.157819</a:t>
            </a:r>
          </a:p>
          <a:p>
            <a:r>
              <a:rPr lang="en-US" altLang="ko-KR" sz="800" dirty="0"/>
              <a:t>3   -0.814285</a:t>
            </a:r>
          </a:p>
          <a:p>
            <a:r>
              <a:rPr lang="en-US" altLang="ko-KR" sz="800" dirty="0"/>
              <a:t>4   -0.600578</a:t>
            </a:r>
          </a:p>
          <a:p>
            <a:r>
              <a:rPr lang="en-US" altLang="ko-KR" sz="800" dirty="0"/>
              <a:t>5   -0.680245</a:t>
            </a:r>
          </a:p>
          <a:p>
            <a:r>
              <a:rPr lang="en-US" altLang="ko-KR" sz="800" dirty="0"/>
              <a:t>6    1.303397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6015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Boolean Reductions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9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Boolean Reductions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비교나 논리 연산을 사용할 경우에도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전체가 처리가 되므로 이를 축소해서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처리하기 위한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 == (data*2</a:t>
            </a:r>
            <a:r>
              <a:rPr lang="en-US" altLang="ko-KR" sz="1200" dirty="0" smtClean="0"/>
              <a:t>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31228" y="4642672"/>
            <a:ext cx="2880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    </a:t>
            </a:r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1    True</a:t>
            </a:r>
          </a:p>
          <a:p>
            <a:r>
              <a:rPr lang="en-US" altLang="ko-KR" sz="1400" dirty="0"/>
              <a:t>2    True</a:t>
            </a:r>
          </a:p>
          <a:p>
            <a:r>
              <a:rPr lang="en-US" altLang="ko-KR" sz="1400" dirty="0"/>
              <a:t>3    True</a:t>
            </a:r>
          </a:p>
          <a:p>
            <a:r>
              <a:rPr lang="en-US" altLang="ko-KR" sz="1400" dirty="0" err="1"/>
              <a:t>dtype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bool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76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empty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원소가 존재하지 않은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평가할 때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obj_emp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obj_emp.empty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701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속성</a:t>
            </a:r>
            <a:r>
              <a:rPr lang="en-US" altLang="ko-KR" dirty="0" smtClean="0"/>
              <a:t>: </a:t>
            </a:r>
            <a:r>
              <a:rPr lang="en-US" altLang="ko-KR" sz="3600" dirty="0" err="1" smtClean="0"/>
              <a:t>index,values,dtype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주요 속성인 </a:t>
            </a:r>
            <a:r>
              <a:rPr lang="en-US" altLang="ko-KR" dirty="0" smtClean="0"/>
              <a:t>values</a:t>
            </a:r>
            <a:r>
              <a:rPr lang="ko-KR" altLang="en-US" dirty="0" smtClean="0"/>
              <a:t>는 데이터를 </a:t>
            </a:r>
            <a:r>
              <a:rPr lang="ko-KR" altLang="en-US" dirty="0" err="1" smtClean="0"/>
              <a:t>나태내고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정보를 가짐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([4,-7,5,3]) 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obj.index</a:t>
            </a:r>
            <a:r>
              <a:rPr lang="en-US" altLang="ko-KR" sz="1200" dirty="0"/>
              <a:t> = 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['a'] = 100</a:t>
            </a:r>
          </a:p>
          <a:p>
            <a:r>
              <a:rPr lang="fr-FR" altLang="ko-KR" sz="1200" dirty="0" smtClean="0"/>
              <a:t>print(type(obj.values</a:t>
            </a:r>
            <a:r>
              <a:rPr lang="fr-FR" altLang="ko-KR" sz="1200" dirty="0"/>
              <a:t>),obj.values</a:t>
            </a:r>
            <a:r>
              <a:rPr lang="fr-FR" altLang="ko-KR" sz="1200" dirty="0" smtClean="0"/>
              <a:t>)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([99,99,99,99]).values  #</a:t>
            </a:r>
            <a:r>
              <a:rPr lang="en-US" altLang="ko-KR" sz="1200" dirty="0" err="1"/>
              <a:t>AttributeError</a:t>
            </a:r>
            <a:r>
              <a:rPr lang="en-US" altLang="ko-KR" sz="1200" dirty="0"/>
              <a:t>: can't set </a:t>
            </a:r>
            <a:r>
              <a:rPr lang="en-US" altLang="ko-KR" sz="1200" dirty="0" smtClean="0"/>
              <a:t>attribute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obj.dtype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obj.ftype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3765" y="465313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RangeIndex</a:t>
            </a:r>
            <a:r>
              <a:rPr lang="en-US" altLang="ko-KR" sz="1000" dirty="0"/>
              <a:t>(start=0, stop=4, step=1)</a:t>
            </a:r>
          </a:p>
          <a:p>
            <a:r>
              <a:rPr lang="en-US" altLang="ko-KR" sz="1000" dirty="0"/>
              <a:t>[ 4 -7  5  3]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u'd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[ 4 -7  5  3]</a:t>
            </a:r>
          </a:p>
          <a:p>
            <a:r>
              <a:rPr lang="en-US" altLang="ko-KR" sz="1000" dirty="0"/>
              <a:t>(&lt;type '</a:t>
            </a:r>
            <a:r>
              <a:rPr lang="en-US" altLang="ko-KR" sz="1000" dirty="0" err="1"/>
              <a:t>numpy.ndarray</a:t>
            </a:r>
            <a:r>
              <a:rPr lang="en-US" altLang="ko-KR" sz="1000" dirty="0"/>
              <a:t>'&gt;, array([100,  -7,   5,   3],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=int64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('int64'), 'int64:dense')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069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any(), all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원소의 값이 논리식에 위한 전부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경우만 </a:t>
            </a:r>
            <a:r>
              <a:rPr lang="en-US" altLang="ko-KR" dirty="0" smtClean="0"/>
              <a:t>all()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True, any()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만 존재해도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/>
              <a:t>print((data&gt;0.5).all())</a:t>
            </a:r>
          </a:p>
          <a:p>
            <a:r>
              <a:rPr lang="en-US" altLang="ko-KR" sz="1200" dirty="0"/>
              <a:t>print((data&gt;0.5).any</a:t>
            </a:r>
            <a:r>
              <a:rPr lang="en-US" altLang="ko-KR" sz="1200" dirty="0" smtClean="0"/>
              <a:t>())</a:t>
            </a:r>
          </a:p>
          <a:p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False</a:t>
            </a:r>
          </a:p>
          <a:p>
            <a:r>
              <a:rPr lang="en-US" altLang="ko-KR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27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any(), all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사칙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원소의 값이 논리식에 위한 전부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경우만 </a:t>
            </a:r>
            <a:r>
              <a:rPr lang="en-US" altLang="ko-KR" dirty="0" smtClean="0"/>
              <a:t>all()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True, any()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만 존재해도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endParaRPr lang="en-US" altLang="ko-KR" sz="1200" dirty="0"/>
          </a:p>
          <a:p>
            <a:r>
              <a:rPr lang="nn-NO" altLang="ko-KR" sz="1200" dirty="0"/>
              <a:t>print((data == data).all())</a:t>
            </a:r>
          </a:p>
          <a:p>
            <a:r>
              <a:rPr lang="nn-NO" altLang="ko-KR" sz="1200" dirty="0"/>
              <a:t>print((data+data != data).all())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  <a:p>
            <a:r>
              <a:rPr lang="en-US" altLang="ko-KR" sz="800" dirty="0" smtClean="0"/>
              <a:t>True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8370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bool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Bool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하나의 원소의 값이 </a:t>
            </a:r>
            <a:r>
              <a:rPr lang="en-US" altLang="ko-KR" dirty="0" smtClean="0"/>
              <a:t>True/False </a:t>
            </a:r>
            <a:r>
              <a:rPr lang="ko-KR" altLang="en-US" dirty="0" smtClean="0"/>
              <a:t>여부 체크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([True]).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([False]).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  <a:p>
            <a:r>
              <a:rPr lang="en-US" altLang="ko-KR" sz="8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456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equals()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계산된 결과가 동등한지 처리하는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print((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).equals(data*2))</a:t>
            </a:r>
          </a:p>
          <a:p>
            <a:r>
              <a:rPr lang="en-US" altLang="ko-KR" sz="1200" dirty="0"/>
              <a:t>print((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 == (data*2))</a:t>
            </a:r>
          </a:p>
          <a:p>
            <a:r>
              <a:rPr lang="en-US" altLang="ko-KR" sz="1200" dirty="0"/>
              <a:t>print(((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 == (data*2)).all())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4752146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  <a:p>
            <a:r>
              <a:rPr lang="en-US" altLang="ko-KR" sz="800" dirty="0"/>
              <a:t>0    True</a:t>
            </a:r>
          </a:p>
          <a:p>
            <a:r>
              <a:rPr lang="en-US" altLang="ko-KR" sz="800" dirty="0"/>
              <a:t>1    True</a:t>
            </a:r>
          </a:p>
          <a:p>
            <a:r>
              <a:rPr lang="en-US" altLang="ko-KR" sz="800" dirty="0"/>
              <a:t>2    True</a:t>
            </a:r>
          </a:p>
          <a:p>
            <a:r>
              <a:rPr lang="en-US" altLang="ko-KR" sz="800" dirty="0"/>
              <a:t>3    True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err="1"/>
              <a:t>bool</a:t>
            </a:r>
            <a:endParaRPr lang="en-US" altLang="ko-KR" sz="800" dirty="0"/>
          </a:p>
          <a:p>
            <a:r>
              <a:rPr lang="en-US" altLang="ko-KR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823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2</a:t>
            </a:r>
            <a:r>
              <a:rPr lang="ko-KR" altLang="en-US" sz="7200" dirty="0" smtClean="0"/>
              <a:t>차원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데이터 관리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(</a:t>
            </a:r>
            <a:r>
              <a:rPr lang="en-US" altLang="ko-KR" sz="7200" dirty="0" err="1" smtClean="0"/>
              <a:t>DataFrame</a:t>
            </a:r>
            <a:r>
              <a:rPr lang="en-US" altLang="ko-KR" sz="7200" dirty="0" smtClean="0"/>
              <a:t>)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3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err="1" smtClean="0"/>
              <a:t>행열구조를</a:t>
            </a:r>
            <a:r>
              <a:rPr lang="ko-KR" altLang="en-US" dirty="0" smtClean="0"/>
              <a:t> 가지는 데이터 구조이고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이 별도의 명을 가지고</a:t>
            </a:r>
            <a:r>
              <a:rPr lang="en-US" altLang="ko-KR" dirty="0" smtClean="0"/>
              <a:t>, column</a:t>
            </a:r>
            <a:r>
              <a:rPr lang="ko-KR" altLang="en-US" dirty="0" smtClean="0"/>
              <a:t>별로 다른 데이터 타입을 가질 수 있음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855138" y="4500741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67404" y="4500741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5138" y="5173048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67404" y="5173048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55138" y="58476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67404" y="58476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5349846"/>
            <a:ext cx="145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Index(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3525878"/>
            <a:ext cx="173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Column(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287210" y="4500741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87210" y="5173048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87210" y="58476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/>
          <p:cNvSpPr/>
          <p:nvPr/>
        </p:nvSpPr>
        <p:spPr>
          <a:xfrm rot="10800000">
            <a:off x="3078119" y="4713723"/>
            <a:ext cx="323758" cy="1650442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4707083" y="3248120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90386" y="4276206"/>
            <a:ext cx="647515" cy="23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col1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5029" y="4276206"/>
            <a:ext cx="647515" cy="23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col2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254835" y="4276206"/>
            <a:ext cx="647515" cy="23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col3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492384" y="4515446"/>
            <a:ext cx="332113" cy="392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row1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92384" y="5249834"/>
            <a:ext cx="332113" cy="392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row2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463370" y="5971607"/>
            <a:ext cx="332113" cy="392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row3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00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err="1" smtClean="0"/>
              <a:t>행열구조를</a:t>
            </a:r>
            <a:r>
              <a:rPr lang="ko-KR" altLang="en-US" dirty="0" smtClean="0"/>
              <a:t> 가지는 데이터 구조 생성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7584" y="2636912"/>
            <a:ext cx="7704856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pandas.core.generic.NDFrame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| 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  행렬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|  Parameters</a:t>
            </a:r>
            <a:br>
              <a:rPr lang="en-US" altLang="ko-KR" sz="1400" dirty="0"/>
            </a:br>
            <a:r>
              <a:rPr lang="en-US" altLang="ko-KR" sz="1400" dirty="0"/>
              <a:t> |  ----------</a:t>
            </a:r>
            <a:br>
              <a:rPr lang="en-US" altLang="ko-KR" sz="1400" dirty="0"/>
            </a:br>
            <a:r>
              <a:rPr lang="en-US" altLang="ko-KR" sz="1400" dirty="0"/>
              <a:t> |  data :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ndarray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,</a:t>
            </a:r>
            <a:r>
              <a:rPr lang="en-US" altLang="ko-KR" sz="1400" dirty="0" err="1" smtClean="0"/>
              <a:t>dict</a:t>
            </a:r>
            <a:r>
              <a:rPr lang="en-US" altLang="ko-KR" sz="1400" dirty="0"/>
              <a:t>, or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|      </a:t>
            </a:r>
            <a:r>
              <a:rPr lang="en-US" altLang="ko-KR" sz="1400" dirty="0" err="1" smtClean="0"/>
              <a:t>dict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can contain Series, arrays, constants, or list-like objects</a:t>
            </a:r>
            <a:br>
              <a:rPr lang="en-US" altLang="ko-KR" sz="1400" dirty="0"/>
            </a:br>
            <a:r>
              <a:rPr lang="en-US" altLang="ko-KR" sz="1400" dirty="0"/>
              <a:t> |  index : Index or array-like</a:t>
            </a:r>
            <a:br>
              <a:rPr lang="en-US" altLang="ko-KR" sz="1400" dirty="0"/>
            </a:br>
            <a:r>
              <a:rPr lang="en-US" altLang="ko-KR" sz="1400" dirty="0"/>
              <a:t> |      </a:t>
            </a:r>
            <a:r>
              <a:rPr lang="ko-KR" altLang="en-US" sz="1400" dirty="0" smtClean="0"/>
              <a:t>행에 대한 정보 기본은 </a:t>
            </a:r>
            <a:r>
              <a:rPr lang="en-US" altLang="ko-KR" sz="1400" dirty="0" err="1" smtClean="0"/>
              <a:t>np.arange</a:t>
            </a:r>
            <a:r>
              <a:rPr lang="en-US" altLang="ko-KR" sz="1400" dirty="0" smtClean="0"/>
              <a:t>(n), </a:t>
            </a:r>
            <a:r>
              <a:rPr lang="ko-KR" altLang="en-US" sz="1400" dirty="0" smtClean="0"/>
              <a:t>명칭도 부여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|  columns : Index or array-like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smtClean="0"/>
              <a:t>행에 </a:t>
            </a:r>
            <a:r>
              <a:rPr lang="ko-KR" altLang="en-US" sz="1400" dirty="0"/>
              <a:t>대한 정보 기본은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(n), </a:t>
            </a:r>
            <a:r>
              <a:rPr lang="ko-KR" altLang="en-US" sz="1400" dirty="0"/>
              <a:t>명칭도 부여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</a:t>
            </a:r>
            <a:r>
              <a:rPr lang="en-US" altLang="ko-KR" sz="1400" dirty="0"/>
              <a:t>| 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, default None</a:t>
            </a:r>
            <a:br>
              <a:rPr lang="en-US" altLang="ko-KR" sz="1400" dirty="0"/>
            </a:br>
            <a:r>
              <a:rPr lang="en-US" altLang="ko-KR" sz="1400" dirty="0"/>
              <a:t> |      Data type to force, otherwise infer</a:t>
            </a:r>
            <a:br>
              <a:rPr lang="en-US" altLang="ko-KR" sz="1400" dirty="0"/>
            </a:br>
            <a:r>
              <a:rPr lang="en-US" altLang="ko-KR" sz="1400" dirty="0"/>
              <a:t> |  copy :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, default False</a:t>
            </a:r>
            <a:br>
              <a:rPr lang="en-US" altLang="ko-KR" sz="1400" dirty="0"/>
            </a:br>
            <a:r>
              <a:rPr lang="en-US" altLang="ko-KR" sz="1400" dirty="0"/>
              <a:t> |      Copy data from inputs. Only affects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/ 2d </a:t>
            </a:r>
            <a:r>
              <a:rPr lang="en-US" altLang="ko-KR" sz="1400" dirty="0" err="1"/>
              <a:t>ndarray</a:t>
            </a:r>
            <a:r>
              <a:rPr lang="en-US" altLang="ko-KR" sz="1400" dirty="0"/>
              <a:t> input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06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0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기본적으로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단위로 데이터를 관리함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345638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4288" y="4106681"/>
            <a:ext cx="6480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0</a:t>
            </a:r>
          </a:p>
          <a:p>
            <a:r>
              <a:rPr lang="en-US" altLang="ko-KR" sz="1000" dirty="0"/>
              <a:t>0  0</a:t>
            </a:r>
          </a:p>
          <a:p>
            <a:r>
              <a:rPr lang="en-US" altLang="ko-KR" sz="1000" dirty="0"/>
              <a:t>1  1</a:t>
            </a:r>
          </a:p>
          <a:p>
            <a:r>
              <a:rPr lang="en-US" altLang="ko-KR" sz="1000" dirty="0"/>
              <a:t>2  2</a:t>
            </a:r>
          </a:p>
          <a:p>
            <a:r>
              <a:rPr lang="en-US" altLang="ko-KR" sz="1000" dirty="0"/>
              <a:t>3  3</a:t>
            </a:r>
          </a:p>
          <a:p>
            <a:r>
              <a:rPr lang="en-US" altLang="ko-KR" sz="1000" dirty="0"/>
              <a:t>4  4</a:t>
            </a:r>
          </a:p>
          <a:p>
            <a:r>
              <a:rPr lang="en-US" altLang="ko-KR" sz="1000" dirty="0"/>
              <a:t>5  5</a:t>
            </a:r>
          </a:p>
          <a:p>
            <a:r>
              <a:rPr lang="en-US" altLang="ko-KR" sz="1000" dirty="0"/>
              <a:t>6  6</a:t>
            </a:r>
          </a:p>
          <a:p>
            <a:r>
              <a:rPr lang="en-US" altLang="ko-KR" sz="1000" dirty="0"/>
              <a:t>7  7</a:t>
            </a:r>
          </a:p>
          <a:p>
            <a:r>
              <a:rPr lang="en-US" altLang="ko-KR" sz="1000" dirty="0"/>
              <a:t>8  8</a:t>
            </a:r>
          </a:p>
          <a:p>
            <a:r>
              <a:rPr lang="en-US" altLang="ko-KR" sz="1000" dirty="0"/>
              <a:t>9  9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05002" y="3179545"/>
            <a:ext cx="1748292" cy="2712240"/>
            <a:chOff x="971600" y="2672858"/>
            <a:chExt cx="1944216" cy="3218511"/>
          </a:xfrm>
        </p:grpSpPr>
        <p:sp>
          <p:nvSpPr>
            <p:cNvPr id="7" name="직사각형 6"/>
            <p:cNvSpPr/>
            <p:nvPr/>
          </p:nvSpPr>
          <p:spPr>
            <a:xfrm>
              <a:off x="2267744" y="3645024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444282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67744" y="52432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9062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6496" y="267285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</a:t>
              </a:r>
              <a:endParaRPr lang="ko-KR" altLang="en-US" dirty="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1403648" y="3897762"/>
              <a:ext cx="360040" cy="195851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5736" y="33785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4338" y="366247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338" y="453394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072" y="5390445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5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속성 </a:t>
            </a:r>
            <a:r>
              <a:rPr lang="en-US" altLang="ko-KR" dirty="0" smtClean="0"/>
              <a:t>: </a:t>
            </a:r>
            <a:r>
              <a:rPr lang="en-US" altLang="ko-KR" sz="3200" dirty="0" smtClean="0"/>
              <a:t>shape, </a:t>
            </a:r>
            <a:r>
              <a:rPr lang="en-US" altLang="ko-KR" sz="3200" dirty="0" err="1" smtClean="0"/>
              <a:t>ndim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모형과 차</a:t>
            </a:r>
            <a:r>
              <a:rPr lang="ko-KR" altLang="en-US" dirty="0"/>
              <a:t>원</a:t>
            </a:r>
            <a:r>
              <a:rPr lang="ko-KR" altLang="en-US" dirty="0" smtClean="0"/>
              <a:t>에 대해 출력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 smtClean="0"/>
              <a:t>s3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d,name</a:t>
            </a:r>
            <a:r>
              <a:rPr lang="en-US" altLang="ko-KR" sz="1200" dirty="0" smtClean="0"/>
              <a:t>='something')</a:t>
            </a:r>
          </a:p>
          <a:p>
            <a:r>
              <a:rPr lang="en-US" altLang="ko-KR" sz="1200" dirty="0" smtClean="0"/>
              <a:t>print(s3, s3.name)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print(s3.shape)</a:t>
            </a:r>
          </a:p>
          <a:p>
            <a:r>
              <a:rPr lang="en-US" altLang="ko-KR" sz="1200" dirty="0" smtClean="0"/>
              <a:t>print(s3.ndim)</a:t>
            </a:r>
          </a:p>
          <a:p>
            <a:r>
              <a:rPr lang="en-US" altLang="ko-KR" sz="1200" dirty="0"/>
              <a:t>print(s3.size)</a:t>
            </a:r>
          </a:p>
          <a:p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0337" y="4868951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(a    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int64, 'something')</a:t>
            </a:r>
          </a:p>
          <a:p>
            <a:r>
              <a:rPr lang="en-US" altLang="ko-KR" sz="1000" dirty="0"/>
              <a:t>(3,)</a:t>
            </a:r>
          </a:p>
          <a:p>
            <a:r>
              <a:rPr lang="en-US" altLang="ko-KR" sz="1000" dirty="0" smtClean="0"/>
              <a:t>1</a:t>
            </a:r>
          </a:p>
          <a:p>
            <a:r>
              <a:rPr lang="en-US" altLang="ko-KR" sz="1000" dirty="0"/>
              <a:t>3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509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기본적으로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명을 추가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345638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05002" y="3179545"/>
            <a:ext cx="1748292" cy="2712240"/>
            <a:chOff x="971600" y="2672858"/>
            <a:chExt cx="1944216" cy="3218511"/>
          </a:xfrm>
        </p:grpSpPr>
        <p:sp>
          <p:nvSpPr>
            <p:cNvPr id="7" name="직사각형 6"/>
            <p:cNvSpPr/>
            <p:nvPr/>
          </p:nvSpPr>
          <p:spPr>
            <a:xfrm>
              <a:off x="2267744" y="3645024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444282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67744" y="52432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9062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6496" y="2672858"/>
              <a:ext cx="576064" cy="438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1403648" y="3897762"/>
              <a:ext cx="360040" cy="195851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5736" y="33785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4338" y="366247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338" y="453394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072" y="5390445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92280" y="3998790"/>
            <a:ext cx="6480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Rev</a:t>
            </a:r>
          </a:p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5    5</a:t>
            </a:r>
          </a:p>
          <a:p>
            <a:r>
              <a:rPr lang="en-US" altLang="ko-KR" sz="1000" dirty="0"/>
              <a:t>6    6</a:t>
            </a:r>
          </a:p>
          <a:p>
            <a:r>
              <a:rPr lang="en-US" altLang="ko-KR" sz="1000" dirty="0"/>
              <a:t>7    7</a:t>
            </a:r>
          </a:p>
          <a:p>
            <a:r>
              <a:rPr lang="en-US" altLang="ko-KR" sz="1000" dirty="0"/>
              <a:t>8    8</a:t>
            </a:r>
          </a:p>
          <a:p>
            <a:r>
              <a:rPr lang="en-US" altLang="ko-KR" sz="1000" dirty="0"/>
              <a:t>9    9</a:t>
            </a:r>
          </a:p>
        </p:txBody>
      </p:sp>
    </p:spTree>
    <p:extLst>
      <p:ext uri="{BB962C8B-B14F-4D97-AF65-F5344CB8AC3E}">
        <p14:creationId xmlns:p14="http://schemas.microsoft.com/office/powerpoint/2010/main" val="39209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칼럼 추가</a:t>
            </a:r>
            <a:r>
              <a:rPr lang="en-US" altLang="ko-KR" dirty="0" smtClean="0"/>
              <a:t>:</a:t>
            </a:r>
            <a:r>
              <a:rPr lang="ko-KR" altLang="en-US" dirty="0" smtClean="0"/>
              <a:t>칼럼복사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없는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칼럼을 할당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273630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Rev  col</a:t>
            </a:r>
          </a:p>
          <a:p>
            <a:r>
              <a:rPr lang="it-IT" altLang="ko-KR" sz="1000" dirty="0"/>
              <a:t>0    0    0</a:t>
            </a:r>
          </a:p>
          <a:p>
            <a:r>
              <a:rPr lang="it-IT" altLang="ko-KR" sz="1000" dirty="0"/>
              <a:t>1    1    1</a:t>
            </a:r>
          </a:p>
          <a:p>
            <a:r>
              <a:rPr lang="it-IT" altLang="ko-KR" sz="1000" dirty="0"/>
              <a:t>2    2    2</a:t>
            </a:r>
          </a:p>
          <a:p>
            <a:r>
              <a:rPr lang="it-IT" altLang="ko-KR" sz="1000" dirty="0"/>
              <a:t>3    3    3</a:t>
            </a:r>
          </a:p>
          <a:p>
            <a:r>
              <a:rPr lang="it-IT" altLang="ko-KR" sz="1000" dirty="0"/>
              <a:t>4    4    4</a:t>
            </a:r>
          </a:p>
          <a:p>
            <a:r>
              <a:rPr lang="it-IT" altLang="ko-KR" sz="1000" dirty="0"/>
              <a:t>5    5    5</a:t>
            </a:r>
          </a:p>
          <a:p>
            <a:r>
              <a:rPr lang="it-IT" altLang="ko-KR" sz="1000" dirty="0"/>
              <a:t>6    6    6</a:t>
            </a:r>
          </a:p>
          <a:p>
            <a:r>
              <a:rPr lang="it-IT" altLang="ko-KR" sz="1000" dirty="0"/>
              <a:t>7    7    7</a:t>
            </a:r>
          </a:p>
          <a:p>
            <a:r>
              <a:rPr lang="it-IT" altLang="ko-KR" sz="1000" dirty="0"/>
              <a:t>8    8    8</a:t>
            </a:r>
          </a:p>
          <a:p>
            <a:r>
              <a:rPr lang="it-IT" altLang="ko-KR" sz="1000" dirty="0"/>
              <a:t>9    9    9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2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칼럼 추가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없는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값을 </a:t>
            </a:r>
            <a:r>
              <a:rPr lang="ko-KR" altLang="en-US" dirty="0" err="1" smtClean="0"/>
              <a:t>할당시</a:t>
            </a:r>
            <a:r>
              <a:rPr lang="ko-KR" altLang="en-US" dirty="0" smtClean="0"/>
              <a:t> 행에 맞춰 칼럼을 추가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273630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5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Rev  </a:t>
            </a:r>
            <a:r>
              <a:rPr lang="en-US" altLang="ko-KR" sz="1000" dirty="0" err="1"/>
              <a:t>NewCol</a:t>
            </a:r>
            <a:endParaRPr lang="en-US" altLang="ko-KR" sz="1000" dirty="0"/>
          </a:p>
          <a:p>
            <a:r>
              <a:rPr lang="en-US" altLang="ko-KR" sz="1000" dirty="0"/>
              <a:t>0    0       5</a:t>
            </a:r>
          </a:p>
          <a:p>
            <a:r>
              <a:rPr lang="en-US" altLang="ko-KR" sz="1000" dirty="0"/>
              <a:t>1    1       5</a:t>
            </a:r>
          </a:p>
          <a:p>
            <a:r>
              <a:rPr lang="en-US" altLang="ko-KR" sz="1000" dirty="0"/>
              <a:t>2    2       5</a:t>
            </a:r>
          </a:p>
          <a:p>
            <a:r>
              <a:rPr lang="en-US" altLang="ko-KR" sz="1000" dirty="0"/>
              <a:t>3    3       5</a:t>
            </a:r>
          </a:p>
          <a:p>
            <a:r>
              <a:rPr lang="en-US" altLang="ko-KR" sz="1000" dirty="0"/>
              <a:t>4    4       5</a:t>
            </a:r>
          </a:p>
          <a:p>
            <a:r>
              <a:rPr lang="en-US" altLang="ko-KR" sz="1000" dirty="0"/>
              <a:t>5    5       5</a:t>
            </a:r>
          </a:p>
          <a:p>
            <a:r>
              <a:rPr lang="en-US" altLang="ko-KR" sz="1000" dirty="0"/>
              <a:t>6    6       5</a:t>
            </a:r>
          </a:p>
          <a:p>
            <a:r>
              <a:rPr lang="en-US" altLang="ko-KR" sz="1000" dirty="0"/>
              <a:t>7    7       5</a:t>
            </a:r>
          </a:p>
          <a:p>
            <a:r>
              <a:rPr lang="en-US" altLang="ko-KR" sz="1000" dirty="0"/>
              <a:t>8    8       5</a:t>
            </a:r>
          </a:p>
          <a:p>
            <a:r>
              <a:rPr lang="en-US" altLang="ko-KR" sz="1000" dirty="0"/>
              <a:t>9    9       5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55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칼럼값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존재한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값을 추가할 경우  행에 맞춰 칼럼이 변경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2664296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5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+ 1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  Rev  </a:t>
            </a:r>
            <a:r>
              <a:rPr lang="en-US" altLang="ko-KR" sz="1000" dirty="0" err="1"/>
              <a:t>NewCol</a:t>
            </a:r>
            <a:endParaRPr lang="en-US" altLang="ko-KR" sz="1000" dirty="0"/>
          </a:p>
          <a:p>
            <a:r>
              <a:rPr lang="en-US" altLang="ko-KR" sz="1000" dirty="0"/>
              <a:t>0    0       6</a:t>
            </a:r>
          </a:p>
          <a:p>
            <a:r>
              <a:rPr lang="en-US" altLang="ko-KR" sz="1000" dirty="0"/>
              <a:t>1    1       6</a:t>
            </a:r>
          </a:p>
          <a:p>
            <a:r>
              <a:rPr lang="en-US" altLang="ko-KR" sz="1000" dirty="0"/>
              <a:t>2    2       6</a:t>
            </a:r>
          </a:p>
          <a:p>
            <a:r>
              <a:rPr lang="en-US" altLang="ko-KR" sz="1000" dirty="0"/>
              <a:t>3    3       6</a:t>
            </a:r>
          </a:p>
          <a:p>
            <a:r>
              <a:rPr lang="en-US" altLang="ko-KR" sz="1000" dirty="0"/>
              <a:t>4    4       6</a:t>
            </a:r>
          </a:p>
          <a:p>
            <a:r>
              <a:rPr lang="en-US" altLang="ko-KR" sz="1000" dirty="0"/>
              <a:t>5    5       6</a:t>
            </a:r>
          </a:p>
          <a:p>
            <a:r>
              <a:rPr lang="en-US" altLang="ko-KR" sz="1000" dirty="0"/>
              <a:t>6    6       6</a:t>
            </a:r>
          </a:p>
          <a:p>
            <a:r>
              <a:rPr lang="en-US" altLang="ko-KR" sz="1000" dirty="0"/>
              <a:t>7    7       6</a:t>
            </a:r>
          </a:p>
          <a:p>
            <a:r>
              <a:rPr lang="en-US" altLang="ko-KR" sz="1000" dirty="0"/>
              <a:t>8    8       6</a:t>
            </a:r>
          </a:p>
          <a:p>
            <a:r>
              <a:rPr lang="en-US" altLang="ko-KR" sz="1000" dirty="0"/>
              <a:t>9    9       6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7" name="직사각형 6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23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칼럼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존재한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del</a:t>
            </a:r>
            <a:r>
              <a:rPr lang="ko-KR" altLang="en-US" dirty="0" smtClean="0"/>
              <a:t>로 삭제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475656" y="3495742"/>
            <a:ext cx="2664296" cy="261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5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+ 1</a:t>
            </a:r>
          </a:p>
          <a:p>
            <a:r>
              <a:rPr lang="en-US" altLang="ko-KR" sz="1200" dirty="0"/>
              <a:t>del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2858" y="4303166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Rev</a:t>
            </a:r>
          </a:p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5    5</a:t>
            </a:r>
          </a:p>
          <a:p>
            <a:r>
              <a:rPr lang="en-US" altLang="ko-KR" sz="1000" dirty="0"/>
              <a:t>6    6</a:t>
            </a:r>
          </a:p>
          <a:p>
            <a:r>
              <a:rPr lang="en-US" altLang="ko-KR" sz="1000" dirty="0"/>
              <a:t>7    7</a:t>
            </a:r>
          </a:p>
          <a:p>
            <a:r>
              <a:rPr lang="en-US" altLang="ko-KR" sz="1000" dirty="0"/>
              <a:t>8    8</a:t>
            </a:r>
          </a:p>
          <a:p>
            <a:r>
              <a:rPr lang="en-US" altLang="ko-KR" sz="1000" dirty="0"/>
              <a:t>9    9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601604" y="3376030"/>
            <a:ext cx="1748292" cy="2712240"/>
            <a:chOff x="971600" y="2672858"/>
            <a:chExt cx="1944216" cy="3218511"/>
          </a:xfrm>
        </p:grpSpPr>
        <p:sp>
          <p:nvSpPr>
            <p:cNvPr id="28" name="직사각형 27"/>
            <p:cNvSpPr/>
            <p:nvPr/>
          </p:nvSpPr>
          <p:spPr>
            <a:xfrm>
              <a:off x="2267744" y="3645024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267744" y="444282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67744" y="52432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49062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76496" y="2672858"/>
              <a:ext cx="576064" cy="438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33" name="오른쪽 중괄호 32"/>
            <p:cNvSpPr/>
            <p:nvPr/>
          </p:nvSpPr>
          <p:spPr>
            <a:xfrm rot="10800000">
              <a:off x="1403648" y="3897762"/>
              <a:ext cx="360040" cy="195851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95736" y="33785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64338" y="366247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64338" y="453394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32072" y="5390445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7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행 이름 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행에 이름을 부여</a:t>
            </a:r>
            <a:r>
              <a:rPr lang="en-US" altLang="ko-KR" dirty="0" smtClean="0"/>
              <a:t>(index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4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단일 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단일 행을 인덱스 </a:t>
            </a:r>
            <a:r>
              <a:rPr lang="ko-KR" altLang="en-US" dirty="0"/>
              <a:t>방식</a:t>
            </a:r>
            <a:r>
              <a:rPr lang="en-US" altLang="ko-KR" dirty="0"/>
              <a:t>([ 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['a'])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en-US" altLang="ko-KR" sz="1000" dirty="0"/>
              <a:t>Rev    0</a:t>
            </a:r>
          </a:p>
          <a:p>
            <a:r>
              <a:rPr lang="en-US" altLang="ko-KR" sz="1000" dirty="0"/>
              <a:t>col    0</a:t>
            </a:r>
          </a:p>
          <a:p>
            <a:r>
              <a:rPr lang="en-US" altLang="ko-KR" sz="1000" dirty="0"/>
              <a:t>Name: a,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8968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멀티 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멀티행을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(</a:t>
            </a:r>
            <a:r>
              <a:rPr lang="en-US" altLang="ko-KR" dirty="0"/>
              <a:t>[ </a:t>
            </a:r>
            <a:r>
              <a:rPr lang="en-US" altLang="ko-KR" dirty="0" smtClean="0"/>
              <a:t>: ])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err="1" smtClean="0"/>
              <a:t>으로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a':'c</a:t>
            </a:r>
            <a:r>
              <a:rPr lang="en-US" altLang="ko-KR" sz="1200" dirty="0"/>
              <a:t>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단일 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단일 열을 인덱스 </a:t>
            </a:r>
            <a:r>
              <a:rPr lang="ko-KR" altLang="en-US" dirty="0"/>
              <a:t>방식</a:t>
            </a:r>
            <a:r>
              <a:rPr lang="en-US" altLang="ko-KR" dirty="0"/>
              <a:t>([ 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pt-BR" altLang="ko-KR" sz="1000" dirty="0"/>
              <a:t>a    0</a:t>
            </a:r>
          </a:p>
          <a:p>
            <a:r>
              <a:rPr lang="pt-BR" altLang="ko-KR" sz="1000" dirty="0"/>
              <a:t>b    1</a:t>
            </a:r>
          </a:p>
          <a:p>
            <a:r>
              <a:rPr lang="pt-BR" altLang="ko-KR" sz="1000" dirty="0"/>
              <a:t>c    2</a:t>
            </a:r>
          </a:p>
          <a:p>
            <a:r>
              <a:rPr lang="pt-BR" altLang="ko-KR" sz="1000" dirty="0"/>
              <a:t>d    3</a:t>
            </a:r>
          </a:p>
          <a:p>
            <a:r>
              <a:rPr lang="pt-BR" altLang="ko-KR" sz="1000" dirty="0"/>
              <a:t>e    4</a:t>
            </a:r>
          </a:p>
          <a:p>
            <a:r>
              <a:rPr lang="pt-BR" altLang="ko-KR" sz="1000" dirty="0"/>
              <a:t>f    5</a:t>
            </a:r>
          </a:p>
          <a:p>
            <a:r>
              <a:rPr lang="pt-BR" altLang="ko-KR" sz="1000" dirty="0"/>
              <a:t>g    6</a:t>
            </a:r>
          </a:p>
          <a:p>
            <a:r>
              <a:rPr lang="pt-BR" altLang="ko-KR" sz="1000" dirty="0"/>
              <a:t>h    7</a:t>
            </a:r>
          </a:p>
          <a:p>
            <a:r>
              <a:rPr lang="pt-BR" altLang="ko-KR" sz="1000" dirty="0"/>
              <a:t>i    8</a:t>
            </a:r>
          </a:p>
          <a:p>
            <a:r>
              <a:rPr lang="pt-BR" altLang="ko-KR" sz="1000" dirty="0"/>
              <a:t>j    9</a:t>
            </a:r>
          </a:p>
          <a:p>
            <a:r>
              <a:rPr lang="pt-BR" altLang="ko-KR" sz="1000" dirty="0"/>
              <a:t>Name: Rev, dtype: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4" y="3928540"/>
            <a:ext cx="1062180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멀티 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멀티 열은  리스트 방식</a:t>
            </a:r>
            <a:r>
              <a:rPr lang="en-US" altLang="ko-KR" dirty="0" smtClean="0"/>
              <a:t>(</a:t>
            </a:r>
            <a:r>
              <a:rPr lang="en-US" altLang="ko-KR" dirty="0"/>
              <a:t>[ </a:t>
            </a:r>
            <a:r>
              <a:rPr lang="en-US" altLang="ko-KR" dirty="0" smtClean="0"/>
              <a:t>[ , ] ])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err="1" smtClean="0"/>
              <a:t>으로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[['Rev', 'col']])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속성 </a:t>
            </a:r>
            <a:r>
              <a:rPr lang="en-US" altLang="ko-KR" dirty="0" smtClean="0"/>
              <a:t>: strides, 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속성에 대해 출력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d,name</a:t>
            </a:r>
            <a:r>
              <a:rPr lang="en-US" altLang="ko-KR" sz="1200" dirty="0"/>
              <a:t>='something')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print(s3.strides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print(s3.base)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0337" y="449096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    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(8,)</a:t>
            </a:r>
          </a:p>
          <a:p>
            <a:r>
              <a:rPr lang="en-US" altLang="ko-KR" sz="1000" dirty="0"/>
              <a:t>[1 2 3]</a:t>
            </a:r>
          </a:p>
        </p:txBody>
      </p:sp>
    </p:spTree>
    <p:extLst>
      <p:ext uri="{BB962C8B-B14F-4D97-AF65-F5344CB8AC3E}">
        <p14:creationId xmlns:p14="http://schemas.microsoft.com/office/powerpoint/2010/main" val="34491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행과열</a:t>
            </a:r>
            <a:r>
              <a:rPr lang="ko-KR" altLang="en-US" dirty="0" smtClean="0"/>
              <a:t> 검색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ix </a:t>
            </a:r>
            <a:r>
              <a:rPr lang="ko-KR" altLang="en-US" dirty="0" smtClean="0"/>
              <a:t>속성을 이용해서 행과 열을 동시에 검색 </a:t>
            </a:r>
            <a:r>
              <a:rPr lang="en-US" altLang="ko-KR" dirty="0" smtClean="0"/>
              <a:t>([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),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 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[0:3,'Rev'])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b    1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/>
              <a:t>Name: Rev,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4" y="3928540"/>
            <a:ext cx="1062180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/>
              <a:t>행과열</a:t>
            </a:r>
            <a:r>
              <a:rPr lang="ko-KR" altLang="en-US" dirty="0"/>
              <a:t> 검색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/>
              <a:t>ix </a:t>
            </a:r>
            <a:r>
              <a:rPr lang="ko-KR" altLang="en-US" dirty="0"/>
              <a:t>속성을 이용해서 행과 </a:t>
            </a:r>
            <a:r>
              <a:rPr lang="ko-KR" altLang="en-US" dirty="0" smtClean="0"/>
              <a:t>복수의 열을 </a:t>
            </a:r>
            <a:r>
              <a:rPr lang="ko-KR" altLang="en-US" dirty="0"/>
              <a:t>동시에 검색 </a:t>
            </a:r>
            <a:r>
              <a:rPr lang="en-US" altLang="ko-KR" dirty="0"/>
              <a:t>([ </a:t>
            </a:r>
            <a:r>
              <a:rPr lang="ko-KR" altLang="en-US" dirty="0"/>
              <a:t>행</a:t>
            </a:r>
            <a:r>
              <a:rPr lang="en-US" altLang="ko-KR" dirty="0"/>
              <a:t>(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: ),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[:3,['col', 'Rev']])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  col  Rev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 smtClean="0"/>
              <a:t>head()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default=5</a:t>
            </a:r>
            <a:r>
              <a:rPr lang="ko-KR" altLang="en-US" dirty="0" smtClean="0"/>
              <a:t>까지  검색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df.head</a:t>
            </a:r>
            <a:r>
              <a:rPr lang="en-US" altLang="ko-KR" sz="1200" dirty="0"/>
              <a:t>())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 smtClean="0"/>
              <a:t>tail()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default=5</a:t>
            </a:r>
            <a:r>
              <a:rPr lang="ko-KR" altLang="en-US" dirty="0" smtClean="0"/>
              <a:t>까지  검색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df.tail</a:t>
            </a:r>
            <a:r>
              <a:rPr lang="en-US" altLang="ko-KR" sz="1200" dirty="0"/>
              <a:t>())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Rev  col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2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column</a:t>
            </a:r>
            <a:r>
              <a:rPr lang="ko-KR" altLang="en-US" dirty="0" smtClean="0"/>
              <a:t>단위로 리스트를 만들어서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을 이용해서 순서쌍을 만들고 데이터를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</a:t>
            </a:r>
            <a:r>
              <a:rPr lang="en-US" altLang="ko-KR" sz="1000" dirty="0" smtClean="0"/>
              <a:t>973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739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column</a:t>
            </a:r>
            <a:r>
              <a:rPr lang="ko-KR" altLang="en-US" dirty="0" smtClean="0"/>
              <a:t>단위로 리스트를 만들어서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에 대입해서  데이터를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dd</a:t>
            </a:r>
            <a:r>
              <a:rPr lang="en-US" altLang="ko-KR" sz="1200" dirty="0"/>
              <a:t> = {'names': names, '</a:t>
            </a:r>
            <a:r>
              <a:rPr lang="en-US" altLang="ko-KR" sz="1200" dirty="0" err="1"/>
              <a:t>births':births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print(df1)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births    names</a:t>
            </a:r>
          </a:p>
          <a:p>
            <a:r>
              <a:rPr lang="en-US" altLang="ko-KR" sz="1000" dirty="0"/>
              <a:t>0     968      Bob</a:t>
            </a:r>
          </a:p>
          <a:p>
            <a:r>
              <a:rPr lang="en-US" altLang="ko-KR" sz="1000" dirty="0"/>
              <a:t>1     155  Jessica</a:t>
            </a:r>
          </a:p>
          <a:p>
            <a:r>
              <a:rPr lang="en-US" altLang="ko-KR" sz="1000" dirty="0"/>
              <a:t>2      77     Mary</a:t>
            </a:r>
          </a:p>
          <a:p>
            <a:r>
              <a:rPr lang="en-US" altLang="ko-KR" sz="1000" dirty="0"/>
              <a:t>3     578     John</a:t>
            </a:r>
          </a:p>
          <a:p>
            <a:r>
              <a:rPr lang="en-US" altLang="ko-KR" sz="1000" dirty="0"/>
              <a:t>4     973      Mel</a:t>
            </a:r>
          </a:p>
        </p:txBody>
      </p:sp>
    </p:spTree>
    <p:extLst>
      <p:ext uri="{BB962C8B-B14F-4D97-AF65-F5344CB8AC3E}">
        <p14:creationId xmlns:p14="http://schemas.microsoft.com/office/powerpoint/2010/main" val="2142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</a:t>
            </a:r>
            <a:r>
              <a:rPr lang="en-US" altLang="ko-KR" dirty="0"/>
              <a:t> S</a:t>
            </a:r>
            <a:r>
              <a:rPr lang="en-US" altLang="ko-KR" dirty="0" smtClean="0"/>
              <a:t>eries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타입에서 </a:t>
            </a:r>
            <a:r>
              <a:rPr lang="ko-KR" altLang="en-US" dirty="0" err="1" smtClean="0"/>
              <a:t>키값을</a:t>
            </a:r>
            <a:r>
              <a:rPr lang="ko-KR" altLang="en-US" dirty="0" smtClean="0"/>
              <a:t> 추출해서 자동으로 인덱스화 해서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area_dict</a:t>
            </a:r>
            <a:r>
              <a:rPr lang="en-US" altLang="ko-KR" sz="1200" dirty="0"/>
              <a:t> = {'California': 423967, 'Texas': 695662, 'New York': 141297, 'Florida': 170312, 'Illinois': 149995}</a:t>
            </a:r>
          </a:p>
          <a:p>
            <a:r>
              <a:rPr lang="en-US" altLang="ko-KR" sz="1200" dirty="0"/>
              <a:t>area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area_dict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pop_dict</a:t>
            </a:r>
            <a:r>
              <a:rPr lang="en-US" altLang="ko-KR" sz="1200" dirty="0"/>
              <a:t> = {'California': 1423967, 'Texas': 1695662, 'New York': 1141297, 'Florida': 1170312, 'Illinois': 1149995}</a:t>
            </a:r>
          </a:p>
          <a:p>
            <a:r>
              <a:rPr lang="en-US" altLang="ko-KR" sz="1200" dirty="0"/>
              <a:t>population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pop_dict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states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({'population': population,</a:t>
            </a:r>
          </a:p>
          <a:p>
            <a:r>
              <a:rPr lang="en-US" altLang="ko-KR" sz="1200" dirty="0"/>
              <a:t>                       'area': area})</a:t>
            </a:r>
          </a:p>
          <a:p>
            <a:r>
              <a:rPr lang="en-US" altLang="ko-KR" sz="1200" dirty="0"/>
              <a:t>                       </a:t>
            </a:r>
          </a:p>
          <a:p>
            <a:r>
              <a:rPr lang="en-US" altLang="ko-KR" sz="1200" dirty="0"/>
              <a:t>print(states)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states.index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states.values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</a:t>
            </a:r>
            <a:r>
              <a:rPr lang="en-US" altLang="ko-KR" sz="1000" dirty="0" smtClean="0"/>
              <a:t>               area  </a:t>
            </a:r>
            <a:r>
              <a:rPr lang="en-US" altLang="ko-KR" sz="1000" dirty="0"/>
              <a:t>population</a:t>
            </a:r>
          </a:p>
          <a:p>
            <a:r>
              <a:rPr lang="en-US" altLang="ko-KR" sz="1000" dirty="0"/>
              <a:t>California  423967     1423967</a:t>
            </a:r>
          </a:p>
          <a:p>
            <a:r>
              <a:rPr lang="en-US" altLang="ko-KR" sz="1000" dirty="0"/>
              <a:t>Florida     170312     1170312</a:t>
            </a:r>
          </a:p>
          <a:p>
            <a:r>
              <a:rPr lang="en-US" altLang="ko-KR" sz="1000" dirty="0"/>
              <a:t>Illinois    149995     1149995</a:t>
            </a:r>
          </a:p>
          <a:p>
            <a:r>
              <a:rPr lang="en-US" altLang="ko-KR" sz="1000" dirty="0"/>
              <a:t>New York    141297     1141297</a:t>
            </a:r>
          </a:p>
          <a:p>
            <a:r>
              <a:rPr lang="en-US" altLang="ko-KR" sz="1000" dirty="0"/>
              <a:t>Texas       695662     1695662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u'California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u'Florida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u'Illinois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u'New</a:t>
            </a:r>
            <a:r>
              <a:rPr lang="en-US" altLang="ko-KR" sz="1000" dirty="0"/>
              <a:t> York', </a:t>
            </a:r>
            <a:r>
              <a:rPr lang="en-US" altLang="ko-KR" sz="1000" dirty="0" err="1"/>
              <a:t>u'Texas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[[ 423967 1423967]</a:t>
            </a:r>
          </a:p>
          <a:p>
            <a:r>
              <a:rPr lang="en-US" altLang="ko-KR" sz="1000" dirty="0"/>
              <a:t> [ 170312 1170312]</a:t>
            </a:r>
          </a:p>
          <a:p>
            <a:r>
              <a:rPr lang="en-US" altLang="ko-KR" sz="1000" dirty="0"/>
              <a:t> [ 149995 1149995]</a:t>
            </a:r>
          </a:p>
          <a:p>
            <a:r>
              <a:rPr lang="en-US" altLang="ko-KR" sz="1000" dirty="0"/>
              <a:t> [ 141297 1141297]</a:t>
            </a:r>
          </a:p>
          <a:p>
            <a:r>
              <a:rPr lang="en-US" altLang="ko-KR" sz="1000" dirty="0"/>
              <a:t> [ 695662 1695662]]</a:t>
            </a:r>
          </a:p>
        </p:txBody>
      </p:sp>
    </p:spTree>
    <p:extLst>
      <p:ext uri="{BB962C8B-B14F-4D97-AF65-F5344CB8AC3E}">
        <p14:creationId xmlns:p14="http://schemas.microsoft.com/office/powerpoint/2010/main" val="22876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8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칼럼을 기준으로 접근해서 데이터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df.columns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["A"])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A      </a:t>
            </a:r>
            <a:r>
              <a:rPr lang="en-US" altLang="ko-KR" sz="1000" dirty="0"/>
              <a:t>B                         C</a:t>
            </a:r>
          </a:p>
          <a:p>
            <a:r>
              <a:rPr lang="en-US" altLang="ko-KR" sz="1000" dirty="0"/>
              <a:t>0    one  start  [71, 58, 23, 79, 19, 93]</a:t>
            </a:r>
          </a:p>
          <a:p>
            <a:r>
              <a:rPr lang="en-US" altLang="ko-KR" sz="1000" dirty="0"/>
              <a:t>1    one    end  [71, 58, 23, 79, 19, 93]</a:t>
            </a:r>
          </a:p>
          <a:p>
            <a:r>
              <a:rPr lang="en-US" altLang="ko-KR" sz="1000" dirty="0"/>
              <a:t>2    two  start  [71, 58, 23, 79, 19, 93]</a:t>
            </a:r>
          </a:p>
          <a:p>
            <a:r>
              <a:rPr lang="en-US" altLang="ko-KR" sz="1000" dirty="0"/>
              <a:t>3    two    end  [71, 58, 23, 79, 19, 93]</a:t>
            </a:r>
          </a:p>
          <a:p>
            <a:r>
              <a:rPr lang="en-US" altLang="ko-KR" sz="1000" dirty="0"/>
              <a:t>4  three  start  [71, 58, 23, 79, 19, 93]</a:t>
            </a:r>
          </a:p>
          <a:p>
            <a:r>
              <a:rPr lang="en-US" altLang="ko-KR" sz="1000" dirty="0"/>
              <a:t>5  three    end  [71, 58, 23, 79, 19, 93]</a:t>
            </a:r>
          </a:p>
          <a:p>
            <a:r>
              <a:rPr lang="en-US" altLang="ko-KR" sz="1000" dirty="0"/>
              <a:t>Int64Index([0, 1, 2, 3, 4, 5],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0      one</a:t>
            </a:r>
          </a:p>
          <a:p>
            <a:r>
              <a:rPr lang="en-US" altLang="ko-KR" sz="1000" dirty="0"/>
              <a:t>1      one</a:t>
            </a:r>
          </a:p>
          <a:p>
            <a:r>
              <a:rPr lang="en-US" altLang="ko-KR" sz="1000" dirty="0"/>
              <a:t>2      two</a:t>
            </a:r>
          </a:p>
          <a:p>
            <a:r>
              <a:rPr lang="en-US" altLang="ko-KR" sz="1000" dirty="0"/>
              <a:t>3      two</a:t>
            </a:r>
          </a:p>
          <a:p>
            <a:r>
              <a:rPr lang="en-US" altLang="ko-KR" sz="1000" dirty="0"/>
              <a:t>4    three</a:t>
            </a:r>
          </a:p>
          <a:p>
            <a:r>
              <a:rPr lang="en-US" altLang="ko-KR" sz="1000" dirty="0"/>
              <a:t>5    three</a:t>
            </a:r>
          </a:p>
          <a:p>
            <a:r>
              <a:rPr lang="en-US" altLang="ko-KR" sz="1000" dirty="0"/>
              <a:t>Name: A,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39873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66487</TotalTime>
  <Words>8589</Words>
  <Application>Microsoft Office PowerPoint</Application>
  <PresentationFormat>화면 슬라이드 쇼(4:3)</PresentationFormat>
  <Paragraphs>2205</Paragraphs>
  <Slides>119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0" baseType="lpstr">
      <vt:lpstr>가을</vt:lpstr>
      <vt:lpstr>Python  pandas 기초 version 2.x</vt:lpstr>
      <vt:lpstr>1차원  데이터 관리 (series)</vt:lpstr>
      <vt:lpstr>Series 구조</vt:lpstr>
      <vt:lpstr>Series 구조</vt:lpstr>
      <vt:lpstr>Series 구조 속성</vt:lpstr>
      <vt:lpstr>Series생성 : name 추가</vt:lpstr>
      <vt:lpstr>Series 구조 속성: index,values,dtype</vt:lpstr>
      <vt:lpstr>Series 구조 속성 : shape, ndim</vt:lpstr>
      <vt:lpstr>Series 구조 속성 : strides, base</vt:lpstr>
      <vt:lpstr>Series 변환 속성</vt:lpstr>
      <vt:lpstr>Series 구조 변환:  blocks</vt:lpstr>
      <vt:lpstr>Series 구조 변환:  blocks 예시</vt:lpstr>
      <vt:lpstr>Series 구조 변환: T</vt:lpstr>
      <vt:lpstr>Series 접근 속성</vt:lpstr>
      <vt:lpstr>Series 접근 속성: at,iat,loc,iloc,ix</vt:lpstr>
      <vt:lpstr>Series 생성</vt:lpstr>
      <vt:lpstr>Series생성 : list-like</vt:lpstr>
      <vt:lpstr>Series생성 : dict-like</vt:lpstr>
      <vt:lpstr>Series생성 : MultiIndex</vt:lpstr>
      <vt:lpstr>Series 접근</vt:lpstr>
      <vt:lpstr>Series 조회 : index</vt:lpstr>
      <vt:lpstr>Series 조회 : slice</vt:lpstr>
      <vt:lpstr>Series 조회 : index 직접 대응</vt:lpstr>
      <vt:lpstr>Series 조회 : 논리식</vt:lpstr>
      <vt:lpstr>Series 조회 : No Index</vt:lpstr>
      <vt:lpstr>Series 조회 : get() 메소드</vt:lpstr>
      <vt:lpstr>Series 변경</vt:lpstr>
      <vt:lpstr>Series 동일 값 전체변경 : replace() </vt:lpstr>
      <vt:lpstr>Series 특정 원소 변경 : replace()</vt:lpstr>
      <vt:lpstr>Series sort : sort_values()</vt:lpstr>
      <vt:lpstr>Series multi index 접근</vt:lpstr>
      <vt:lpstr>Series 조회 : Multi index</vt:lpstr>
      <vt:lpstr>Series 산술연산</vt:lpstr>
      <vt:lpstr>Series 연산: scala </vt:lpstr>
      <vt:lpstr>Series 연산: vector</vt:lpstr>
      <vt:lpstr>Series 간 산술연산 </vt:lpstr>
      <vt:lpstr>Series 절대값 처리</vt:lpstr>
      <vt:lpstr>Series 산술 메소드</vt:lpstr>
      <vt:lpstr>Series 연산: add </vt:lpstr>
      <vt:lpstr>Series 연산: sub </vt:lpstr>
      <vt:lpstr>Series 연산: mul </vt:lpstr>
      <vt:lpstr>Series 연산: div </vt:lpstr>
      <vt:lpstr>Series 연산: mod </vt:lpstr>
      <vt:lpstr>Series NaN 연산</vt:lpstr>
      <vt:lpstr>Series 생성시 값이 없을 경우</vt:lpstr>
      <vt:lpstr>Series들을 연결:append</vt:lpstr>
      <vt:lpstr>Count </vt:lpstr>
      <vt:lpstr>Series 원소의 갯수:count</vt:lpstr>
      <vt:lpstr>Series 원소의 갯수: value count</vt:lpstr>
      <vt:lpstr>Series : mode</vt:lpstr>
      <vt:lpstr>Series key/value 확인</vt:lpstr>
      <vt:lpstr>Series 내의 key/value 확인</vt:lpstr>
      <vt:lpstr>Series 평균/표준편차/분산</vt:lpstr>
      <vt:lpstr>Series 합,평균,표준편차,분산</vt:lpstr>
      <vt:lpstr>Series describe</vt:lpstr>
      <vt:lpstr>Series 숫자 데이터 통합 조회</vt:lpstr>
      <vt:lpstr>Series 문자 데이터 통합 조회</vt:lpstr>
      <vt:lpstr>unique</vt:lpstr>
      <vt:lpstr>Series 동일한 숫자 원소 확인</vt:lpstr>
      <vt:lpstr>Series 동일한 문자 원소 확인</vt:lpstr>
      <vt:lpstr>min/max</vt:lpstr>
      <vt:lpstr>Series min/max</vt:lpstr>
      <vt:lpstr>Series idxmin/idxmax</vt:lpstr>
      <vt:lpstr>Series cummin/cummax</vt:lpstr>
      <vt:lpstr>Series head/tail 조회</vt:lpstr>
      <vt:lpstr>Series head/tail조회</vt:lpstr>
      <vt:lpstr>Boolean Reductions</vt:lpstr>
      <vt:lpstr>Boolean Reductions</vt:lpstr>
      <vt:lpstr> empty</vt:lpstr>
      <vt:lpstr> any(), all() : 비교</vt:lpstr>
      <vt:lpstr> any(), all() : 사칙/비교연산</vt:lpstr>
      <vt:lpstr>bool()</vt:lpstr>
      <vt:lpstr>equals()</vt:lpstr>
      <vt:lpstr>2차원 데이터 관리 (DataFrame)</vt:lpstr>
      <vt:lpstr>DataFrame class 구조</vt:lpstr>
      <vt:lpstr>DataFrame 구조</vt:lpstr>
      <vt:lpstr>DataFrame 생성</vt:lpstr>
      <vt:lpstr>DataFrame 이해하기</vt:lpstr>
      <vt:lpstr>DataFrame 생성</vt:lpstr>
      <vt:lpstr>DataFrame 칼럼명 추가</vt:lpstr>
      <vt:lpstr>DataFrame 칼럼 추가:칼럼복사</vt:lpstr>
      <vt:lpstr>DataFrame 칼럼 추가:값</vt:lpstr>
      <vt:lpstr>DataFrame 칼럼값 변경</vt:lpstr>
      <vt:lpstr>DataFrame 칼럼 삭제</vt:lpstr>
      <vt:lpstr>DataFrame 행 이름 부여</vt:lpstr>
      <vt:lpstr>DataFrame 단일 행 검색</vt:lpstr>
      <vt:lpstr>DataFrame 멀티 행 검색</vt:lpstr>
      <vt:lpstr>DataFrame 단일 열 검색</vt:lpstr>
      <vt:lpstr>DataFrame 멀티 열 검색</vt:lpstr>
      <vt:lpstr>DataFrame 행과열 검색 1</vt:lpstr>
      <vt:lpstr>DataFrame 행과열 검색 2</vt:lpstr>
      <vt:lpstr>DataFrame head 검색</vt:lpstr>
      <vt:lpstr>DataFrame tail 검색</vt:lpstr>
      <vt:lpstr>DataFrame 생성</vt:lpstr>
      <vt:lpstr>DataFrame 생성: list</vt:lpstr>
      <vt:lpstr>DataFrame 생성: dict </vt:lpstr>
      <vt:lpstr>DataFrame 생성: Series</vt:lpstr>
      <vt:lpstr>DataFrame 접근</vt:lpstr>
      <vt:lpstr>DataFrame 접근: column</vt:lpstr>
      <vt:lpstr>DataFrame 접근: 여러 개 column</vt:lpstr>
      <vt:lpstr>DataFrame 접근: row</vt:lpstr>
      <vt:lpstr>row 접근시 슬라이싱 계산차이</vt:lpstr>
      <vt:lpstr>DataFrame multi column 접근</vt:lpstr>
      <vt:lpstr>DataFrame 조회 : index</vt:lpstr>
      <vt:lpstr>DataFrame multi index 접근</vt:lpstr>
      <vt:lpstr>DataFrame 조회 : loc메소드</vt:lpstr>
      <vt:lpstr>DataFrame 조회 : iloc메소드</vt:lpstr>
      <vt:lpstr>DataFrame 속성</vt:lpstr>
      <vt:lpstr>DataFrame 형태 조회 속성</vt:lpstr>
      <vt:lpstr>내부 값 접근 속성</vt:lpstr>
      <vt:lpstr>DataFrame attribute 예시:1</vt:lpstr>
      <vt:lpstr>DataFrame attribute 예시:2</vt:lpstr>
      <vt:lpstr>DataFrame attribute 예시:3</vt:lpstr>
      <vt:lpstr>DataFrame attribute 예시:4</vt:lpstr>
      <vt:lpstr>DataFrame attribute 예시:5</vt:lpstr>
      <vt:lpstr>DataFrame 메소드</vt:lpstr>
      <vt:lpstr>Groupby : 1칼럼</vt:lpstr>
      <vt:lpstr>Groupby : 여러 칼럼 1</vt:lpstr>
      <vt:lpstr>Groupby : 여러 칼럼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instructor</cp:lastModifiedBy>
  <cp:revision>914</cp:revision>
  <dcterms:created xsi:type="dcterms:W3CDTF">2015-12-01T07:34:30Z</dcterms:created>
  <dcterms:modified xsi:type="dcterms:W3CDTF">2016-06-15T08:19:35Z</dcterms:modified>
</cp:coreProperties>
</file>