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8" r:id="rId9"/>
    <p:sldId id="261" r:id="rId10"/>
    <p:sldId id="272" r:id="rId11"/>
    <p:sldId id="273" r:id="rId12"/>
    <p:sldId id="269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8708058-F6F8-49E2-BC5C-5662621F0114}">
          <p14:sldIdLst>
            <p14:sldId id="256"/>
            <p14:sldId id="257"/>
            <p14:sldId id="260"/>
            <p14:sldId id="258"/>
            <p14:sldId id="265"/>
            <p14:sldId id="266"/>
            <p14:sldId id="259"/>
            <p14:sldId id="268"/>
            <p14:sldId id="261"/>
            <p14:sldId id="272"/>
            <p14:sldId id="273"/>
            <p14:sldId id="269"/>
            <p14:sldId id="26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7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53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1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9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5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4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5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2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8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3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E265C-A3B5-4511-A301-97D8BB45058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2342CF-471B-4981-A28D-F15025429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6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10084" TargetMode="External"/><Relationship Id="rId2" Type="http://schemas.openxmlformats.org/officeDocument/2006/relationships/hyperlink" Target="https://www.sbert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6CEC4-7036-5F8E-8FE5-FA01DC351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Reading Test Answering</a:t>
            </a:r>
            <a:br>
              <a:rPr lang="en-US" altLang="zh-TW" dirty="0"/>
            </a:br>
            <a:r>
              <a:rPr lang="en-US" altLang="zh-TW" dirty="0"/>
              <a:t>by NLI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EC456B-4DC6-327D-CB89-B555D7181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Group 5 </a:t>
            </a:r>
          </a:p>
          <a:p>
            <a:r>
              <a:rPr lang="en-US" altLang="zh-TW" dirty="0"/>
              <a:t>109022136 </a:t>
            </a:r>
            <a:r>
              <a:rPr lang="zh-TW" altLang="en-US" dirty="0"/>
              <a:t>陳致寧</a:t>
            </a:r>
            <a:endParaRPr lang="en-US" altLang="zh-TW" dirty="0"/>
          </a:p>
          <a:p>
            <a:r>
              <a:rPr lang="en-US" altLang="zh-TW" dirty="0"/>
              <a:t>109022127 </a:t>
            </a:r>
            <a:r>
              <a:rPr lang="zh-TW" altLang="en-US" dirty="0"/>
              <a:t>徐偉晉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02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49F5C4B-DBEC-45A3-FBE8-1D0EF865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85" y="2777889"/>
            <a:ext cx="7823040" cy="148411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2982B6E-78DB-7814-387A-79F00848B8B7}"/>
              </a:ext>
            </a:extLst>
          </p:cNvPr>
          <p:cNvSpPr txBox="1">
            <a:spLocks/>
          </p:cNvSpPr>
          <p:nvPr/>
        </p:nvSpPr>
        <p:spPr>
          <a:xfrm>
            <a:off x="1902179" y="4527050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較能正確回答的問題類型</a:t>
            </a:r>
            <a:r>
              <a:rPr lang="en-US" altLang="zh-TW" dirty="0"/>
              <a:t>: why a statement is true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08DEE77-6C67-A885-1555-671F65C44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09" y="812874"/>
            <a:ext cx="7813516" cy="16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2982B6E-78DB-7814-387A-79F00848B8B7}"/>
              </a:ext>
            </a:extLst>
          </p:cNvPr>
          <p:cNvSpPr txBox="1">
            <a:spLocks/>
          </p:cNvSpPr>
          <p:nvPr/>
        </p:nvSpPr>
        <p:spPr>
          <a:xfrm>
            <a:off x="1902179" y="4527050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回答錯誤的問題類型</a:t>
            </a:r>
            <a:r>
              <a:rPr lang="en-US" altLang="zh-TW" dirty="0"/>
              <a:t>:</a:t>
            </a:r>
            <a:r>
              <a:rPr lang="zh-TW" altLang="en-US" dirty="0"/>
              <a:t> 問題與</a:t>
            </a:r>
            <a:r>
              <a:rPr lang="en-US" altLang="zh-TW" dirty="0"/>
              <a:t>”</a:t>
            </a:r>
            <a:r>
              <a:rPr lang="zh-TW" altLang="en-US" dirty="0"/>
              <a:t>整句話的意義</a:t>
            </a:r>
            <a:r>
              <a:rPr lang="en-US" altLang="zh-TW" dirty="0"/>
              <a:t>”</a:t>
            </a:r>
            <a:r>
              <a:rPr lang="zh-TW" altLang="en-US" dirty="0"/>
              <a:t>較無直接相關</a:t>
            </a:r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19484B1-D236-BAF2-B173-A3C212AF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85" y="859159"/>
            <a:ext cx="7407282" cy="1653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73226D-EA95-D15F-1200-64EC7EC8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85" y="2659313"/>
            <a:ext cx="640897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5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41D26-C3EA-0BD3-EE9F-C4AD59A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881C1-2429-1274-71D0-A4353725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將文章</a:t>
            </a:r>
            <a:r>
              <a:rPr lang="en-US" altLang="zh-TW" dirty="0"/>
              <a:t>tokenize</a:t>
            </a:r>
            <a:r>
              <a:rPr lang="zh-TW" altLang="en-US" dirty="0"/>
              <a:t>的方式</a:t>
            </a:r>
            <a:endParaRPr lang="en-US" altLang="zh-TW" dirty="0"/>
          </a:p>
          <a:p>
            <a:pPr lvl="1"/>
            <a:r>
              <a:rPr lang="en-US" altLang="zh-TW" dirty="0"/>
              <a:t>e.g.</a:t>
            </a:r>
            <a:r>
              <a:rPr lang="zh-TW" altLang="en-US" dirty="0"/>
              <a:t> 整個文章產生一個</a:t>
            </a:r>
            <a:r>
              <a:rPr lang="en-US" altLang="zh-TW" dirty="0"/>
              <a:t>vector or </a:t>
            </a:r>
            <a:r>
              <a:rPr lang="zh-TW" altLang="en-US" dirty="0"/>
              <a:t>每句產生</a:t>
            </a:r>
            <a:r>
              <a:rPr lang="en-US" altLang="zh-TW" dirty="0"/>
              <a:t>vector</a:t>
            </a:r>
            <a:r>
              <a:rPr lang="zh-TW" altLang="en-US" dirty="0"/>
              <a:t>後</a:t>
            </a:r>
            <a:r>
              <a:rPr lang="en-US" altLang="zh-TW" dirty="0"/>
              <a:t>mean pooling</a:t>
            </a:r>
            <a:r>
              <a:rPr lang="zh-TW" altLang="en-US" dirty="0"/>
              <a:t>出一個</a:t>
            </a:r>
            <a:r>
              <a:rPr lang="en-US" altLang="zh-TW" dirty="0"/>
              <a:t>vector </a:t>
            </a:r>
          </a:p>
          <a:p>
            <a:pPr marL="457200" lvl="1" indent="0">
              <a:buNone/>
            </a:pPr>
            <a:r>
              <a:rPr lang="zh-TW" altLang="en-US" dirty="0"/>
              <a:t>          </a:t>
            </a:r>
            <a:r>
              <a:rPr lang="en-US" altLang="zh-TW" dirty="0"/>
              <a:t>or </a:t>
            </a:r>
            <a:r>
              <a:rPr lang="zh-TW" altLang="en-US" dirty="0"/>
              <a:t>切成</a:t>
            </a:r>
            <a:r>
              <a:rPr lang="en-US" altLang="zh-TW" dirty="0"/>
              <a:t>N</a:t>
            </a:r>
            <a:r>
              <a:rPr lang="zh-TW" altLang="en-US" dirty="0"/>
              <a:t>等分</a:t>
            </a:r>
            <a:endParaRPr lang="en-US" altLang="zh-TW" dirty="0"/>
          </a:p>
          <a:p>
            <a:r>
              <a:rPr lang="en-US" altLang="zh-TW" dirty="0"/>
              <a:t>Size of Dataset(Is ~2000 statement enough?)</a:t>
            </a:r>
          </a:p>
          <a:p>
            <a:r>
              <a:rPr lang="en-US" altLang="zh-TW" dirty="0"/>
              <a:t>We found that the classification of question(or statement) is hard and crucial.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25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41D26-C3EA-0BD3-EE9F-C4AD59A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881C1-2429-1274-71D0-A4353725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227905" cy="3318936"/>
          </a:xfrm>
        </p:spPr>
        <p:txBody>
          <a:bodyPr/>
          <a:lstStyle/>
          <a:p>
            <a:r>
              <a:rPr lang="en-US" altLang="zh-TW" dirty="0" err="1"/>
              <a:t>Huggingface</a:t>
            </a:r>
            <a:r>
              <a:rPr lang="en-US" altLang="zh-TW" dirty="0"/>
              <a:t> Documentation</a:t>
            </a:r>
          </a:p>
          <a:p>
            <a:r>
              <a:rPr lang="en-US" altLang="zh-TW" b="0" i="0" u="sng" dirty="0">
                <a:effectLst/>
                <a:latin typeface="Segoe UI Historic" panose="020B0502040204020203" pitchFamily="34" charset="0"/>
                <a:hlinkClick r:id="rId2"/>
              </a:rPr>
              <a:t>https://www.sbert.net</a:t>
            </a:r>
            <a:r>
              <a:rPr lang="en-US" altLang="zh-TW" b="0" i="0" u="sng" dirty="0">
                <a:effectLst/>
                <a:latin typeface="+mj-lt"/>
                <a:hlinkClick r:id="rId2"/>
              </a:rPr>
              <a:t>/</a:t>
            </a:r>
            <a:r>
              <a:rPr lang="en-US" altLang="zh-TW" b="0" i="0" u="sng" dirty="0">
                <a:effectLst/>
                <a:latin typeface="+mj-lt"/>
              </a:rPr>
              <a:t>(</a:t>
            </a:r>
            <a:r>
              <a:rPr lang="en-US" altLang="zh-TW" i="0" dirty="0">
                <a:solidFill>
                  <a:srgbClr val="404040"/>
                </a:solidFill>
                <a:effectLst/>
                <a:latin typeface="+mj-lt"/>
              </a:rPr>
              <a:t>SentenceTransformers Documentation</a:t>
            </a:r>
            <a:r>
              <a:rPr lang="en-US" altLang="zh-TW" i="0" u="sng" dirty="0">
                <a:effectLst/>
                <a:latin typeface="+mj-lt"/>
              </a:rPr>
              <a:t>)</a:t>
            </a:r>
          </a:p>
          <a:p>
            <a:r>
              <a:rPr lang="en-US" altLang="zh-TW" b="0" i="0" u="sng" dirty="0">
                <a:effectLst/>
                <a:latin typeface="Segoe UI Historic" panose="020B0502040204020203" pitchFamily="34" charset="0"/>
                <a:hlinkClick r:id="rId3"/>
              </a:rPr>
              <a:t>https://arxiv.org/abs/1908.10084</a:t>
            </a:r>
            <a:r>
              <a:rPr lang="en-US" altLang="zh-TW" u="sng" dirty="0">
                <a:latin typeface="+mj-lt"/>
              </a:rPr>
              <a:t>(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+mj-lt"/>
              </a:rPr>
              <a:t>Sentence-BERT: Sentence Embeddings using Siamese BERT-Networks)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9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DC41A23-6C7F-69BC-35A9-87E88ECD7018}"/>
              </a:ext>
            </a:extLst>
          </p:cNvPr>
          <p:cNvSpPr txBox="1"/>
          <p:nvPr/>
        </p:nvSpPr>
        <p:spPr>
          <a:xfrm>
            <a:off x="2525486" y="2537927"/>
            <a:ext cx="7184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Thank You!!!</a:t>
            </a:r>
          </a:p>
          <a:p>
            <a:pPr algn="ctr"/>
            <a:r>
              <a:rPr lang="en-US" altLang="zh-TW" sz="4800" dirty="0"/>
              <a:t>HAPPY NEW YEAR!!!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377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DC41A23-6C7F-69BC-35A9-87E88ECD7018}"/>
              </a:ext>
            </a:extLst>
          </p:cNvPr>
          <p:cNvSpPr txBox="1"/>
          <p:nvPr/>
        </p:nvSpPr>
        <p:spPr>
          <a:xfrm>
            <a:off x="2503714" y="2901821"/>
            <a:ext cx="718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Q&amp;A Time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288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24233-F849-5699-2FD2-E0589D5A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11CE1-9F2F-8B73-4694-D9D524BD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能夠回答大部分題型的閱讀測驗</a:t>
            </a:r>
            <a:r>
              <a:rPr lang="en-US" altLang="zh-TW" dirty="0"/>
              <a:t>(</a:t>
            </a:r>
            <a:r>
              <a:rPr lang="zh-TW" altLang="en-US" dirty="0"/>
              <a:t>選擇題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Method</a:t>
            </a:r>
            <a:r>
              <a:rPr lang="zh-TW" altLang="en-US" dirty="0"/>
              <a:t>：</a:t>
            </a:r>
            <a:r>
              <a:rPr lang="en-US" altLang="zh-TW" dirty="0"/>
              <a:t>Natural Language Inference(NLI)</a:t>
            </a:r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：歷年學測、指考與模擬考試題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04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80B28-94CC-C80F-A43D-468E99FB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82040-A32F-1D33-7BA6-5305BD59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大考中心歷屆英文試題閱讀測驗</a:t>
            </a:r>
            <a:endParaRPr lang="en-US" altLang="zh-TW" sz="2000" dirty="0"/>
          </a:p>
          <a:p>
            <a:r>
              <a:rPr lang="en-US" altLang="zh-TW" sz="2000" dirty="0"/>
              <a:t>Training(</a:t>
            </a:r>
            <a:r>
              <a:rPr lang="zh-TW" altLang="en-US" sz="2000" dirty="0"/>
              <a:t>共約</a:t>
            </a:r>
            <a:r>
              <a:rPr lang="en-US" altLang="zh-TW" sz="2000" dirty="0"/>
              <a:t>500</a:t>
            </a:r>
            <a:r>
              <a:rPr lang="zh-TW" altLang="en-US" sz="2000" dirty="0"/>
              <a:t>題</a:t>
            </a:r>
            <a:r>
              <a:rPr lang="en-US" altLang="zh-TW" sz="2000" dirty="0"/>
              <a:t>):</a:t>
            </a:r>
          </a:p>
          <a:p>
            <a:pPr lvl="1"/>
            <a:r>
              <a:rPr lang="en-US" altLang="zh-TW" dirty="0"/>
              <a:t>94~109</a:t>
            </a:r>
            <a:r>
              <a:rPr lang="zh-TW" altLang="en-US" dirty="0"/>
              <a:t>學年度指考試題</a:t>
            </a:r>
            <a:endParaRPr lang="en-US" altLang="zh-TW" dirty="0"/>
          </a:p>
          <a:p>
            <a:pPr lvl="1"/>
            <a:r>
              <a:rPr lang="en-US" altLang="zh-TW" dirty="0"/>
              <a:t>94~109</a:t>
            </a:r>
            <a:r>
              <a:rPr lang="zh-TW" altLang="en-US" dirty="0"/>
              <a:t>學年度學測試題</a:t>
            </a:r>
            <a:endParaRPr lang="en-US" altLang="zh-TW" dirty="0"/>
          </a:p>
          <a:p>
            <a:r>
              <a:rPr lang="en-US" altLang="zh-TW" sz="2000" dirty="0"/>
              <a:t>Validation(</a:t>
            </a:r>
            <a:r>
              <a:rPr lang="zh-TW" altLang="en-US" sz="2000" dirty="0"/>
              <a:t>共</a:t>
            </a:r>
            <a:r>
              <a:rPr lang="en-US" altLang="zh-TW" sz="2000" dirty="0"/>
              <a:t>32</a:t>
            </a:r>
            <a:r>
              <a:rPr lang="zh-TW" altLang="en-US" sz="2000" dirty="0"/>
              <a:t>題</a:t>
            </a:r>
            <a:r>
              <a:rPr lang="en-US" altLang="zh-TW" sz="2000" dirty="0"/>
              <a:t>):</a:t>
            </a:r>
          </a:p>
          <a:p>
            <a:pPr lvl="1"/>
            <a:r>
              <a:rPr lang="en-US" altLang="zh-TW" dirty="0"/>
              <a:t>110</a:t>
            </a:r>
            <a:r>
              <a:rPr lang="zh-TW" altLang="en-US" dirty="0"/>
              <a:t>學年度學測、指考試題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8AC7A1-7923-C02A-AD18-9ED2F3AA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19" y="2556932"/>
            <a:ext cx="4400940" cy="36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119CB-5013-F24E-4AEE-0AA18DF8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A8073-4AE6-4820-6AFD-DE12619A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73342" cy="331893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從</a:t>
            </a:r>
            <a:r>
              <a:rPr lang="en-US" altLang="zh-TW" sz="2000" dirty="0"/>
              <a:t>.pdf</a:t>
            </a:r>
            <a:r>
              <a:rPr lang="zh-TW" altLang="en-US" sz="2000" dirty="0"/>
              <a:t>、</a:t>
            </a:r>
            <a:r>
              <a:rPr lang="en-US" altLang="zh-TW" sz="2000" dirty="0"/>
              <a:t>.docx</a:t>
            </a:r>
            <a:r>
              <a:rPr lang="zh-TW" altLang="en-US" sz="2000" dirty="0"/>
              <a:t>存取並分類出文章與題目及答案</a:t>
            </a:r>
            <a:r>
              <a:rPr lang="en-US" altLang="zh-TW" sz="2000" dirty="0"/>
              <a:t>(PyPDF2, docx)</a:t>
            </a:r>
          </a:p>
          <a:p>
            <a:r>
              <a:rPr lang="en-US" altLang="zh-TW" sz="2000" dirty="0"/>
              <a:t>Regular</a:t>
            </a:r>
            <a:r>
              <a:rPr lang="zh-TW" altLang="en-US" sz="2000" dirty="0"/>
              <a:t> </a:t>
            </a:r>
            <a:r>
              <a:rPr lang="en-US" altLang="zh-TW" sz="2000" dirty="0"/>
              <a:t>expression</a:t>
            </a:r>
            <a:r>
              <a:rPr lang="zh-TW" altLang="en-US" sz="2000" dirty="0"/>
              <a:t> </a:t>
            </a:r>
            <a:r>
              <a:rPr lang="en-US" altLang="zh-TW" sz="2000" dirty="0"/>
              <a:t>is</a:t>
            </a:r>
            <a:r>
              <a:rPr lang="zh-TW" altLang="en-US" sz="2000" dirty="0"/>
              <a:t> </a:t>
            </a:r>
            <a:r>
              <a:rPr lang="en-US" altLang="zh-TW" sz="2000" dirty="0"/>
              <a:t>useful!!! </a:t>
            </a:r>
            <a:r>
              <a:rPr lang="zh-TW" altLang="en-US" sz="2000" dirty="0"/>
              <a:t>去除中文標籤、換行符號與不必要的空格等等</a:t>
            </a:r>
            <a:endParaRPr lang="en-US" altLang="zh-TW" sz="2000" dirty="0"/>
          </a:p>
          <a:p>
            <a:r>
              <a:rPr lang="zh-TW" altLang="en-US" sz="2000" dirty="0"/>
              <a:t>去除文章題組的</a:t>
            </a:r>
            <a:r>
              <a:rPr lang="en-US" altLang="zh-TW" sz="2000" dirty="0"/>
              <a:t>hierarchy</a:t>
            </a:r>
            <a:r>
              <a:rPr lang="zh-TW" altLang="en-US" sz="2000" dirty="0"/>
              <a:t>，使每個問題都有對應到的</a:t>
            </a:r>
            <a:r>
              <a:rPr lang="en-US" altLang="zh-TW" sz="2000" dirty="0"/>
              <a:t>content(</a:t>
            </a:r>
            <a:r>
              <a:rPr lang="zh-TW" altLang="en-US" sz="2000" dirty="0"/>
              <a:t>文章內容</a:t>
            </a:r>
            <a:r>
              <a:rPr lang="en-US" altLang="zh-TW" sz="2000" dirty="0"/>
              <a:t>)</a:t>
            </a:r>
            <a:r>
              <a:rPr lang="zh-TW" altLang="en-US" sz="2000" dirty="0"/>
              <a:t>與</a:t>
            </a:r>
            <a:r>
              <a:rPr lang="en-US" altLang="zh-TW" sz="2000" dirty="0"/>
              <a:t>question(</a:t>
            </a:r>
            <a:r>
              <a:rPr lang="zh-TW" altLang="en-US" sz="2000" dirty="0"/>
              <a:t>題幹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也記錄年度與題號等資訊，最後存成</a:t>
            </a:r>
            <a:r>
              <a:rPr lang="en-US" altLang="zh-TW" sz="2000" dirty="0"/>
              <a:t>.</a:t>
            </a:r>
            <a:r>
              <a:rPr lang="en-US" altLang="zh-TW" sz="2000" dirty="0" err="1"/>
              <a:t>json</a:t>
            </a:r>
            <a:r>
              <a:rPr lang="zh-TW" altLang="en-US" sz="2000" dirty="0"/>
              <a:t>檔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2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71CB73-4AC7-9EC5-6CD7-314D5630F285}"/>
              </a:ext>
            </a:extLst>
          </p:cNvPr>
          <p:cNvSpPr txBox="1"/>
          <p:nvPr/>
        </p:nvSpPr>
        <p:spPr>
          <a:xfrm>
            <a:off x="1085461" y="699796"/>
            <a:ext cx="1002107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0" dirty="0">
                <a:effectLst/>
                <a:latin typeface="+mj-lt"/>
                <a:cs typeface="Times New Roman" panose="02020603050405020304" pitchFamily="18" charset="0"/>
              </a:rPr>
              <a:t>Example: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 "Year": "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題目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/110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學測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"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reading_question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": [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"ID": 41,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"answer": "B",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	  "question": "What is the purpose of this passage?"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"choice":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"A": "To argue for the benefits of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nopales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.",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"B": "To introduce a new source of energy.",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"C": "To predict the future agriculture policy of Mexico.",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"D": "To change people’s ideas about energy consumption."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"content": "The prickly pear cactus is such a powerful symbol in Mexico that it occupies a prime spot on Mexico’s national flag. The plant was considered sacred by the ancient Aztecs, and modern-day Mexicans eat it, drink...“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{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"ID": 42, ...}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1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119CB-5013-F24E-4AEE-0AA18DF8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A8073-4AE6-4820-6AFD-DE12619A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73342" cy="33189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Load .</a:t>
            </a:r>
            <a:r>
              <a:rPr lang="en-US" altLang="zh-TW" sz="2000" dirty="0" err="1"/>
              <a:t>json</a:t>
            </a:r>
            <a:r>
              <a:rPr lang="en-US" altLang="zh-TW" sz="2000" dirty="0"/>
              <a:t> =&gt; pandas, </a:t>
            </a:r>
            <a:r>
              <a:rPr lang="zh-TW" altLang="en-US" sz="2000" dirty="0"/>
              <a:t>並將</a:t>
            </a:r>
            <a:r>
              <a:rPr lang="en-US" altLang="zh-TW" sz="2000" dirty="0"/>
              <a:t>label(A, B, C, D)</a:t>
            </a:r>
            <a:r>
              <a:rPr lang="zh-TW" altLang="en-US" sz="2000" dirty="0"/>
              <a:t>做</a:t>
            </a:r>
            <a:r>
              <a:rPr lang="en-US" altLang="zh-TW" sz="2000" dirty="0"/>
              <a:t>One-hot-encoding</a:t>
            </a:r>
          </a:p>
          <a:p>
            <a:r>
              <a:rPr lang="en-US" altLang="zh-TW" sz="2000" dirty="0"/>
              <a:t>Noticed: One-hot-encoding</a:t>
            </a:r>
            <a:r>
              <a:rPr lang="zh-TW" altLang="en-US" sz="2000" dirty="0"/>
              <a:t>的結果是為了方便對每個選項標出</a:t>
            </a:r>
            <a:r>
              <a:rPr lang="en-US" altLang="zh-TW" sz="2000" dirty="0"/>
              <a:t>True/False, </a:t>
            </a:r>
          </a:p>
          <a:p>
            <a:pPr marL="0" indent="0">
              <a:buNone/>
            </a:pPr>
            <a:r>
              <a:rPr lang="en-US" altLang="zh-TW" sz="2000" dirty="0"/>
              <a:t>   </a:t>
            </a:r>
            <a:r>
              <a:rPr lang="zh-TW" altLang="en-US" sz="2000" dirty="0"/>
              <a:t>並不是直接用</a:t>
            </a:r>
            <a:r>
              <a:rPr lang="en-US" altLang="zh-TW" sz="2000" dirty="0"/>
              <a:t>ABCD</a:t>
            </a:r>
            <a:r>
              <a:rPr lang="zh-TW" altLang="en-US" sz="2000" dirty="0"/>
              <a:t>分類做</a:t>
            </a:r>
            <a:r>
              <a:rPr lang="en-US" altLang="zh-TW" sz="20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5765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10702-3EC3-A84A-FAE7-D174B16A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3F410-A9B5-FBA7-ECC8-615B66D8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41293" cy="3318936"/>
          </a:xfrm>
        </p:spPr>
        <p:txBody>
          <a:bodyPr>
            <a:normAutofit/>
          </a:bodyPr>
          <a:lstStyle/>
          <a:p>
            <a:r>
              <a:rPr lang="en-US" altLang="zh-TW" dirty="0"/>
              <a:t>Tokenize</a:t>
            </a:r>
            <a:r>
              <a:rPr lang="zh-TW" altLang="en-US" dirty="0"/>
              <a:t>文章內容</a:t>
            </a:r>
            <a:r>
              <a:rPr lang="en-US" altLang="zh-TW" dirty="0"/>
              <a:t>(content)</a:t>
            </a:r>
            <a:r>
              <a:rPr lang="zh-TW" altLang="en-US" dirty="0"/>
              <a:t>、題幹與選項</a:t>
            </a:r>
            <a:r>
              <a:rPr lang="en-US" altLang="zh-TW" dirty="0"/>
              <a:t>(statement) </a:t>
            </a:r>
          </a:p>
          <a:p>
            <a:r>
              <a:rPr lang="en-US" altLang="zh-TW" dirty="0"/>
              <a:t>Sentence-BERT encoder embedding(model: multi-qa-mpnet-base-dot-v1)</a:t>
            </a:r>
          </a:p>
          <a:p>
            <a:pPr lvl="1"/>
            <a:r>
              <a:rPr lang="en-US" altLang="zh-TW" dirty="0"/>
              <a:t>Try: </a:t>
            </a:r>
            <a:r>
              <a:rPr lang="zh-TW" altLang="en-US" dirty="0"/>
              <a:t>將各個</a:t>
            </a:r>
            <a:r>
              <a:rPr lang="en-US" altLang="zh-TW" dirty="0"/>
              <a:t>statement</a:t>
            </a:r>
            <a:r>
              <a:rPr lang="zh-TW" altLang="en-US" dirty="0"/>
              <a:t>、</a:t>
            </a:r>
            <a:r>
              <a:rPr lang="en-US" altLang="zh-TW" dirty="0"/>
              <a:t>content</a:t>
            </a:r>
            <a:r>
              <a:rPr lang="zh-TW" altLang="en-US" dirty="0"/>
              <a:t>的</a:t>
            </a:r>
            <a:r>
              <a:rPr lang="en-US" altLang="zh-TW" dirty="0"/>
              <a:t>embedding vector</a:t>
            </a:r>
            <a:r>
              <a:rPr lang="zh-TW" altLang="en-US" dirty="0"/>
              <a:t>內積後得到答案</a:t>
            </a:r>
            <a:r>
              <a:rPr lang="en-US" altLang="zh-TW" dirty="0"/>
              <a:t>(Similarity Prediction)</a:t>
            </a:r>
          </a:p>
          <a:p>
            <a:r>
              <a:rPr lang="en-US" altLang="zh-TW" dirty="0"/>
              <a:t>Neural Network</a:t>
            </a:r>
          </a:p>
          <a:p>
            <a:r>
              <a:rPr lang="zh-TW" altLang="en-US" dirty="0"/>
              <a:t>每題根據四個</a:t>
            </a:r>
            <a:r>
              <a:rPr lang="en-US" altLang="zh-TW" dirty="0"/>
              <a:t>statement</a:t>
            </a:r>
            <a:r>
              <a:rPr lang="zh-TW" altLang="en-US" dirty="0"/>
              <a:t>的</a:t>
            </a:r>
            <a:r>
              <a:rPr lang="en-US" altLang="zh-TW" dirty="0"/>
              <a:t>logistic value</a:t>
            </a:r>
            <a:r>
              <a:rPr lang="zh-TW" altLang="en-US" dirty="0"/>
              <a:t>高低判斷答案</a:t>
            </a:r>
            <a:r>
              <a:rPr lang="en-US" altLang="zh-TW" dirty="0"/>
              <a:t>(Model Prediction)</a:t>
            </a:r>
          </a:p>
          <a:p>
            <a:r>
              <a:rPr lang="en-US" altLang="zh-TW" dirty="0"/>
              <a:t>Optional: compare Similarity Prediction, Model Prediction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44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4D19747F-B39B-CD76-8ACD-E93B13AE7B67}"/>
              </a:ext>
            </a:extLst>
          </p:cNvPr>
          <p:cNvSpPr/>
          <p:nvPr/>
        </p:nvSpPr>
        <p:spPr>
          <a:xfrm>
            <a:off x="1615512" y="2128768"/>
            <a:ext cx="1758570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preprocessing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D1EC24-3EE5-DB98-87D5-608B7F14164F}"/>
              </a:ext>
            </a:extLst>
          </p:cNvPr>
          <p:cNvSpPr/>
          <p:nvPr/>
        </p:nvSpPr>
        <p:spPr>
          <a:xfrm>
            <a:off x="3847775" y="2122903"/>
            <a:ext cx="1758567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A737A88-3B91-228F-EEF0-4185DC0AED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74082" y="2502466"/>
            <a:ext cx="473693" cy="5865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C22A200-394F-9EF3-2AED-3ACAB1449E88}"/>
              </a:ext>
            </a:extLst>
          </p:cNvPr>
          <p:cNvSpPr/>
          <p:nvPr/>
        </p:nvSpPr>
        <p:spPr>
          <a:xfrm>
            <a:off x="6080035" y="2022251"/>
            <a:ext cx="2232260" cy="960430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BERT-transformer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4389061-0D74-97AE-7D0D-0F0F2D13C13F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5606342" y="2502466"/>
            <a:ext cx="473693" cy="0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0F32DEE9-DED2-A325-B892-19FA0B000857}"/>
              </a:ext>
            </a:extLst>
          </p:cNvPr>
          <p:cNvCxnSpPr>
            <a:cxnSpLocks/>
            <a:stCxn id="49" idx="3"/>
            <a:endCxn id="100" idx="1"/>
          </p:cNvCxnSpPr>
          <p:nvPr/>
        </p:nvCxnSpPr>
        <p:spPr>
          <a:xfrm>
            <a:off x="8312295" y="2502466"/>
            <a:ext cx="473693" cy="0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AD462DDD-BA2F-98AA-788F-A3A4DC74409A}"/>
              </a:ext>
            </a:extLst>
          </p:cNvPr>
          <p:cNvSpPr/>
          <p:nvPr/>
        </p:nvSpPr>
        <p:spPr>
          <a:xfrm>
            <a:off x="8785988" y="2122903"/>
            <a:ext cx="1758567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465CE07-836D-0018-146B-FC1CE563FE45}"/>
              </a:ext>
            </a:extLst>
          </p:cNvPr>
          <p:cNvSpPr txBox="1"/>
          <p:nvPr/>
        </p:nvSpPr>
        <p:spPr>
          <a:xfrm>
            <a:off x="1683112" y="0"/>
            <a:ext cx="3517639" cy="769441"/>
          </a:xfrm>
          <a:prstGeom prst="rect">
            <a:avLst/>
          </a:prstGeom>
          <a:noFill/>
          <a:ln>
            <a:solidFill>
              <a:srgbClr val="997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Structure</a:t>
            </a:r>
            <a:endParaRPr lang="zh-TW" altLang="en-US" sz="4400" dirty="0"/>
          </a:p>
        </p:txBody>
      </p:sp>
      <p:sp>
        <p:nvSpPr>
          <p:cNvPr id="17" name="矩形 99">
            <a:extLst>
              <a:ext uri="{FF2B5EF4-FFF2-40B4-BE49-F238E27FC236}">
                <a16:creationId xmlns:a16="http://schemas.microsoft.com/office/drawing/2014/main" id="{5462D4CA-14F4-E0C9-4C3E-581F7633A524}"/>
              </a:ext>
            </a:extLst>
          </p:cNvPr>
          <p:cNvSpPr/>
          <p:nvPr/>
        </p:nvSpPr>
        <p:spPr>
          <a:xfrm>
            <a:off x="8785988" y="3596409"/>
            <a:ext cx="1758567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Phrase-Bert embedding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99">
            <a:extLst>
              <a:ext uri="{FF2B5EF4-FFF2-40B4-BE49-F238E27FC236}">
                <a16:creationId xmlns:a16="http://schemas.microsoft.com/office/drawing/2014/main" id="{EE33041D-1BAB-FB5C-5FAA-98AFD107D78E}"/>
              </a:ext>
            </a:extLst>
          </p:cNvPr>
          <p:cNvSpPr/>
          <p:nvPr/>
        </p:nvSpPr>
        <p:spPr>
          <a:xfrm>
            <a:off x="6553728" y="3596409"/>
            <a:ext cx="1758567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99">
            <a:extLst>
              <a:ext uri="{FF2B5EF4-FFF2-40B4-BE49-F238E27FC236}">
                <a16:creationId xmlns:a16="http://schemas.microsoft.com/office/drawing/2014/main" id="{22C06A95-EBE6-797E-5E2A-C83DDDE4BDCC}"/>
              </a:ext>
            </a:extLst>
          </p:cNvPr>
          <p:cNvSpPr/>
          <p:nvPr/>
        </p:nvSpPr>
        <p:spPr>
          <a:xfrm>
            <a:off x="4321468" y="3596409"/>
            <a:ext cx="1758567" cy="759126"/>
          </a:xfrm>
          <a:prstGeom prst="roundRect">
            <a:avLst/>
          </a:prstGeom>
          <a:noFill/>
          <a:ln>
            <a:solidFill>
              <a:srgbClr val="997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answer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75FE2BD-079B-23C7-3581-EBAE9A6FCFA4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6080035" y="3975972"/>
            <a:ext cx="473693" cy="0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3702721-2AA9-24DB-9839-86905BCD62C8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8312295" y="3975972"/>
            <a:ext cx="473693" cy="0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7774E42-6202-CA35-254E-73D827101187}"/>
              </a:ext>
            </a:extLst>
          </p:cNvPr>
          <p:cNvCxnSpPr>
            <a:cxnSpLocks/>
            <a:stCxn id="100" idx="2"/>
            <a:endCxn id="17" idx="0"/>
          </p:cNvCxnSpPr>
          <p:nvPr/>
        </p:nvCxnSpPr>
        <p:spPr>
          <a:xfrm>
            <a:off x="9665272" y="2882029"/>
            <a:ext cx="0" cy="714380"/>
          </a:xfrm>
          <a:prstGeom prst="straightConnector1">
            <a:avLst/>
          </a:prstGeom>
          <a:noFill/>
          <a:ln>
            <a:solidFill>
              <a:srgbClr val="9976FF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819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41D26-C3EA-0BD3-EE9F-C4AD59A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(Model Prediction)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881C1-2429-1274-71D0-A4353725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110</a:t>
            </a:r>
            <a:r>
              <a:rPr lang="zh-TW" altLang="en-US" dirty="0"/>
              <a:t>學測：</a:t>
            </a:r>
            <a:r>
              <a:rPr lang="en-US" altLang="zh-TW" dirty="0"/>
              <a:t>5/16; 5/16(Model/Similarity)</a:t>
            </a:r>
          </a:p>
          <a:p>
            <a:r>
              <a:rPr lang="en-US" altLang="zh-TW" dirty="0"/>
              <a:t>110</a:t>
            </a:r>
            <a:r>
              <a:rPr lang="zh-TW" altLang="en-US" dirty="0"/>
              <a:t>指考：</a:t>
            </a:r>
            <a:r>
              <a:rPr lang="en-US" altLang="zh-TW" dirty="0"/>
              <a:t>6/16; 5/16(Model/Similarity)</a:t>
            </a:r>
          </a:p>
          <a:p>
            <a:endParaRPr lang="zh-TW" altLang="en-US" dirty="0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3FA75270-17DD-5E2C-39B8-B9B5BFB1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91" y="2556932"/>
            <a:ext cx="3145579" cy="34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536</TotalTime>
  <Words>619</Words>
  <Application>Microsoft Office PowerPoint</Application>
  <PresentationFormat>寬螢幕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Consolas</vt:lpstr>
      <vt:lpstr>Garamond</vt:lpstr>
      <vt:lpstr>Segoe UI Historic</vt:lpstr>
      <vt:lpstr>Times New Roman</vt:lpstr>
      <vt:lpstr>有機</vt:lpstr>
      <vt:lpstr>Reading Test Answering by NLI</vt:lpstr>
      <vt:lpstr>Target</vt:lpstr>
      <vt:lpstr>Dataset</vt:lpstr>
      <vt:lpstr>Preprocessing</vt:lpstr>
      <vt:lpstr>PowerPoint 簡報</vt:lpstr>
      <vt:lpstr>Preprocessing</vt:lpstr>
      <vt:lpstr>Modeling</vt:lpstr>
      <vt:lpstr>PowerPoint 簡報</vt:lpstr>
      <vt:lpstr>Result (Model Prediction)</vt:lpstr>
      <vt:lpstr>PowerPoint 簡報</vt:lpstr>
      <vt:lpstr>PowerPoint 簡報</vt:lpstr>
      <vt:lpstr>Discussion</vt:lpstr>
      <vt:lpstr>Reference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andrewman71@gmail.com</dc:creator>
  <cp:lastModifiedBy>宗諺 楊</cp:lastModifiedBy>
  <cp:revision>50</cp:revision>
  <dcterms:created xsi:type="dcterms:W3CDTF">2022-11-17T05:23:12Z</dcterms:created>
  <dcterms:modified xsi:type="dcterms:W3CDTF">2023-01-17T14:23:20Z</dcterms:modified>
</cp:coreProperties>
</file>