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8" r:id="rId4"/>
    <p:sldId id="269" r:id="rId5"/>
    <p:sldId id="271" r:id="rId6"/>
    <p:sldId id="274" r:id="rId7"/>
    <p:sldId id="270" r:id="rId8"/>
    <p:sldId id="273" r:id="rId9"/>
    <p:sldId id="278" r:id="rId10"/>
    <p:sldId id="275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88642" autoAdjust="0"/>
  </p:normalViewPr>
  <p:slideViewPr>
    <p:cSldViewPr>
      <p:cViewPr>
        <p:scale>
          <a:sx n="89" d="100"/>
          <a:sy n="89" d="100"/>
        </p:scale>
        <p:origin x="68" y="80"/>
      </p:cViewPr>
      <p:guideLst>
        <p:guide orient="horz" pos="2160"/>
        <p:guide orient="horz" pos="1072"/>
        <p:guide orient="horz" pos="3888"/>
        <p:guide orient="horz" pos="346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1410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de-DE"/>
              <a:t>28.03.2016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leichschenkliges Dreieck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de-DE"/>
              <a:t>28.03.2016</a:t>
            </a:fld>
            <a:endParaRPr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Textmasterformat bearbeiten</a:t>
            </a:r>
          </a:p>
          <a:p>
            <a:pPr lvl="1"/>
            <a:r>
              <a:rPr/>
              <a:t>Zweite Ebene</a:t>
            </a:r>
          </a:p>
          <a:p>
            <a:pPr lvl="2"/>
            <a:r>
              <a:rPr/>
              <a:t>Dritte Ebene</a:t>
            </a:r>
          </a:p>
          <a:p>
            <a:pPr lvl="3"/>
            <a:r>
              <a:rPr/>
              <a:t>Vierte Ebene</a:t>
            </a:r>
          </a:p>
          <a:p>
            <a:pPr lvl="4"/>
            <a:r>
              <a:rPr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Spannung</a:t>
            </a:r>
            <a:r>
              <a:rPr lang="en-US" dirty="0"/>
              <a:t>: </a:t>
            </a:r>
            <a:r>
              <a:rPr lang="en-US" dirty="0" err="1"/>
              <a:t>Hinweis</a:t>
            </a:r>
            <a:r>
              <a:rPr lang="en-US" dirty="0"/>
              <a:t> auf </a:t>
            </a:r>
            <a:r>
              <a:rPr lang="en-US" dirty="0" err="1"/>
              <a:t>Inkompatibilitäten</a:t>
            </a:r>
            <a:r>
              <a:rPr lang="en-US" dirty="0"/>
              <a:t> </a:t>
            </a:r>
          </a:p>
          <a:p>
            <a:r>
              <a:rPr lang="en-US" dirty="0" err="1"/>
              <a:t>Übertragungsrate</a:t>
            </a:r>
            <a:r>
              <a:rPr lang="en-US" dirty="0"/>
              <a:t>: </a:t>
            </a:r>
            <a:r>
              <a:rPr lang="en-US" dirty="0" err="1"/>
              <a:t>kurz</a:t>
            </a:r>
            <a:r>
              <a:rPr lang="en-US" dirty="0"/>
              <a:t> </a:t>
            </a:r>
            <a:r>
              <a:rPr lang="en-US" dirty="0" err="1"/>
              <a:t>vorrechnen</a:t>
            </a:r>
            <a:r>
              <a:rPr lang="en-US" dirty="0"/>
              <a:t>; </a:t>
            </a:r>
            <a:r>
              <a:rPr lang="en-US" dirty="0" err="1"/>
              <a:t>Hinweis</a:t>
            </a:r>
            <a:r>
              <a:rPr lang="en-US" baseline="0" dirty="0"/>
              <a:t> auf </a:t>
            </a:r>
            <a:r>
              <a:rPr lang="en-US" baseline="0" dirty="0" err="1"/>
              <a:t>allgemeinen</a:t>
            </a:r>
            <a:r>
              <a:rPr lang="en-US" baseline="0" dirty="0"/>
              <a:t> </a:t>
            </a:r>
            <a:r>
              <a:rPr lang="en-US" baseline="0" dirty="0" err="1"/>
              <a:t>Einsatzzweck</a:t>
            </a:r>
            <a:r>
              <a:rPr lang="en-US" baseline="0" dirty="0"/>
              <a:t> (</a:t>
            </a:r>
            <a:r>
              <a:rPr lang="en-US" baseline="0" dirty="0" err="1"/>
              <a:t>gibt</a:t>
            </a:r>
            <a:r>
              <a:rPr lang="en-US" baseline="0" dirty="0"/>
              <a:t> </a:t>
            </a:r>
            <a:r>
              <a:rPr lang="en-US" baseline="0" dirty="0" err="1"/>
              <a:t>besser</a:t>
            </a:r>
            <a:r>
              <a:rPr lang="en-US" baseline="0" dirty="0"/>
              <a:t> </a:t>
            </a:r>
            <a:r>
              <a:rPr lang="en-US" baseline="0" dirty="0" err="1"/>
              <a:t>Anschlüsse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</a:t>
            </a:r>
            <a:r>
              <a:rPr lang="en-US" baseline="0" dirty="0" err="1"/>
              <a:t>reine</a:t>
            </a:r>
            <a:r>
              <a:rPr lang="en-US" baseline="0" dirty="0"/>
              <a:t> </a:t>
            </a:r>
            <a:r>
              <a:rPr lang="en-US" baseline="0" dirty="0" err="1"/>
              <a:t>Datenübertragung</a:t>
            </a:r>
            <a:r>
              <a:rPr lang="en-US" baseline="0" dirty="0"/>
              <a:t>)</a:t>
            </a:r>
          </a:p>
          <a:p>
            <a:r>
              <a:rPr lang="en-US" baseline="0" dirty="0"/>
              <a:t>Anschluss: </a:t>
            </a:r>
            <a:r>
              <a:rPr lang="en-US" baseline="0" dirty="0" err="1"/>
              <a:t>Erzählen</a:t>
            </a:r>
            <a:r>
              <a:rPr lang="en-US" baseline="0" dirty="0"/>
              <a:t>,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verkabelt</a:t>
            </a:r>
            <a:r>
              <a:rPr lang="en-US" baseline="0" dirty="0"/>
              <a:t> </a:t>
            </a:r>
            <a:r>
              <a:rPr lang="en-US" baseline="0" dirty="0" err="1"/>
              <a:t>wird</a:t>
            </a:r>
            <a:endParaRPr lang="en-US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915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Ansteuerung</a:t>
            </a:r>
            <a:r>
              <a:rPr lang="en-US" dirty="0"/>
              <a:t> LEDs</a:t>
            </a:r>
          </a:p>
          <a:p>
            <a:r>
              <a:rPr lang="en-US" dirty="0" err="1"/>
              <a:t>Motoren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alleine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RaspPi</a:t>
            </a:r>
            <a:r>
              <a:rPr lang="en-US" baseline="0" dirty="0"/>
              <a:t> </a:t>
            </a:r>
            <a:r>
              <a:rPr lang="en-US" baseline="0" dirty="0" err="1"/>
              <a:t>angetrieben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 (</a:t>
            </a:r>
            <a:r>
              <a:rPr lang="en-US" baseline="0" dirty="0" err="1"/>
              <a:t>externe</a:t>
            </a:r>
            <a:r>
              <a:rPr lang="en-US" baseline="0" dirty="0"/>
              <a:t> </a:t>
            </a:r>
            <a:r>
              <a:rPr lang="en-US" baseline="0" dirty="0" err="1"/>
              <a:t>Stromquelle</a:t>
            </a:r>
            <a:r>
              <a:rPr lang="en-US" baseline="0" dirty="0"/>
              <a:t> </a:t>
            </a:r>
            <a:r>
              <a:rPr lang="en-US" baseline="0" dirty="0" err="1"/>
              <a:t>nötig</a:t>
            </a:r>
            <a:r>
              <a:rPr lang="en-US" baseline="0" dirty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49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LCD -&gt; </a:t>
            </a:r>
            <a:r>
              <a:rPr lang="en-US" dirty="0" err="1"/>
              <a:t>unser</a:t>
            </a:r>
            <a:r>
              <a:rPr lang="en-US" dirty="0"/>
              <a:t> “</a:t>
            </a:r>
            <a:r>
              <a:rPr lang="en-US" dirty="0" err="1"/>
              <a:t>Projekt</a:t>
            </a:r>
            <a:r>
              <a:rPr lang="en-US" dirty="0"/>
              <a:t>”</a:t>
            </a:r>
          </a:p>
          <a:p>
            <a:r>
              <a:rPr lang="en-US" dirty="0" err="1"/>
              <a:t>Ansteuerung</a:t>
            </a:r>
            <a:r>
              <a:rPr lang="en-US" baseline="0" dirty="0"/>
              <a:t> und </a:t>
            </a:r>
            <a:r>
              <a:rPr lang="en-US" baseline="0" dirty="0" err="1"/>
              <a:t>Auslesen</a:t>
            </a:r>
            <a:r>
              <a:rPr lang="en-US" baseline="0" dirty="0"/>
              <a:t> von Button-Status -&gt; GPIO </a:t>
            </a:r>
            <a:r>
              <a:rPr lang="en-US" baseline="0" dirty="0" err="1"/>
              <a:t>ist</a:t>
            </a:r>
            <a:r>
              <a:rPr lang="en-US" baseline="0" dirty="0"/>
              <a:t> R/W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00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Addressierung</a:t>
            </a:r>
            <a:r>
              <a:rPr lang="en-US" baseline="0" dirty="0"/>
              <a:t> (</a:t>
            </a:r>
            <a:r>
              <a:rPr lang="en-US" baseline="0" dirty="0" err="1"/>
              <a:t>v.a.</a:t>
            </a:r>
            <a:r>
              <a:rPr lang="en-US" baseline="0" dirty="0"/>
              <a:t> </a:t>
            </a:r>
            <a:r>
              <a:rPr lang="en-US" baseline="0" dirty="0" err="1"/>
              <a:t>aus</a:t>
            </a:r>
            <a:r>
              <a:rPr lang="en-US" baseline="0" dirty="0"/>
              <a:t> </a:t>
            </a:r>
            <a:r>
              <a:rPr lang="en-US" baseline="0" dirty="0" err="1"/>
              <a:t>Sicht</a:t>
            </a:r>
            <a:r>
              <a:rPr lang="en-US" baseline="0" dirty="0"/>
              <a:t> </a:t>
            </a:r>
            <a:r>
              <a:rPr lang="en-US" baseline="0" dirty="0" err="1"/>
              <a:t>Programmierung</a:t>
            </a:r>
            <a:r>
              <a:rPr lang="en-US" baseline="0" dirty="0"/>
              <a:t>) </a:t>
            </a:r>
            <a:r>
              <a:rPr lang="en-US" baseline="0" dirty="0" err="1"/>
              <a:t>reden</a:t>
            </a:r>
            <a:endParaRPr lang="en-US" baseline="0" dirty="0"/>
          </a:p>
          <a:p>
            <a:r>
              <a:rPr lang="en-US" baseline="0" dirty="0" err="1"/>
              <a:t>Vorteile</a:t>
            </a:r>
            <a:r>
              <a:rPr lang="en-US" baseline="0" dirty="0"/>
              <a:t> / </a:t>
            </a:r>
            <a:r>
              <a:rPr lang="en-US" baseline="0" dirty="0" err="1"/>
              <a:t>Nachteile</a:t>
            </a:r>
            <a:r>
              <a:rPr lang="en-US" baseline="0" dirty="0"/>
              <a:t> </a:t>
            </a:r>
            <a:r>
              <a:rPr lang="en-US" baseline="0" dirty="0" err="1"/>
              <a:t>jeweilige</a:t>
            </a:r>
            <a:r>
              <a:rPr lang="en-US" baseline="0" dirty="0"/>
              <a:t> </a:t>
            </a:r>
            <a:r>
              <a:rPr lang="en-US" baseline="0" dirty="0" err="1"/>
              <a:t>Adressierungssysteme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138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6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Register-Shift</a:t>
            </a:r>
            <a:r>
              <a:rPr lang="en-US" baseline="0" dirty="0"/>
              <a:t> </a:t>
            </a:r>
            <a:r>
              <a:rPr lang="en-US" baseline="0" dirty="0" err="1"/>
              <a:t>Beispiel</a:t>
            </a:r>
            <a:r>
              <a:rPr lang="en-US" baseline="0" dirty="0"/>
              <a:t> an </a:t>
            </a:r>
            <a:r>
              <a:rPr lang="en-US" baseline="0" dirty="0" err="1"/>
              <a:t>Tafel</a:t>
            </a:r>
            <a:r>
              <a:rPr lang="en-US" baseline="0" dirty="0"/>
              <a:t> (</a:t>
            </a:r>
            <a:r>
              <a:rPr lang="en-US" baseline="0" dirty="0" err="1"/>
              <a:t>Backref</a:t>
            </a:r>
            <a:r>
              <a:rPr lang="en-US" baseline="0" dirty="0"/>
              <a:t>. auf </a:t>
            </a:r>
            <a:r>
              <a:rPr lang="en-US" baseline="0" dirty="0" err="1"/>
              <a:t>vorherige</a:t>
            </a:r>
            <a:r>
              <a:rPr lang="en-US" baseline="0" dirty="0"/>
              <a:t> </a:t>
            </a:r>
            <a:r>
              <a:rPr lang="en-US" baseline="0" dirty="0" err="1"/>
              <a:t>Folie</a:t>
            </a:r>
            <a:r>
              <a:rPr lang="en-US" baseline="0" dirty="0"/>
              <a:t>; </a:t>
            </a:r>
            <a:r>
              <a:rPr lang="en-US" baseline="0" dirty="0" err="1"/>
              <a:t>Infos</a:t>
            </a:r>
            <a:r>
              <a:rPr lang="en-US" baseline="0" dirty="0"/>
              <a:t> von Factsheet </a:t>
            </a:r>
            <a:r>
              <a:rPr lang="en-US" baseline="0" dirty="0" err="1"/>
              <a:t>abschreiben</a:t>
            </a:r>
            <a:r>
              <a:rPr lang="en-US" baseline="0" dirty="0"/>
              <a:t>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1296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Kurze</a:t>
            </a:r>
            <a:r>
              <a:rPr lang="en-US" dirty="0"/>
              <a:t> </a:t>
            </a:r>
            <a:r>
              <a:rPr lang="en-US" dirty="0" err="1"/>
              <a:t>Erklärung</a:t>
            </a:r>
            <a:r>
              <a:rPr lang="en-US" baseline="0"/>
              <a:t> Code</a:t>
            </a:r>
            <a:endParaRPr lang="en-US" baseline="0" dirty="0"/>
          </a:p>
          <a:p>
            <a:r>
              <a:rPr lang="en-US" baseline="0" dirty="0"/>
              <a:t>Wiring</a:t>
            </a:r>
          </a:p>
          <a:p>
            <a:r>
              <a:rPr lang="en-US" baseline="0" dirty="0"/>
              <a:t>Demo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02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Gerader Verbinde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ihand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0" name="Freihand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de-DE" noProof="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22" name="Datumsplatzhalt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24" name="Foliennummernplatzhalt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Gerader Verbinde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de-DE" noProof="0" smtClean="0"/>
              <a:t>28.03.2016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ihand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14" name="Freihand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de-DE" noProof="0" smtClean="0"/>
              <a:pPr/>
              <a:t>28.03.2016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1218987">
              <a:spcBef>
                <a:spcPct val="0"/>
              </a:spcBef>
              <a:buNone/>
            </a:pPr>
            <a:r>
              <a:rPr lang="de-DE" sz="5400" b="0" i="0" dirty="0">
                <a:solidFill>
                  <a:schemeClr val="tx1"/>
                </a:solidFill>
                <a:latin typeface="Calibri"/>
              </a:rPr>
              <a:t>GPIO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rgbClr val="009999"/>
                </a:solidFill>
              </a:rPr>
              <a:t>General </a:t>
            </a:r>
            <a:r>
              <a:rPr lang="de-DE" dirty="0" err="1">
                <a:solidFill>
                  <a:srgbClr val="009999"/>
                </a:solidFill>
              </a:rPr>
              <a:t>Purpose</a:t>
            </a:r>
            <a:r>
              <a:rPr lang="de-DE" dirty="0">
                <a:solidFill>
                  <a:srgbClr val="009999"/>
                </a:solidFill>
              </a:rPr>
              <a:t> Input/Output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alibri"/>
              </a:rPr>
              <a:t>Präsentationsablauf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Allgemeine Informationen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Anwendungsbereiche</a:t>
            </a: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dirty="0">
                <a:latin typeface="Calibri"/>
              </a:rPr>
              <a:t>Technische Informationen</a:t>
            </a:r>
            <a:endParaRPr lang="de-DE" sz="2800" b="0" i="0" dirty="0">
              <a:solidFill>
                <a:schemeClr val="tx1"/>
              </a:solidFill>
              <a:latin typeface="Calibri"/>
            </a:endParaRPr>
          </a:p>
          <a:p>
            <a:pPr marL="304770" indent="-304770" algn="l" defTabSz="1218987">
              <a:spcBef>
                <a:spcPts val="1600"/>
              </a:spcBef>
              <a:buClr>
                <a:srgbClr val="009999"/>
              </a:buClr>
              <a:buSzPct val="100000"/>
              <a:buFont typeface="Arial"/>
              <a:buChar char="•"/>
            </a:pPr>
            <a:r>
              <a:rPr lang="de-DE" sz="2800" b="0" i="0" dirty="0">
                <a:solidFill>
                  <a:schemeClr val="tx1"/>
                </a:solidFill>
                <a:latin typeface="Calibri"/>
              </a:rPr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alibri"/>
              </a:rPr>
              <a:t>Allgemeines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2204864"/>
            <a:ext cx="914400" cy="9144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3249464"/>
            <a:ext cx="914400" cy="9144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294064"/>
            <a:ext cx="914400" cy="9144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791370" y="4489654"/>
            <a:ext cx="4599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Anschluss: </a:t>
            </a:r>
            <a:r>
              <a:rPr lang="en-US" sz="2800" dirty="0" err="1"/>
              <a:t>Kupferkabel</a:t>
            </a:r>
            <a:endParaRPr lang="de-CH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2791370" y="3445054"/>
            <a:ext cx="7531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Übertragungsrate</a:t>
            </a:r>
            <a:r>
              <a:rPr lang="en-US" sz="2800" dirty="0"/>
              <a:t>: </a:t>
            </a:r>
            <a:r>
              <a:rPr lang="en-US" sz="2800" dirty="0" err="1"/>
              <a:t>Abhängig</a:t>
            </a:r>
            <a:r>
              <a:rPr lang="en-US" sz="2800" dirty="0"/>
              <a:t> von Encoding</a:t>
            </a:r>
            <a:endParaRPr lang="de-CH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2791370" y="2400454"/>
            <a:ext cx="30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Spannung: 2V</a:t>
            </a:r>
            <a:r>
              <a:rPr lang="en-US" sz="2800" dirty="0"/>
              <a:t> – 5V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9605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Anwendungsbereiche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9" t="649" r="22803" b="4469"/>
          <a:stretch/>
        </p:blipFill>
        <p:spPr>
          <a:xfrm>
            <a:off x="1557908" y="1701800"/>
            <a:ext cx="3456385" cy="400506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7"/>
          <a:stretch/>
        </p:blipFill>
        <p:spPr>
          <a:xfrm>
            <a:off x="5950396" y="1158553"/>
            <a:ext cx="5208194" cy="44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Anwendungsbereiche</a:t>
            </a: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6" t="3061" r="640" b="2559"/>
          <a:stretch/>
        </p:blipFill>
        <p:spPr>
          <a:xfrm>
            <a:off x="1557908" y="1658744"/>
            <a:ext cx="3340748" cy="493860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0"/>
          <a:stretch/>
        </p:blipFill>
        <p:spPr>
          <a:xfrm>
            <a:off x="6454452" y="1943247"/>
            <a:ext cx="4377849" cy="35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2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1218987">
              <a:lnSpc>
                <a:spcPct val="90000"/>
              </a:lnSpc>
              <a:spcBef>
                <a:spcPct val="0"/>
              </a:spcBef>
              <a:buNone/>
            </a:pPr>
            <a:r>
              <a:rPr lang="de-DE" dirty="0">
                <a:latin typeface="Calibri"/>
              </a:rPr>
              <a:t>PIN-Nummerierung (</a:t>
            </a:r>
            <a:r>
              <a:rPr lang="de-DE" dirty="0" err="1">
                <a:latin typeface="Calibri"/>
              </a:rPr>
              <a:t>Raspberry</a:t>
            </a:r>
            <a:r>
              <a:rPr lang="de-DE" dirty="0">
                <a:latin typeface="Calibri"/>
              </a:rPr>
              <a:t> Pi 1)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4754007" cy="22312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3" y="3429000"/>
            <a:ext cx="4781640" cy="223810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200279" y="2708920"/>
            <a:ext cx="30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BCM</a:t>
            </a:r>
            <a:endParaRPr lang="de-CH" sz="2800" dirty="0"/>
          </a:p>
        </p:txBody>
      </p:sp>
      <p:sp>
        <p:nvSpPr>
          <p:cNvPr id="12" name="Textfeld 11"/>
          <p:cNvSpPr txBox="1"/>
          <p:nvPr/>
        </p:nvSpPr>
        <p:spPr>
          <a:xfrm>
            <a:off x="6062935" y="2708920"/>
            <a:ext cx="3067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BOARD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01020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Datenübertragungs</a:t>
            </a:r>
            <a:r>
              <a:rPr lang="en-US" dirty="0"/>
              <a:t>-Modi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4Bit-Modus</a:t>
            </a:r>
            <a:endParaRPr lang="de-CH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Benötigt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4 PINs</a:t>
            </a:r>
          </a:p>
          <a:p>
            <a:r>
              <a:rPr lang="en-US" dirty="0" err="1"/>
              <a:t>Stückweise</a:t>
            </a:r>
            <a:r>
              <a:rPr lang="en-US" dirty="0"/>
              <a:t> </a:t>
            </a:r>
            <a:r>
              <a:rPr lang="en-US" dirty="0" err="1"/>
              <a:t>Übertragung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Bytes (</a:t>
            </a:r>
            <a:r>
              <a:rPr lang="en-US" dirty="0" err="1"/>
              <a:t>zuerst</a:t>
            </a:r>
            <a:r>
              <a:rPr lang="en-US" dirty="0"/>
              <a:t> </a:t>
            </a:r>
            <a:r>
              <a:rPr lang="en-US" dirty="0" err="1"/>
              <a:t>hohe</a:t>
            </a:r>
            <a:r>
              <a:rPr lang="en-US" dirty="0"/>
              <a:t>, </a:t>
            </a:r>
            <a:r>
              <a:rPr lang="en-US" dirty="0" err="1"/>
              <a:t>danach</a:t>
            </a:r>
            <a:r>
              <a:rPr lang="en-US" dirty="0"/>
              <a:t> </a:t>
            </a:r>
            <a:r>
              <a:rPr lang="en-US" dirty="0" err="1"/>
              <a:t>tiefe</a:t>
            </a:r>
            <a:r>
              <a:rPr lang="en-US" dirty="0"/>
              <a:t> Bits)</a:t>
            </a:r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8bit-Modus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Benötigt</a:t>
            </a:r>
            <a:r>
              <a:rPr lang="en-US" dirty="0"/>
              <a:t> 8 PINs</a:t>
            </a:r>
          </a:p>
          <a:p>
            <a:r>
              <a:rPr lang="en-US" dirty="0"/>
              <a:t>1 Byte pro </a:t>
            </a:r>
            <a:r>
              <a:rPr lang="en-US" dirty="0" err="1"/>
              <a:t>Übertragung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444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(HD44780 </a:t>
            </a:r>
            <a:r>
              <a:rPr lang="en-US" dirty="0" err="1"/>
              <a:t>kompatibel</a:t>
            </a:r>
            <a:r>
              <a:rPr lang="en-US" dirty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PINs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Datenübertragung</a:t>
            </a:r>
            <a:endParaRPr lang="en-US" dirty="0"/>
          </a:p>
          <a:p>
            <a:r>
              <a:rPr lang="en-US" dirty="0"/>
              <a:t>Register-Shift PIN</a:t>
            </a:r>
          </a:p>
          <a:p>
            <a:r>
              <a:rPr lang="en-US" dirty="0" err="1"/>
              <a:t>Gefahren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R/W PINs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650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Ansteuerung</a:t>
            </a:r>
            <a:r>
              <a:rPr lang="en-US" dirty="0"/>
              <a:t> LCD </a:t>
            </a:r>
            <a:r>
              <a:rPr lang="en-US" dirty="0" err="1"/>
              <a:t>über</a:t>
            </a:r>
            <a:r>
              <a:rPr lang="en-US" dirty="0"/>
              <a:t> GPIO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14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E416271-9DCF-4A61-ADD2-B684F8737A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Drei Stromleitungen (Breitbild)</Template>
  <TotalTime>0</TotalTime>
  <Words>183</Words>
  <Application>Microsoft Office PowerPoint</Application>
  <PresentationFormat>Benutzerdefiniert</PresentationFormat>
  <Paragraphs>49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Tech_16x9</vt:lpstr>
      <vt:lpstr>GPIO</vt:lpstr>
      <vt:lpstr>Präsentationsablauf</vt:lpstr>
      <vt:lpstr>Allgemeines</vt:lpstr>
      <vt:lpstr>Anwendungsbereiche</vt:lpstr>
      <vt:lpstr>Anwendungsbereiche</vt:lpstr>
      <vt:lpstr>PIN-Nummerierung (Raspberry Pi 1)</vt:lpstr>
      <vt:lpstr>Datenübertragungs-Modi</vt:lpstr>
      <vt:lpstr>LCD (HD44780 kompatibel)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2016-03-24T07:56:04Z</dcterms:created>
  <dcterms:modified xsi:type="dcterms:W3CDTF">2016-03-28T20:25:37Z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