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44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640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107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48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464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8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674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4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3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73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7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2176DB1-2555-4E78-B636-F9D7B2383C05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5385850-4DE8-43E0-9A56-06EF592802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4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waku-plnr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Challenge Projekt </a:t>
            </a:r>
            <a:r>
              <a:rPr lang="de-CH" b="1" dirty="0" err="1"/>
              <a:t>IoE</a:t>
            </a:r>
            <a:endParaRPr lang="de-CH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4558994"/>
            <a:ext cx="12191999" cy="173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Luca Aquino</a:t>
            </a:r>
          </a:p>
          <a:p>
            <a:r>
              <a:rPr lang="de-CH" sz="1800" dirty="0"/>
              <a:t>Fabian </a:t>
            </a:r>
            <a:r>
              <a:rPr lang="de-CH" sz="1800" dirty="0" err="1"/>
              <a:t>Binna</a:t>
            </a:r>
            <a:endParaRPr lang="de-CH" sz="1800" dirty="0"/>
          </a:p>
          <a:p>
            <a:r>
              <a:rPr lang="de-CH" sz="1800" dirty="0"/>
              <a:t>Valentin Meier</a:t>
            </a:r>
          </a:p>
        </p:txBody>
      </p:sp>
    </p:spTree>
    <p:extLst>
      <p:ext uri="{BB962C8B-B14F-4D97-AF65-F5344CB8AC3E}">
        <p14:creationId xmlns:p14="http://schemas.microsoft.com/office/powerpoint/2010/main" val="152489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www.kuechenhelfer.ch/content/images/thumbs/0018438_electrolux-wagl6e202-waschmaschine-8-kg-1600-umin-sensaline-waschtrommel-dampf-programme-lcd-anzeige_5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576" y="4560849"/>
            <a:ext cx="2149452" cy="2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7326351" y="6077415"/>
            <a:ext cx="5408342" cy="213616"/>
          </a:xfrm>
          <a:custGeom>
            <a:avLst/>
            <a:gdLst>
              <a:gd name="connsiteX0" fmla="*/ 0 w 5408342"/>
              <a:gd name="connsiteY0" fmla="*/ 0 h 213616"/>
              <a:gd name="connsiteX1" fmla="*/ 512956 w 5408342"/>
              <a:gd name="connsiteY1" fmla="*/ 133814 h 213616"/>
              <a:gd name="connsiteX2" fmla="*/ 1059366 w 5408342"/>
              <a:gd name="connsiteY2" fmla="*/ 189570 h 213616"/>
              <a:gd name="connsiteX3" fmla="*/ 1382751 w 5408342"/>
              <a:gd name="connsiteY3" fmla="*/ 133814 h 213616"/>
              <a:gd name="connsiteX4" fmla="*/ 1784195 w 5408342"/>
              <a:gd name="connsiteY4" fmla="*/ 66907 h 213616"/>
              <a:gd name="connsiteX5" fmla="*/ 2241395 w 5408342"/>
              <a:gd name="connsiteY5" fmla="*/ 111512 h 213616"/>
              <a:gd name="connsiteX6" fmla="*/ 2899317 w 5408342"/>
              <a:gd name="connsiteY6" fmla="*/ 211873 h 213616"/>
              <a:gd name="connsiteX7" fmla="*/ 3356517 w 5408342"/>
              <a:gd name="connsiteY7" fmla="*/ 167268 h 213616"/>
              <a:gd name="connsiteX8" fmla="*/ 3657600 w 5408342"/>
              <a:gd name="connsiteY8" fmla="*/ 66907 h 213616"/>
              <a:gd name="connsiteX9" fmla="*/ 4404732 w 5408342"/>
              <a:gd name="connsiteY9" fmla="*/ 55756 h 213616"/>
              <a:gd name="connsiteX10" fmla="*/ 4783873 w 5408342"/>
              <a:gd name="connsiteY10" fmla="*/ 100361 h 213616"/>
              <a:gd name="connsiteX11" fmla="*/ 5263376 w 5408342"/>
              <a:gd name="connsiteY11" fmla="*/ 122663 h 213616"/>
              <a:gd name="connsiteX12" fmla="*/ 5408342 w 5408342"/>
              <a:gd name="connsiteY12" fmla="*/ 89209 h 21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08342" h="213616">
                <a:moveTo>
                  <a:pt x="0" y="0"/>
                </a:moveTo>
                <a:cubicBezTo>
                  <a:pt x="168197" y="51109"/>
                  <a:pt x="336395" y="102219"/>
                  <a:pt x="512956" y="133814"/>
                </a:cubicBezTo>
                <a:cubicBezTo>
                  <a:pt x="689517" y="165409"/>
                  <a:pt x="914400" y="189570"/>
                  <a:pt x="1059366" y="189570"/>
                </a:cubicBezTo>
                <a:cubicBezTo>
                  <a:pt x="1204332" y="189570"/>
                  <a:pt x="1382751" y="133814"/>
                  <a:pt x="1382751" y="133814"/>
                </a:cubicBezTo>
                <a:cubicBezTo>
                  <a:pt x="1503556" y="113370"/>
                  <a:pt x="1641088" y="70624"/>
                  <a:pt x="1784195" y="66907"/>
                </a:cubicBezTo>
                <a:cubicBezTo>
                  <a:pt x="1927302" y="63190"/>
                  <a:pt x="2055541" y="87351"/>
                  <a:pt x="2241395" y="111512"/>
                </a:cubicBezTo>
                <a:cubicBezTo>
                  <a:pt x="2427249" y="135673"/>
                  <a:pt x="2713463" y="202580"/>
                  <a:pt x="2899317" y="211873"/>
                </a:cubicBezTo>
                <a:cubicBezTo>
                  <a:pt x="3085171" y="221166"/>
                  <a:pt x="3230137" y="191429"/>
                  <a:pt x="3356517" y="167268"/>
                </a:cubicBezTo>
                <a:cubicBezTo>
                  <a:pt x="3482898" y="143107"/>
                  <a:pt x="3482898" y="85492"/>
                  <a:pt x="3657600" y="66907"/>
                </a:cubicBezTo>
                <a:cubicBezTo>
                  <a:pt x="3832302" y="48322"/>
                  <a:pt x="4217020" y="50180"/>
                  <a:pt x="4404732" y="55756"/>
                </a:cubicBezTo>
                <a:cubicBezTo>
                  <a:pt x="4592444" y="61332"/>
                  <a:pt x="4640766" y="89210"/>
                  <a:pt x="4783873" y="100361"/>
                </a:cubicBezTo>
                <a:cubicBezTo>
                  <a:pt x="4926980" y="111512"/>
                  <a:pt x="5159298" y="124522"/>
                  <a:pt x="5263376" y="122663"/>
                </a:cubicBezTo>
                <a:cubicBezTo>
                  <a:pt x="5367454" y="120804"/>
                  <a:pt x="5387898" y="105006"/>
                  <a:pt x="5408342" y="89209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ie 5"/>
          <p:cNvSpPr/>
          <p:nvPr/>
        </p:nvSpPr>
        <p:spPr>
          <a:xfrm>
            <a:off x="11991278" y="5994652"/>
            <a:ext cx="401443" cy="379141"/>
          </a:xfrm>
          <a:prstGeom prst="pie">
            <a:avLst>
              <a:gd name="adj1" fmla="val 5427935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7" name="Picture 8" descr="http://s3.amazonaws.com/img.iluria.com/product/2025CD/618515/450xN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6889" y1="70889" x2="36889" y2="70889"/>
                        <a14:backgroundMark x1="58000" y1="83111" x2="58000" y2="83111"/>
                        <a14:backgroundMark x1="56889" y1="82000" x2="56889" y2="82000"/>
                        <a14:backgroundMark x1="57556" y1="80889" x2="57556" y2="8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1826">
            <a:off x="8552521" y="4798282"/>
            <a:ext cx="2392739" cy="23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docs.thinger.io/arduino/assets/nodemc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239" y="2401638"/>
            <a:ext cx="1788081" cy="9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9466337" y="4270234"/>
            <a:ext cx="235648" cy="1014761"/>
          </a:xfrm>
          <a:custGeom>
            <a:avLst/>
            <a:gdLst>
              <a:gd name="connsiteX0" fmla="*/ 246799 w 246799"/>
              <a:gd name="connsiteY0" fmla="*/ 1483112 h 1483112"/>
              <a:gd name="connsiteX1" fmla="*/ 46077 w 246799"/>
              <a:gd name="connsiteY1" fmla="*/ 925551 h 1483112"/>
              <a:gd name="connsiteX2" fmla="*/ 1472 w 246799"/>
              <a:gd name="connsiteY2" fmla="*/ 312234 h 1483112"/>
              <a:gd name="connsiteX3" fmla="*/ 79531 w 246799"/>
              <a:gd name="connsiteY3" fmla="*/ 0 h 1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99" h="1483112">
                <a:moveTo>
                  <a:pt x="246799" y="1483112"/>
                </a:moveTo>
                <a:cubicBezTo>
                  <a:pt x="166882" y="1301904"/>
                  <a:pt x="86965" y="1120697"/>
                  <a:pt x="46077" y="925551"/>
                </a:cubicBezTo>
                <a:cubicBezTo>
                  <a:pt x="5189" y="730405"/>
                  <a:pt x="-4104" y="466492"/>
                  <a:pt x="1472" y="312234"/>
                </a:cubicBezTo>
                <a:cubicBezTo>
                  <a:pt x="7048" y="157976"/>
                  <a:pt x="62804" y="52039"/>
                  <a:pt x="79531" y="0"/>
                </a:cubicBezTo>
              </a:path>
            </a:pathLst>
          </a:custGeom>
          <a:ln w="762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reeform 9"/>
          <p:cNvSpPr/>
          <p:nvPr/>
        </p:nvSpPr>
        <p:spPr>
          <a:xfrm>
            <a:off x="8586806" y="2147739"/>
            <a:ext cx="2303362" cy="676484"/>
          </a:xfrm>
          <a:custGeom>
            <a:avLst/>
            <a:gdLst>
              <a:gd name="connsiteX0" fmla="*/ 2303362 w 2303362"/>
              <a:gd name="connsiteY0" fmla="*/ 676484 h 676484"/>
              <a:gd name="connsiteX1" fmla="*/ 1851950 w 2303362"/>
              <a:gd name="connsiteY1" fmla="*/ 225071 h 676484"/>
              <a:gd name="connsiteX2" fmla="*/ 1851950 w 2303362"/>
              <a:gd name="connsiteY2" fmla="*/ 225071 h 676484"/>
              <a:gd name="connsiteX3" fmla="*/ 1203768 w 2303362"/>
              <a:gd name="connsiteY3" fmla="*/ 5152 h 676484"/>
              <a:gd name="connsiteX4" fmla="*/ 474562 w 2303362"/>
              <a:gd name="connsiteY4" fmla="*/ 86175 h 676484"/>
              <a:gd name="connsiteX5" fmla="*/ 0 w 2303362"/>
              <a:gd name="connsiteY5" fmla="*/ 271370 h 67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362" h="676484">
                <a:moveTo>
                  <a:pt x="2303362" y="676484"/>
                </a:moveTo>
                <a:lnTo>
                  <a:pt x="1851950" y="225071"/>
                </a:lnTo>
                <a:lnTo>
                  <a:pt x="1851950" y="225071"/>
                </a:lnTo>
                <a:cubicBezTo>
                  <a:pt x="1743920" y="188418"/>
                  <a:pt x="1433333" y="28301"/>
                  <a:pt x="1203768" y="5152"/>
                </a:cubicBezTo>
                <a:cubicBezTo>
                  <a:pt x="974203" y="-17997"/>
                  <a:pt x="675190" y="41805"/>
                  <a:pt x="474562" y="86175"/>
                </a:cubicBezTo>
                <a:cubicBezTo>
                  <a:pt x="273934" y="130545"/>
                  <a:pt x="75235" y="238575"/>
                  <a:pt x="0" y="271370"/>
                </a:cubicBezTo>
              </a:path>
            </a:pathLst>
          </a:cu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Picture 12" descr="https://www.element14.com/community/servlet/JiveServlet/download/38-159801/arduino-uno-transparent-backgrou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56" y="2755366"/>
            <a:ext cx="2184275" cy="15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pixabay.com/static/uploads/photo/2016/02/24/22/11/wireless-1220904_960_72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51211">
            <a:off x="6489772" y="3065228"/>
            <a:ext cx="725076" cy="4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nip Single Corner Rectangle 24"/>
          <p:cNvSpPr/>
          <p:nvPr/>
        </p:nvSpPr>
        <p:spPr>
          <a:xfrm>
            <a:off x="1173562" y="4059413"/>
            <a:ext cx="2573219" cy="2176041"/>
          </a:xfrm>
          <a:prstGeom prst="snip1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278468" y="5115025"/>
            <a:ext cx="2268638" cy="7523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MongoDB</a:t>
            </a:r>
            <a:endParaRPr lang="de-CH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278468" y="4281646"/>
            <a:ext cx="2268638" cy="7523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NodeJS</a:t>
            </a:r>
            <a:endParaRPr lang="de-CH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3010057" y="970180"/>
            <a:ext cx="2262229" cy="7516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AngularJS</a:t>
            </a:r>
            <a:endParaRPr lang="de-CH" b="1" dirty="0"/>
          </a:p>
        </p:txBody>
      </p:sp>
      <p:pic>
        <p:nvPicPr>
          <p:cNvPr id="29" name="Picture 2" descr="https://shefaalhammadi.files.wordpress.com/2012/09/twitter-logo-201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53" y="2306331"/>
            <a:ext cx="719852" cy="5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2998488" y="1802831"/>
            <a:ext cx="2262229" cy="7516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HTML/CSS</a:t>
            </a:r>
          </a:p>
        </p:txBody>
      </p:sp>
      <p:sp>
        <p:nvSpPr>
          <p:cNvPr id="33" name="Can 32"/>
          <p:cNvSpPr/>
          <p:nvPr/>
        </p:nvSpPr>
        <p:spPr>
          <a:xfrm rot="4147564">
            <a:off x="5062415" y="2689757"/>
            <a:ext cx="345914" cy="25207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Queue</a:t>
            </a:r>
          </a:p>
        </p:txBody>
      </p:sp>
      <p:sp>
        <p:nvSpPr>
          <p:cNvPr id="34" name="Snip Single Corner Rectangle 33"/>
          <p:cNvSpPr/>
          <p:nvPr/>
        </p:nvSpPr>
        <p:spPr>
          <a:xfrm>
            <a:off x="2854561" y="714810"/>
            <a:ext cx="2573219" cy="2176041"/>
          </a:xfrm>
          <a:prstGeom prst="snip1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35" name="Left-Right Arrow 34"/>
          <p:cNvSpPr/>
          <p:nvPr/>
        </p:nvSpPr>
        <p:spPr>
          <a:xfrm rot="17278961">
            <a:off x="3118043" y="3313768"/>
            <a:ext cx="1071571" cy="3513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ight Arrow 35"/>
          <p:cNvSpPr/>
          <p:nvPr/>
        </p:nvSpPr>
        <p:spPr>
          <a:xfrm rot="15755214">
            <a:off x="1097141" y="3382335"/>
            <a:ext cx="832651" cy="21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415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Projektidee</a:t>
            </a:r>
          </a:p>
          <a:p>
            <a:r>
              <a:rPr lang="de-CH" dirty="0"/>
              <a:t>Architektur</a:t>
            </a:r>
          </a:p>
          <a:p>
            <a:pPr lvl="1"/>
            <a:r>
              <a:rPr lang="de-CH" dirty="0"/>
              <a:t>Sensor</a:t>
            </a:r>
          </a:p>
          <a:p>
            <a:pPr lvl="1"/>
            <a:r>
              <a:rPr lang="de-CH" dirty="0"/>
              <a:t>Web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Probleme</a:t>
            </a:r>
          </a:p>
          <a:p>
            <a:r>
              <a:rPr lang="de-CH" dirty="0"/>
              <a:t>Fazit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5650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Projektidee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Waschplanung vereinfachen durch </a:t>
            </a:r>
            <a:r>
              <a:rPr lang="de-CH" dirty="0" err="1"/>
              <a:t>IoT</a:t>
            </a:r>
            <a:endParaRPr lang="de-CH" dirty="0"/>
          </a:p>
          <a:p>
            <a:r>
              <a:rPr lang="de-CH" dirty="0"/>
              <a:t>Sensor an Waschmaschine </a:t>
            </a:r>
          </a:p>
          <a:p>
            <a:pPr lvl="1"/>
            <a:r>
              <a:rPr lang="de-CH" dirty="0"/>
              <a:t>Vibrationssensor oder</a:t>
            </a:r>
          </a:p>
          <a:p>
            <a:pPr lvl="1"/>
            <a:r>
              <a:rPr lang="de-CH" dirty="0"/>
              <a:t>Spannungssensor</a:t>
            </a:r>
          </a:p>
          <a:p>
            <a:r>
              <a:rPr lang="de-CH" dirty="0"/>
              <a:t>Website</a:t>
            </a:r>
          </a:p>
          <a:p>
            <a:pPr lvl="1"/>
            <a:r>
              <a:rPr lang="de-CH" dirty="0"/>
              <a:t>Kalender für Waschplanung</a:t>
            </a:r>
          </a:p>
          <a:p>
            <a:pPr lvl="1"/>
            <a:r>
              <a:rPr lang="de-CH" dirty="0"/>
              <a:t>Anzeige Status Waschmaschinen</a:t>
            </a:r>
          </a:p>
          <a:p>
            <a:pPr lvl="1"/>
            <a:r>
              <a:rPr lang="de-CH" dirty="0"/>
              <a:t>Alarmierung bei fertigem Waschgang</a:t>
            </a:r>
          </a:p>
          <a:p>
            <a:r>
              <a:rPr lang="de-CH" dirty="0"/>
              <a:t>Optional: </a:t>
            </a:r>
          </a:p>
          <a:p>
            <a:pPr lvl="1"/>
            <a:r>
              <a:rPr lang="de-CH" dirty="0"/>
              <a:t>Sensor erkennt Waschgang anhand Messwerte</a:t>
            </a:r>
          </a:p>
          <a:p>
            <a:pPr lvl="1"/>
            <a:r>
              <a:rPr lang="de-CH" dirty="0" err="1"/>
              <a:t>Raspberry</a:t>
            </a:r>
            <a:r>
              <a:rPr lang="de-CH" dirty="0"/>
              <a:t> Pi  Client fürs Wohnzimmer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681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 - Sensor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3857310" cy="4206240"/>
          </a:xfrm>
        </p:spPr>
        <p:txBody>
          <a:bodyPr>
            <a:normAutofit/>
          </a:bodyPr>
          <a:lstStyle/>
          <a:p>
            <a:r>
              <a:rPr lang="de-CH" dirty="0"/>
              <a:t>Spannungssensor</a:t>
            </a:r>
          </a:p>
          <a:p>
            <a:r>
              <a:rPr lang="de-CH" dirty="0" err="1"/>
              <a:t>Arduino</a:t>
            </a:r>
            <a:r>
              <a:rPr lang="de-CH" dirty="0"/>
              <a:t> für ADC</a:t>
            </a:r>
          </a:p>
          <a:p>
            <a:r>
              <a:rPr lang="de-CH" dirty="0"/>
              <a:t>Per GPIO an </a:t>
            </a:r>
            <a:r>
              <a:rPr lang="de-CH" dirty="0" err="1"/>
              <a:t>NodeMCU</a:t>
            </a:r>
            <a:endParaRPr lang="de-CH" dirty="0"/>
          </a:p>
          <a:p>
            <a:r>
              <a:rPr lang="de-CH" dirty="0"/>
              <a:t>Per WLAN an Server</a:t>
            </a:r>
          </a:p>
          <a:p>
            <a:pPr lvl="1"/>
            <a:r>
              <a:rPr lang="de-CH" dirty="0"/>
              <a:t>Message Queue</a:t>
            </a:r>
          </a:p>
          <a:p>
            <a:r>
              <a:rPr lang="de-CH" dirty="0"/>
              <a:t>Sendet Status</a:t>
            </a:r>
          </a:p>
          <a:p>
            <a:pPr lvl="1"/>
            <a:r>
              <a:rPr lang="de-CH" dirty="0"/>
              <a:t>ON/OFF</a:t>
            </a:r>
          </a:p>
          <a:p>
            <a:pPr lvl="1"/>
            <a:r>
              <a:rPr lang="de-CH" dirty="0"/>
              <a:t>Nur bei Änderung</a:t>
            </a:r>
          </a:p>
          <a:p>
            <a:r>
              <a:rPr lang="de-CH" dirty="0"/>
              <a:t>Simulator für Sensor (</a:t>
            </a:r>
            <a:r>
              <a:rPr lang="de-CH" dirty="0" err="1"/>
              <a:t>Testing</a:t>
            </a:r>
            <a:r>
              <a:rPr lang="de-CH" dirty="0"/>
              <a:t>)</a:t>
            </a:r>
          </a:p>
          <a:p>
            <a:pPr lvl="1"/>
            <a:endParaRPr lang="de-CH" dirty="0"/>
          </a:p>
        </p:txBody>
      </p:sp>
      <p:pic>
        <p:nvPicPr>
          <p:cNvPr id="1030" name="Picture 6" descr="https://www.kuechenhelfer.ch/content/images/thumbs/0018438_electrolux-wagl6e202-waschmaschine-8-kg-1600-umin-sensaline-waschtrommel-dampf-programme-lcd-anzeige_5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576" y="4560849"/>
            <a:ext cx="2149452" cy="21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7326351" y="6077415"/>
            <a:ext cx="5408342" cy="213616"/>
          </a:xfrm>
          <a:custGeom>
            <a:avLst/>
            <a:gdLst>
              <a:gd name="connsiteX0" fmla="*/ 0 w 5408342"/>
              <a:gd name="connsiteY0" fmla="*/ 0 h 213616"/>
              <a:gd name="connsiteX1" fmla="*/ 512956 w 5408342"/>
              <a:gd name="connsiteY1" fmla="*/ 133814 h 213616"/>
              <a:gd name="connsiteX2" fmla="*/ 1059366 w 5408342"/>
              <a:gd name="connsiteY2" fmla="*/ 189570 h 213616"/>
              <a:gd name="connsiteX3" fmla="*/ 1382751 w 5408342"/>
              <a:gd name="connsiteY3" fmla="*/ 133814 h 213616"/>
              <a:gd name="connsiteX4" fmla="*/ 1784195 w 5408342"/>
              <a:gd name="connsiteY4" fmla="*/ 66907 h 213616"/>
              <a:gd name="connsiteX5" fmla="*/ 2241395 w 5408342"/>
              <a:gd name="connsiteY5" fmla="*/ 111512 h 213616"/>
              <a:gd name="connsiteX6" fmla="*/ 2899317 w 5408342"/>
              <a:gd name="connsiteY6" fmla="*/ 211873 h 213616"/>
              <a:gd name="connsiteX7" fmla="*/ 3356517 w 5408342"/>
              <a:gd name="connsiteY7" fmla="*/ 167268 h 213616"/>
              <a:gd name="connsiteX8" fmla="*/ 3657600 w 5408342"/>
              <a:gd name="connsiteY8" fmla="*/ 66907 h 213616"/>
              <a:gd name="connsiteX9" fmla="*/ 4404732 w 5408342"/>
              <a:gd name="connsiteY9" fmla="*/ 55756 h 213616"/>
              <a:gd name="connsiteX10" fmla="*/ 4783873 w 5408342"/>
              <a:gd name="connsiteY10" fmla="*/ 100361 h 213616"/>
              <a:gd name="connsiteX11" fmla="*/ 5263376 w 5408342"/>
              <a:gd name="connsiteY11" fmla="*/ 122663 h 213616"/>
              <a:gd name="connsiteX12" fmla="*/ 5408342 w 5408342"/>
              <a:gd name="connsiteY12" fmla="*/ 89209 h 21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08342" h="213616">
                <a:moveTo>
                  <a:pt x="0" y="0"/>
                </a:moveTo>
                <a:cubicBezTo>
                  <a:pt x="168197" y="51109"/>
                  <a:pt x="336395" y="102219"/>
                  <a:pt x="512956" y="133814"/>
                </a:cubicBezTo>
                <a:cubicBezTo>
                  <a:pt x="689517" y="165409"/>
                  <a:pt x="914400" y="189570"/>
                  <a:pt x="1059366" y="189570"/>
                </a:cubicBezTo>
                <a:cubicBezTo>
                  <a:pt x="1204332" y="189570"/>
                  <a:pt x="1382751" y="133814"/>
                  <a:pt x="1382751" y="133814"/>
                </a:cubicBezTo>
                <a:cubicBezTo>
                  <a:pt x="1503556" y="113370"/>
                  <a:pt x="1641088" y="70624"/>
                  <a:pt x="1784195" y="66907"/>
                </a:cubicBezTo>
                <a:cubicBezTo>
                  <a:pt x="1927302" y="63190"/>
                  <a:pt x="2055541" y="87351"/>
                  <a:pt x="2241395" y="111512"/>
                </a:cubicBezTo>
                <a:cubicBezTo>
                  <a:pt x="2427249" y="135673"/>
                  <a:pt x="2713463" y="202580"/>
                  <a:pt x="2899317" y="211873"/>
                </a:cubicBezTo>
                <a:cubicBezTo>
                  <a:pt x="3085171" y="221166"/>
                  <a:pt x="3230137" y="191429"/>
                  <a:pt x="3356517" y="167268"/>
                </a:cubicBezTo>
                <a:cubicBezTo>
                  <a:pt x="3482898" y="143107"/>
                  <a:pt x="3482898" y="85492"/>
                  <a:pt x="3657600" y="66907"/>
                </a:cubicBezTo>
                <a:cubicBezTo>
                  <a:pt x="3832302" y="48322"/>
                  <a:pt x="4217020" y="50180"/>
                  <a:pt x="4404732" y="55756"/>
                </a:cubicBezTo>
                <a:cubicBezTo>
                  <a:pt x="4592444" y="61332"/>
                  <a:pt x="4640766" y="89210"/>
                  <a:pt x="4783873" y="100361"/>
                </a:cubicBezTo>
                <a:cubicBezTo>
                  <a:pt x="4926980" y="111512"/>
                  <a:pt x="5159298" y="124522"/>
                  <a:pt x="5263376" y="122663"/>
                </a:cubicBezTo>
                <a:cubicBezTo>
                  <a:pt x="5367454" y="120804"/>
                  <a:pt x="5387898" y="105006"/>
                  <a:pt x="5408342" y="89209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Pie 8"/>
          <p:cNvSpPr/>
          <p:nvPr/>
        </p:nvSpPr>
        <p:spPr>
          <a:xfrm>
            <a:off x="11991278" y="5994652"/>
            <a:ext cx="401443" cy="379141"/>
          </a:xfrm>
          <a:prstGeom prst="pie">
            <a:avLst>
              <a:gd name="adj1" fmla="val 5427935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032" name="Picture 8" descr="http://s3.amazonaws.com/img.iluria.com/product/2025CD/618515/450xN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6889" y1="70889" x2="36889" y2="70889"/>
                        <a14:backgroundMark x1="58000" y1="83111" x2="58000" y2="83111"/>
                        <a14:backgroundMark x1="56889" y1="82000" x2="56889" y2="82000"/>
                        <a14:backgroundMark x1="57556" y1="80889" x2="57556" y2="8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1826">
            <a:off x="8552521" y="4798282"/>
            <a:ext cx="2392739" cy="23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ocs.thinger.io/arduino/assets/nodemc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39" y="2401638"/>
            <a:ext cx="1788081" cy="9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9466337" y="4270234"/>
            <a:ext cx="235648" cy="1014761"/>
          </a:xfrm>
          <a:custGeom>
            <a:avLst/>
            <a:gdLst>
              <a:gd name="connsiteX0" fmla="*/ 246799 w 246799"/>
              <a:gd name="connsiteY0" fmla="*/ 1483112 h 1483112"/>
              <a:gd name="connsiteX1" fmla="*/ 46077 w 246799"/>
              <a:gd name="connsiteY1" fmla="*/ 925551 h 1483112"/>
              <a:gd name="connsiteX2" fmla="*/ 1472 w 246799"/>
              <a:gd name="connsiteY2" fmla="*/ 312234 h 1483112"/>
              <a:gd name="connsiteX3" fmla="*/ 79531 w 246799"/>
              <a:gd name="connsiteY3" fmla="*/ 0 h 1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99" h="1483112">
                <a:moveTo>
                  <a:pt x="246799" y="1483112"/>
                </a:moveTo>
                <a:cubicBezTo>
                  <a:pt x="166882" y="1301904"/>
                  <a:pt x="86965" y="1120697"/>
                  <a:pt x="46077" y="925551"/>
                </a:cubicBezTo>
                <a:cubicBezTo>
                  <a:pt x="5189" y="730405"/>
                  <a:pt x="-4104" y="466492"/>
                  <a:pt x="1472" y="312234"/>
                </a:cubicBezTo>
                <a:cubicBezTo>
                  <a:pt x="7048" y="157976"/>
                  <a:pt x="62804" y="52039"/>
                  <a:pt x="79531" y="0"/>
                </a:cubicBezTo>
              </a:path>
            </a:pathLst>
          </a:custGeom>
          <a:ln w="762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Freeform 12"/>
          <p:cNvSpPr/>
          <p:nvPr/>
        </p:nvSpPr>
        <p:spPr>
          <a:xfrm>
            <a:off x="7951806" y="2147739"/>
            <a:ext cx="2303362" cy="676484"/>
          </a:xfrm>
          <a:custGeom>
            <a:avLst/>
            <a:gdLst>
              <a:gd name="connsiteX0" fmla="*/ 2303362 w 2303362"/>
              <a:gd name="connsiteY0" fmla="*/ 676484 h 676484"/>
              <a:gd name="connsiteX1" fmla="*/ 1851950 w 2303362"/>
              <a:gd name="connsiteY1" fmla="*/ 225071 h 676484"/>
              <a:gd name="connsiteX2" fmla="*/ 1851950 w 2303362"/>
              <a:gd name="connsiteY2" fmla="*/ 225071 h 676484"/>
              <a:gd name="connsiteX3" fmla="*/ 1203768 w 2303362"/>
              <a:gd name="connsiteY3" fmla="*/ 5152 h 676484"/>
              <a:gd name="connsiteX4" fmla="*/ 474562 w 2303362"/>
              <a:gd name="connsiteY4" fmla="*/ 86175 h 676484"/>
              <a:gd name="connsiteX5" fmla="*/ 0 w 2303362"/>
              <a:gd name="connsiteY5" fmla="*/ 271370 h 67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362" h="676484">
                <a:moveTo>
                  <a:pt x="2303362" y="676484"/>
                </a:moveTo>
                <a:lnTo>
                  <a:pt x="1851950" y="225071"/>
                </a:lnTo>
                <a:lnTo>
                  <a:pt x="1851950" y="225071"/>
                </a:lnTo>
                <a:cubicBezTo>
                  <a:pt x="1743920" y="188418"/>
                  <a:pt x="1433333" y="28301"/>
                  <a:pt x="1203768" y="5152"/>
                </a:cubicBezTo>
                <a:cubicBezTo>
                  <a:pt x="974203" y="-17997"/>
                  <a:pt x="675190" y="41805"/>
                  <a:pt x="474562" y="86175"/>
                </a:cubicBezTo>
                <a:cubicBezTo>
                  <a:pt x="273934" y="130545"/>
                  <a:pt x="75235" y="238575"/>
                  <a:pt x="0" y="271370"/>
                </a:cubicBezTo>
              </a:path>
            </a:pathLst>
          </a:cu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6" name="Picture 12" descr="https://www.element14.com/community/servlet/JiveServlet/download/38-159801/arduino-uno-transparent-backgrou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356" y="2755366"/>
            <a:ext cx="2184275" cy="15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ixabay.com/static/uploads/photo/2016/02/24/22/11/wireless-1220904_960_72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22321">
            <a:off x="5948935" y="2048658"/>
            <a:ext cx="725076" cy="4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8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Single Corner Rectangle 15"/>
          <p:cNvSpPr/>
          <p:nvPr/>
        </p:nvSpPr>
        <p:spPr>
          <a:xfrm>
            <a:off x="5960224" y="4409954"/>
            <a:ext cx="2573219" cy="2176041"/>
          </a:xfrm>
          <a:prstGeom prst="snip1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 - Web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  <a:p>
            <a:pPr lvl="1"/>
            <a:r>
              <a:rPr lang="de-CH" dirty="0" err="1"/>
              <a:t>NodeJS</a:t>
            </a:r>
            <a:endParaRPr lang="de-CH" dirty="0"/>
          </a:p>
          <a:p>
            <a:pPr lvl="1"/>
            <a:r>
              <a:rPr lang="de-CH" dirty="0"/>
              <a:t>Socket.io</a:t>
            </a:r>
          </a:p>
          <a:p>
            <a:pPr lvl="1"/>
            <a:r>
              <a:rPr lang="de-CH" dirty="0" err="1"/>
              <a:t>MongoDB</a:t>
            </a:r>
            <a:endParaRPr lang="de-CH" dirty="0"/>
          </a:p>
          <a:p>
            <a:pPr lvl="1"/>
            <a:r>
              <a:rPr lang="de-CH" dirty="0"/>
              <a:t>Message Broker</a:t>
            </a:r>
          </a:p>
          <a:p>
            <a:pPr lvl="1"/>
            <a:r>
              <a:rPr lang="de-CH" dirty="0"/>
              <a:t>Twitter API Anbindung</a:t>
            </a:r>
          </a:p>
          <a:p>
            <a:r>
              <a:rPr lang="de-CH" dirty="0"/>
              <a:t>Frontend</a:t>
            </a:r>
          </a:p>
          <a:p>
            <a:pPr lvl="1"/>
            <a:r>
              <a:rPr lang="de-CH" dirty="0" err="1"/>
              <a:t>AngularJS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6065130" y="5465566"/>
            <a:ext cx="2268638" cy="7523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MongoDB</a:t>
            </a:r>
            <a:endParaRPr lang="de-CH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065130" y="4632187"/>
            <a:ext cx="2268638" cy="7523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NodeJS</a:t>
            </a:r>
            <a:endParaRPr lang="de-CH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9121736" y="3364534"/>
            <a:ext cx="2262229" cy="7516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AngularJS</a:t>
            </a:r>
            <a:endParaRPr lang="de-CH" b="1" dirty="0"/>
          </a:p>
        </p:txBody>
      </p:sp>
      <p:pic>
        <p:nvPicPr>
          <p:cNvPr id="2050" name="Picture 2" descr="https://shefaalhammadi.files.wordpress.com/2012/09/twitter-logo-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42" y="2628041"/>
            <a:ext cx="719852" cy="5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9110167" y="4197185"/>
            <a:ext cx="2262229" cy="7516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HTML/CSS</a:t>
            </a:r>
          </a:p>
        </p:txBody>
      </p:sp>
      <p:pic>
        <p:nvPicPr>
          <p:cNvPr id="13" name="Picture 14" descr="https://pixabay.com/static/uploads/photo/2016/02/24/22/11/wireless-1220904_960_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9001">
            <a:off x="3229476" y="5653836"/>
            <a:ext cx="725076" cy="4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997348" y="5508028"/>
            <a:ext cx="2268638" cy="7523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Sensor</a:t>
            </a:r>
          </a:p>
        </p:txBody>
      </p:sp>
      <p:sp>
        <p:nvSpPr>
          <p:cNvPr id="11" name="Can 10"/>
          <p:cNvSpPr/>
          <p:nvPr/>
        </p:nvSpPr>
        <p:spPr>
          <a:xfrm rot="4455260">
            <a:off x="4723121" y="4344134"/>
            <a:ext cx="292545" cy="20462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Queue</a:t>
            </a:r>
          </a:p>
        </p:txBody>
      </p:sp>
      <p:sp>
        <p:nvSpPr>
          <p:cNvPr id="18" name="Snip Single Corner Rectangle 17"/>
          <p:cNvSpPr/>
          <p:nvPr/>
        </p:nvSpPr>
        <p:spPr>
          <a:xfrm>
            <a:off x="8966240" y="3109164"/>
            <a:ext cx="2573219" cy="2176041"/>
          </a:xfrm>
          <a:prstGeom prst="snip1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17" name="Left-Right Arrow 16"/>
          <p:cNvSpPr/>
          <p:nvPr/>
        </p:nvSpPr>
        <p:spPr>
          <a:xfrm rot="19321674">
            <a:off x="8305720" y="4070539"/>
            <a:ext cx="588293" cy="2413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ight Arrow 18"/>
          <p:cNvSpPr/>
          <p:nvPr/>
        </p:nvSpPr>
        <p:spPr>
          <a:xfrm rot="15755214">
            <a:off x="6506230" y="3704045"/>
            <a:ext cx="832651" cy="21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7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42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Sensor</a:t>
            </a:r>
          </a:p>
          <a:p>
            <a:pPr lvl="1"/>
            <a:r>
              <a:rPr lang="de-CH" dirty="0"/>
              <a:t>Messwerte ungenau</a:t>
            </a:r>
          </a:p>
          <a:p>
            <a:pPr lvl="1"/>
            <a:r>
              <a:rPr lang="de-CH" dirty="0"/>
              <a:t>Sensor liefert AC -&gt; AD-Converter ?</a:t>
            </a:r>
          </a:p>
          <a:p>
            <a:r>
              <a:rPr lang="de-CH" dirty="0" err="1"/>
              <a:t>NodeMCU</a:t>
            </a:r>
            <a:endParaRPr lang="de-CH" dirty="0"/>
          </a:p>
          <a:p>
            <a:pPr lvl="1"/>
            <a:r>
              <a:rPr lang="de-CH" dirty="0"/>
              <a:t>ADC Probleme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16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Idee Praxistauglich</a:t>
            </a:r>
          </a:p>
          <a:p>
            <a:r>
              <a:rPr lang="de-CH" dirty="0"/>
              <a:t>Jedoch noch Verbesserungspotential</a:t>
            </a:r>
          </a:p>
          <a:p>
            <a:pPr lvl="1"/>
            <a:r>
              <a:rPr lang="de-CH" dirty="0"/>
              <a:t>Erkennung des Waschgangs</a:t>
            </a:r>
          </a:p>
          <a:p>
            <a:r>
              <a:rPr lang="de-CH" dirty="0"/>
              <a:t>Weiterführende Ideen</a:t>
            </a:r>
          </a:p>
          <a:p>
            <a:pPr lvl="1"/>
            <a:r>
              <a:rPr lang="de-CH" dirty="0"/>
              <a:t>SMS </a:t>
            </a:r>
            <a:r>
              <a:rPr lang="de-CH" dirty="0" err="1"/>
              <a:t>Notification</a:t>
            </a:r>
            <a:endParaRPr lang="de-CH" dirty="0"/>
          </a:p>
          <a:p>
            <a:pPr lvl="1"/>
            <a:r>
              <a:rPr lang="de-CH" dirty="0"/>
              <a:t>Authentifizierung mittels Karte</a:t>
            </a:r>
          </a:p>
        </p:txBody>
      </p:sp>
    </p:spTree>
    <p:extLst>
      <p:ext uri="{BB962C8B-B14F-4D97-AF65-F5344CB8AC3E}">
        <p14:creationId xmlns:p14="http://schemas.microsoft.com/office/powerpoint/2010/main" val="205128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688820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147</Words>
  <Application>Microsoft Office PowerPoint</Application>
  <PresentationFormat>Widescreen</PresentationFormat>
  <Paragraphs>76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waku-plnr</vt:lpstr>
      <vt:lpstr>Inhalt</vt:lpstr>
      <vt:lpstr>Projektidee</vt:lpstr>
      <vt:lpstr>Architektur - Sensor</vt:lpstr>
      <vt:lpstr>Architektur - Web</vt:lpstr>
      <vt:lpstr>Demo</vt:lpstr>
      <vt:lpstr>Probleme</vt:lpstr>
      <vt:lpstr>Fazit</vt:lpstr>
      <vt:lpstr>Fragen?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waku-plnr</dc:title>
  <dc:creator>meva</dc:creator>
  <cp:lastModifiedBy>meva</cp:lastModifiedBy>
  <cp:revision>22</cp:revision>
  <dcterms:created xsi:type="dcterms:W3CDTF">2016-05-29T13:25:29Z</dcterms:created>
  <dcterms:modified xsi:type="dcterms:W3CDTF">2016-05-29T15:25:44Z</dcterms:modified>
</cp:coreProperties>
</file>