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9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70" d="100"/>
          <a:sy n="70" d="100"/>
        </p:scale>
        <p:origin x="119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F272-415F-4538-B4CE-9FA364691D9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EE45-4CD9-40E0-A0B6-44AE4FDE48B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11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EE45-4CD9-40E0-A0B6-44AE4FDE48B5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03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9EE45-4CD9-40E0-A0B6-44AE4FDE48B5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21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203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90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95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6599"/>
            <a:ext cx="7729728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62364"/>
            <a:ext cx="7729728" cy="37776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Picture 4" descr="https://upload.wikimedia.org/wikipedia/commons/0/08/Z-Wave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0" b="97143" l="2400" r="90000">
                        <a14:foregroundMark x1="23600" y1="27619" x2="23600" y2="27619"/>
                        <a14:foregroundMark x1="6400" y1="34286" x2="6400" y2="34286"/>
                        <a14:foregroundMark x1="2400" y1="61905" x2="2400" y2="61905"/>
                        <a14:foregroundMark x1="31600" y1="97143" x2="31600" y2="97143"/>
                        <a14:foregroundMark x1="54800" y1="74286" x2="54800" y2="74286"/>
                        <a14:foregroundMark x1="62800" y1="77143" x2="62800" y2="77143"/>
                        <a14:foregroundMark x1="76800" y1="80952" x2="76800" y2="80952"/>
                        <a14:foregroundMark x1="88000" y1="73333" x2="88000" y2="73333"/>
                        <a14:foregroundMark x1="27600" y1="3810" x2="27600" y2="3810"/>
                        <a14:backgroundMark x1="46400" y1="35238" x2="46400" y2="35238"/>
                        <a14:backgroundMark x1="67600" y1="23810" x2="67600" y2="23810"/>
                        <a14:backgroundMark x1="92000" y1="23810" x2="92000" y2="23810"/>
                        <a14:backgroundMark x1="84800" y1="23810" x2="84800" y2="23810"/>
                        <a14:backgroundMark x1="81200" y1="20000" x2="81200" y2="20000"/>
                        <a14:backgroundMark x1="80000" y1="26667" x2="80000" y2="26667"/>
                        <a14:backgroundMark x1="82000" y1="94286" x2="82000" y2="94286"/>
                        <a14:backgroundMark x1="30000" y1="67619" x2="30000" y2="67619"/>
                        <a14:backgroundMark x1="29200" y1="77143" x2="29200" y2="77143"/>
                        <a14:backgroundMark x1="14000" y1="76190" x2="14000" y2="76190"/>
                        <a14:backgroundMark x1="15600" y1="26667" x2="15600" y2="26667"/>
                        <a14:backgroundMark x1="4000" y1="14286" x2="4000" y2="14286"/>
                        <a14:backgroundMark x1="65600" y1="71429" x2="65600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92" y="6045340"/>
            <a:ext cx="1670892" cy="7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6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9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582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0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5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20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18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5DF268-AEF6-46C5-8D9C-EB18CF741AF6}" type="datetimeFigureOut">
              <a:rPr lang="de-CH" smtClean="0"/>
              <a:t>10.03.2016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7BACFD2-2040-4680-8A69-CA73BA1159B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7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17.png"/><Relationship Id="rId17" Type="http://schemas.microsoft.com/office/2007/relationships/hdphoto" Target="../media/hdphoto1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0.wdp"/><Relationship Id="rId10" Type="http://schemas.openxmlformats.org/officeDocument/2006/relationships/image" Target="../media/image16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9.wdp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microsoft.com/office/2007/relationships/hdphoto" Target="../media/hdphoto6.wdp"/><Relationship Id="rId12" Type="http://schemas.openxmlformats.org/officeDocument/2006/relationships/image" Target="../media/image17.png"/><Relationship Id="rId17" Type="http://schemas.microsoft.com/office/2007/relationships/hdphoto" Target="../media/hdphoto1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0.wdp"/><Relationship Id="rId10" Type="http://schemas.openxmlformats.org/officeDocument/2006/relationships/image" Target="../media/image16.png"/><Relationship Id="rId19" Type="http://schemas.microsoft.com/office/2007/relationships/hdphoto" Target="../media/hdphoto12.wdp"/><Relationship Id="rId4" Type="http://schemas.openxmlformats.org/officeDocument/2006/relationships/image" Target="../media/image4.png"/><Relationship Id="rId9" Type="http://schemas.microsoft.com/office/2007/relationships/hdphoto" Target="../media/hdphoto7.wdp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Luca Aquino</a:t>
            </a:r>
            <a:br>
              <a:rPr lang="de-CH" dirty="0" smtClean="0"/>
            </a:br>
            <a:r>
              <a:rPr lang="de-CH" dirty="0" smtClean="0"/>
              <a:t>Fabian Binna</a:t>
            </a:r>
            <a:br>
              <a:rPr lang="de-CH" dirty="0" smtClean="0"/>
            </a:br>
            <a:r>
              <a:rPr lang="de-CH" dirty="0" smtClean="0"/>
              <a:t>Valentin Meier</a:t>
            </a:r>
          </a:p>
        </p:txBody>
      </p:sp>
      <p:pic>
        <p:nvPicPr>
          <p:cNvPr id="2050" name="Picture 2" descr="https://upload.wikimedia.org/wikipedia/commons/0/08/Z-Wav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654556"/>
            <a:ext cx="2381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Gerätetypen &amp; Kosten</a:t>
            </a:r>
            <a:endParaRPr lang="de-CH" dirty="0"/>
          </a:p>
        </p:txBody>
      </p:sp>
      <p:pic>
        <p:nvPicPr>
          <p:cNvPr id="3074" name="Picture 2" descr="http://shop.tecmatic.ch/1369-thickbox/wandschalter-mit-geteilter-schaltwippe-z-wave-weiss-tz66d-tkb-hom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19006" r="19070" b="19305"/>
          <a:stretch/>
        </p:blipFill>
        <p:spPr bwMode="auto">
          <a:xfrm>
            <a:off x="4147807" y="1862913"/>
            <a:ext cx="1118081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07" y="1726741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3242930" y="1807535"/>
            <a:ext cx="786810" cy="4540102"/>
          </a:xfrm>
          <a:prstGeom prst="leftBrace">
            <a:avLst/>
          </a:prstGeom>
          <a:ln w="60325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 descr="http://shop.tecmatic.ch/570-thickbox/sensor-temperatur-und-luftfeuchtigkeit-z-wave-st814-everspri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24460" r="26989" b="27568"/>
          <a:stretch/>
        </p:blipFill>
        <p:spPr bwMode="auto">
          <a:xfrm>
            <a:off x="4371187" y="3658813"/>
            <a:ext cx="2115880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hop.tecmatic.ch/557-thickbox/bewegungsmelder-z-wave-sp103-everspring-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667" b="67833" l="30167" r="67000">
                        <a14:foregroundMark x1="36833" y1="53000" x2="36833" y2="53000"/>
                        <a14:foregroundMark x1="35167" y1="54667" x2="35167" y2="54667"/>
                        <a14:foregroundMark x1="40333" y1="39500" x2="40333" y2="39500"/>
                        <a14:foregroundMark x1="37833" y1="40833" x2="37833" y2="40833"/>
                        <a14:foregroundMark x1="37667" y1="40833" x2="37667" y2="40833"/>
                        <a14:foregroundMark x1="40333" y1="37000" x2="40333" y2="37000"/>
                        <a14:foregroundMark x1="42833" y1="36667" x2="44167" y2="36333"/>
                        <a14:foregroundMark x1="47500" y1="36500" x2="48000" y2="36667"/>
                        <a14:foregroundMark x1="48833" y1="37500" x2="48833" y2="37500"/>
                        <a14:foregroundMark x1="50667" y1="39500" x2="51667" y2="40500"/>
                        <a14:foregroundMark x1="51667" y1="40833" x2="51000" y2="42667"/>
                        <a14:foregroundMark x1="41333" y1="52333" x2="41333" y2="52333"/>
                        <a14:foregroundMark x1="41333" y1="52333" x2="41167" y2="53500"/>
                        <a14:foregroundMark x1="37667" y1="55167" x2="37667" y2="55167"/>
                        <a14:foregroundMark x1="37333" y1="55167" x2="37333" y2="55167"/>
                        <a14:foregroundMark x1="37333" y1="52500" x2="3733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94" t="31717" r="33885" b="31445"/>
          <a:stretch/>
        </p:blipFill>
        <p:spPr bwMode="auto">
          <a:xfrm>
            <a:off x="5624262" y="2419787"/>
            <a:ext cx="1201480" cy="12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hop.tecmatic.ch/1458-thickbox/zwischenstecker-z-wave-plus-mit-strommessfunktion-gen5-aeon-labs-zw075-zweu-adapte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500" b="67000" l="34000" r="66000">
                        <a14:foregroundMark x1="45167" y1="35167" x2="45167" y2="35167"/>
                        <a14:foregroundMark x1="43000" y1="34667" x2="43000" y2="34667"/>
                        <a14:foregroundMark x1="43833" y1="34333" x2="43833" y2="34333"/>
                        <a14:foregroundMark x1="42833" y1="34333" x2="42833" y2="34333"/>
                        <a14:foregroundMark x1="42167" y1="34000" x2="42167" y2="34000"/>
                        <a14:foregroundMark x1="41833" y1="33833" x2="41500" y2="33833"/>
                        <a14:foregroundMark x1="41333" y1="33833" x2="41333" y2="33833"/>
                        <a14:foregroundMark x1="40667" y1="33833" x2="40667" y2="3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1" t="32558" r="32397" b="32465"/>
          <a:stretch/>
        </p:blipFill>
        <p:spPr bwMode="auto">
          <a:xfrm>
            <a:off x="6845441" y="3548575"/>
            <a:ext cx="1529540" cy="1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hop.tecmatic.ch/1887-thickbox/led-birne-z-wave-plus-aeon-labs-zw098-c55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0" b="68333" l="16500" r="8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8614" r="15889" b="29500"/>
          <a:stretch/>
        </p:blipFill>
        <p:spPr bwMode="auto">
          <a:xfrm>
            <a:off x="8952825" y="4351797"/>
            <a:ext cx="2735092" cy="16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hop.tecmatic.ch/727-thickbox/sirene-z-wave-be-alsound-benex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667" b="80833" l="34333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25000" r="31722" b="16833"/>
          <a:stretch/>
        </p:blipFill>
        <p:spPr bwMode="auto">
          <a:xfrm>
            <a:off x="8432457" y="2913154"/>
            <a:ext cx="136128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hop.tecmatic.ch/1803-thickbox/thermostat-z-wave-plus-thermofloor-heatit-3600w-16a-schwarz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167" b="95333" l="3500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1" y="1734945"/>
            <a:ext cx="1261556" cy="12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hop.tecmatic.ch/1490-thickbox/y-cam-bullet-hd-720-2-generation-ycblhd7-netzwerkkamera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4667" b="84000" l="8167" r="91500">
                        <a14:foregroundMark x1="34000" y1="31833" x2="34000" y2="31833"/>
                        <a14:foregroundMark x1="41167" y1="30167" x2="41167" y2="30167"/>
                        <a14:foregroundMark x1="41167" y1="30167" x2="43333" y2="29500"/>
                        <a14:foregroundMark x1="44833" y1="29333" x2="45833" y2="29333"/>
                        <a14:foregroundMark x1="46833" y1="29333" x2="47333" y2="29500"/>
                        <a14:foregroundMark x1="49000" y1="29667" x2="50000" y2="29833"/>
                        <a14:foregroundMark x1="50000" y1="29833" x2="50000" y2="29833"/>
                        <a14:foregroundMark x1="50000" y1="29833" x2="52500" y2="29500"/>
                        <a14:foregroundMark x1="54833" y1="29167" x2="55667" y2="29167"/>
                        <a14:foregroundMark x1="55833" y1="29167" x2="55833" y2="29167"/>
                        <a14:foregroundMark x1="57167" y1="29000" x2="57667" y2="29000"/>
                        <a14:foregroundMark x1="57833" y1="29000" x2="58333" y2="29000"/>
                        <a14:foregroundMark x1="60167" y1="29500" x2="60167" y2="29500"/>
                        <a14:foregroundMark x1="61000" y1="29667" x2="61000" y2="29667"/>
                        <a14:foregroundMark x1="61500" y1="29667" x2="61500" y2="29667"/>
                        <a14:foregroundMark x1="83500" y1="56000" x2="83500" y2="56000"/>
                        <a14:foregroundMark x1="85333" y1="56000" x2="85333" y2="56000"/>
                        <a14:foregroundMark x1="85667" y1="56167" x2="85667" y2="56167"/>
                        <a14:foregroundMark x1="86667" y1="56667" x2="86667" y2="56667"/>
                        <a14:foregroundMark x1="86833" y1="57000" x2="86833" y2="57000"/>
                        <a14:foregroundMark x1="86333" y1="55500" x2="86333" y2="55500"/>
                        <a14:foregroundMark x1="85333" y1="55167" x2="85333" y2="55167"/>
                        <a14:foregroundMark x1="85167" y1="55167" x2="85167" y2="55167"/>
                        <a14:foregroundMark x1="84667" y1="55000" x2="84667" y2="55000"/>
                        <a14:foregroundMark x1="78667" y1="54167" x2="78667" y2="54167"/>
                        <a14:foregroundMark x1="77167" y1="53833" x2="76833" y2="53667"/>
                        <a14:foregroundMark x1="76500" y1="53667" x2="76500" y2="53667"/>
                        <a14:foregroundMark x1="76000" y1="53333" x2="76000" y2="53333"/>
                        <a14:foregroundMark x1="76000" y1="53333" x2="76000" y2="53333"/>
                        <a14:foregroundMark x1="74667" y1="53000" x2="74667" y2="53000"/>
                        <a14:foregroundMark x1="74667" y1="52667" x2="74167" y2="52667"/>
                        <a14:foregroundMark x1="74333" y1="52167" x2="74333" y2="52167"/>
                        <a14:foregroundMark x1="31000" y1="29667" x2="31000" y2="29667"/>
                        <a14:foregroundMark x1="24667" y1="28833" x2="24667" y2="28833"/>
                        <a14:foregroundMark x1="24167" y1="28333" x2="24167" y2="28333"/>
                        <a14:foregroundMark x1="28000" y1="28167" x2="28000" y2="28167"/>
                        <a14:foregroundMark x1="31000" y1="28000" x2="31833" y2="28000"/>
                        <a14:foregroundMark x1="55000" y1="28167" x2="55000" y2="28167"/>
                        <a14:foregroundMark x1="55667" y1="27667" x2="55667" y2="27667"/>
                        <a14:foregroundMark x1="57667" y1="27667" x2="57667" y2="27667"/>
                        <a14:foregroundMark x1="60167" y1="27667" x2="60167" y2="27667"/>
                        <a14:foregroundMark x1="60167" y1="27667" x2="60167" y2="27667"/>
                        <a14:foregroundMark x1="61833" y1="27667" x2="61833" y2="27667"/>
                        <a14:foregroundMark x1="62333" y1="27667" x2="62333" y2="27667"/>
                        <a14:foregroundMark x1="64000" y1="29167" x2="64000" y2="29167"/>
                        <a14:foregroundMark x1="65333" y1="29333" x2="65333" y2="29333"/>
                        <a14:foregroundMark x1="20500" y1="27333" x2="20500" y2="27333"/>
                        <a14:foregroundMark x1="21500" y1="27333" x2="22500" y2="27333"/>
                        <a14:foregroundMark x1="22500" y1="27333" x2="22500" y2="27333"/>
                        <a14:foregroundMark x1="18333" y1="27333" x2="18333" y2="27333"/>
                        <a14:foregroundMark x1="18333" y1="26667" x2="18333" y2="26667"/>
                        <a14:foregroundMark x1="19167" y1="26667" x2="19167" y2="26667"/>
                        <a14:foregroundMark x1="17333" y1="26667" x2="17333" y2="26667"/>
                        <a14:foregroundMark x1="16000" y1="26667" x2="16000" y2="26667"/>
                        <a14:foregroundMark x1="66500" y1="30167" x2="66500" y2="30167"/>
                        <a14:foregroundMark x1="68333" y1="34000" x2="68333" y2="34000"/>
                        <a14:foregroundMark x1="68833" y1="35000" x2="68833" y2="35000"/>
                        <a14:foregroundMark x1="69167" y1="36000" x2="69167" y2="36000"/>
                        <a14:foregroundMark x1="63667" y1="27500" x2="63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3333" r="7056" b="15668"/>
          <a:stretch/>
        </p:blipFill>
        <p:spPr bwMode="auto">
          <a:xfrm>
            <a:off x="8843277" y="1783960"/>
            <a:ext cx="2638113" cy="18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smalleycreative.com/wp-content/uploads/2015/11/RASPBERRY_PI_2_B_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4198903"/>
            <a:ext cx="2418092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-wave.us/media/catalog/product/cache/1/image/800x800/18ff9b5ed1bd3738f61d707cc1509711/r/a/raz500_5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5152983"/>
            <a:ext cx="1138957" cy="1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 rot="19206703">
            <a:off x="2147273" y="5536413"/>
            <a:ext cx="580445" cy="1284979"/>
            <a:chOff x="1347746" y="1024665"/>
            <a:chExt cx="580445" cy="1284979"/>
          </a:xfrm>
        </p:grpSpPr>
        <p:sp>
          <p:nvSpPr>
            <p:cNvPr id="23" name="Snip Same Side Corner Rectangle 2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Oval 2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106.-</a:t>
              </a:r>
              <a:endParaRPr lang="de-CH" dirty="0"/>
            </a:p>
          </p:txBody>
        </p:sp>
      </p:grpSp>
      <p:grpSp>
        <p:nvGrpSpPr>
          <p:cNvPr id="27" name="Group 26"/>
          <p:cNvGrpSpPr/>
          <p:nvPr/>
        </p:nvGrpSpPr>
        <p:grpSpPr>
          <a:xfrm rot="13677387">
            <a:off x="1868881" y="2023192"/>
            <a:ext cx="580445" cy="1284979"/>
            <a:chOff x="1347746" y="1024665"/>
            <a:chExt cx="580445" cy="1284979"/>
          </a:xfrm>
        </p:grpSpPr>
        <p:sp>
          <p:nvSpPr>
            <p:cNvPr id="28" name="Snip Same Side Corner Rectangle 2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Oval 2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139.-</a:t>
              </a:r>
              <a:endParaRPr lang="de-CH" dirty="0"/>
            </a:p>
          </p:txBody>
        </p:sp>
      </p:grpSp>
      <p:grpSp>
        <p:nvGrpSpPr>
          <p:cNvPr id="32" name="Group 31"/>
          <p:cNvGrpSpPr/>
          <p:nvPr/>
        </p:nvGrpSpPr>
        <p:grpSpPr>
          <a:xfrm rot="13677387">
            <a:off x="5306276" y="1493728"/>
            <a:ext cx="580445" cy="1284979"/>
            <a:chOff x="1347746" y="1024665"/>
            <a:chExt cx="580445" cy="1284979"/>
          </a:xfrm>
        </p:grpSpPr>
        <p:sp>
          <p:nvSpPr>
            <p:cNvPr id="33" name="Snip Same Side Corner Rectangle 3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Oval 3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69.-</a:t>
              </a:r>
              <a:endParaRPr lang="de-CH" dirty="0"/>
            </a:p>
          </p:txBody>
        </p:sp>
      </p:grpSp>
      <p:grpSp>
        <p:nvGrpSpPr>
          <p:cNvPr id="37" name="Group 36"/>
          <p:cNvGrpSpPr/>
          <p:nvPr/>
        </p:nvGrpSpPr>
        <p:grpSpPr>
          <a:xfrm rot="18614478">
            <a:off x="6073887" y="5241560"/>
            <a:ext cx="580445" cy="1284979"/>
            <a:chOff x="1347746" y="1024665"/>
            <a:chExt cx="580445" cy="1284979"/>
          </a:xfrm>
        </p:grpSpPr>
        <p:sp>
          <p:nvSpPr>
            <p:cNvPr id="38" name="Snip Same Side Corner Rectangle 3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Oval 3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TextBox 4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69.-</a:t>
              </a:r>
              <a:endParaRPr lang="de-CH" dirty="0"/>
            </a:p>
          </p:txBody>
        </p:sp>
      </p:grpSp>
      <p:grpSp>
        <p:nvGrpSpPr>
          <p:cNvPr id="42" name="Group 41"/>
          <p:cNvGrpSpPr/>
          <p:nvPr/>
        </p:nvGrpSpPr>
        <p:grpSpPr>
          <a:xfrm rot="13012781">
            <a:off x="10647878" y="1035135"/>
            <a:ext cx="580445" cy="1284979"/>
            <a:chOff x="1347746" y="1024665"/>
            <a:chExt cx="580445" cy="1284979"/>
          </a:xfrm>
        </p:grpSpPr>
        <p:sp>
          <p:nvSpPr>
            <p:cNvPr id="43" name="Snip Same Side Corner Rectangle 4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Oval 4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309.-</a:t>
              </a:r>
              <a:endParaRPr lang="de-CH" dirty="0"/>
            </a:p>
          </p:txBody>
        </p:sp>
      </p:grpSp>
      <p:grpSp>
        <p:nvGrpSpPr>
          <p:cNvPr id="47" name="Group 46"/>
          <p:cNvGrpSpPr/>
          <p:nvPr/>
        </p:nvGrpSpPr>
        <p:grpSpPr>
          <a:xfrm rot="20577142">
            <a:off x="7402457" y="4765773"/>
            <a:ext cx="580445" cy="1284979"/>
            <a:chOff x="1347746" y="1024665"/>
            <a:chExt cx="580445" cy="1284979"/>
          </a:xfrm>
        </p:grpSpPr>
        <p:sp>
          <p:nvSpPr>
            <p:cNvPr id="48" name="Snip Same Side Corner Rectangle 4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Oval 4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Box 5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69.-</a:t>
              </a:r>
              <a:endParaRPr lang="de-CH" dirty="0"/>
            </a:p>
          </p:txBody>
        </p:sp>
      </p:grpSp>
      <p:grpSp>
        <p:nvGrpSpPr>
          <p:cNvPr id="52" name="Group 51"/>
          <p:cNvGrpSpPr/>
          <p:nvPr/>
        </p:nvGrpSpPr>
        <p:grpSpPr>
          <a:xfrm rot="14524990">
            <a:off x="8153495" y="1040972"/>
            <a:ext cx="580445" cy="1284979"/>
            <a:chOff x="1347746" y="1024665"/>
            <a:chExt cx="580445" cy="1284979"/>
          </a:xfrm>
        </p:grpSpPr>
        <p:sp>
          <p:nvSpPr>
            <p:cNvPr id="53" name="Snip Same Side Corner Rectangle 5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Oval 5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159.-</a:t>
              </a:r>
              <a:endParaRPr lang="de-CH" dirty="0"/>
            </a:p>
          </p:txBody>
        </p:sp>
      </p:grpSp>
      <p:grpSp>
        <p:nvGrpSpPr>
          <p:cNvPr id="57" name="Group 56"/>
          <p:cNvGrpSpPr/>
          <p:nvPr/>
        </p:nvGrpSpPr>
        <p:grpSpPr>
          <a:xfrm rot="16785571">
            <a:off x="6913196" y="2744948"/>
            <a:ext cx="580445" cy="1284979"/>
            <a:chOff x="1347746" y="1024665"/>
            <a:chExt cx="580445" cy="1284979"/>
          </a:xfrm>
        </p:grpSpPr>
        <p:sp>
          <p:nvSpPr>
            <p:cNvPr id="58" name="Snip Same Side Corner Rectangle 5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Oval 5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59.-</a:t>
              </a:r>
              <a:endParaRPr lang="de-CH" dirty="0"/>
            </a:p>
          </p:txBody>
        </p:sp>
      </p:grpSp>
      <p:grpSp>
        <p:nvGrpSpPr>
          <p:cNvPr id="62" name="Group 61"/>
          <p:cNvGrpSpPr/>
          <p:nvPr/>
        </p:nvGrpSpPr>
        <p:grpSpPr>
          <a:xfrm rot="17515921">
            <a:off x="9670642" y="3401237"/>
            <a:ext cx="580445" cy="1284979"/>
            <a:chOff x="1347746" y="1024665"/>
            <a:chExt cx="580445" cy="1284979"/>
          </a:xfrm>
        </p:grpSpPr>
        <p:sp>
          <p:nvSpPr>
            <p:cNvPr id="63" name="Snip Same Side Corner Rectangle 62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Oval 63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TextBox 65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69.-</a:t>
              </a:r>
              <a:endParaRPr lang="de-CH" dirty="0"/>
            </a:p>
          </p:txBody>
        </p:sp>
      </p:grpSp>
      <p:grpSp>
        <p:nvGrpSpPr>
          <p:cNvPr id="67" name="Group 66"/>
          <p:cNvGrpSpPr/>
          <p:nvPr/>
        </p:nvGrpSpPr>
        <p:grpSpPr>
          <a:xfrm rot="18614478">
            <a:off x="10480670" y="5201363"/>
            <a:ext cx="580445" cy="1284979"/>
            <a:chOff x="1347746" y="1024665"/>
            <a:chExt cx="580445" cy="1284979"/>
          </a:xfrm>
        </p:grpSpPr>
        <p:sp>
          <p:nvSpPr>
            <p:cNvPr id="68" name="Snip Same Side Corner Rectangle 67"/>
            <p:cNvSpPr/>
            <p:nvPr/>
          </p:nvSpPr>
          <p:spPr>
            <a:xfrm>
              <a:off x="1347746" y="1361019"/>
              <a:ext cx="580445" cy="948622"/>
            </a:xfrm>
            <a:prstGeom prst="snip2SameRect">
              <a:avLst>
                <a:gd name="adj1" fmla="val 26452"/>
                <a:gd name="adj2" fmla="val 0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Oval 68"/>
            <p:cNvSpPr/>
            <p:nvPr/>
          </p:nvSpPr>
          <p:spPr>
            <a:xfrm>
              <a:off x="1586272" y="1475319"/>
              <a:ext cx="114300" cy="114300"/>
            </a:xfrm>
            <a:prstGeom prst="ellipse">
              <a:avLst/>
            </a:prstGeom>
            <a:solidFill>
              <a:srgbClr val="F2F2F2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497860" y="1024665"/>
              <a:ext cx="217615" cy="505961"/>
            </a:xfrm>
            <a:custGeom>
              <a:avLst/>
              <a:gdLst>
                <a:gd name="connsiteX0" fmla="*/ 148060 w 217615"/>
                <a:gd name="connsiteY0" fmla="*/ 505961 h 505961"/>
                <a:gd name="connsiteX1" fmla="*/ 961 w 217615"/>
                <a:gd name="connsiteY1" fmla="*/ 223690 h 505961"/>
                <a:gd name="connsiteX2" fmla="*/ 211670 w 217615"/>
                <a:gd name="connsiteY2" fmla="*/ 1053 h 505961"/>
                <a:gd name="connsiteX3" fmla="*/ 159987 w 217615"/>
                <a:gd name="connsiteY3" fmla="*/ 315130 h 50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615" h="505961">
                  <a:moveTo>
                    <a:pt x="148060" y="505961"/>
                  </a:moveTo>
                  <a:cubicBezTo>
                    <a:pt x="69209" y="406901"/>
                    <a:pt x="-9641" y="307841"/>
                    <a:pt x="961" y="223690"/>
                  </a:cubicBezTo>
                  <a:cubicBezTo>
                    <a:pt x="11563" y="139539"/>
                    <a:pt x="185166" y="-14187"/>
                    <a:pt x="211670" y="1053"/>
                  </a:cubicBezTo>
                  <a:cubicBezTo>
                    <a:pt x="238174" y="16293"/>
                    <a:pt x="167938" y="262121"/>
                    <a:pt x="159987" y="31513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309572" y="1791128"/>
              <a:ext cx="66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74.-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6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Protokoll Stack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48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Physical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Datenübertragungsrate</a:t>
            </a:r>
          </a:p>
          <a:p>
            <a:pPr lvl="1"/>
            <a:r>
              <a:rPr lang="de-CH" dirty="0" smtClean="0"/>
              <a:t>9.6kbps / 40kbps / 100kbps</a:t>
            </a:r>
          </a:p>
          <a:p>
            <a:r>
              <a:rPr lang="de-CH" dirty="0" smtClean="0"/>
              <a:t>Frequenz</a:t>
            </a:r>
          </a:p>
          <a:p>
            <a:pPr lvl="1"/>
            <a:r>
              <a:rPr lang="de-CH" dirty="0" smtClean="0"/>
              <a:t>Europa: 	868.42 MHz (SRD)</a:t>
            </a:r>
          </a:p>
          <a:p>
            <a:pPr lvl="1"/>
            <a:r>
              <a:rPr lang="de-CH" dirty="0" smtClean="0"/>
              <a:t>USA:		908.42 MHz (ISM)</a:t>
            </a:r>
          </a:p>
          <a:p>
            <a:r>
              <a:rPr lang="de-CH" dirty="0" smtClean="0"/>
              <a:t>Encoding</a:t>
            </a:r>
          </a:p>
          <a:p>
            <a:pPr lvl="1"/>
            <a:r>
              <a:rPr lang="de-CH" dirty="0" smtClean="0"/>
              <a:t>Manchester (9.6kbps)</a:t>
            </a:r>
          </a:p>
          <a:p>
            <a:pPr lvl="1"/>
            <a:r>
              <a:rPr lang="de-CH" dirty="0" smtClean="0"/>
              <a:t>NRZ(40kbps / 100kbps)</a:t>
            </a:r>
          </a:p>
          <a:p>
            <a:r>
              <a:rPr lang="de-CH" dirty="0" smtClean="0"/>
              <a:t>Modulation</a:t>
            </a:r>
          </a:p>
          <a:p>
            <a:pPr lvl="1"/>
            <a:r>
              <a:rPr lang="de-CH" dirty="0" smtClean="0"/>
              <a:t>GFSK (Sicher?)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34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Transport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Error Detection</a:t>
            </a:r>
          </a:p>
          <a:p>
            <a:r>
              <a:rPr lang="de-CH" dirty="0" smtClean="0"/>
              <a:t>Retransmission</a:t>
            </a:r>
          </a:p>
          <a:p>
            <a:r>
              <a:rPr lang="de-CH" dirty="0" smtClean="0"/>
              <a:t>Acknowledgement</a:t>
            </a:r>
          </a:p>
          <a:p>
            <a:r>
              <a:rPr lang="de-CH" dirty="0" smtClean="0"/>
              <a:t>MEHR HIER?!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47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Mesh Netzwerk</a:t>
            </a:r>
          </a:p>
          <a:p>
            <a:r>
              <a:rPr lang="de-CH" dirty="0" smtClean="0"/>
              <a:t>32-Bit Home ID</a:t>
            </a:r>
          </a:p>
          <a:p>
            <a:pPr lvl="1"/>
            <a:r>
              <a:rPr lang="de-CH" dirty="0" smtClean="0"/>
              <a:t>Pro Controller</a:t>
            </a:r>
          </a:p>
          <a:p>
            <a:pPr lvl="1"/>
            <a:r>
              <a:rPr lang="de-CH" dirty="0" smtClean="0"/>
              <a:t>Vom Hersteller vergeben</a:t>
            </a:r>
          </a:p>
          <a:p>
            <a:r>
              <a:rPr lang="de-CH" dirty="0" smtClean="0"/>
              <a:t>8-Bit Node ID</a:t>
            </a:r>
          </a:p>
          <a:p>
            <a:pPr lvl="1"/>
            <a:r>
              <a:rPr lang="de-CH" dirty="0" smtClean="0"/>
              <a:t>Pro Endgerät</a:t>
            </a:r>
          </a:p>
          <a:p>
            <a:pPr lvl="1"/>
            <a:r>
              <a:rPr lang="de-CH" dirty="0" smtClean="0"/>
              <a:t>Vom Controller vergeben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70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Security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Preshared Key</a:t>
            </a:r>
          </a:p>
          <a:p>
            <a:pPr lvl="1"/>
            <a:r>
              <a:rPr lang="de-CH" dirty="0" smtClean="0"/>
              <a:t>128Bit Network Key</a:t>
            </a:r>
          </a:p>
          <a:p>
            <a:pPr lvl="1"/>
            <a:r>
              <a:rPr lang="de-CH" dirty="0" smtClean="0"/>
              <a:t>Von Controller generiert</a:t>
            </a:r>
          </a:p>
          <a:p>
            <a:r>
              <a:rPr lang="de-CH" dirty="0" smtClean="0"/>
              <a:t>Cipher &amp; MAC-Keys</a:t>
            </a:r>
          </a:p>
          <a:p>
            <a:pPr lvl="1"/>
            <a:r>
              <a:rPr lang="de-CH" dirty="0" smtClean="0"/>
              <a:t>128Bit</a:t>
            </a:r>
          </a:p>
          <a:p>
            <a:pPr lvl="1"/>
            <a:r>
              <a:rPr lang="de-CH" dirty="0" smtClean="0"/>
              <a:t>Von Netzwerk Key abgeleitet</a:t>
            </a:r>
          </a:p>
          <a:p>
            <a:r>
              <a:rPr lang="de-CH" dirty="0" smtClean="0"/>
              <a:t>Nonce</a:t>
            </a:r>
          </a:p>
          <a:p>
            <a:pPr lvl="1"/>
            <a:r>
              <a:rPr lang="de-CH" dirty="0" smtClean="0"/>
              <a:t>64Bit</a:t>
            </a:r>
          </a:p>
          <a:p>
            <a:pPr lvl="1"/>
            <a:r>
              <a:rPr lang="de-CH" dirty="0" smtClean="0"/>
              <a:t>Gegen Replay Attacken</a:t>
            </a:r>
          </a:p>
          <a:p>
            <a:r>
              <a:rPr lang="de-CH" dirty="0" smtClean="0"/>
              <a:t>Encryption:  AES-OFB</a:t>
            </a:r>
          </a:p>
          <a:p>
            <a:r>
              <a:rPr lang="de-CH" dirty="0" smtClean="0"/>
              <a:t>Authentication:  AES-CBCMAC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3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Application Layer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502" y="1962364"/>
            <a:ext cx="4788362" cy="4411140"/>
          </a:xfrm>
        </p:spPr>
        <p:txBody>
          <a:bodyPr/>
          <a:lstStyle/>
          <a:p>
            <a:r>
              <a:rPr lang="de-CH" dirty="0" smtClean="0"/>
              <a:t>Command Classes</a:t>
            </a:r>
          </a:p>
          <a:p>
            <a:pPr lvl="1"/>
            <a:r>
              <a:rPr lang="de-CH" dirty="0" smtClean="0"/>
              <a:t>SET</a:t>
            </a:r>
          </a:p>
          <a:p>
            <a:pPr lvl="1"/>
            <a:r>
              <a:rPr lang="de-CH" dirty="0" smtClean="0"/>
              <a:t>GET</a:t>
            </a:r>
          </a:p>
          <a:p>
            <a:pPr lvl="1"/>
            <a:r>
              <a:rPr lang="de-CH" dirty="0" smtClean="0"/>
              <a:t>REPORT</a:t>
            </a:r>
          </a:p>
          <a:p>
            <a:r>
              <a:rPr lang="de-CH" dirty="0" smtClean="0"/>
              <a:t>Werte: 0-255</a:t>
            </a:r>
          </a:p>
          <a:p>
            <a:r>
              <a:rPr lang="de-CH" dirty="0" smtClean="0"/>
              <a:t>Interpretation den Endgeräten überlassen</a:t>
            </a:r>
          </a:p>
          <a:p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2231136" y="536726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Physical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2231136" y="4414196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Transport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2231136" y="3455413"/>
            <a:ext cx="2736649" cy="869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Network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2231135" y="1970081"/>
            <a:ext cx="2736649" cy="8697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Application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231135" y="2894431"/>
            <a:ext cx="2736649" cy="45375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Security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5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Eignung im Bereich IOT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18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Quellen &amp; Fragen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Quellen</a:t>
            </a:r>
          </a:p>
          <a:p>
            <a:pPr lvl="1"/>
            <a:r>
              <a:rPr lang="de-CH" dirty="0" smtClean="0"/>
              <a:t>Offizielles Z-Wave FAQ</a:t>
            </a:r>
          </a:p>
          <a:p>
            <a:pPr lvl="1"/>
            <a:r>
              <a:rPr lang="de-CH" dirty="0" smtClean="0"/>
              <a:t>Video: Blackhat 2013 – Hacking Z-Wave</a:t>
            </a:r>
          </a:p>
          <a:p>
            <a:pPr lvl="1"/>
            <a:r>
              <a:rPr lang="de-CH" dirty="0" smtClean="0"/>
              <a:t>Z-Wave Europe Wiki – Handbook (Linksammlung)</a:t>
            </a:r>
          </a:p>
          <a:p>
            <a:pPr lvl="1"/>
            <a:r>
              <a:rPr lang="de-CH" dirty="0" smtClean="0"/>
              <a:t>Z-Wave Europe Wiki – Application Layer Details</a:t>
            </a:r>
          </a:p>
          <a:p>
            <a:pPr lvl="1"/>
            <a:r>
              <a:rPr lang="de-CH" dirty="0" smtClean="0"/>
              <a:t>Wikipedia – Z-Wave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588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Demo Z-Wave </a:t>
            </a:r>
            <a:r>
              <a:rPr lang="de-CH" dirty="0" smtClean="0"/>
              <a:t>Prinzip</a:t>
            </a:r>
          </a:p>
          <a:p>
            <a:r>
              <a:rPr lang="de-CH" dirty="0" smtClean="0"/>
              <a:t>Generell</a:t>
            </a:r>
            <a:endParaRPr lang="de-CH" dirty="0" smtClean="0"/>
          </a:p>
          <a:p>
            <a:r>
              <a:rPr lang="de-CH" dirty="0" smtClean="0"/>
              <a:t>Gerätetypen &amp; Kosten</a:t>
            </a:r>
          </a:p>
          <a:p>
            <a:r>
              <a:rPr lang="de-CH" dirty="0" smtClean="0"/>
              <a:t>Protokoll Stack</a:t>
            </a:r>
          </a:p>
          <a:p>
            <a:pPr lvl="1"/>
            <a:r>
              <a:rPr lang="de-CH" dirty="0" smtClean="0"/>
              <a:t>Physical Layer</a:t>
            </a:r>
          </a:p>
          <a:p>
            <a:pPr lvl="1"/>
            <a:r>
              <a:rPr lang="de-CH" dirty="0" smtClean="0"/>
              <a:t>Transport Layer</a:t>
            </a:r>
          </a:p>
          <a:p>
            <a:pPr lvl="1"/>
            <a:r>
              <a:rPr lang="de-CH" dirty="0" smtClean="0"/>
              <a:t>Network Layer</a:t>
            </a:r>
          </a:p>
          <a:p>
            <a:pPr lvl="1"/>
            <a:r>
              <a:rPr lang="de-CH" dirty="0" smtClean="0"/>
              <a:t>Security Layer</a:t>
            </a:r>
          </a:p>
          <a:p>
            <a:pPr lvl="1"/>
            <a:r>
              <a:rPr lang="de-CH" dirty="0" smtClean="0"/>
              <a:t>Application Layer</a:t>
            </a:r>
            <a:endParaRPr lang="de-CH" dirty="0"/>
          </a:p>
          <a:p>
            <a:r>
              <a:rPr lang="de-CH" dirty="0" smtClean="0"/>
              <a:t>Eignung im Bereich IoT</a:t>
            </a:r>
          </a:p>
          <a:p>
            <a:r>
              <a:rPr lang="de-CH" dirty="0" smtClean="0"/>
              <a:t>Quellen &amp; Fragen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438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Prinzip Demo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7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1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e Glühbirn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4086" r="33966" b="87187"/>
          <a:stretch/>
        </p:blipFill>
        <p:spPr bwMode="auto">
          <a:xfrm flipV="1">
            <a:off x="925532" y="2416968"/>
            <a:ext cx="1850232" cy="2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3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178969" y="1128713"/>
            <a:ext cx="2500312" cy="107156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53368" y="170759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WLAN</a:t>
            </a:r>
            <a:endParaRPr lang="de-CH" dirty="0"/>
          </a:p>
        </p:txBody>
      </p:sp>
      <p:sp>
        <p:nvSpPr>
          <p:cNvPr id="28" name="Textfeld 27"/>
          <p:cNvSpPr txBox="1"/>
          <p:nvPr/>
        </p:nvSpPr>
        <p:spPr>
          <a:xfrm>
            <a:off x="8791733" y="3009798"/>
            <a:ext cx="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ZWAVE</a:t>
            </a:r>
            <a:endParaRPr lang="de-CH" dirty="0"/>
          </a:p>
        </p:txBody>
      </p:sp>
      <p:sp>
        <p:nvSpPr>
          <p:cNvPr id="29" name="Textfeld 28"/>
          <p:cNvSpPr txBox="1"/>
          <p:nvPr/>
        </p:nvSpPr>
        <p:spPr>
          <a:xfrm>
            <a:off x="1333968" y="512512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</a:t>
            </a:r>
            <a:endParaRPr lang="de-CH" dirty="0"/>
          </a:p>
        </p:txBody>
      </p:sp>
      <p:sp>
        <p:nvSpPr>
          <p:cNvPr id="30" name="Textfeld 29"/>
          <p:cNvSpPr txBox="1"/>
          <p:nvPr/>
        </p:nvSpPr>
        <p:spPr>
          <a:xfrm>
            <a:off x="5538739" y="131567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</a:t>
            </a:r>
            <a:endParaRPr lang="de-CH" dirty="0"/>
          </a:p>
        </p:txBody>
      </p:sp>
      <p:sp>
        <p:nvSpPr>
          <p:cNvPr id="31" name="Textfeld 30"/>
          <p:cNvSpPr txBox="1"/>
          <p:nvPr/>
        </p:nvSpPr>
        <p:spPr>
          <a:xfrm>
            <a:off x="8304262" y="1307759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Controller</a:t>
            </a:r>
            <a:endParaRPr lang="de-CH" dirty="0"/>
          </a:p>
        </p:txBody>
      </p:sp>
      <p:sp>
        <p:nvSpPr>
          <p:cNvPr id="32" name="Textfeld 31"/>
          <p:cNvSpPr txBox="1"/>
          <p:nvPr/>
        </p:nvSpPr>
        <p:spPr>
          <a:xfrm>
            <a:off x="6907826" y="6145005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Z-Wave Dimmer</a:t>
            </a:r>
            <a:endParaRPr lang="de-CH" dirty="0"/>
          </a:p>
        </p:txBody>
      </p:sp>
      <p:sp>
        <p:nvSpPr>
          <p:cNvPr id="33" name="Textfeld 32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krümmter Verbinder 22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143413" y="202453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1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28" idx="0"/>
          </p:cNvCxnSpPr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150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23109" r="29276" b="62700"/>
          <a:stretch/>
        </p:blipFill>
        <p:spPr bwMode="auto">
          <a:xfrm>
            <a:off x="854832" y="2390371"/>
            <a:ext cx="1909094" cy="3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19" name="Gekrümmter Verbinder 18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296256" y="1580359"/>
            <a:ext cx="195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70%</a:t>
            </a:r>
            <a:endParaRPr lang="de-CH" dirty="0"/>
          </a:p>
        </p:txBody>
      </p:sp>
      <p:pic>
        <p:nvPicPr>
          <p:cNvPr id="22" name="Picture 6" descr="Die Glühbirne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3545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3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140733" y="3152819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255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</a:t>
            </a:r>
          </a:p>
          <a:p>
            <a:r>
              <a:rPr lang="en-US" dirty="0"/>
              <a:t>  Office Light: 100%</a:t>
            </a:r>
            <a:endParaRPr lang="de-CH" dirty="0"/>
          </a:p>
        </p:txBody>
      </p:sp>
      <p:pic>
        <p:nvPicPr>
          <p:cNvPr id="24" name="Picture 6" descr="Die Glühbirne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2426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cdn.flaticon.com/png/256/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719" y="761756"/>
            <a:ext cx="4321793" cy="43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70" y="-717504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routercisco.com.mx/wp-content/uploads/2015/03/router-inalambrico-cisco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48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325" y="-78075"/>
            <a:ext cx="2220072" cy="14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 flipV="1">
            <a:off x="5763527" y="654549"/>
            <a:ext cx="3823386" cy="31908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9004764" y="6329671"/>
            <a:ext cx="1782298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205992" y="3194464"/>
            <a:ext cx="15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  <a:endParaRPr lang="de-CH" dirty="0"/>
          </a:p>
        </p:txBody>
      </p:sp>
      <p:pic>
        <p:nvPicPr>
          <p:cNvPr id="14" name="Picture 8" descr="http://developer.android.com/design/media/seekbar_sty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4" t="36266" r="26147" b="51899"/>
          <a:stretch/>
        </p:blipFill>
        <p:spPr bwMode="auto">
          <a:xfrm>
            <a:off x="901206" y="2408217"/>
            <a:ext cx="1883559" cy="2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e Glühbir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38" y="4405312"/>
            <a:ext cx="1542504" cy="21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871386" y="1503878"/>
            <a:ext cx="12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Light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053512" y="1706253"/>
            <a:ext cx="1336582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krümmter Verbinder 21"/>
          <p:cNvCxnSpPr/>
          <p:nvPr/>
        </p:nvCxnSpPr>
        <p:spPr>
          <a:xfrm flipV="1">
            <a:off x="3177655" y="851821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296256" y="1580359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  Office Light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753033" y="3429000"/>
            <a:ext cx="158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</a:p>
          <a:p>
            <a:r>
              <a:rPr lang="en-US" dirty="0"/>
              <a:t> Value = 255</a:t>
            </a:r>
            <a:endParaRPr lang="de-CH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9143996" y="1706253"/>
            <a:ext cx="1321593" cy="3550501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krümmter Verbinder 24"/>
          <p:cNvCxnSpPr/>
          <p:nvPr/>
        </p:nvCxnSpPr>
        <p:spPr>
          <a:xfrm flipV="1">
            <a:off x="3203933" y="917846"/>
            <a:ext cx="6324924" cy="1849001"/>
          </a:xfrm>
          <a:prstGeom prst="curvedConnector3">
            <a:avLst>
              <a:gd name="adj1" fmla="val 50000"/>
            </a:avLst>
          </a:prstGeom>
          <a:ln w="50800">
            <a:solidFill>
              <a:srgbClr val="002060">
                <a:alpha val="72000"/>
              </a:srgbClr>
            </a:solidFill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6322534" y="1646384"/>
            <a:ext cx="23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 Office Light = 255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936751" y="276684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= 255</a:t>
            </a:r>
            <a:endParaRPr lang="de-CH" dirty="0"/>
          </a:p>
        </p:txBody>
      </p:sp>
      <p:pic>
        <p:nvPicPr>
          <p:cNvPr id="20" name="Picture 4" descr="http://www.zwave.com.au/images/uploads/ZWAVE/Plugi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35" b="100000" l="0" r="100000">
                        <a14:foregroundMark x1="67593" y1="36631" x2="67593" y2="36631"/>
                        <a14:foregroundMark x1="75926" y1="17647" x2="75926" y2="176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4" y="5256754"/>
            <a:ext cx="898135" cy="15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3" grpId="0"/>
      <p:bldP spid="23" grpId="1"/>
      <p:bldP spid="16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Generell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Einsatzgebiet: Home Automation</a:t>
            </a:r>
          </a:p>
          <a:p>
            <a:r>
              <a:rPr lang="de-CH" dirty="0" smtClean="0"/>
              <a:t>Geringer Energieverbrauch</a:t>
            </a:r>
          </a:p>
          <a:p>
            <a:r>
              <a:rPr lang="de-CH" dirty="0" smtClean="0"/>
              <a:t>Weltweit </a:t>
            </a:r>
            <a:r>
              <a:rPr lang="de-CH" dirty="0"/>
              <a:t>größte Systemplattform interoperabler funkbasierter Produkte</a:t>
            </a:r>
            <a:endParaRPr lang="de-CH" dirty="0" smtClean="0"/>
          </a:p>
          <a:p>
            <a:r>
              <a:rPr lang="de-CH" dirty="0" smtClean="0"/>
              <a:t>Mesh Netzwerk</a:t>
            </a:r>
          </a:p>
          <a:p>
            <a:r>
              <a:rPr lang="de-CH" dirty="0" smtClean="0"/>
              <a:t>Reichweite</a:t>
            </a:r>
          </a:p>
          <a:p>
            <a:pPr lvl="1"/>
            <a:r>
              <a:rPr lang="de-CH" dirty="0" smtClean="0"/>
              <a:t>Bis zu 100m zwischen 2 Nodes</a:t>
            </a:r>
          </a:p>
          <a:p>
            <a:pPr lvl="1"/>
            <a:r>
              <a:rPr lang="de-CH" dirty="0" smtClean="0"/>
              <a:t>Bis zu 4 Nodes</a:t>
            </a:r>
          </a:p>
          <a:p>
            <a:r>
              <a:rPr lang="de-CH" dirty="0" smtClean="0"/>
              <a:t>232 Geräte pro Netzwerk</a:t>
            </a:r>
          </a:p>
        </p:txBody>
      </p:sp>
    </p:spTree>
    <p:extLst>
      <p:ext uri="{BB962C8B-B14F-4D97-AF65-F5344CB8AC3E}">
        <p14:creationId xmlns:p14="http://schemas.microsoft.com/office/powerpoint/2010/main" val="5830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Gerätetypen &amp; Kosten</a:t>
            </a:r>
            <a:endParaRPr lang="de-CH" dirty="0"/>
          </a:p>
        </p:txBody>
      </p:sp>
      <p:pic>
        <p:nvPicPr>
          <p:cNvPr id="3074" name="Picture 2" descr="http://shop.tecmatic.ch/1369-thickbox/wandschalter-mit-geteilter-schaltwippe-z-wave-weiss-tz66d-tkb-hom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19006" r="19070" b="19305"/>
          <a:stretch/>
        </p:blipFill>
        <p:spPr bwMode="auto">
          <a:xfrm>
            <a:off x="4147807" y="1862913"/>
            <a:ext cx="1118081" cy="11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llsmart.nl/1140-thickbox_default/vera-edge-z-wave-plus-gatewa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07" y="1726741"/>
            <a:ext cx="2982072" cy="29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3242930" y="1807535"/>
            <a:ext cx="786810" cy="4540102"/>
          </a:xfrm>
          <a:prstGeom prst="leftBrace">
            <a:avLst/>
          </a:prstGeom>
          <a:ln w="60325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 descr="http://shop.tecmatic.ch/570-thickbox/sensor-temperatur-und-luftfeuchtigkeit-z-wave-st814-everspring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24460" r="26989" b="27568"/>
          <a:stretch/>
        </p:blipFill>
        <p:spPr bwMode="auto">
          <a:xfrm>
            <a:off x="4371187" y="3658813"/>
            <a:ext cx="2115880" cy="21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shop.tecmatic.ch/557-thickbox/bewegungsmelder-z-wave-sp103-everspring-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667" b="67833" l="30167" r="67000">
                        <a14:foregroundMark x1="36833" y1="53000" x2="36833" y2="53000"/>
                        <a14:foregroundMark x1="35167" y1="54667" x2="35167" y2="54667"/>
                        <a14:foregroundMark x1="40333" y1="39500" x2="40333" y2="39500"/>
                        <a14:foregroundMark x1="37833" y1="40833" x2="37833" y2="40833"/>
                        <a14:foregroundMark x1="37667" y1="40833" x2="37667" y2="40833"/>
                        <a14:foregroundMark x1="40333" y1="37000" x2="40333" y2="37000"/>
                        <a14:foregroundMark x1="42833" y1="36667" x2="44167" y2="36333"/>
                        <a14:foregroundMark x1="47500" y1="36500" x2="48000" y2="36667"/>
                        <a14:foregroundMark x1="48833" y1="37500" x2="48833" y2="37500"/>
                        <a14:foregroundMark x1="50667" y1="39500" x2="51667" y2="40500"/>
                        <a14:foregroundMark x1="51667" y1="40833" x2="51000" y2="42667"/>
                        <a14:foregroundMark x1="41333" y1="52333" x2="41333" y2="52333"/>
                        <a14:foregroundMark x1="41333" y1="52333" x2="41167" y2="53500"/>
                        <a14:foregroundMark x1="37667" y1="55167" x2="37667" y2="55167"/>
                        <a14:foregroundMark x1="37333" y1="55167" x2="37333" y2="55167"/>
                        <a14:foregroundMark x1="37333" y1="52500" x2="37333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94" t="31717" r="33885" b="31445"/>
          <a:stretch/>
        </p:blipFill>
        <p:spPr bwMode="auto">
          <a:xfrm>
            <a:off x="5624262" y="2419787"/>
            <a:ext cx="1201480" cy="12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hop.tecmatic.ch/1458-thickbox/zwischenstecker-z-wave-plus-mit-strommessfunktion-gen5-aeon-labs-zw075-zweu-adapte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2500" b="67000" l="34000" r="66000">
                        <a14:foregroundMark x1="45167" y1="35167" x2="45167" y2="35167"/>
                        <a14:foregroundMark x1="43000" y1="34667" x2="43000" y2="34667"/>
                        <a14:foregroundMark x1="43833" y1="34333" x2="43833" y2="34333"/>
                        <a14:foregroundMark x1="42833" y1="34333" x2="42833" y2="34333"/>
                        <a14:foregroundMark x1="42167" y1="34000" x2="42167" y2="34000"/>
                        <a14:foregroundMark x1="41833" y1="33833" x2="41500" y2="33833"/>
                        <a14:foregroundMark x1="41333" y1="33833" x2="41333" y2="33833"/>
                        <a14:foregroundMark x1="40667" y1="33833" x2="40667" y2="3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01" t="32558" r="32397" b="32465"/>
          <a:stretch/>
        </p:blipFill>
        <p:spPr bwMode="auto">
          <a:xfrm>
            <a:off x="6845441" y="3548575"/>
            <a:ext cx="1529540" cy="160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hop.tecmatic.ch/1887-thickbox/led-birne-z-wave-plus-aeon-labs-zw098-c55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0000" b="68333" l="16500" r="8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28614" r="15889" b="29500"/>
          <a:stretch/>
        </p:blipFill>
        <p:spPr bwMode="auto">
          <a:xfrm>
            <a:off x="8952825" y="4351797"/>
            <a:ext cx="2735092" cy="16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shop.tecmatic.ch/727-thickbox/sirene-z-wave-be-alsound-benext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667" b="80833" l="34333" r="6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25000" r="31722" b="16833"/>
          <a:stretch/>
        </p:blipFill>
        <p:spPr bwMode="auto">
          <a:xfrm>
            <a:off x="8432457" y="2913154"/>
            <a:ext cx="1361284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hop.tecmatic.ch/1803-thickbox/thermostat-z-wave-plus-thermofloor-heatit-3600w-16a-schwarz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167" b="95333" l="3500" r="9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1" y="1734945"/>
            <a:ext cx="1261556" cy="126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hop.tecmatic.ch/1490-thickbox/y-cam-bullet-hd-720-2-generation-ycblhd7-netzwerkkamera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4667" b="84000" l="8167" r="91500">
                        <a14:foregroundMark x1="34000" y1="31833" x2="34000" y2="31833"/>
                        <a14:foregroundMark x1="41167" y1="30167" x2="41167" y2="30167"/>
                        <a14:foregroundMark x1="41167" y1="30167" x2="43333" y2="29500"/>
                        <a14:foregroundMark x1="44833" y1="29333" x2="45833" y2="29333"/>
                        <a14:foregroundMark x1="46833" y1="29333" x2="47333" y2="29500"/>
                        <a14:foregroundMark x1="49000" y1="29667" x2="50000" y2="29833"/>
                        <a14:foregroundMark x1="50000" y1="29833" x2="50000" y2="29833"/>
                        <a14:foregroundMark x1="50000" y1="29833" x2="52500" y2="29500"/>
                        <a14:foregroundMark x1="54833" y1="29167" x2="55667" y2="29167"/>
                        <a14:foregroundMark x1="55833" y1="29167" x2="55833" y2="29167"/>
                        <a14:foregroundMark x1="57167" y1="29000" x2="57667" y2="29000"/>
                        <a14:foregroundMark x1="57833" y1="29000" x2="58333" y2="29000"/>
                        <a14:foregroundMark x1="60167" y1="29500" x2="60167" y2="29500"/>
                        <a14:foregroundMark x1="61000" y1="29667" x2="61000" y2="29667"/>
                        <a14:foregroundMark x1="61500" y1="29667" x2="61500" y2="29667"/>
                        <a14:foregroundMark x1="83500" y1="56000" x2="83500" y2="56000"/>
                        <a14:foregroundMark x1="85333" y1="56000" x2="85333" y2="56000"/>
                        <a14:foregroundMark x1="85667" y1="56167" x2="85667" y2="56167"/>
                        <a14:foregroundMark x1="86667" y1="56667" x2="86667" y2="56667"/>
                        <a14:foregroundMark x1="86833" y1="57000" x2="86833" y2="57000"/>
                        <a14:foregroundMark x1="86333" y1="55500" x2="86333" y2="55500"/>
                        <a14:foregroundMark x1="85333" y1="55167" x2="85333" y2="55167"/>
                        <a14:foregroundMark x1="85167" y1="55167" x2="85167" y2="55167"/>
                        <a14:foregroundMark x1="84667" y1="55000" x2="84667" y2="55000"/>
                        <a14:foregroundMark x1="78667" y1="54167" x2="78667" y2="54167"/>
                        <a14:foregroundMark x1="77167" y1="53833" x2="76833" y2="53667"/>
                        <a14:foregroundMark x1="76500" y1="53667" x2="76500" y2="53667"/>
                        <a14:foregroundMark x1="76000" y1="53333" x2="76000" y2="53333"/>
                        <a14:foregroundMark x1="76000" y1="53333" x2="76000" y2="53333"/>
                        <a14:foregroundMark x1="74667" y1="53000" x2="74667" y2="53000"/>
                        <a14:foregroundMark x1="74667" y1="52667" x2="74167" y2="52667"/>
                        <a14:foregroundMark x1="74333" y1="52167" x2="74333" y2="52167"/>
                        <a14:foregroundMark x1="31000" y1="29667" x2="31000" y2="29667"/>
                        <a14:foregroundMark x1="24667" y1="28833" x2="24667" y2="28833"/>
                        <a14:foregroundMark x1="24167" y1="28333" x2="24167" y2="28333"/>
                        <a14:foregroundMark x1="28000" y1="28167" x2="28000" y2="28167"/>
                        <a14:foregroundMark x1="31000" y1="28000" x2="31833" y2="28000"/>
                        <a14:foregroundMark x1="55000" y1="28167" x2="55000" y2="28167"/>
                        <a14:foregroundMark x1="55667" y1="27667" x2="55667" y2="27667"/>
                        <a14:foregroundMark x1="57667" y1="27667" x2="57667" y2="27667"/>
                        <a14:foregroundMark x1="60167" y1="27667" x2="60167" y2="27667"/>
                        <a14:foregroundMark x1="60167" y1="27667" x2="60167" y2="27667"/>
                        <a14:foregroundMark x1="61833" y1="27667" x2="61833" y2="27667"/>
                        <a14:foregroundMark x1="62333" y1="27667" x2="62333" y2="27667"/>
                        <a14:foregroundMark x1="64000" y1="29167" x2="64000" y2="29167"/>
                        <a14:foregroundMark x1="65333" y1="29333" x2="65333" y2="29333"/>
                        <a14:foregroundMark x1="20500" y1="27333" x2="20500" y2="27333"/>
                        <a14:foregroundMark x1="21500" y1="27333" x2="22500" y2="27333"/>
                        <a14:foregroundMark x1="22500" y1="27333" x2="22500" y2="27333"/>
                        <a14:foregroundMark x1="18333" y1="27333" x2="18333" y2="27333"/>
                        <a14:foregroundMark x1="18333" y1="26667" x2="18333" y2="26667"/>
                        <a14:foregroundMark x1="19167" y1="26667" x2="19167" y2="26667"/>
                        <a14:foregroundMark x1="17333" y1="26667" x2="17333" y2="26667"/>
                        <a14:foregroundMark x1="16000" y1="26667" x2="16000" y2="26667"/>
                        <a14:foregroundMark x1="66500" y1="30167" x2="66500" y2="30167"/>
                        <a14:foregroundMark x1="68333" y1="34000" x2="68333" y2="34000"/>
                        <a14:foregroundMark x1="68833" y1="35000" x2="68833" y2="35000"/>
                        <a14:foregroundMark x1="69167" y1="36000" x2="69167" y2="36000"/>
                        <a14:foregroundMark x1="63667" y1="27500" x2="63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1" t="23333" r="7056" b="15668"/>
          <a:stretch/>
        </p:blipFill>
        <p:spPr bwMode="auto">
          <a:xfrm>
            <a:off x="8843277" y="1783960"/>
            <a:ext cx="2638113" cy="18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.smalleycreative.com/wp-content/uploads/2015/11/RASPBERRY_PI_2_B_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" y="4198903"/>
            <a:ext cx="2418092" cy="163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-wave.us/media/catalog/product/cache/1/image/800x800/18ff9b5ed1bd3738f61d707cc1509711/r/a/raz500_5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39" y="5152983"/>
            <a:ext cx="1138957" cy="1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2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297</Words>
  <Application>Microsoft Office PowerPoint</Application>
  <PresentationFormat>Widescreen</PresentationFormat>
  <Paragraphs>145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Parcel</vt:lpstr>
      <vt:lpstr> </vt:lpstr>
      <vt:lpstr>Inhalt</vt:lpstr>
      <vt:lpstr>Prinzip Demo</vt:lpstr>
      <vt:lpstr>PowerPoint Presentation</vt:lpstr>
      <vt:lpstr>PowerPoint Presentation</vt:lpstr>
      <vt:lpstr>PowerPoint Presentation</vt:lpstr>
      <vt:lpstr>PowerPoint Presentation</vt:lpstr>
      <vt:lpstr>Generell</vt:lpstr>
      <vt:lpstr>Gerätetypen &amp; Kosten</vt:lpstr>
      <vt:lpstr>Gerätetypen &amp; Kosten</vt:lpstr>
      <vt:lpstr>Protokoll Stack</vt:lpstr>
      <vt:lpstr>Physical Layer</vt:lpstr>
      <vt:lpstr>Transport Layer</vt:lpstr>
      <vt:lpstr>Network Layer</vt:lpstr>
      <vt:lpstr>Security Layer</vt:lpstr>
      <vt:lpstr>Application Layer</vt:lpstr>
      <vt:lpstr>Eignung im Bereich IOT</vt:lpstr>
      <vt:lpstr>Quellen &amp;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Z-Wave</dc:title>
  <dc:creator>meva</dc:creator>
  <cp:lastModifiedBy>meva</cp:lastModifiedBy>
  <cp:revision>21</cp:revision>
  <dcterms:created xsi:type="dcterms:W3CDTF">2016-03-09T16:46:41Z</dcterms:created>
  <dcterms:modified xsi:type="dcterms:W3CDTF">2016-03-10T08:47:52Z</dcterms:modified>
</cp:coreProperties>
</file>