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9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0" d="100"/>
          <a:sy n="80" d="100"/>
        </p:scale>
        <p:origin x="16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F272-415F-4538-B4CE-9FA364691D9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EE45-4CD9-40E0-A0B6-44AE4FDE48B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11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03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21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203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90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95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6599"/>
            <a:ext cx="7729728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62364"/>
            <a:ext cx="7729728" cy="37776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Picture 4" descr="https://upload.wikimedia.org/wikipedia/commons/0/08/Z-Wave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0" b="97143" l="2400" r="90000">
                        <a14:foregroundMark x1="23600" y1="27619" x2="23600" y2="27619"/>
                        <a14:foregroundMark x1="6400" y1="34286" x2="6400" y2="34286"/>
                        <a14:foregroundMark x1="2400" y1="61905" x2="2400" y2="61905"/>
                        <a14:foregroundMark x1="31600" y1="97143" x2="31600" y2="97143"/>
                        <a14:foregroundMark x1="54800" y1="74286" x2="54800" y2="74286"/>
                        <a14:foregroundMark x1="62800" y1="77143" x2="62800" y2="77143"/>
                        <a14:foregroundMark x1="76800" y1="80952" x2="76800" y2="80952"/>
                        <a14:foregroundMark x1="88000" y1="73333" x2="88000" y2="73333"/>
                        <a14:foregroundMark x1="27600" y1="3810" x2="27600" y2="3810"/>
                        <a14:backgroundMark x1="46400" y1="35238" x2="46400" y2="35238"/>
                        <a14:backgroundMark x1="67600" y1="23810" x2="67600" y2="23810"/>
                        <a14:backgroundMark x1="92000" y1="23810" x2="92000" y2="23810"/>
                        <a14:backgroundMark x1="84800" y1="23810" x2="84800" y2="23810"/>
                        <a14:backgroundMark x1="81200" y1="20000" x2="81200" y2="20000"/>
                        <a14:backgroundMark x1="80000" y1="26667" x2="80000" y2="26667"/>
                        <a14:backgroundMark x1="82000" y1="94286" x2="82000" y2="94286"/>
                        <a14:backgroundMark x1="30000" y1="67619" x2="30000" y2="67619"/>
                        <a14:backgroundMark x1="29200" y1="77143" x2="29200" y2="77143"/>
                        <a14:backgroundMark x1="14000" y1="76190" x2="14000" y2="76190"/>
                        <a14:backgroundMark x1="15600" y1="26667" x2="15600" y2="26667"/>
                        <a14:backgroundMark x1="4000" y1="14286" x2="4000" y2="14286"/>
                        <a14:backgroundMark x1="65600" y1="71429" x2="65600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92" y="6045340"/>
            <a:ext cx="1670892" cy="7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6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9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82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0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5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0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18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5DF268-AEF6-46C5-8D9C-EB18CF741AF6}" type="datetimeFigureOut">
              <a:rPr lang="de-CH" smtClean="0"/>
              <a:t>13.03.2016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7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Luca Aquino</a:t>
            </a:r>
            <a:br>
              <a:rPr lang="de-CH" dirty="0" smtClean="0"/>
            </a:br>
            <a:r>
              <a:rPr lang="de-CH" dirty="0" smtClean="0"/>
              <a:t>Fabian Binna</a:t>
            </a:r>
            <a:br>
              <a:rPr lang="de-CH" dirty="0" smtClean="0"/>
            </a:br>
            <a:r>
              <a:rPr lang="de-CH" dirty="0" smtClean="0"/>
              <a:t>Valentin Meier</a:t>
            </a:r>
          </a:p>
        </p:txBody>
      </p:sp>
      <p:pic>
        <p:nvPicPr>
          <p:cNvPr id="2050" name="Picture 2" descr="https://upload.wikimedia.org/wikipedia/commons/0/08/Z-Wav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54556"/>
            <a:ext cx="2381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Gerätetypen &amp; Kosten</a:t>
            </a:r>
            <a:endParaRPr lang="de-CH" dirty="0"/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 rot="19206703">
            <a:off x="2147273" y="5536413"/>
            <a:ext cx="580445" cy="1284979"/>
            <a:chOff x="1347746" y="1024665"/>
            <a:chExt cx="580445" cy="1284979"/>
          </a:xfrm>
        </p:grpSpPr>
        <p:sp>
          <p:nvSpPr>
            <p:cNvPr id="23" name="Snip Same Side Corner Rectangle 2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Oval 2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106.-</a:t>
              </a:r>
              <a:endParaRPr lang="de-CH" dirty="0"/>
            </a:p>
          </p:txBody>
        </p:sp>
      </p:grpSp>
      <p:grpSp>
        <p:nvGrpSpPr>
          <p:cNvPr id="27" name="Group 26"/>
          <p:cNvGrpSpPr/>
          <p:nvPr/>
        </p:nvGrpSpPr>
        <p:grpSpPr>
          <a:xfrm rot="13677387">
            <a:off x="1868881" y="2023192"/>
            <a:ext cx="580445" cy="1284979"/>
            <a:chOff x="1347746" y="1024665"/>
            <a:chExt cx="580445" cy="1284979"/>
          </a:xfrm>
        </p:grpSpPr>
        <p:sp>
          <p:nvSpPr>
            <p:cNvPr id="28" name="Snip Same Side Corner Rectangle 2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Oval 2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139.-</a:t>
              </a:r>
              <a:endParaRPr lang="de-CH" dirty="0"/>
            </a:p>
          </p:txBody>
        </p:sp>
      </p:grpSp>
      <p:grpSp>
        <p:nvGrpSpPr>
          <p:cNvPr id="32" name="Group 31"/>
          <p:cNvGrpSpPr/>
          <p:nvPr/>
        </p:nvGrpSpPr>
        <p:grpSpPr>
          <a:xfrm rot="13677387">
            <a:off x="5306276" y="1493728"/>
            <a:ext cx="580445" cy="1284979"/>
            <a:chOff x="1347746" y="1024665"/>
            <a:chExt cx="580445" cy="1284979"/>
          </a:xfrm>
        </p:grpSpPr>
        <p:sp>
          <p:nvSpPr>
            <p:cNvPr id="33" name="Snip Same Side Corner Rectangle 3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Oval 3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37" name="Group 36"/>
          <p:cNvGrpSpPr/>
          <p:nvPr/>
        </p:nvGrpSpPr>
        <p:grpSpPr>
          <a:xfrm rot="18614478">
            <a:off x="6073887" y="5241560"/>
            <a:ext cx="580445" cy="1284979"/>
            <a:chOff x="1347746" y="1024665"/>
            <a:chExt cx="580445" cy="1284979"/>
          </a:xfrm>
        </p:grpSpPr>
        <p:sp>
          <p:nvSpPr>
            <p:cNvPr id="38" name="Snip Same Side Corner Rectangle 3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Oval 3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42" name="Group 41"/>
          <p:cNvGrpSpPr/>
          <p:nvPr/>
        </p:nvGrpSpPr>
        <p:grpSpPr>
          <a:xfrm rot="13012781">
            <a:off x="10647878" y="1035135"/>
            <a:ext cx="580445" cy="1284979"/>
            <a:chOff x="1347746" y="1024665"/>
            <a:chExt cx="580445" cy="1284979"/>
          </a:xfrm>
        </p:grpSpPr>
        <p:sp>
          <p:nvSpPr>
            <p:cNvPr id="43" name="Snip Same Side Corner Rectangle 4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Oval 4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309.-</a:t>
              </a:r>
              <a:endParaRPr lang="de-CH" dirty="0"/>
            </a:p>
          </p:txBody>
        </p:sp>
      </p:grpSp>
      <p:grpSp>
        <p:nvGrpSpPr>
          <p:cNvPr id="47" name="Group 46"/>
          <p:cNvGrpSpPr/>
          <p:nvPr/>
        </p:nvGrpSpPr>
        <p:grpSpPr>
          <a:xfrm rot="20577142">
            <a:off x="7402457" y="4765773"/>
            <a:ext cx="580445" cy="1284979"/>
            <a:chOff x="1347746" y="1024665"/>
            <a:chExt cx="580445" cy="1284979"/>
          </a:xfrm>
        </p:grpSpPr>
        <p:sp>
          <p:nvSpPr>
            <p:cNvPr id="48" name="Snip Same Side Corner Rectangle 4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Oval 4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52" name="Group 51"/>
          <p:cNvGrpSpPr/>
          <p:nvPr/>
        </p:nvGrpSpPr>
        <p:grpSpPr>
          <a:xfrm rot="14524990">
            <a:off x="8153495" y="1040972"/>
            <a:ext cx="580445" cy="1284979"/>
            <a:chOff x="1347746" y="1024665"/>
            <a:chExt cx="580445" cy="1284979"/>
          </a:xfrm>
        </p:grpSpPr>
        <p:sp>
          <p:nvSpPr>
            <p:cNvPr id="53" name="Snip Same Side Corner Rectangle 5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Oval 5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159.-</a:t>
              </a:r>
              <a:endParaRPr lang="de-CH" dirty="0"/>
            </a:p>
          </p:txBody>
        </p:sp>
      </p:grpSp>
      <p:grpSp>
        <p:nvGrpSpPr>
          <p:cNvPr id="57" name="Group 56"/>
          <p:cNvGrpSpPr/>
          <p:nvPr/>
        </p:nvGrpSpPr>
        <p:grpSpPr>
          <a:xfrm rot="16785571">
            <a:off x="6913196" y="2744948"/>
            <a:ext cx="580445" cy="1284979"/>
            <a:chOff x="1347746" y="1024665"/>
            <a:chExt cx="580445" cy="1284979"/>
          </a:xfrm>
        </p:grpSpPr>
        <p:sp>
          <p:nvSpPr>
            <p:cNvPr id="58" name="Snip Same Side Corner Rectangle 5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Oval 5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59.-</a:t>
              </a:r>
              <a:endParaRPr lang="de-CH" dirty="0"/>
            </a:p>
          </p:txBody>
        </p:sp>
      </p:grpSp>
      <p:grpSp>
        <p:nvGrpSpPr>
          <p:cNvPr id="62" name="Group 61"/>
          <p:cNvGrpSpPr/>
          <p:nvPr/>
        </p:nvGrpSpPr>
        <p:grpSpPr>
          <a:xfrm rot="17515921">
            <a:off x="9670642" y="3401237"/>
            <a:ext cx="580445" cy="1284979"/>
            <a:chOff x="1347746" y="1024665"/>
            <a:chExt cx="580445" cy="1284979"/>
          </a:xfrm>
        </p:grpSpPr>
        <p:sp>
          <p:nvSpPr>
            <p:cNvPr id="63" name="Snip Same Side Corner Rectangle 6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Oval 6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67" name="Group 66"/>
          <p:cNvGrpSpPr/>
          <p:nvPr/>
        </p:nvGrpSpPr>
        <p:grpSpPr>
          <a:xfrm rot="18614478">
            <a:off x="10480670" y="5201363"/>
            <a:ext cx="580445" cy="1284979"/>
            <a:chOff x="1347746" y="1024665"/>
            <a:chExt cx="580445" cy="1284979"/>
          </a:xfrm>
        </p:grpSpPr>
        <p:sp>
          <p:nvSpPr>
            <p:cNvPr id="68" name="Snip Same Side Corner Rectangle 6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Oval 6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74.-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6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Protokoll Stack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48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Physical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Datenübertragungsrate</a:t>
            </a:r>
          </a:p>
          <a:p>
            <a:pPr lvl="1"/>
            <a:r>
              <a:rPr lang="de-CH" dirty="0" smtClean="0"/>
              <a:t>9.6kbps / 40kbps / 100kbps</a:t>
            </a:r>
          </a:p>
          <a:p>
            <a:r>
              <a:rPr lang="de-CH" dirty="0" smtClean="0"/>
              <a:t>Frequenz</a:t>
            </a:r>
          </a:p>
          <a:p>
            <a:pPr lvl="1"/>
            <a:r>
              <a:rPr lang="de-CH" dirty="0" smtClean="0"/>
              <a:t>Europa: 	868.42 MHz (SRD)</a:t>
            </a:r>
          </a:p>
          <a:p>
            <a:pPr lvl="1"/>
            <a:r>
              <a:rPr lang="de-CH" dirty="0" smtClean="0"/>
              <a:t>USA:		908.42 MHz (ISM)</a:t>
            </a:r>
          </a:p>
          <a:p>
            <a:r>
              <a:rPr lang="de-CH" dirty="0" smtClean="0"/>
              <a:t>Encoding</a:t>
            </a:r>
          </a:p>
          <a:p>
            <a:pPr lvl="1"/>
            <a:r>
              <a:rPr lang="de-CH" dirty="0" smtClean="0"/>
              <a:t>Manchester (9.6kbps)</a:t>
            </a:r>
          </a:p>
          <a:p>
            <a:pPr lvl="1"/>
            <a:r>
              <a:rPr lang="de-CH" dirty="0" smtClean="0"/>
              <a:t>NRZ(40kbps / 100kbps)</a:t>
            </a:r>
          </a:p>
          <a:p>
            <a:r>
              <a:rPr lang="de-CH" dirty="0" smtClean="0"/>
              <a:t>Modulation</a:t>
            </a:r>
          </a:p>
          <a:p>
            <a:pPr lvl="1"/>
            <a:r>
              <a:rPr lang="de-CH" dirty="0" smtClean="0"/>
              <a:t>GFSK (Sicher?)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34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Transport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Error Detection</a:t>
            </a:r>
          </a:p>
          <a:p>
            <a:r>
              <a:rPr lang="de-CH" dirty="0" smtClean="0"/>
              <a:t>Retransmission</a:t>
            </a:r>
          </a:p>
          <a:p>
            <a:r>
              <a:rPr lang="de-CH" dirty="0" smtClean="0"/>
              <a:t>Acknowledgement</a:t>
            </a:r>
          </a:p>
          <a:p>
            <a:r>
              <a:rPr lang="de-CH" dirty="0" smtClean="0"/>
              <a:t>MEHR HIER?!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47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Mesh Netzwerk</a:t>
            </a:r>
          </a:p>
          <a:p>
            <a:r>
              <a:rPr lang="de-CH" dirty="0" smtClean="0"/>
              <a:t>32-Bit Home ID</a:t>
            </a:r>
          </a:p>
          <a:p>
            <a:pPr lvl="1"/>
            <a:r>
              <a:rPr lang="de-CH" dirty="0" smtClean="0"/>
              <a:t>Pro Controller</a:t>
            </a:r>
          </a:p>
          <a:p>
            <a:pPr lvl="1"/>
            <a:r>
              <a:rPr lang="de-CH" dirty="0" smtClean="0"/>
              <a:t>Vom Hersteller vergeben</a:t>
            </a:r>
          </a:p>
          <a:p>
            <a:r>
              <a:rPr lang="de-CH" dirty="0" smtClean="0"/>
              <a:t>8-Bit Node ID</a:t>
            </a:r>
          </a:p>
          <a:p>
            <a:pPr lvl="1"/>
            <a:r>
              <a:rPr lang="de-CH" dirty="0" smtClean="0"/>
              <a:t>Pro Endgerät</a:t>
            </a:r>
          </a:p>
          <a:p>
            <a:pPr lvl="1"/>
            <a:r>
              <a:rPr lang="de-CH" dirty="0" smtClean="0"/>
              <a:t>Vom Controller vergeben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70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Security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Preshared Key</a:t>
            </a:r>
          </a:p>
          <a:p>
            <a:pPr lvl="1"/>
            <a:r>
              <a:rPr lang="de-CH" dirty="0" smtClean="0"/>
              <a:t>128Bit Network Key</a:t>
            </a:r>
          </a:p>
          <a:p>
            <a:pPr lvl="1"/>
            <a:r>
              <a:rPr lang="de-CH" dirty="0" smtClean="0"/>
              <a:t>Von Controller generiert</a:t>
            </a:r>
          </a:p>
          <a:p>
            <a:r>
              <a:rPr lang="de-CH" dirty="0" smtClean="0"/>
              <a:t>Cipher &amp; MAC-Keys</a:t>
            </a:r>
          </a:p>
          <a:p>
            <a:pPr lvl="1"/>
            <a:r>
              <a:rPr lang="de-CH" dirty="0" smtClean="0"/>
              <a:t>128Bit</a:t>
            </a:r>
          </a:p>
          <a:p>
            <a:pPr lvl="1"/>
            <a:r>
              <a:rPr lang="de-CH" dirty="0" smtClean="0"/>
              <a:t>Von Netzwerk Key abgeleitet</a:t>
            </a:r>
          </a:p>
          <a:p>
            <a:r>
              <a:rPr lang="de-CH" dirty="0" smtClean="0"/>
              <a:t>Nonce</a:t>
            </a:r>
          </a:p>
          <a:p>
            <a:pPr lvl="1"/>
            <a:r>
              <a:rPr lang="de-CH" dirty="0" smtClean="0"/>
              <a:t>64Bit</a:t>
            </a:r>
          </a:p>
          <a:p>
            <a:pPr lvl="1"/>
            <a:r>
              <a:rPr lang="de-CH" dirty="0" smtClean="0"/>
              <a:t>Gegen Replay Attacken</a:t>
            </a:r>
          </a:p>
          <a:p>
            <a:r>
              <a:rPr lang="de-CH" dirty="0" smtClean="0"/>
              <a:t>Encryption:  AES-OFB</a:t>
            </a:r>
          </a:p>
          <a:p>
            <a:r>
              <a:rPr lang="de-CH" dirty="0" smtClean="0"/>
              <a:t>Authentication:  AES-CBCMAC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3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Application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Command Classes</a:t>
            </a:r>
          </a:p>
          <a:p>
            <a:pPr lvl="1"/>
            <a:r>
              <a:rPr lang="de-CH" dirty="0" smtClean="0"/>
              <a:t>SET</a:t>
            </a:r>
          </a:p>
          <a:p>
            <a:pPr lvl="1"/>
            <a:r>
              <a:rPr lang="de-CH" dirty="0" smtClean="0"/>
              <a:t>GET</a:t>
            </a:r>
          </a:p>
          <a:p>
            <a:pPr lvl="1"/>
            <a:r>
              <a:rPr lang="de-CH" dirty="0" smtClean="0"/>
              <a:t>REPORT</a:t>
            </a:r>
          </a:p>
          <a:p>
            <a:r>
              <a:rPr lang="de-CH" dirty="0" smtClean="0"/>
              <a:t>Werte: 0-255</a:t>
            </a:r>
          </a:p>
          <a:p>
            <a:r>
              <a:rPr lang="de-CH" dirty="0" smtClean="0"/>
              <a:t>Interpretation den Endgeräten überlassen</a:t>
            </a:r>
          </a:p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5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Eignung im Bereich IOT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Energieverbrauch: </a:t>
            </a:r>
            <a:r>
              <a:rPr lang="de-CH" dirty="0" smtClean="0"/>
              <a:t>	power-safe </a:t>
            </a:r>
            <a:r>
              <a:rPr lang="de-CH" dirty="0"/>
              <a:t>Mode </a:t>
            </a:r>
            <a:br>
              <a:rPr lang="de-CH" dirty="0"/>
            </a:br>
            <a:r>
              <a:rPr lang="de-CH" dirty="0"/>
              <a:t>Eignungsbereiche: </a:t>
            </a:r>
            <a:r>
              <a:rPr lang="de-CH" dirty="0" smtClean="0"/>
              <a:t>	SmartHome 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Entwicklung: </a:t>
            </a:r>
            <a:r>
              <a:rPr lang="de-CH" dirty="0" smtClean="0"/>
              <a:t>		OpenZWave 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3835686"/>
            <a:ext cx="22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 &amp; 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Quellen</a:t>
            </a:r>
          </a:p>
          <a:p>
            <a:pPr lvl="1"/>
            <a:r>
              <a:rPr lang="de-CH" dirty="0" smtClean="0"/>
              <a:t>Offizielles Z-Wave FAQ</a:t>
            </a:r>
          </a:p>
          <a:p>
            <a:pPr lvl="1"/>
            <a:r>
              <a:rPr lang="de-CH" dirty="0" smtClean="0"/>
              <a:t>Video: Blackhat 2013 – Hacking Z-Wave</a:t>
            </a:r>
          </a:p>
          <a:p>
            <a:pPr lvl="1"/>
            <a:r>
              <a:rPr lang="de-CH" dirty="0" smtClean="0"/>
              <a:t>Z-Wave Europe Wiki – Handbook (Linksammlung)</a:t>
            </a:r>
          </a:p>
          <a:p>
            <a:pPr lvl="1"/>
            <a:r>
              <a:rPr lang="de-CH" dirty="0" smtClean="0"/>
              <a:t>Z-Wave Europe Wiki – Application Layer Details</a:t>
            </a:r>
          </a:p>
          <a:p>
            <a:pPr lvl="1"/>
            <a:r>
              <a:rPr lang="de-CH" dirty="0" smtClean="0"/>
              <a:t>Wikipedia – Z-Wave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58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Demo Z-Wave Prinzip</a:t>
            </a:r>
          </a:p>
          <a:p>
            <a:r>
              <a:rPr lang="de-CH" dirty="0" smtClean="0"/>
              <a:t>Generell</a:t>
            </a:r>
          </a:p>
          <a:p>
            <a:r>
              <a:rPr lang="de-CH" dirty="0" smtClean="0"/>
              <a:t>Gerätetypen &amp; Kosten</a:t>
            </a:r>
          </a:p>
          <a:p>
            <a:r>
              <a:rPr lang="de-CH" dirty="0" smtClean="0"/>
              <a:t>Protokoll Stack</a:t>
            </a:r>
          </a:p>
          <a:p>
            <a:pPr lvl="1"/>
            <a:r>
              <a:rPr lang="de-CH" dirty="0" smtClean="0"/>
              <a:t>Physical Layer</a:t>
            </a:r>
          </a:p>
          <a:p>
            <a:pPr lvl="1"/>
            <a:r>
              <a:rPr lang="de-CH" dirty="0" smtClean="0"/>
              <a:t>Transport Layer</a:t>
            </a:r>
          </a:p>
          <a:p>
            <a:pPr lvl="1"/>
            <a:r>
              <a:rPr lang="de-CH" dirty="0" smtClean="0"/>
              <a:t>Network Layer</a:t>
            </a:r>
          </a:p>
          <a:p>
            <a:pPr lvl="1"/>
            <a:r>
              <a:rPr lang="de-CH" dirty="0" smtClean="0"/>
              <a:t>Security Layer</a:t>
            </a:r>
          </a:p>
          <a:p>
            <a:pPr lvl="1"/>
            <a:r>
              <a:rPr lang="de-CH" dirty="0" smtClean="0"/>
              <a:t>Application Layer</a:t>
            </a:r>
            <a:endParaRPr lang="de-CH" dirty="0"/>
          </a:p>
          <a:p>
            <a:r>
              <a:rPr lang="de-CH" dirty="0" smtClean="0"/>
              <a:t>Eignung im Bereich IoT</a:t>
            </a:r>
          </a:p>
          <a:p>
            <a:r>
              <a:rPr lang="de-CH" dirty="0" smtClean="0"/>
              <a:t>Quellen &amp; Fragen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438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Prinzip Demo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7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1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e Glühbir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4086" r="33966" b="87187"/>
          <a:stretch/>
        </p:blipFill>
        <p:spPr bwMode="auto">
          <a:xfrm flipV="1">
            <a:off x="925532" y="2416968"/>
            <a:ext cx="1850232" cy="2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3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78969" y="1128713"/>
            <a:ext cx="2500312" cy="10715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53368" y="17075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WLAN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8791733" y="3009798"/>
            <a:ext cx="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ZWAVE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1333968" y="512512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</a:t>
            </a:r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5538739" y="131567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8304262" y="1307759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Controller</a:t>
            </a:r>
            <a:endParaRPr lang="de-CH" dirty="0"/>
          </a:p>
        </p:txBody>
      </p:sp>
      <p:sp>
        <p:nvSpPr>
          <p:cNvPr id="32" name="Textfeld 31"/>
          <p:cNvSpPr txBox="1"/>
          <p:nvPr/>
        </p:nvSpPr>
        <p:spPr>
          <a:xfrm>
            <a:off x="6907826" y="6145005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Dimmer</a:t>
            </a:r>
            <a:endParaRPr lang="de-CH" dirty="0"/>
          </a:p>
        </p:txBody>
      </p:sp>
      <p:sp>
        <p:nvSpPr>
          <p:cNvPr id="33" name="Textfeld 32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krümmter Verbinder 22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143413" y="202453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1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28" idx="0"/>
          </p:cNvCxnSpPr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150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23109" r="29276" b="62700"/>
          <a:stretch/>
        </p:blipFill>
        <p:spPr bwMode="auto">
          <a:xfrm>
            <a:off x="854832" y="2390371"/>
            <a:ext cx="1909094" cy="3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19" name="Gekrümmter Verbinder 18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296256" y="1580359"/>
            <a:ext cx="195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70%</a:t>
            </a:r>
            <a:endParaRPr lang="de-CH" dirty="0"/>
          </a:p>
        </p:txBody>
      </p:sp>
      <p:pic>
        <p:nvPicPr>
          <p:cNvPr id="22" name="Picture 6" descr="Die Glühbirne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3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255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100%</a:t>
            </a:r>
            <a:endParaRPr lang="de-CH" dirty="0"/>
          </a:p>
        </p:txBody>
      </p:sp>
      <p:pic>
        <p:nvPicPr>
          <p:cNvPr id="24" name="Picture 6" descr="Die Glühbirn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48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205992" y="3194464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  Office Light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753033" y="3429000"/>
            <a:ext cx="158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 Value = 255</a:t>
            </a:r>
            <a:endParaRPr lang="de-CH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9143996" y="1706253"/>
            <a:ext cx="1321593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krümmter Verbinder 24"/>
          <p:cNvCxnSpPr/>
          <p:nvPr/>
        </p:nvCxnSpPr>
        <p:spPr>
          <a:xfrm flipV="1">
            <a:off x="3203933" y="917846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322534" y="1646384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 Office Light = 255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936751" y="276684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= 255</a:t>
            </a:r>
            <a:endParaRPr lang="de-CH" dirty="0"/>
          </a:p>
        </p:txBody>
      </p:sp>
      <p:pic>
        <p:nvPicPr>
          <p:cNvPr id="20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3" grpId="0"/>
      <p:bldP spid="23" grpId="1"/>
      <p:bldP spid="16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Generell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Einsatzgebiet: Home Automation</a:t>
            </a:r>
          </a:p>
          <a:p>
            <a:r>
              <a:rPr lang="de-CH" dirty="0" smtClean="0"/>
              <a:t>Geringer Energieverbrauch</a:t>
            </a:r>
          </a:p>
          <a:p>
            <a:r>
              <a:rPr lang="de-CH" dirty="0" smtClean="0"/>
              <a:t>Weltweit </a:t>
            </a:r>
            <a:r>
              <a:rPr lang="de-CH" dirty="0"/>
              <a:t>größte Systemplattform interoperabler funkbasierter Produkte</a:t>
            </a:r>
            <a:endParaRPr lang="de-CH" dirty="0" smtClean="0"/>
          </a:p>
          <a:p>
            <a:r>
              <a:rPr lang="de-CH" dirty="0" smtClean="0"/>
              <a:t>Mesh Netzwerk</a:t>
            </a:r>
          </a:p>
          <a:p>
            <a:r>
              <a:rPr lang="de-CH" dirty="0" smtClean="0"/>
              <a:t>Reichweite</a:t>
            </a:r>
          </a:p>
          <a:p>
            <a:pPr lvl="1"/>
            <a:r>
              <a:rPr lang="de-CH" dirty="0" smtClean="0"/>
              <a:t>Bis zu 100m zwischen 2 Nodes</a:t>
            </a:r>
          </a:p>
          <a:p>
            <a:pPr lvl="1"/>
            <a:r>
              <a:rPr lang="de-CH" dirty="0" smtClean="0"/>
              <a:t>Bis zu 4 Nodes</a:t>
            </a:r>
          </a:p>
          <a:p>
            <a:r>
              <a:rPr lang="de-CH" dirty="0" smtClean="0"/>
              <a:t>232 Geräte pro Netzwerk</a:t>
            </a:r>
          </a:p>
        </p:txBody>
      </p:sp>
    </p:spTree>
    <p:extLst>
      <p:ext uri="{BB962C8B-B14F-4D97-AF65-F5344CB8AC3E}">
        <p14:creationId xmlns:p14="http://schemas.microsoft.com/office/powerpoint/2010/main" val="5830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Gerätetypen &amp; Kosten</a:t>
            </a:r>
            <a:endParaRPr lang="de-CH" dirty="0"/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2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299</Words>
  <Application>Microsoft Office PowerPoint</Application>
  <PresentationFormat>Widescreen</PresentationFormat>
  <Paragraphs>146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 </vt:lpstr>
      <vt:lpstr>Inhalt</vt:lpstr>
      <vt:lpstr>Prinzip Demo</vt:lpstr>
      <vt:lpstr>PowerPoint Presentation</vt:lpstr>
      <vt:lpstr>PowerPoint Presentation</vt:lpstr>
      <vt:lpstr>PowerPoint Presentation</vt:lpstr>
      <vt:lpstr>PowerPoint Presentation</vt:lpstr>
      <vt:lpstr>Generell</vt:lpstr>
      <vt:lpstr>Gerätetypen &amp; Kosten</vt:lpstr>
      <vt:lpstr>Gerätetypen &amp; Kosten</vt:lpstr>
      <vt:lpstr>Protokoll Stack</vt:lpstr>
      <vt:lpstr>Physical Layer</vt:lpstr>
      <vt:lpstr>Transport Layer</vt:lpstr>
      <vt:lpstr>Network Layer</vt:lpstr>
      <vt:lpstr>Security Layer</vt:lpstr>
      <vt:lpstr>Application Layer</vt:lpstr>
      <vt:lpstr>Eignung im Bereich IOT</vt:lpstr>
      <vt:lpstr>Quellen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Z-Wave</dc:title>
  <dc:creator>meva</dc:creator>
  <cp:lastModifiedBy>meva</cp:lastModifiedBy>
  <cp:revision>22</cp:revision>
  <dcterms:created xsi:type="dcterms:W3CDTF">2016-03-09T16:46:41Z</dcterms:created>
  <dcterms:modified xsi:type="dcterms:W3CDTF">2016-03-13T17:30:32Z</dcterms:modified>
</cp:coreProperties>
</file>