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94" r:id="rId4"/>
    <p:sldId id="293" r:id="rId5"/>
    <p:sldId id="281" r:id="rId6"/>
    <p:sldId id="257" r:id="rId7"/>
    <p:sldId id="273" r:id="rId8"/>
    <p:sldId id="275" r:id="rId9"/>
    <p:sldId id="282" r:id="rId10"/>
    <p:sldId id="279" r:id="rId11"/>
    <p:sldId id="287" r:id="rId12"/>
    <p:sldId id="283" r:id="rId13"/>
    <p:sldId id="284" r:id="rId14"/>
    <p:sldId id="285" r:id="rId15"/>
    <p:sldId id="286" r:id="rId16"/>
    <p:sldId id="288" r:id="rId17"/>
    <p:sldId id="289" r:id="rId18"/>
    <p:sldId id="290" r:id="rId19"/>
    <p:sldId id="291" r:id="rId20"/>
    <p:sldId id="276" r:id="rId21"/>
    <p:sldId id="277" r:id="rId22"/>
    <p:sldId id="278" r:id="rId23"/>
    <p:sldId id="258" r:id="rId24"/>
    <p:sldId id="274" r:id="rId25"/>
    <p:sldId id="259" r:id="rId26"/>
    <p:sldId id="260" r:id="rId27"/>
    <p:sldId id="261"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9/26/2017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9/26/2017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9/26/2017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7358-BDF6-4A10-B792-613C8DA3A116}"/>
              </a:ext>
            </a:extLst>
          </p:cNvPr>
          <p:cNvSpPr>
            <a:spLocks noGrp="1"/>
          </p:cNvSpPr>
          <p:nvPr>
            <p:ph type="ctrTitle"/>
          </p:nvPr>
        </p:nvSpPr>
        <p:spPr/>
        <p:txBody>
          <a:bodyPr/>
          <a:lstStyle/>
          <a:p>
            <a:r>
              <a:rPr lang="fr-CA" dirty="0"/>
              <a:t>Java collections</a:t>
            </a:r>
          </a:p>
        </p:txBody>
      </p:sp>
      <p:sp>
        <p:nvSpPr>
          <p:cNvPr id="3" name="Subtitle 2">
            <a:extLst>
              <a:ext uri="{FF2B5EF4-FFF2-40B4-BE49-F238E27FC236}">
                <a16:creationId xmlns:a16="http://schemas.microsoft.com/office/drawing/2014/main" id="{C8157BA0-8C19-4084-89D8-0A14C65B5BE1}"/>
              </a:ext>
            </a:extLst>
          </p:cNvPr>
          <p:cNvSpPr>
            <a:spLocks noGrp="1"/>
          </p:cNvSpPr>
          <p:nvPr>
            <p:ph type="subTitle" idx="1"/>
          </p:nvPr>
        </p:nvSpPr>
        <p:spPr>
          <a:xfrm>
            <a:off x="1371600" y="3632201"/>
            <a:ext cx="9448800" cy="2119242"/>
          </a:xfrm>
        </p:spPr>
        <p:txBody>
          <a:bodyPr/>
          <a:lstStyle/>
          <a:p>
            <a:endParaRPr lang="fr-CA" dirty="0"/>
          </a:p>
        </p:txBody>
      </p:sp>
    </p:spTree>
    <p:extLst>
      <p:ext uri="{BB962C8B-B14F-4D97-AF65-F5344CB8AC3E}">
        <p14:creationId xmlns:p14="http://schemas.microsoft.com/office/powerpoint/2010/main" val="234742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D9A-B01F-4E2A-B77D-471C945CD50F}"/>
              </a:ext>
            </a:extLst>
          </p:cNvPr>
          <p:cNvSpPr>
            <a:spLocks noGrp="1"/>
          </p:cNvSpPr>
          <p:nvPr>
            <p:ph type="title"/>
          </p:nvPr>
        </p:nvSpPr>
        <p:spPr/>
        <p:txBody>
          <a:bodyPr/>
          <a:lstStyle/>
          <a:p>
            <a:r>
              <a:rPr lang="fr-CA" dirty="0"/>
              <a:t>Java </a:t>
            </a:r>
            <a:r>
              <a:rPr lang="fr-CA" dirty="0" err="1"/>
              <a:t>colection</a:t>
            </a:r>
            <a:endParaRPr lang="fr-CA" dirty="0"/>
          </a:p>
        </p:txBody>
      </p:sp>
      <p:sp>
        <p:nvSpPr>
          <p:cNvPr id="3" name="Content Placeholder 2">
            <a:extLst>
              <a:ext uri="{FF2B5EF4-FFF2-40B4-BE49-F238E27FC236}">
                <a16:creationId xmlns:a16="http://schemas.microsoft.com/office/drawing/2014/main" id="{9241F4DF-DEBE-46D7-93F7-AE8C36384862}"/>
              </a:ext>
            </a:extLst>
          </p:cNvPr>
          <p:cNvSpPr>
            <a:spLocks noGrp="1"/>
          </p:cNvSpPr>
          <p:nvPr>
            <p:ph idx="1"/>
          </p:nvPr>
        </p:nvSpPr>
        <p:spPr/>
        <p:txBody>
          <a:bodyPr/>
          <a:lstStyle/>
          <a:p>
            <a:r>
              <a:rPr lang="fr-CA" dirty="0"/>
              <a:t>classes</a:t>
            </a:r>
          </a:p>
          <a:p>
            <a:endParaRPr lang="fr-CA" dirty="0"/>
          </a:p>
          <a:p>
            <a:r>
              <a:rPr lang="fr-CA" dirty="0"/>
              <a:t>Java Collection </a:t>
            </a:r>
            <a:r>
              <a:rPr lang="fr-CA" dirty="0" err="1"/>
              <a:t>simply</a:t>
            </a:r>
            <a:r>
              <a:rPr lang="fr-CA" dirty="0"/>
              <a:t> </a:t>
            </a:r>
            <a:r>
              <a:rPr lang="fr-CA" dirty="0" err="1"/>
              <a:t>means</a:t>
            </a:r>
            <a:r>
              <a:rPr lang="fr-CA" dirty="0"/>
              <a:t> a single unit of </a:t>
            </a:r>
            <a:r>
              <a:rPr lang="fr-CA" dirty="0" err="1"/>
              <a:t>objects</a:t>
            </a:r>
            <a:r>
              <a:rPr lang="fr-CA" dirty="0"/>
              <a:t>. Java Collection </a:t>
            </a:r>
            <a:r>
              <a:rPr lang="fr-CA" dirty="0" err="1"/>
              <a:t>framework</a:t>
            </a:r>
            <a:r>
              <a:rPr lang="fr-CA" dirty="0"/>
              <a:t> </a:t>
            </a:r>
            <a:r>
              <a:rPr lang="fr-CA" dirty="0" err="1"/>
              <a:t>provides</a:t>
            </a:r>
            <a:r>
              <a:rPr lang="fr-CA" dirty="0"/>
              <a:t> </a:t>
            </a:r>
            <a:r>
              <a:rPr lang="fr-CA" dirty="0" err="1"/>
              <a:t>many</a:t>
            </a:r>
            <a:r>
              <a:rPr lang="fr-CA" dirty="0"/>
              <a:t> interfaces (Set, List, Queue, </a:t>
            </a:r>
            <a:r>
              <a:rPr lang="fr-CA" dirty="0" err="1"/>
              <a:t>Deque</a:t>
            </a:r>
            <a:r>
              <a:rPr lang="fr-CA" dirty="0"/>
              <a:t> etc.) and classes (</a:t>
            </a:r>
            <a:r>
              <a:rPr lang="fr-CA" dirty="0" err="1"/>
              <a:t>ArrayList</a:t>
            </a:r>
            <a:r>
              <a:rPr lang="fr-CA" dirty="0"/>
              <a:t>, </a:t>
            </a:r>
            <a:r>
              <a:rPr lang="fr-CA" dirty="0" err="1"/>
              <a:t>Vector</a:t>
            </a:r>
            <a:r>
              <a:rPr lang="fr-CA" dirty="0"/>
              <a:t>, </a:t>
            </a:r>
            <a:r>
              <a:rPr lang="fr-CA" dirty="0" err="1"/>
              <a:t>LinkedList</a:t>
            </a:r>
            <a:r>
              <a:rPr lang="fr-CA" dirty="0"/>
              <a:t>, </a:t>
            </a:r>
            <a:r>
              <a:rPr lang="fr-CA" dirty="0" err="1"/>
              <a:t>PriorityQueue</a:t>
            </a:r>
            <a:r>
              <a:rPr lang="fr-CA" dirty="0"/>
              <a:t>, </a:t>
            </a:r>
            <a:r>
              <a:rPr lang="fr-CA" dirty="0" err="1"/>
              <a:t>HashSet</a:t>
            </a:r>
            <a:r>
              <a:rPr lang="fr-CA" dirty="0"/>
              <a:t>, </a:t>
            </a:r>
            <a:r>
              <a:rPr lang="fr-CA" dirty="0" err="1"/>
              <a:t>LinkedHashSet</a:t>
            </a:r>
            <a:r>
              <a:rPr lang="fr-CA" dirty="0"/>
              <a:t>, </a:t>
            </a:r>
            <a:r>
              <a:rPr lang="fr-CA" dirty="0" err="1"/>
              <a:t>TreeSet</a:t>
            </a:r>
            <a:r>
              <a:rPr lang="fr-CA" dirty="0"/>
              <a:t> </a:t>
            </a:r>
            <a:r>
              <a:rPr lang="fr-CA" dirty="0" err="1"/>
              <a:t>etc</a:t>
            </a:r>
            <a:r>
              <a:rPr lang="fr-CA" dirty="0"/>
              <a:t>).</a:t>
            </a:r>
          </a:p>
          <a:p>
            <a:pPr marL="0" indent="0">
              <a:buNone/>
            </a:pPr>
            <a:endParaRPr lang="fr-CA" dirty="0"/>
          </a:p>
        </p:txBody>
      </p:sp>
    </p:spTree>
    <p:extLst>
      <p:ext uri="{BB962C8B-B14F-4D97-AF65-F5344CB8AC3E}">
        <p14:creationId xmlns:p14="http://schemas.microsoft.com/office/powerpoint/2010/main" val="28864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F16B-AE34-47C4-B6F3-BD3B90D2A044}"/>
              </a:ext>
            </a:extLst>
          </p:cNvPr>
          <p:cNvSpPr>
            <a:spLocks noGrp="1"/>
          </p:cNvSpPr>
          <p:nvPr>
            <p:ph type="title"/>
          </p:nvPr>
        </p:nvSpPr>
        <p:spPr/>
        <p:txBody>
          <a:bodyPr/>
          <a:lstStyle/>
          <a:p>
            <a:r>
              <a:rPr lang="fr-CA" dirty="0" err="1"/>
              <a:t>linkedlist</a:t>
            </a:r>
            <a:endParaRPr lang="fr-CA" dirty="0"/>
          </a:p>
        </p:txBody>
      </p:sp>
      <p:sp>
        <p:nvSpPr>
          <p:cNvPr id="3" name="Content Placeholder 2">
            <a:extLst>
              <a:ext uri="{FF2B5EF4-FFF2-40B4-BE49-F238E27FC236}">
                <a16:creationId xmlns:a16="http://schemas.microsoft.com/office/drawing/2014/main" id="{1FECF362-22EF-4882-B95A-E2E59BDDDEBA}"/>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36991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4074-A784-4D8F-8F22-3469284D2931}"/>
              </a:ext>
            </a:extLst>
          </p:cNvPr>
          <p:cNvSpPr>
            <a:spLocks noGrp="1"/>
          </p:cNvSpPr>
          <p:nvPr>
            <p:ph type="title"/>
          </p:nvPr>
        </p:nvSpPr>
        <p:spPr/>
        <p:txBody>
          <a:bodyPr/>
          <a:lstStyle/>
          <a:p>
            <a:endParaRPr lang="fr-CA"/>
          </a:p>
        </p:txBody>
      </p:sp>
      <p:sp>
        <p:nvSpPr>
          <p:cNvPr id="3" name="Content Placeholder 2">
            <a:extLst>
              <a:ext uri="{FF2B5EF4-FFF2-40B4-BE49-F238E27FC236}">
                <a16:creationId xmlns:a16="http://schemas.microsoft.com/office/drawing/2014/main" id="{F343A2CE-0543-4D02-9A7A-2958DD05DEA5}"/>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64205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1CEE-15EE-4345-AEB7-CD261F80E662}"/>
              </a:ext>
            </a:extLst>
          </p:cNvPr>
          <p:cNvSpPr>
            <a:spLocks noGrp="1"/>
          </p:cNvSpPr>
          <p:nvPr>
            <p:ph type="title"/>
          </p:nvPr>
        </p:nvSpPr>
        <p:spPr/>
        <p:txBody>
          <a:bodyPr/>
          <a:lstStyle/>
          <a:p>
            <a:r>
              <a:rPr lang="fr-CA" dirty="0"/>
              <a:t>classes</a:t>
            </a:r>
          </a:p>
        </p:txBody>
      </p:sp>
      <p:sp>
        <p:nvSpPr>
          <p:cNvPr id="3" name="Content Placeholder 2">
            <a:extLst>
              <a:ext uri="{FF2B5EF4-FFF2-40B4-BE49-F238E27FC236}">
                <a16:creationId xmlns:a16="http://schemas.microsoft.com/office/drawing/2014/main" id="{B7FC74A1-89E4-4147-83E1-8BE191130AEB}"/>
              </a:ext>
            </a:extLst>
          </p:cNvPr>
          <p:cNvSpPr>
            <a:spLocks noGrp="1"/>
          </p:cNvSpPr>
          <p:nvPr>
            <p:ph idx="1"/>
          </p:nvPr>
        </p:nvSpPr>
        <p:spPr/>
        <p:txBody>
          <a:bodyPr/>
          <a:lstStyle/>
          <a:p>
            <a:r>
              <a:rPr lang="fr-CA" dirty="0"/>
              <a:t>classes (</a:t>
            </a:r>
            <a:r>
              <a:rPr lang="fr-CA" dirty="0" err="1"/>
              <a:t>ArrayList</a:t>
            </a:r>
            <a:r>
              <a:rPr lang="fr-CA" dirty="0"/>
              <a:t>, </a:t>
            </a:r>
            <a:r>
              <a:rPr lang="fr-CA" dirty="0" err="1"/>
              <a:t>Vector</a:t>
            </a:r>
            <a:r>
              <a:rPr lang="fr-CA" dirty="0"/>
              <a:t>, </a:t>
            </a:r>
            <a:r>
              <a:rPr lang="fr-CA" dirty="0" err="1"/>
              <a:t>LinkedList</a:t>
            </a:r>
            <a:r>
              <a:rPr lang="fr-CA" dirty="0"/>
              <a:t>, </a:t>
            </a:r>
            <a:r>
              <a:rPr lang="fr-CA" dirty="0" err="1"/>
              <a:t>PriorityQueue</a:t>
            </a:r>
            <a:r>
              <a:rPr lang="fr-CA" dirty="0"/>
              <a:t>, </a:t>
            </a:r>
            <a:r>
              <a:rPr lang="fr-CA" dirty="0" err="1"/>
              <a:t>HashSet</a:t>
            </a:r>
            <a:r>
              <a:rPr lang="fr-CA" dirty="0"/>
              <a:t>, </a:t>
            </a:r>
            <a:r>
              <a:rPr lang="fr-CA" dirty="0" err="1"/>
              <a:t>LinkedHashSet</a:t>
            </a:r>
            <a:r>
              <a:rPr lang="fr-CA" dirty="0"/>
              <a:t>, </a:t>
            </a:r>
            <a:r>
              <a:rPr lang="fr-CA" dirty="0" err="1"/>
              <a:t>TreeSet</a:t>
            </a:r>
            <a:r>
              <a:rPr lang="fr-CA" dirty="0"/>
              <a:t> </a:t>
            </a:r>
            <a:r>
              <a:rPr lang="fr-CA" dirty="0" err="1"/>
              <a:t>etc</a:t>
            </a:r>
            <a:r>
              <a:rPr lang="fr-CA" dirty="0"/>
              <a:t>).</a:t>
            </a:r>
          </a:p>
        </p:txBody>
      </p:sp>
    </p:spTree>
    <p:extLst>
      <p:ext uri="{BB962C8B-B14F-4D97-AF65-F5344CB8AC3E}">
        <p14:creationId xmlns:p14="http://schemas.microsoft.com/office/powerpoint/2010/main" val="361246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1A37-B154-4FE2-BE19-ACC992A333A6}"/>
              </a:ext>
            </a:extLst>
          </p:cNvPr>
          <p:cNvSpPr>
            <a:spLocks noGrp="1"/>
          </p:cNvSpPr>
          <p:nvPr>
            <p:ph type="title"/>
          </p:nvPr>
        </p:nvSpPr>
        <p:spPr/>
        <p:txBody>
          <a:bodyPr/>
          <a:lstStyle/>
          <a:p>
            <a:r>
              <a:rPr lang="fr-CA" dirty="0" err="1"/>
              <a:t>Arraylist</a:t>
            </a:r>
            <a:endParaRPr lang="fr-CA" dirty="0"/>
          </a:p>
        </p:txBody>
      </p:sp>
      <p:sp>
        <p:nvSpPr>
          <p:cNvPr id="3" name="Content Placeholder 2">
            <a:extLst>
              <a:ext uri="{FF2B5EF4-FFF2-40B4-BE49-F238E27FC236}">
                <a16:creationId xmlns:a16="http://schemas.microsoft.com/office/drawing/2014/main" id="{48A7EF43-D4E9-4EEA-B689-A82824E4728F}"/>
              </a:ext>
            </a:extLst>
          </p:cNvPr>
          <p:cNvSpPr>
            <a:spLocks noGrp="1"/>
          </p:cNvSpPr>
          <p:nvPr>
            <p:ph idx="1"/>
          </p:nvPr>
        </p:nvSpPr>
        <p:spPr/>
        <p:txBody>
          <a:bodyPr/>
          <a:lstStyle/>
          <a:p>
            <a:endParaRPr lang="fr-CA" dirty="0"/>
          </a:p>
        </p:txBody>
      </p:sp>
    </p:spTree>
    <p:extLst>
      <p:ext uri="{BB962C8B-B14F-4D97-AF65-F5344CB8AC3E}">
        <p14:creationId xmlns:p14="http://schemas.microsoft.com/office/powerpoint/2010/main" val="286953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A292-E89A-436D-A2D8-C458F092F451}"/>
              </a:ext>
            </a:extLst>
          </p:cNvPr>
          <p:cNvSpPr>
            <a:spLocks noGrp="1"/>
          </p:cNvSpPr>
          <p:nvPr>
            <p:ph type="title"/>
          </p:nvPr>
        </p:nvSpPr>
        <p:spPr/>
        <p:txBody>
          <a:bodyPr/>
          <a:lstStyle/>
          <a:p>
            <a:r>
              <a:rPr lang="fr-CA" dirty="0" err="1"/>
              <a:t>vectors</a:t>
            </a:r>
            <a:endParaRPr lang="fr-CA" dirty="0"/>
          </a:p>
        </p:txBody>
      </p:sp>
      <p:sp>
        <p:nvSpPr>
          <p:cNvPr id="3" name="Content Placeholder 2">
            <a:extLst>
              <a:ext uri="{FF2B5EF4-FFF2-40B4-BE49-F238E27FC236}">
                <a16:creationId xmlns:a16="http://schemas.microsoft.com/office/drawing/2014/main" id="{1C6C104D-A954-43DF-BE65-6AB8A545F87B}"/>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32112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01A0-07A9-44D7-A31C-DE4297E56B5B}"/>
              </a:ext>
            </a:extLst>
          </p:cNvPr>
          <p:cNvSpPr>
            <a:spLocks noGrp="1"/>
          </p:cNvSpPr>
          <p:nvPr>
            <p:ph type="title"/>
          </p:nvPr>
        </p:nvSpPr>
        <p:spPr/>
        <p:txBody>
          <a:bodyPr/>
          <a:lstStyle/>
          <a:p>
            <a:r>
              <a:rPr lang="fr-CA" dirty="0" err="1"/>
              <a:t>prioritylist</a:t>
            </a:r>
            <a:endParaRPr lang="fr-CA" dirty="0"/>
          </a:p>
        </p:txBody>
      </p:sp>
      <p:sp>
        <p:nvSpPr>
          <p:cNvPr id="3" name="Content Placeholder 2">
            <a:extLst>
              <a:ext uri="{FF2B5EF4-FFF2-40B4-BE49-F238E27FC236}">
                <a16:creationId xmlns:a16="http://schemas.microsoft.com/office/drawing/2014/main" id="{B617C00F-60DC-4119-9B1B-D88FC3E5A8F1}"/>
              </a:ext>
            </a:extLst>
          </p:cNvPr>
          <p:cNvSpPr>
            <a:spLocks noGrp="1"/>
          </p:cNvSpPr>
          <p:nvPr>
            <p:ph idx="1"/>
          </p:nvPr>
        </p:nvSpPr>
        <p:spPr/>
        <p:txBody>
          <a:bodyPr/>
          <a:lstStyle/>
          <a:p>
            <a:endParaRPr lang="fr-CA" dirty="0"/>
          </a:p>
        </p:txBody>
      </p:sp>
    </p:spTree>
    <p:extLst>
      <p:ext uri="{BB962C8B-B14F-4D97-AF65-F5344CB8AC3E}">
        <p14:creationId xmlns:p14="http://schemas.microsoft.com/office/powerpoint/2010/main" val="240390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6F7C-EC17-415D-AB06-58571DA07451}"/>
              </a:ext>
            </a:extLst>
          </p:cNvPr>
          <p:cNvSpPr>
            <a:spLocks noGrp="1"/>
          </p:cNvSpPr>
          <p:nvPr>
            <p:ph type="title"/>
          </p:nvPr>
        </p:nvSpPr>
        <p:spPr/>
        <p:txBody>
          <a:bodyPr/>
          <a:lstStyle/>
          <a:p>
            <a:r>
              <a:rPr lang="fr-CA" dirty="0" err="1"/>
              <a:t>hashset</a:t>
            </a:r>
            <a:endParaRPr lang="fr-CA" dirty="0"/>
          </a:p>
        </p:txBody>
      </p:sp>
      <p:sp>
        <p:nvSpPr>
          <p:cNvPr id="3" name="Content Placeholder 2">
            <a:extLst>
              <a:ext uri="{FF2B5EF4-FFF2-40B4-BE49-F238E27FC236}">
                <a16:creationId xmlns:a16="http://schemas.microsoft.com/office/drawing/2014/main" id="{DDD4B79A-1DE2-4F3D-B2AF-AE3196B5114F}"/>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49619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793E-4117-449D-B820-C358D7CBC11E}"/>
              </a:ext>
            </a:extLst>
          </p:cNvPr>
          <p:cNvSpPr>
            <a:spLocks noGrp="1"/>
          </p:cNvSpPr>
          <p:nvPr>
            <p:ph type="title"/>
          </p:nvPr>
        </p:nvSpPr>
        <p:spPr/>
        <p:txBody>
          <a:bodyPr/>
          <a:lstStyle/>
          <a:p>
            <a:r>
              <a:rPr lang="fr-CA" dirty="0" err="1"/>
              <a:t>treeset</a:t>
            </a:r>
            <a:endParaRPr lang="fr-CA" dirty="0"/>
          </a:p>
        </p:txBody>
      </p:sp>
      <p:sp>
        <p:nvSpPr>
          <p:cNvPr id="3" name="Content Placeholder 2">
            <a:extLst>
              <a:ext uri="{FF2B5EF4-FFF2-40B4-BE49-F238E27FC236}">
                <a16:creationId xmlns:a16="http://schemas.microsoft.com/office/drawing/2014/main" id="{FB2EF3B8-C545-41BE-9F02-66BEEE01A2BD}"/>
              </a:ext>
            </a:extLst>
          </p:cNvPr>
          <p:cNvSpPr>
            <a:spLocks noGrp="1"/>
          </p:cNvSpPr>
          <p:nvPr>
            <p:ph idx="1"/>
          </p:nvPr>
        </p:nvSpPr>
        <p:spPr/>
        <p:txBody>
          <a:bodyPr/>
          <a:lstStyle/>
          <a:p>
            <a:endParaRPr lang="fr-CA" dirty="0"/>
          </a:p>
        </p:txBody>
      </p:sp>
    </p:spTree>
    <p:extLst>
      <p:ext uri="{BB962C8B-B14F-4D97-AF65-F5344CB8AC3E}">
        <p14:creationId xmlns:p14="http://schemas.microsoft.com/office/powerpoint/2010/main" val="318750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B7F5-932A-42CF-83AF-0D5F1C7CAE0D}"/>
              </a:ext>
            </a:extLst>
          </p:cNvPr>
          <p:cNvSpPr>
            <a:spLocks noGrp="1"/>
          </p:cNvSpPr>
          <p:nvPr>
            <p:ph type="title"/>
          </p:nvPr>
        </p:nvSpPr>
        <p:spPr/>
        <p:txBody>
          <a:bodyPr/>
          <a:lstStyle/>
          <a:p>
            <a:endParaRPr lang="fr-CA"/>
          </a:p>
        </p:txBody>
      </p:sp>
      <p:sp>
        <p:nvSpPr>
          <p:cNvPr id="3" name="Content Placeholder 2">
            <a:extLst>
              <a:ext uri="{FF2B5EF4-FFF2-40B4-BE49-F238E27FC236}">
                <a16:creationId xmlns:a16="http://schemas.microsoft.com/office/drawing/2014/main" id="{2F75EEB8-0173-4181-AC92-17740847BAE4}"/>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64348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0CAD-CF19-4131-A336-47B19E4DB0EB}"/>
              </a:ext>
            </a:extLst>
          </p:cNvPr>
          <p:cNvSpPr>
            <a:spLocks noGrp="1"/>
          </p:cNvSpPr>
          <p:nvPr>
            <p:ph type="title"/>
          </p:nvPr>
        </p:nvSpPr>
        <p:spPr/>
        <p:txBody>
          <a:bodyPr/>
          <a:lstStyle/>
          <a:p>
            <a:r>
              <a:rPr lang="fr-CA" dirty="0" err="1"/>
              <a:t>Why</a:t>
            </a:r>
            <a:r>
              <a:rPr lang="fr-CA" dirty="0"/>
              <a:t> java collections?</a:t>
            </a:r>
          </a:p>
        </p:txBody>
      </p:sp>
      <p:sp>
        <p:nvSpPr>
          <p:cNvPr id="3" name="Content Placeholder 2">
            <a:extLst>
              <a:ext uri="{FF2B5EF4-FFF2-40B4-BE49-F238E27FC236}">
                <a16:creationId xmlns:a16="http://schemas.microsoft.com/office/drawing/2014/main" id="{13F3BE7C-2798-4539-94A8-EBC8C277F882}"/>
              </a:ext>
            </a:extLst>
          </p:cNvPr>
          <p:cNvSpPr>
            <a:spLocks noGrp="1"/>
          </p:cNvSpPr>
          <p:nvPr>
            <p:ph idx="1"/>
          </p:nvPr>
        </p:nvSpPr>
        <p:spPr/>
        <p:txBody>
          <a:bodyPr/>
          <a:lstStyle/>
          <a:p>
            <a:r>
              <a:rPr lang="en-US" dirty="0"/>
              <a:t>The Java Collections provide Java developers with a set of classes and interfaces that makes it easier to handle collections of objects.</a:t>
            </a:r>
            <a:endParaRPr lang="fr-CA" dirty="0"/>
          </a:p>
        </p:txBody>
      </p:sp>
    </p:spTree>
    <p:extLst>
      <p:ext uri="{BB962C8B-B14F-4D97-AF65-F5344CB8AC3E}">
        <p14:creationId xmlns:p14="http://schemas.microsoft.com/office/powerpoint/2010/main" val="242946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E33E-8CFF-4000-A619-3710483C6E26}"/>
              </a:ext>
            </a:extLst>
          </p:cNvPr>
          <p:cNvSpPr>
            <a:spLocks noGrp="1"/>
          </p:cNvSpPr>
          <p:nvPr>
            <p:ph type="title"/>
          </p:nvPr>
        </p:nvSpPr>
        <p:spPr/>
        <p:txBody>
          <a:bodyPr/>
          <a:lstStyle/>
          <a:p>
            <a:r>
              <a:rPr lang="fr-CA" dirty="0"/>
              <a:t>Set</a:t>
            </a:r>
          </a:p>
        </p:txBody>
      </p:sp>
      <p:sp>
        <p:nvSpPr>
          <p:cNvPr id="3" name="Content Placeholder 2">
            <a:extLst>
              <a:ext uri="{FF2B5EF4-FFF2-40B4-BE49-F238E27FC236}">
                <a16:creationId xmlns:a16="http://schemas.microsoft.com/office/drawing/2014/main" id="{BC68845D-609E-4A61-8C06-AFEF71961B35}"/>
              </a:ext>
            </a:extLst>
          </p:cNvPr>
          <p:cNvSpPr>
            <a:spLocks noGrp="1"/>
          </p:cNvSpPr>
          <p:nvPr>
            <p:ph idx="1"/>
          </p:nvPr>
        </p:nvSpPr>
        <p:spPr/>
        <p:txBody>
          <a:bodyPr/>
          <a:lstStyle/>
          <a:p>
            <a:r>
              <a:rPr lang="en-US" dirty="0"/>
              <a:t>The Set interface does not allow duplicate elements. This can be useful for storing collections such as a deck of cards or student records. The Set interface has a </a:t>
            </a:r>
            <a:r>
              <a:rPr lang="en-US" dirty="0" err="1"/>
              <a:t>subinterface</a:t>
            </a:r>
            <a:r>
              <a:rPr lang="en-US" dirty="0"/>
              <a:t>, </a:t>
            </a:r>
            <a:r>
              <a:rPr lang="en-US" dirty="0" err="1"/>
              <a:t>SortedSet</a:t>
            </a:r>
            <a:r>
              <a:rPr lang="en-US" dirty="0"/>
              <a:t>, that provides for ordering of elements in the set.</a:t>
            </a:r>
            <a:endParaRPr lang="fr-CA" dirty="0"/>
          </a:p>
        </p:txBody>
      </p:sp>
    </p:spTree>
    <p:extLst>
      <p:ext uri="{BB962C8B-B14F-4D97-AF65-F5344CB8AC3E}">
        <p14:creationId xmlns:p14="http://schemas.microsoft.com/office/powerpoint/2010/main" val="214541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FE01-AE1C-4CCD-A7E5-FA05C677D193}"/>
              </a:ext>
            </a:extLst>
          </p:cNvPr>
          <p:cNvSpPr>
            <a:spLocks noGrp="1"/>
          </p:cNvSpPr>
          <p:nvPr>
            <p:ph type="title"/>
          </p:nvPr>
        </p:nvSpPr>
        <p:spPr/>
        <p:txBody>
          <a:bodyPr/>
          <a:lstStyle/>
          <a:p>
            <a:r>
              <a:rPr lang="fr-CA" dirty="0" err="1"/>
              <a:t>lists</a:t>
            </a:r>
            <a:endParaRPr lang="fr-CA" dirty="0"/>
          </a:p>
        </p:txBody>
      </p:sp>
      <p:sp>
        <p:nvSpPr>
          <p:cNvPr id="3" name="Content Placeholder 2">
            <a:extLst>
              <a:ext uri="{FF2B5EF4-FFF2-40B4-BE49-F238E27FC236}">
                <a16:creationId xmlns:a16="http://schemas.microsoft.com/office/drawing/2014/main" id="{3A6603F9-FA16-4BBB-B0F7-E73B150DE087}"/>
              </a:ext>
            </a:extLst>
          </p:cNvPr>
          <p:cNvSpPr>
            <a:spLocks noGrp="1"/>
          </p:cNvSpPr>
          <p:nvPr>
            <p:ph idx="1"/>
          </p:nvPr>
        </p:nvSpPr>
        <p:spPr/>
        <p:txBody>
          <a:bodyPr/>
          <a:lstStyle/>
          <a:p>
            <a:r>
              <a:rPr lang="en-US" dirty="0"/>
              <a:t>The List interface provides for an ordered collection, for situations in which you need precise control over where each element is inserted. You can retrieve elements from a List by their exact position.</a:t>
            </a:r>
            <a:endParaRPr lang="fr-CA" dirty="0"/>
          </a:p>
        </p:txBody>
      </p:sp>
    </p:spTree>
    <p:extLst>
      <p:ext uri="{BB962C8B-B14F-4D97-AF65-F5344CB8AC3E}">
        <p14:creationId xmlns:p14="http://schemas.microsoft.com/office/powerpoint/2010/main" val="425386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0C5A-FE2A-4886-8ED0-3727B7B77DB3}"/>
              </a:ext>
            </a:extLst>
          </p:cNvPr>
          <p:cNvSpPr>
            <a:spLocks noGrp="1"/>
          </p:cNvSpPr>
          <p:nvPr>
            <p:ph type="title"/>
          </p:nvPr>
        </p:nvSpPr>
        <p:spPr/>
        <p:txBody>
          <a:bodyPr/>
          <a:lstStyle/>
          <a:p>
            <a:r>
              <a:rPr lang="fr-CA" dirty="0"/>
              <a:t>queue</a:t>
            </a:r>
          </a:p>
        </p:txBody>
      </p:sp>
      <p:sp>
        <p:nvSpPr>
          <p:cNvPr id="3" name="Content Placeholder 2">
            <a:extLst>
              <a:ext uri="{FF2B5EF4-FFF2-40B4-BE49-F238E27FC236}">
                <a16:creationId xmlns:a16="http://schemas.microsoft.com/office/drawing/2014/main" id="{B6140843-B848-4C4D-97EE-57D134DD5D86}"/>
              </a:ext>
            </a:extLst>
          </p:cNvPr>
          <p:cNvSpPr>
            <a:spLocks noGrp="1"/>
          </p:cNvSpPr>
          <p:nvPr>
            <p:ph idx="1"/>
          </p:nvPr>
        </p:nvSpPr>
        <p:spPr/>
        <p:txBody>
          <a:bodyPr/>
          <a:lstStyle/>
          <a:p>
            <a:r>
              <a:rPr lang="en-US" dirty="0"/>
              <a:t>The Queue interface enables additional insertion, extraction, and inspection operations. Elements in a Queue are typically ordered in on a FIFO basis.</a:t>
            </a:r>
            <a:endParaRPr lang="fr-CA" dirty="0"/>
          </a:p>
        </p:txBody>
      </p:sp>
    </p:spTree>
    <p:extLst>
      <p:ext uri="{BB962C8B-B14F-4D97-AF65-F5344CB8AC3E}">
        <p14:creationId xmlns:p14="http://schemas.microsoft.com/office/powerpoint/2010/main" val="941045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E263-10D4-43EC-9345-187697D4909D}"/>
              </a:ext>
            </a:extLst>
          </p:cNvPr>
          <p:cNvSpPr>
            <a:spLocks noGrp="1"/>
          </p:cNvSpPr>
          <p:nvPr>
            <p:ph type="title"/>
          </p:nvPr>
        </p:nvSpPr>
        <p:spPr/>
        <p:txBody>
          <a:bodyPr/>
          <a:lstStyle/>
          <a:p>
            <a:r>
              <a:rPr lang="fr-CA" dirty="0"/>
              <a:t>Interface </a:t>
            </a:r>
          </a:p>
        </p:txBody>
      </p:sp>
      <p:sp>
        <p:nvSpPr>
          <p:cNvPr id="3" name="Content Placeholder 2">
            <a:extLst>
              <a:ext uri="{FF2B5EF4-FFF2-40B4-BE49-F238E27FC236}">
                <a16:creationId xmlns:a16="http://schemas.microsoft.com/office/drawing/2014/main" id="{CA3C9ECA-3B8C-4741-A708-7BA88ECBAF37}"/>
              </a:ext>
            </a:extLst>
          </p:cNvPr>
          <p:cNvSpPr>
            <a:spLocks noGrp="1"/>
          </p:cNvSpPr>
          <p:nvPr>
            <p:ph idx="1"/>
          </p:nvPr>
        </p:nvSpPr>
        <p:spPr/>
        <p:txBody>
          <a:bodyPr/>
          <a:lstStyle/>
          <a:p>
            <a:r>
              <a:rPr lang="en-US" dirty="0"/>
              <a:t>collection interfaces are the heart and soul of the Java Collections Framework. </a:t>
            </a:r>
          </a:p>
          <a:p>
            <a:r>
              <a:rPr lang="en-US" dirty="0"/>
              <a:t>These are abstract data types that represent collections. Interfaces allow collections to be manipulated independently of the details of their representation. In object-oriented languages, interfaces generally form a hierarchy.</a:t>
            </a:r>
          </a:p>
          <a:p>
            <a:endParaRPr lang="fr-CA" dirty="0"/>
          </a:p>
        </p:txBody>
      </p:sp>
    </p:spTree>
    <p:extLst>
      <p:ext uri="{BB962C8B-B14F-4D97-AF65-F5344CB8AC3E}">
        <p14:creationId xmlns:p14="http://schemas.microsoft.com/office/powerpoint/2010/main" val="290731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E1D4-38D5-41CE-9EC7-1ED4285E5040}"/>
              </a:ext>
            </a:extLst>
          </p:cNvPr>
          <p:cNvSpPr>
            <a:spLocks noGrp="1"/>
          </p:cNvSpPr>
          <p:nvPr>
            <p:ph type="title"/>
          </p:nvPr>
        </p:nvSpPr>
        <p:spPr/>
        <p:txBody>
          <a:bodyPr/>
          <a:lstStyle/>
          <a:p>
            <a:r>
              <a:rPr lang="fr-CA" dirty="0"/>
              <a:t>Collection interface</a:t>
            </a:r>
          </a:p>
        </p:txBody>
      </p:sp>
      <p:sp>
        <p:nvSpPr>
          <p:cNvPr id="3" name="Content Placeholder 2">
            <a:extLst>
              <a:ext uri="{FF2B5EF4-FFF2-40B4-BE49-F238E27FC236}">
                <a16:creationId xmlns:a16="http://schemas.microsoft.com/office/drawing/2014/main" id="{48947EF8-DCF4-472B-B329-921EBE10A838}"/>
              </a:ext>
            </a:extLst>
          </p:cNvPr>
          <p:cNvSpPr>
            <a:spLocks noGrp="1"/>
          </p:cNvSpPr>
          <p:nvPr>
            <p:ph idx="1"/>
          </p:nvPr>
        </p:nvSpPr>
        <p:spPr/>
        <p:txBody>
          <a:bodyPr/>
          <a:lstStyle/>
          <a:p>
            <a:r>
              <a:rPr lang="en-US" dirty="0"/>
              <a:t>The Collection interface contains methods that perform basic operations, such as </a:t>
            </a:r>
            <a:r>
              <a:rPr lang="en-US" dirty="0" err="1"/>
              <a:t>int</a:t>
            </a:r>
            <a:r>
              <a:rPr lang="en-US" dirty="0"/>
              <a:t> size(), </a:t>
            </a:r>
            <a:r>
              <a:rPr lang="en-US" dirty="0" err="1"/>
              <a:t>boolean</a:t>
            </a:r>
            <a:r>
              <a:rPr lang="en-US" dirty="0"/>
              <a:t> </a:t>
            </a:r>
            <a:r>
              <a:rPr lang="en-US" dirty="0" err="1"/>
              <a:t>isEmpty</a:t>
            </a:r>
            <a:r>
              <a:rPr lang="en-US" dirty="0"/>
              <a:t>(), </a:t>
            </a:r>
            <a:r>
              <a:rPr lang="en-US" dirty="0" err="1"/>
              <a:t>boolean</a:t>
            </a:r>
            <a:r>
              <a:rPr lang="en-US" dirty="0"/>
              <a:t> contains(Object element), </a:t>
            </a:r>
            <a:r>
              <a:rPr lang="en-US" dirty="0" err="1"/>
              <a:t>boolean</a:t>
            </a:r>
            <a:r>
              <a:rPr lang="en-US" dirty="0"/>
              <a:t> add(E element), </a:t>
            </a:r>
            <a:r>
              <a:rPr lang="en-US" dirty="0" err="1"/>
              <a:t>boolean</a:t>
            </a:r>
            <a:r>
              <a:rPr lang="en-US" dirty="0"/>
              <a:t> remove(Object element), and Iterator&lt;E&gt; iterator().</a:t>
            </a:r>
          </a:p>
          <a:p>
            <a:endParaRPr lang="en-US" dirty="0"/>
          </a:p>
          <a:p>
            <a:r>
              <a:rPr lang="en-US" dirty="0"/>
              <a:t>It also contains methods that operate on entire collections, such as </a:t>
            </a:r>
            <a:r>
              <a:rPr lang="en-US" dirty="0" err="1"/>
              <a:t>boolean</a:t>
            </a:r>
            <a:r>
              <a:rPr lang="en-US" dirty="0"/>
              <a:t> </a:t>
            </a:r>
            <a:r>
              <a:rPr lang="en-US" dirty="0" err="1"/>
              <a:t>containsAll</a:t>
            </a:r>
            <a:r>
              <a:rPr lang="en-US" dirty="0"/>
              <a:t>(Collection&lt;?&gt; c), </a:t>
            </a:r>
            <a:r>
              <a:rPr lang="en-US" dirty="0" err="1"/>
              <a:t>boolean</a:t>
            </a:r>
            <a:r>
              <a:rPr lang="en-US" dirty="0"/>
              <a:t> </a:t>
            </a:r>
            <a:r>
              <a:rPr lang="en-US" dirty="0" err="1"/>
              <a:t>addAll</a:t>
            </a:r>
            <a:r>
              <a:rPr lang="en-US" dirty="0"/>
              <a:t>(Collection&lt;? extends E&gt; c), </a:t>
            </a:r>
            <a:r>
              <a:rPr lang="en-US" dirty="0" err="1"/>
              <a:t>boolean</a:t>
            </a:r>
            <a:r>
              <a:rPr lang="en-US" dirty="0"/>
              <a:t> </a:t>
            </a:r>
            <a:r>
              <a:rPr lang="en-US" dirty="0" err="1"/>
              <a:t>removeAll</a:t>
            </a:r>
            <a:r>
              <a:rPr lang="en-US" dirty="0"/>
              <a:t>(Collection&lt;?&gt; c), </a:t>
            </a:r>
            <a:r>
              <a:rPr lang="en-US" dirty="0" err="1"/>
              <a:t>boolean</a:t>
            </a:r>
            <a:r>
              <a:rPr lang="en-US" dirty="0"/>
              <a:t> </a:t>
            </a:r>
            <a:r>
              <a:rPr lang="en-US" dirty="0" err="1"/>
              <a:t>retainAll</a:t>
            </a:r>
            <a:r>
              <a:rPr lang="en-US" dirty="0"/>
              <a:t>(Collection&lt;?&gt; c), and void clear().</a:t>
            </a:r>
          </a:p>
          <a:p>
            <a:endParaRPr lang="fr-CA" dirty="0"/>
          </a:p>
        </p:txBody>
      </p:sp>
    </p:spTree>
    <p:extLst>
      <p:ext uri="{BB962C8B-B14F-4D97-AF65-F5344CB8AC3E}">
        <p14:creationId xmlns:p14="http://schemas.microsoft.com/office/powerpoint/2010/main" val="425153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73AB-9E0A-42EF-9419-C785E1454957}"/>
              </a:ext>
            </a:extLst>
          </p:cNvPr>
          <p:cNvSpPr>
            <a:spLocks noGrp="1"/>
          </p:cNvSpPr>
          <p:nvPr>
            <p:ph type="title"/>
          </p:nvPr>
        </p:nvSpPr>
        <p:spPr/>
        <p:txBody>
          <a:bodyPr/>
          <a:lstStyle/>
          <a:p>
            <a:r>
              <a:rPr lang="fr-CA" dirty="0" err="1"/>
              <a:t>implementation</a:t>
            </a:r>
            <a:endParaRPr lang="fr-CA" dirty="0"/>
          </a:p>
        </p:txBody>
      </p:sp>
      <p:sp>
        <p:nvSpPr>
          <p:cNvPr id="3" name="Content Placeholder 2">
            <a:extLst>
              <a:ext uri="{FF2B5EF4-FFF2-40B4-BE49-F238E27FC236}">
                <a16:creationId xmlns:a16="http://schemas.microsoft.com/office/drawing/2014/main" id="{5C4AE0BD-2942-466E-8FC2-51BCB06C7D97}"/>
              </a:ext>
            </a:extLst>
          </p:cNvPr>
          <p:cNvSpPr>
            <a:spLocks noGrp="1"/>
          </p:cNvSpPr>
          <p:nvPr>
            <p:ph idx="1"/>
          </p:nvPr>
        </p:nvSpPr>
        <p:spPr/>
        <p:txBody>
          <a:bodyPr/>
          <a:lstStyle/>
          <a:p>
            <a:r>
              <a:rPr lang="en-US" dirty="0"/>
              <a:t>Implementations describes the JDK's general-purpose collection implementations and tells you when to use which implementation.</a:t>
            </a:r>
          </a:p>
          <a:p>
            <a:endParaRPr lang="en-US" dirty="0"/>
          </a:p>
          <a:p>
            <a:r>
              <a:rPr lang="en-US" dirty="0"/>
              <a:t> Implementations: These are the concrete implementations of the collection interfaces. In essence, they are reusable data structures.</a:t>
            </a:r>
            <a:endParaRPr lang="fr-CA" dirty="0"/>
          </a:p>
        </p:txBody>
      </p:sp>
    </p:spTree>
    <p:extLst>
      <p:ext uri="{BB962C8B-B14F-4D97-AF65-F5344CB8AC3E}">
        <p14:creationId xmlns:p14="http://schemas.microsoft.com/office/powerpoint/2010/main" val="264306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2AB3-3EC4-4E7F-9EDE-55537E1D9A67}"/>
              </a:ext>
            </a:extLst>
          </p:cNvPr>
          <p:cNvSpPr>
            <a:spLocks noGrp="1"/>
          </p:cNvSpPr>
          <p:nvPr>
            <p:ph type="title"/>
          </p:nvPr>
        </p:nvSpPr>
        <p:spPr/>
        <p:txBody>
          <a:bodyPr/>
          <a:lstStyle/>
          <a:p>
            <a:r>
              <a:rPr lang="fr-CA" dirty="0" err="1"/>
              <a:t>agragate</a:t>
            </a:r>
            <a:endParaRPr lang="fr-CA" dirty="0"/>
          </a:p>
        </p:txBody>
      </p:sp>
      <p:sp>
        <p:nvSpPr>
          <p:cNvPr id="3" name="Content Placeholder 2">
            <a:extLst>
              <a:ext uri="{FF2B5EF4-FFF2-40B4-BE49-F238E27FC236}">
                <a16:creationId xmlns:a16="http://schemas.microsoft.com/office/drawing/2014/main" id="{FECEE453-90B8-4507-A1CD-8027B28B9B04}"/>
              </a:ext>
            </a:extLst>
          </p:cNvPr>
          <p:cNvSpPr>
            <a:spLocks noGrp="1"/>
          </p:cNvSpPr>
          <p:nvPr>
            <p:ph idx="1"/>
          </p:nvPr>
        </p:nvSpPr>
        <p:spPr/>
        <p:txBody>
          <a:bodyPr/>
          <a:lstStyle/>
          <a:p>
            <a:r>
              <a:rPr lang="en-US" dirty="0"/>
              <a:t>Aggregate Operations iterate over collections on your behalf, which enable you to write more concise and efficient code that process elements stored in collections.</a:t>
            </a:r>
          </a:p>
          <a:p>
            <a:r>
              <a:rPr lang="en-US" dirty="0"/>
              <a:t>Aggregate Operations</a:t>
            </a:r>
          </a:p>
          <a:p>
            <a:endParaRPr lang="en-US" dirty="0"/>
          </a:p>
          <a:p>
            <a:r>
              <a:rPr lang="en-US" dirty="0"/>
              <a:t>In JDK 8 and later, the preferred method of iterating over a collection is to obtain a stream and perform aggregate operations on it. Aggregate operations are often used in conjunction with lambda expressions to make programming more expressive, using less lines of code. The following code sequentially iterates through a collection of shapes and prints out the red objects:</a:t>
            </a:r>
          </a:p>
          <a:p>
            <a:endParaRPr lang="fr-CA" dirty="0"/>
          </a:p>
        </p:txBody>
      </p:sp>
    </p:spTree>
    <p:extLst>
      <p:ext uri="{BB962C8B-B14F-4D97-AF65-F5344CB8AC3E}">
        <p14:creationId xmlns:p14="http://schemas.microsoft.com/office/powerpoint/2010/main" val="427151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668D-D950-4353-93F8-27AE793F0265}"/>
              </a:ext>
            </a:extLst>
          </p:cNvPr>
          <p:cNvSpPr>
            <a:spLocks noGrp="1"/>
          </p:cNvSpPr>
          <p:nvPr>
            <p:ph type="title"/>
          </p:nvPr>
        </p:nvSpPr>
        <p:spPr/>
        <p:txBody>
          <a:bodyPr/>
          <a:lstStyle/>
          <a:p>
            <a:r>
              <a:rPr lang="fr-CA" dirty="0" err="1"/>
              <a:t>Algorithms</a:t>
            </a:r>
            <a:r>
              <a:rPr lang="fr-CA" dirty="0"/>
              <a:t> </a:t>
            </a:r>
          </a:p>
        </p:txBody>
      </p:sp>
      <p:sp>
        <p:nvSpPr>
          <p:cNvPr id="3" name="Content Placeholder 2">
            <a:extLst>
              <a:ext uri="{FF2B5EF4-FFF2-40B4-BE49-F238E27FC236}">
                <a16:creationId xmlns:a16="http://schemas.microsoft.com/office/drawing/2014/main" id="{9382BAD4-E36E-4408-BDAC-1218ACED3DBA}"/>
              </a:ext>
            </a:extLst>
          </p:cNvPr>
          <p:cNvSpPr>
            <a:spLocks noGrp="1"/>
          </p:cNvSpPr>
          <p:nvPr>
            <p:ph idx="1"/>
          </p:nvPr>
        </p:nvSpPr>
        <p:spPr/>
        <p:txBody>
          <a:bodyPr/>
          <a:lstStyle/>
          <a:p>
            <a:r>
              <a:rPr lang="en-US" dirty="0"/>
              <a:t>Algorithms describes the polymorphic algorithms provided by the JDK to operate on collections. </a:t>
            </a:r>
          </a:p>
          <a:p>
            <a:r>
              <a:rPr lang="en-US" dirty="0"/>
              <a:t>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endParaRPr lang="fr-CA" dirty="0"/>
          </a:p>
        </p:txBody>
      </p:sp>
    </p:spTree>
    <p:extLst>
      <p:ext uri="{BB962C8B-B14F-4D97-AF65-F5344CB8AC3E}">
        <p14:creationId xmlns:p14="http://schemas.microsoft.com/office/powerpoint/2010/main" val="2099020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DDE0-3301-4C27-B768-A89D015E4C10}"/>
              </a:ext>
            </a:extLst>
          </p:cNvPr>
          <p:cNvSpPr>
            <a:spLocks noGrp="1"/>
          </p:cNvSpPr>
          <p:nvPr>
            <p:ph type="title"/>
          </p:nvPr>
        </p:nvSpPr>
        <p:spPr/>
        <p:txBody>
          <a:bodyPr/>
          <a:lstStyle/>
          <a:p>
            <a:endParaRPr lang="fr-CA"/>
          </a:p>
        </p:txBody>
      </p:sp>
      <p:sp>
        <p:nvSpPr>
          <p:cNvPr id="3" name="Content Placeholder 2">
            <a:extLst>
              <a:ext uri="{FF2B5EF4-FFF2-40B4-BE49-F238E27FC236}">
                <a16:creationId xmlns:a16="http://schemas.microsoft.com/office/drawing/2014/main" id="{4C503BAC-444E-4792-B03C-10EEB095F34C}"/>
              </a:ext>
            </a:extLst>
          </p:cNvPr>
          <p:cNvSpPr>
            <a:spLocks noGrp="1"/>
          </p:cNvSpPr>
          <p:nvPr>
            <p:ph idx="1"/>
          </p:nvPr>
        </p:nvSpPr>
        <p:spPr/>
        <p:txBody>
          <a:bodyPr/>
          <a:lstStyle/>
          <a:p>
            <a:endParaRPr lang="fr-CA" dirty="0"/>
          </a:p>
        </p:txBody>
      </p:sp>
    </p:spTree>
    <p:extLst>
      <p:ext uri="{BB962C8B-B14F-4D97-AF65-F5344CB8AC3E}">
        <p14:creationId xmlns:p14="http://schemas.microsoft.com/office/powerpoint/2010/main" val="29570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1D07-DCF8-4075-BFBF-FDFDB5C311D3}"/>
              </a:ext>
            </a:extLst>
          </p:cNvPr>
          <p:cNvSpPr>
            <a:spLocks noGrp="1"/>
          </p:cNvSpPr>
          <p:nvPr>
            <p:ph type="title"/>
          </p:nvPr>
        </p:nvSpPr>
        <p:spPr/>
        <p:txBody>
          <a:bodyPr/>
          <a:lstStyle/>
          <a:p>
            <a:r>
              <a:rPr lang="fr-CA" dirty="0"/>
              <a:t>java</a:t>
            </a:r>
          </a:p>
        </p:txBody>
      </p:sp>
      <p:sp>
        <p:nvSpPr>
          <p:cNvPr id="3" name="Content Placeholder 2">
            <a:extLst>
              <a:ext uri="{FF2B5EF4-FFF2-40B4-BE49-F238E27FC236}">
                <a16:creationId xmlns:a16="http://schemas.microsoft.com/office/drawing/2014/main" id="{793058D7-247A-4F5A-8A4F-308A5F875B1C}"/>
              </a:ext>
            </a:extLst>
          </p:cNvPr>
          <p:cNvSpPr>
            <a:spLocks noGrp="1"/>
          </p:cNvSpPr>
          <p:nvPr>
            <p:ph idx="1"/>
          </p:nvPr>
        </p:nvSpPr>
        <p:spPr/>
        <p:txBody>
          <a:bodyPr/>
          <a:lstStyle/>
          <a:p>
            <a:r>
              <a:rPr lang="en-US" dirty="0"/>
              <a:t>java is a general purpose, high-level programming language developed by Sun Microsystems. The Java programming language was developed by a small team of engineers, known as the Green Team, who initiated the language in 1991. The language was originally called OAK, and at the time it was designed for handheld devices and set-top boxes. Oak was unsuccessful and in 1995 Sun changed the name to Java and modified the language to take advantage of the burgeoning World Wide Web</a:t>
            </a:r>
          </a:p>
          <a:p>
            <a:endParaRPr lang="fr-CA" dirty="0"/>
          </a:p>
        </p:txBody>
      </p:sp>
    </p:spTree>
    <p:extLst>
      <p:ext uri="{BB962C8B-B14F-4D97-AF65-F5344CB8AC3E}">
        <p14:creationId xmlns:p14="http://schemas.microsoft.com/office/powerpoint/2010/main" val="313549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6C64-A0A5-4796-A0FA-7DCD9B7372F5}"/>
              </a:ext>
            </a:extLst>
          </p:cNvPr>
          <p:cNvSpPr>
            <a:spLocks noGrp="1"/>
          </p:cNvSpPr>
          <p:nvPr>
            <p:ph type="title"/>
          </p:nvPr>
        </p:nvSpPr>
        <p:spPr/>
        <p:txBody>
          <a:bodyPr/>
          <a:lstStyle/>
          <a:p>
            <a:r>
              <a:rPr lang="fr-CA" dirty="0"/>
              <a:t>collection</a:t>
            </a:r>
          </a:p>
        </p:txBody>
      </p:sp>
      <p:sp>
        <p:nvSpPr>
          <p:cNvPr id="3" name="Content Placeholder 2">
            <a:extLst>
              <a:ext uri="{FF2B5EF4-FFF2-40B4-BE49-F238E27FC236}">
                <a16:creationId xmlns:a16="http://schemas.microsoft.com/office/drawing/2014/main" id="{7D70CD80-6350-4C42-9464-A4CD0DA91CEE}"/>
              </a:ext>
            </a:extLst>
          </p:cNvPr>
          <p:cNvSpPr>
            <a:spLocks noGrp="1"/>
          </p:cNvSpPr>
          <p:nvPr>
            <p:ph idx="1"/>
          </p:nvPr>
        </p:nvSpPr>
        <p:spPr/>
        <p:txBody>
          <a:bodyPr/>
          <a:lstStyle/>
          <a:p>
            <a:r>
              <a:rPr lang="en-US" dirty="0"/>
              <a:t>A collection — sometimes called a container — is simply an object that groups multiple elements into a single unit. Collections are used to store, retrieve, manipulate, and communicate aggregate data. </a:t>
            </a:r>
          </a:p>
          <a:p>
            <a:endParaRPr lang="fr-CA" dirty="0"/>
          </a:p>
        </p:txBody>
      </p:sp>
    </p:spTree>
    <p:extLst>
      <p:ext uri="{BB962C8B-B14F-4D97-AF65-F5344CB8AC3E}">
        <p14:creationId xmlns:p14="http://schemas.microsoft.com/office/powerpoint/2010/main" val="54942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51C2-909D-4B44-8CF3-47575033222C}"/>
              </a:ext>
            </a:extLst>
          </p:cNvPr>
          <p:cNvSpPr>
            <a:spLocks noGrp="1"/>
          </p:cNvSpPr>
          <p:nvPr>
            <p:ph type="title"/>
          </p:nvPr>
        </p:nvSpPr>
        <p:spPr>
          <a:xfrm>
            <a:off x="2895600" y="223025"/>
            <a:ext cx="8610600" cy="669074"/>
          </a:xfrm>
        </p:spPr>
        <p:txBody>
          <a:bodyPr/>
          <a:lstStyle/>
          <a:p>
            <a:r>
              <a:rPr lang="fr-CA" dirty="0"/>
              <a:t>Collection </a:t>
            </a:r>
            <a:r>
              <a:rPr lang="fr-CA" dirty="0" err="1"/>
              <a:t>achitecture</a:t>
            </a:r>
            <a:endParaRPr lang="fr-CA" dirty="0"/>
          </a:p>
        </p:txBody>
      </p:sp>
      <p:pic>
        <p:nvPicPr>
          <p:cNvPr id="4" name="Content Placeholder 3">
            <a:extLst>
              <a:ext uri="{FF2B5EF4-FFF2-40B4-BE49-F238E27FC236}">
                <a16:creationId xmlns:a16="http://schemas.microsoft.com/office/drawing/2014/main" id="{C08753B9-E741-4B18-855A-D0B265BDF018}"/>
              </a:ext>
            </a:extLst>
          </p:cNvPr>
          <p:cNvPicPr>
            <a:picLocks noGrp="1" noChangeAspect="1"/>
          </p:cNvPicPr>
          <p:nvPr>
            <p:ph idx="1"/>
          </p:nvPr>
        </p:nvPicPr>
        <p:blipFill>
          <a:blip r:embed="rId2"/>
          <a:stretch>
            <a:fillRect/>
          </a:stretch>
        </p:blipFill>
        <p:spPr>
          <a:xfrm>
            <a:off x="1761894" y="892099"/>
            <a:ext cx="9744306" cy="6623823"/>
          </a:xfrm>
          <a:prstGeom prst="rect">
            <a:avLst/>
          </a:prstGeom>
        </p:spPr>
      </p:pic>
    </p:spTree>
    <p:extLst>
      <p:ext uri="{BB962C8B-B14F-4D97-AF65-F5344CB8AC3E}">
        <p14:creationId xmlns:p14="http://schemas.microsoft.com/office/powerpoint/2010/main" val="20522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75DF-8D30-4F67-AD1C-68EAC37E11D6}"/>
              </a:ext>
            </a:extLst>
          </p:cNvPr>
          <p:cNvSpPr>
            <a:spLocks noGrp="1"/>
          </p:cNvSpPr>
          <p:nvPr>
            <p:ph type="title"/>
          </p:nvPr>
        </p:nvSpPr>
        <p:spPr/>
        <p:txBody>
          <a:bodyPr/>
          <a:lstStyle/>
          <a:p>
            <a:r>
              <a:rPr lang="fr-CA" dirty="0"/>
              <a:t>Collections Framework:</a:t>
            </a:r>
          </a:p>
        </p:txBody>
      </p:sp>
      <p:sp>
        <p:nvSpPr>
          <p:cNvPr id="3" name="Content Placeholder 2">
            <a:extLst>
              <a:ext uri="{FF2B5EF4-FFF2-40B4-BE49-F238E27FC236}">
                <a16:creationId xmlns:a16="http://schemas.microsoft.com/office/drawing/2014/main" id="{90AA836C-989F-44DA-8D17-EA02AD31A0EF}"/>
              </a:ext>
            </a:extLst>
          </p:cNvPr>
          <p:cNvSpPr>
            <a:spLocks noGrp="1"/>
          </p:cNvSpPr>
          <p:nvPr>
            <p:ph idx="1"/>
          </p:nvPr>
        </p:nvSpPr>
        <p:spPr>
          <a:xfrm>
            <a:off x="685800" y="2194560"/>
            <a:ext cx="10820400" cy="2748501"/>
          </a:xfrm>
        </p:spPr>
        <p:txBody>
          <a:bodyPr/>
          <a:lstStyle/>
          <a:p>
            <a:r>
              <a:rPr lang="fr-CA" dirty="0"/>
              <a:t>Interface </a:t>
            </a:r>
          </a:p>
          <a:p>
            <a:r>
              <a:rPr lang="fr-CA" dirty="0" err="1"/>
              <a:t>Implementations</a:t>
            </a:r>
            <a:endParaRPr lang="fr-CA" dirty="0"/>
          </a:p>
          <a:p>
            <a:r>
              <a:rPr lang="fr-CA" dirty="0" err="1"/>
              <a:t>Aggregate</a:t>
            </a:r>
            <a:r>
              <a:rPr lang="fr-CA" dirty="0"/>
              <a:t> </a:t>
            </a:r>
            <a:r>
              <a:rPr lang="fr-CA" dirty="0" err="1"/>
              <a:t>operations</a:t>
            </a:r>
            <a:endParaRPr lang="fr-CA" dirty="0"/>
          </a:p>
          <a:p>
            <a:r>
              <a:rPr lang="fr-CA" dirty="0" err="1"/>
              <a:t>Algorithms</a:t>
            </a:r>
            <a:r>
              <a:rPr lang="fr-CA" dirty="0"/>
              <a:t> </a:t>
            </a:r>
          </a:p>
          <a:p>
            <a:endParaRPr lang="fr-CA" dirty="0"/>
          </a:p>
        </p:txBody>
      </p:sp>
    </p:spTree>
    <p:extLst>
      <p:ext uri="{BB962C8B-B14F-4D97-AF65-F5344CB8AC3E}">
        <p14:creationId xmlns:p14="http://schemas.microsoft.com/office/powerpoint/2010/main" val="392301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977B-139D-4F61-8BB0-08A0A33C0C6A}"/>
              </a:ext>
            </a:extLst>
          </p:cNvPr>
          <p:cNvSpPr>
            <a:spLocks noGrp="1"/>
          </p:cNvSpPr>
          <p:nvPr>
            <p:ph type="title"/>
          </p:nvPr>
        </p:nvSpPr>
        <p:spPr/>
        <p:txBody>
          <a:bodyPr/>
          <a:lstStyle/>
          <a:p>
            <a:r>
              <a:rPr lang="fr-CA" dirty="0"/>
              <a:t>Collection </a:t>
            </a:r>
            <a:r>
              <a:rPr lang="fr-CA" dirty="0" err="1"/>
              <a:t>framework</a:t>
            </a:r>
            <a:endParaRPr lang="fr-CA" dirty="0"/>
          </a:p>
        </p:txBody>
      </p:sp>
      <p:sp>
        <p:nvSpPr>
          <p:cNvPr id="3" name="Content Placeholder 2">
            <a:extLst>
              <a:ext uri="{FF2B5EF4-FFF2-40B4-BE49-F238E27FC236}">
                <a16:creationId xmlns:a16="http://schemas.microsoft.com/office/drawing/2014/main" id="{694D4BAB-67A0-485F-A4C7-61808C10B9C3}"/>
              </a:ext>
            </a:extLst>
          </p:cNvPr>
          <p:cNvSpPr>
            <a:spLocks noGrp="1"/>
          </p:cNvSpPr>
          <p:nvPr>
            <p:ph idx="1"/>
          </p:nvPr>
        </p:nvSpPr>
        <p:spPr/>
        <p:txBody>
          <a:bodyPr/>
          <a:lstStyle/>
          <a:p>
            <a:r>
              <a:rPr lang="en-US" dirty="0"/>
              <a:t>A collections framework is a unified architecture for representing and manipulating collections. All collections frameworks contain the following:</a:t>
            </a:r>
            <a:endParaRPr lang="fr-CA" dirty="0"/>
          </a:p>
        </p:txBody>
      </p:sp>
    </p:spTree>
    <p:extLst>
      <p:ext uri="{BB962C8B-B14F-4D97-AF65-F5344CB8AC3E}">
        <p14:creationId xmlns:p14="http://schemas.microsoft.com/office/powerpoint/2010/main" val="128699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D099-9AEA-48EC-B66D-8848CE8194BF}"/>
              </a:ext>
            </a:extLst>
          </p:cNvPr>
          <p:cNvSpPr>
            <a:spLocks noGrp="1"/>
          </p:cNvSpPr>
          <p:nvPr>
            <p:ph type="title"/>
          </p:nvPr>
        </p:nvSpPr>
        <p:spPr/>
        <p:txBody>
          <a:bodyPr/>
          <a:lstStyle/>
          <a:p>
            <a:r>
              <a:rPr lang="fr-CA" dirty="0"/>
              <a:t>Collection </a:t>
            </a:r>
            <a:r>
              <a:rPr lang="fr-CA" dirty="0" err="1"/>
              <a:t>framework</a:t>
            </a:r>
            <a:endParaRPr lang="fr-CA" dirty="0"/>
          </a:p>
        </p:txBody>
      </p:sp>
      <p:sp>
        <p:nvSpPr>
          <p:cNvPr id="3" name="Content Placeholder 2">
            <a:extLst>
              <a:ext uri="{FF2B5EF4-FFF2-40B4-BE49-F238E27FC236}">
                <a16:creationId xmlns:a16="http://schemas.microsoft.com/office/drawing/2014/main" id="{D2B1E75C-1DF7-45CB-8AFA-998CE1DCD000}"/>
              </a:ext>
            </a:extLst>
          </p:cNvPr>
          <p:cNvSpPr>
            <a:spLocks noGrp="1"/>
          </p:cNvSpPr>
          <p:nvPr>
            <p:ph idx="1"/>
          </p:nvPr>
        </p:nvSpPr>
        <p:spPr>
          <a:xfrm>
            <a:off x="685800" y="1784195"/>
            <a:ext cx="10820400" cy="5073805"/>
          </a:xfrm>
        </p:spPr>
        <p:txBody>
          <a:bodyPr>
            <a:normAutofit/>
          </a:bodyPr>
          <a:lstStyle/>
          <a:p>
            <a:r>
              <a:rPr lang="en-US" dirty="0"/>
              <a:t>The Java Collections Framework hierarchy consists of two distinct interface trees:</a:t>
            </a:r>
          </a:p>
          <a:p>
            <a:r>
              <a:rPr lang="en-US" dirty="0"/>
              <a:t>The first tree starts with the Collection interface, which provides for the basic functionality used by all collections, such as add and remove methods. Its </a:t>
            </a:r>
            <a:r>
              <a:rPr lang="en-US" dirty="0" err="1"/>
              <a:t>subinterfaces</a:t>
            </a:r>
            <a:r>
              <a:rPr lang="en-US" dirty="0"/>
              <a:t> — Set, List, and Queue — provide for more specialized collections. </a:t>
            </a:r>
          </a:p>
          <a:p>
            <a:r>
              <a:rPr lang="en-US" dirty="0"/>
              <a:t>The second tree starts with the Map interface, which maps keys and values similar to a </a:t>
            </a:r>
            <a:r>
              <a:rPr lang="en-US" dirty="0" err="1"/>
              <a:t>Hashtable</a:t>
            </a:r>
            <a:r>
              <a:rPr lang="en-US" dirty="0"/>
              <a:t>.</a:t>
            </a:r>
          </a:p>
          <a:p>
            <a:r>
              <a:rPr lang="fr-CA" dirty="0"/>
              <a:t> java collection </a:t>
            </a:r>
          </a:p>
          <a:p>
            <a:r>
              <a:rPr lang="fr-CA" dirty="0"/>
              <a:t>classes (</a:t>
            </a:r>
            <a:r>
              <a:rPr lang="fr-CA" dirty="0" err="1"/>
              <a:t>ArrayList</a:t>
            </a:r>
            <a:r>
              <a:rPr lang="fr-CA" dirty="0"/>
              <a:t>, </a:t>
            </a:r>
            <a:r>
              <a:rPr lang="fr-CA" dirty="0" err="1"/>
              <a:t>Vector</a:t>
            </a:r>
            <a:r>
              <a:rPr lang="fr-CA" dirty="0"/>
              <a:t>, </a:t>
            </a:r>
            <a:r>
              <a:rPr lang="fr-CA" dirty="0" err="1"/>
              <a:t>LinkedList</a:t>
            </a:r>
            <a:r>
              <a:rPr lang="fr-CA" dirty="0"/>
              <a:t>, </a:t>
            </a:r>
            <a:r>
              <a:rPr lang="fr-CA" dirty="0" err="1"/>
              <a:t>PriorityQueue</a:t>
            </a:r>
            <a:r>
              <a:rPr lang="fr-CA" dirty="0"/>
              <a:t>, </a:t>
            </a:r>
            <a:r>
              <a:rPr lang="fr-CA" dirty="0" err="1"/>
              <a:t>HashSet</a:t>
            </a:r>
            <a:r>
              <a:rPr lang="fr-CA" dirty="0"/>
              <a:t>, </a:t>
            </a:r>
            <a:r>
              <a:rPr lang="fr-CA" dirty="0" err="1"/>
              <a:t>LinkedHashSet</a:t>
            </a:r>
            <a:r>
              <a:rPr lang="fr-CA" dirty="0"/>
              <a:t>, </a:t>
            </a:r>
            <a:r>
              <a:rPr lang="fr-CA" dirty="0" err="1"/>
              <a:t>TreeSet</a:t>
            </a:r>
            <a:r>
              <a:rPr lang="fr-CA" dirty="0"/>
              <a:t> </a:t>
            </a:r>
            <a:r>
              <a:rPr lang="fr-CA" dirty="0" err="1"/>
              <a:t>etc</a:t>
            </a:r>
            <a:r>
              <a:rPr lang="fr-CA" dirty="0"/>
              <a:t>).</a:t>
            </a:r>
          </a:p>
        </p:txBody>
      </p:sp>
    </p:spTree>
    <p:extLst>
      <p:ext uri="{BB962C8B-B14F-4D97-AF65-F5344CB8AC3E}">
        <p14:creationId xmlns:p14="http://schemas.microsoft.com/office/powerpoint/2010/main" val="154022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9A1-B8F8-41A8-90F7-D1BA23F10918}"/>
              </a:ext>
            </a:extLst>
          </p:cNvPr>
          <p:cNvSpPr>
            <a:spLocks noGrp="1"/>
          </p:cNvSpPr>
          <p:nvPr>
            <p:ph type="title"/>
          </p:nvPr>
        </p:nvSpPr>
        <p:spPr/>
        <p:txBody>
          <a:bodyPr/>
          <a:lstStyle/>
          <a:p>
            <a:r>
              <a:rPr lang="fr-CA" dirty="0"/>
              <a:t>Java Collections - </a:t>
            </a:r>
            <a:r>
              <a:rPr lang="fr-CA" dirty="0" err="1"/>
              <a:t>Iterable</a:t>
            </a:r>
            <a:endParaRPr lang="fr-CA" dirty="0"/>
          </a:p>
        </p:txBody>
      </p:sp>
      <p:sp>
        <p:nvSpPr>
          <p:cNvPr id="3" name="Content Placeholder 2">
            <a:extLst>
              <a:ext uri="{FF2B5EF4-FFF2-40B4-BE49-F238E27FC236}">
                <a16:creationId xmlns:a16="http://schemas.microsoft.com/office/drawing/2014/main" id="{E2502746-A368-410E-B56F-A9479D55724C}"/>
              </a:ext>
            </a:extLst>
          </p:cNvPr>
          <p:cNvSpPr>
            <a:spLocks noGrp="1"/>
          </p:cNvSpPr>
          <p:nvPr>
            <p:ph idx="1"/>
          </p:nvPr>
        </p:nvSpPr>
        <p:spPr/>
        <p:txBody>
          <a:bodyPr/>
          <a:lstStyle/>
          <a:p>
            <a:r>
              <a:rPr lang="en-US" dirty="0"/>
              <a:t>The </a:t>
            </a:r>
            <a:r>
              <a:rPr lang="en-US" dirty="0" err="1"/>
              <a:t>Iterable</a:t>
            </a:r>
            <a:r>
              <a:rPr lang="en-US" dirty="0"/>
              <a:t> interface (</a:t>
            </a:r>
            <a:r>
              <a:rPr lang="en-US" dirty="0" err="1"/>
              <a:t>java.lang.Iterable</a:t>
            </a:r>
            <a:r>
              <a:rPr lang="en-US" dirty="0"/>
              <a:t>) is one of the root interfaces of the Java collection classes. The Collection interface extends </a:t>
            </a:r>
            <a:r>
              <a:rPr lang="en-US" dirty="0" err="1"/>
              <a:t>Iterable</a:t>
            </a:r>
            <a:r>
              <a:rPr lang="en-US" dirty="0"/>
              <a:t>, so all subtypes of Collection also implement the </a:t>
            </a:r>
            <a:r>
              <a:rPr lang="en-US" dirty="0" err="1"/>
              <a:t>Iterable</a:t>
            </a:r>
            <a:r>
              <a:rPr lang="en-US" dirty="0"/>
              <a:t> interface.</a:t>
            </a:r>
          </a:p>
          <a:p>
            <a:endParaRPr lang="en-US" dirty="0"/>
          </a:p>
          <a:p>
            <a:r>
              <a:rPr lang="en-US" dirty="0"/>
              <a:t>A class that implements the </a:t>
            </a:r>
            <a:r>
              <a:rPr lang="en-US" dirty="0" err="1"/>
              <a:t>Iterable</a:t>
            </a:r>
            <a:r>
              <a:rPr lang="en-US" dirty="0"/>
              <a:t> can be used with the new for-loop. Here is such an example:</a:t>
            </a:r>
            <a:endParaRPr lang="fr-CA" dirty="0"/>
          </a:p>
        </p:txBody>
      </p:sp>
    </p:spTree>
    <p:extLst>
      <p:ext uri="{BB962C8B-B14F-4D97-AF65-F5344CB8AC3E}">
        <p14:creationId xmlns:p14="http://schemas.microsoft.com/office/powerpoint/2010/main" val="27809102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178</TotalTime>
  <Words>871</Words>
  <Application>Microsoft Office PowerPoint</Application>
  <PresentationFormat>Widescreen</PresentationFormat>
  <Paragraphs>62</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Vapor Trail</vt:lpstr>
      <vt:lpstr>Java collections</vt:lpstr>
      <vt:lpstr>Why java collections?</vt:lpstr>
      <vt:lpstr>java</vt:lpstr>
      <vt:lpstr>collection</vt:lpstr>
      <vt:lpstr>Collection achitecture</vt:lpstr>
      <vt:lpstr>Collections Framework:</vt:lpstr>
      <vt:lpstr>Collection framework</vt:lpstr>
      <vt:lpstr>Collection framework</vt:lpstr>
      <vt:lpstr>Java Collections - Iterable</vt:lpstr>
      <vt:lpstr>Java colection</vt:lpstr>
      <vt:lpstr>linkedlist</vt:lpstr>
      <vt:lpstr>PowerPoint Presentation</vt:lpstr>
      <vt:lpstr>classes</vt:lpstr>
      <vt:lpstr>Arraylist</vt:lpstr>
      <vt:lpstr>vectors</vt:lpstr>
      <vt:lpstr>prioritylist</vt:lpstr>
      <vt:lpstr>hashset</vt:lpstr>
      <vt:lpstr>treeset</vt:lpstr>
      <vt:lpstr>PowerPoint Presentation</vt:lpstr>
      <vt:lpstr>Set</vt:lpstr>
      <vt:lpstr>lists</vt:lpstr>
      <vt:lpstr>queue</vt:lpstr>
      <vt:lpstr>Interface </vt:lpstr>
      <vt:lpstr>Collection interface</vt:lpstr>
      <vt:lpstr>implementation</vt:lpstr>
      <vt:lpstr>agragate</vt:lpstr>
      <vt:lpstr>Algorithms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angelo</dc:creator>
  <cp:lastModifiedBy>angelo</cp:lastModifiedBy>
  <cp:revision>12</cp:revision>
  <dcterms:created xsi:type="dcterms:W3CDTF">2017-09-26T20:13:34Z</dcterms:created>
  <dcterms:modified xsi:type="dcterms:W3CDTF">2017-09-26T23:11:36Z</dcterms:modified>
</cp:coreProperties>
</file>