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72" r:id="rId12"/>
    <p:sldId id="265" r:id="rId13"/>
    <p:sldId id="266" r:id="rId14"/>
    <p:sldId id="273" r:id="rId15"/>
    <p:sldId id="267" r:id="rId16"/>
    <p:sldId id="268" r:id="rId17"/>
    <p:sldId id="274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Análisis de acuerdos de paz 2016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b="1" dirty="0"/>
              <a:t>DIEGO A. CASTAÑEDA</a:t>
            </a:r>
          </a:p>
          <a:p>
            <a:endParaRPr lang="es-CO" dirty="0"/>
          </a:p>
          <a:p>
            <a:r>
              <a:rPr lang="es-CO" dirty="0"/>
              <a:t>MÉTODOS COMPUTACIONALES PARA POLÍTICAS PÚBLICAS</a:t>
            </a:r>
          </a:p>
          <a:p>
            <a:endParaRPr lang="es-CO" dirty="0"/>
          </a:p>
          <a:p>
            <a:pPr algn="r"/>
            <a:r>
              <a:rPr lang="es-CO" dirty="0"/>
              <a:t>26/11/2016</a:t>
            </a:r>
          </a:p>
        </p:txBody>
      </p:sp>
      <p:pic>
        <p:nvPicPr>
          <p:cNvPr id="5" name="Picture 2" descr="http://www.elpais.com.co/elpais/sites/default/files/2016/11/santos_y_timochenko_firma_nuevo_acuer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089" y="184206"/>
            <a:ext cx="4797928" cy="414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tatic.rcnradio.com/wp-content/uploads/20160926174213/Paz-2-AF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6149"/>
          <a:stretch/>
        </p:blipFill>
        <p:spPr bwMode="auto">
          <a:xfrm>
            <a:off x="997528" y="184206"/>
            <a:ext cx="4314702" cy="414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0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CO" sz="2000" b="1" dirty="0"/>
              <a:t>“PREMIADOS CON CURULES”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5" y="2259611"/>
            <a:ext cx="5616066" cy="4242789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5894769" y="2259611"/>
            <a:ext cx="6108545" cy="4242789"/>
            <a:chOff x="5894769" y="2259611"/>
            <a:chExt cx="6108545" cy="4242789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4769" y="2259611"/>
              <a:ext cx="6108545" cy="4242789"/>
            </a:xfrm>
            <a:prstGeom prst="rect">
              <a:avLst/>
            </a:prstGeom>
          </p:spPr>
        </p:pic>
        <p:cxnSp>
          <p:nvCxnSpPr>
            <p:cNvPr id="7" name="Conector recto de flecha 6"/>
            <p:cNvCxnSpPr/>
            <p:nvPr/>
          </p:nvCxnSpPr>
          <p:spPr>
            <a:xfrm flipV="1">
              <a:off x="6057073" y="3592488"/>
              <a:ext cx="0" cy="59574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33308" y="4894819"/>
              <a:ext cx="2637" cy="24522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H="1" flipV="1">
              <a:off x="7370618" y="5017429"/>
              <a:ext cx="16491" cy="17526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 flipV="1">
              <a:off x="7966362" y="5003578"/>
              <a:ext cx="16491" cy="17526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68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745" y="2189018"/>
            <a:ext cx="1137458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/>
              <a:t>Análisis basado en </a:t>
            </a:r>
            <a:r>
              <a:rPr lang="es-CO" sz="2200" b="1" dirty="0" err="1"/>
              <a:t>nltk.concordance</a:t>
            </a:r>
            <a:r>
              <a:rPr lang="es-CO" sz="2200" b="1" dirty="0"/>
              <a:t>:</a:t>
            </a:r>
          </a:p>
          <a:p>
            <a:endParaRPr lang="es-CO" sz="2200" b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Siguen siendo las mismas 5 curules en Cámara y Senado, sin embargo los candidatos deberán ganar por votación.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El sistema especial de adquisición progresiva de derechos para partidos y movimientos políticos, según su desempeño electoral en los ámbitos municipal, departamental y nacional; </a:t>
            </a:r>
            <a:r>
              <a:rPr lang="es-CO" sz="2200" u="sng" dirty="0"/>
              <a:t>conservará los requisitos en materia de votos en las elecciones de Senado y/o Cámara de Representantes </a:t>
            </a:r>
            <a:r>
              <a:rPr lang="es-CO" sz="2200" dirty="0"/>
              <a:t>por las circunscripciones ordinarias actualmente existentes para la adquisición de la totalidad de los derechos a financiación, acceso a medios y a inscribir candidatos a cargos y corporaciones de elección popular.</a:t>
            </a:r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CO" sz="2000" b="1" dirty="0"/>
              <a:t>“PREMIADOS CON CURULES”</a:t>
            </a:r>
          </a:p>
        </p:txBody>
      </p:sp>
    </p:spTree>
    <p:extLst>
      <p:ext uri="{BB962C8B-B14F-4D97-AF65-F5344CB8AC3E}">
        <p14:creationId xmlns:p14="http://schemas.microsoft.com/office/powerpoint/2010/main" val="4553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CO" sz="2000" b="1" dirty="0"/>
              <a:t>“</a:t>
            </a:r>
            <a:r>
              <a:rPr lang="es-CO" b="1" dirty="0"/>
              <a:t>JUSTICIA DISFRAZADA Y HUMILLACIÓN A VÍCTIMAS</a:t>
            </a:r>
            <a:r>
              <a:rPr lang="es-CO" sz="2000" b="1" dirty="0"/>
              <a:t>”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t="8657" r="16477" b="12506"/>
          <a:stretch/>
        </p:blipFill>
        <p:spPr>
          <a:xfrm>
            <a:off x="96983" y="2021429"/>
            <a:ext cx="5846617" cy="455480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t="8869" r="41310" b="11698"/>
          <a:stretch/>
        </p:blipFill>
        <p:spPr>
          <a:xfrm>
            <a:off x="6054436" y="2021429"/>
            <a:ext cx="5971309" cy="45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5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CO" sz="2000" b="1" dirty="0"/>
              <a:t>“</a:t>
            </a:r>
            <a:r>
              <a:rPr lang="es-CO" b="1" dirty="0"/>
              <a:t>JUSTICIA DISFRAZADA Y HUMILLACIÓN A VÍCTIMAS</a:t>
            </a:r>
            <a:r>
              <a:rPr lang="es-CO" sz="2000" b="1" dirty="0"/>
              <a:t>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3" y="2255289"/>
            <a:ext cx="5651338" cy="4247111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5879808" y="2255289"/>
            <a:ext cx="6062810" cy="4247111"/>
            <a:chOff x="5879808" y="2255289"/>
            <a:chExt cx="6062810" cy="424711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9808" y="2255289"/>
              <a:ext cx="6062810" cy="4247111"/>
            </a:xfrm>
            <a:prstGeom prst="rect">
              <a:avLst/>
            </a:prstGeom>
          </p:spPr>
        </p:pic>
        <p:cxnSp>
          <p:nvCxnSpPr>
            <p:cNvPr id="7" name="Conector recto de flecha 6"/>
            <p:cNvCxnSpPr/>
            <p:nvPr/>
          </p:nvCxnSpPr>
          <p:spPr>
            <a:xfrm flipV="1">
              <a:off x="6040580" y="3445343"/>
              <a:ext cx="0" cy="59574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6788725" y="4304325"/>
              <a:ext cx="0" cy="59574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H="1" flipV="1">
              <a:off x="7495308" y="5066325"/>
              <a:ext cx="1" cy="29538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8922325" y="5066325"/>
              <a:ext cx="13856" cy="29787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V="1">
              <a:off x="11083634" y="5066325"/>
              <a:ext cx="13856" cy="29787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79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97449" y="2299854"/>
            <a:ext cx="1137458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/>
              <a:t>Análisis basado en </a:t>
            </a:r>
            <a:r>
              <a:rPr lang="es-CO" sz="2200" b="1" dirty="0" err="1"/>
              <a:t>nltk.concordance</a:t>
            </a:r>
            <a:r>
              <a:rPr lang="es-CO" sz="2200" b="1" dirty="0"/>
              <a:t>:</a:t>
            </a:r>
          </a:p>
          <a:p>
            <a:endParaRPr lang="es-CO" sz="2200" b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Las FARC deberán entregar todos sus bienes para reparar a las víctimas.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Las movilizaciones de las víctimas serán tratadas con respeto de los derechos humanos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Incluyeron función al director del centro de reclusión militar o policial en la supervisión de 	procedimientos para privación de la libertad.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200" dirty="0"/>
              <a:t>Los magistrados de Sala y los que integren el Tribunal para la Paz estarán sometidos al mismo régimen disciplinario que el previsto por las leyes colombianas para jueces y magistrados</a:t>
            </a:r>
          </a:p>
          <a:p>
            <a:pPr>
              <a:spcAft>
                <a:spcPts val="600"/>
              </a:spcAft>
            </a:pPr>
            <a:endParaRPr lang="es-CO" sz="2200" dirty="0"/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CO" sz="2000" b="1" dirty="0"/>
              <a:t>“</a:t>
            </a:r>
            <a:r>
              <a:rPr lang="es-CO" b="1" dirty="0"/>
              <a:t>JUSTICIA DISFRAZADA Y HUMILLACIÓN A VÍCTIMAS</a:t>
            </a:r>
            <a:r>
              <a:rPr lang="es-CO" sz="2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8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s-CO" sz="2000" b="1" dirty="0"/>
              <a:t>“</a:t>
            </a:r>
            <a:r>
              <a:rPr lang="es-CO" b="1" dirty="0"/>
              <a:t>TIERRAS Y MILICIAS</a:t>
            </a:r>
            <a:r>
              <a:rPr lang="es-CO" sz="2000" b="1" dirty="0"/>
              <a:t>”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8464" r="16591" b="12104"/>
          <a:stretch/>
        </p:blipFill>
        <p:spPr>
          <a:xfrm>
            <a:off x="138545" y="2021429"/>
            <a:ext cx="5915891" cy="45548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9081" r="16250" b="11497"/>
          <a:stretch/>
        </p:blipFill>
        <p:spPr>
          <a:xfrm>
            <a:off x="6220691" y="2021429"/>
            <a:ext cx="5971309" cy="45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s-CO" sz="2000" b="1" dirty="0"/>
              <a:t>“</a:t>
            </a:r>
            <a:r>
              <a:rPr lang="es-CO" b="1" dirty="0"/>
              <a:t>TIERRAS Y MILICIAS</a:t>
            </a:r>
            <a:r>
              <a:rPr lang="es-CO" sz="2000" b="1" dirty="0"/>
              <a:t>”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" y="2310694"/>
            <a:ext cx="5493000" cy="4191706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5865294" y="2310694"/>
            <a:ext cx="6108992" cy="4191706"/>
            <a:chOff x="5865294" y="2310694"/>
            <a:chExt cx="6108992" cy="4191706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5294" y="2310694"/>
              <a:ext cx="6108992" cy="4191706"/>
            </a:xfrm>
            <a:prstGeom prst="rect">
              <a:avLst/>
            </a:prstGeom>
          </p:spPr>
        </p:pic>
        <p:cxnSp>
          <p:nvCxnSpPr>
            <p:cNvPr id="7" name="Conector recto de flecha 6"/>
            <p:cNvCxnSpPr/>
            <p:nvPr/>
          </p:nvCxnSpPr>
          <p:spPr>
            <a:xfrm flipV="1">
              <a:off x="6026727" y="3521543"/>
              <a:ext cx="4617" cy="26074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V="1">
              <a:off x="6664036" y="4962415"/>
              <a:ext cx="4617" cy="26074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7315200" y="4962415"/>
              <a:ext cx="4617" cy="26074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7951852" y="4962415"/>
              <a:ext cx="4617" cy="26074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8601156" y="5078934"/>
              <a:ext cx="4617" cy="26074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50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17574" y="2805268"/>
            <a:ext cx="1113433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Análisis basado en </a:t>
            </a:r>
            <a:r>
              <a:rPr lang="es-CO" sz="2400" b="1" dirty="0" err="1"/>
              <a:t>nltk.concordance</a:t>
            </a:r>
            <a:r>
              <a:rPr lang="es-CO" sz="2400" b="1" dirty="0"/>
              <a:t>:</a:t>
            </a:r>
          </a:p>
          <a:p>
            <a:endParaRPr lang="es-CO" sz="2400" b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Un grupo de expertos hará recomendaciones de ajustes normativos sobre los problemas relacionados con la propiedad y posesión.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aclara que lo pactado en nada afecta el derecho a la propiedad privada.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extendió el plazo de la reforma rural integral de 10 años a 15.</a:t>
            </a:r>
          </a:p>
          <a:p>
            <a:pPr marL="342900" indent="-342900">
              <a:buFont typeface="+mj-lt"/>
              <a:buAutoNum type="arabicPeriod"/>
            </a:pPr>
            <a:endParaRPr lang="es-CO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7449" y="1693579"/>
            <a:ext cx="702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s-CO" sz="2800" b="1" dirty="0"/>
              <a:t>“</a:t>
            </a:r>
            <a:r>
              <a:rPr lang="es-CO" sz="2400" b="1" dirty="0"/>
              <a:t>TIERRAS Y MILICIAS</a:t>
            </a:r>
            <a:r>
              <a:rPr lang="es-CO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62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s-CO" sz="2000" b="1" dirty="0"/>
              <a:t>“</a:t>
            </a:r>
            <a:r>
              <a:rPr lang="es-CO" b="1" dirty="0"/>
              <a:t> IDEOLOGÍA DE GÉNERO</a:t>
            </a:r>
            <a:r>
              <a:rPr lang="es-CO" sz="2000" b="1" dirty="0"/>
              <a:t>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8868" r="19048" b="12104"/>
          <a:stretch/>
        </p:blipFill>
        <p:spPr>
          <a:xfrm>
            <a:off x="152400" y="2021429"/>
            <a:ext cx="5957455" cy="4670316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6109855" y="1907488"/>
            <a:ext cx="5915890" cy="4798111"/>
            <a:chOff x="6109855" y="1907488"/>
            <a:chExt cx="5915890" cy="4798111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/>
            <a:srcRect t="8667" r="19286" b="12305"/>
            <a:stretch/>
          </p:blipFill>
          <p:spPr>
            <a:xfrm>
              <a:off x="6109855" y="1907488"/>
              <a:ext cx="5915890" cy="4798111"/>
            </a:xfrm>
            <a:prstGeom prst="rect">
              <a:avLst/>
            </a:prstGeom>
          </p:spPr>
        </p:pic>
        <p:sp>
          <p:nvSpPr>
            <p:cNvPr id="7" name="Elipse 6"/>
            <p:cNvSpPr/>
            <p:nvPr/>
          </p:nvSpPr>
          <p:spPr>
            <a:xfrm>
              <a:off x="6359236" y="2341418"/>
              <a:ext cx="3158837" cy="4156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6359235" y="5721927"/>
              <a:ext cx="5472545" cy="4156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8811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9" y="2310694"/>
            <a:ext cx="5494730" cy="4191706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5818256" y="2310694"/>
            <a:ext cx="6199573" cy="4191706"/>
            <a:chOff x="5818256" y="2310694"/>
            <a:chExt cx="6199573" cy="419170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8256" y="2310694"/>
              <a:ext cx="6199573" cy="4191706"/>
            </a:xfrm>
            <a:prstGeom prst="rect">
              <a:avLst/>
            </a:prstGeom>
          </p:spPr>
        </p:pic>
        <p:cxnSp>
          <p:nvCxnSpPr>
            <p:cNvPr id="7" name="Conector recto de flecha 6"/>
            <p:cNvCxnSpPr/>
            <p:nvPr/>
          </p:nvCxnSpPr>
          <p:spPr>
            <a:xfrm>
              <a:off x="5981865" y="3422827"/>
              <a:ext cx="3298" cy="50390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>
              <a:off x="8184737" y="5320900"/>
              <a:ext cx="3298" cy="50390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H="1" flipV="1">
              <a:off x="7451099" y="4675632"/>
              <a:ext cx="2646" cy="38127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>
              <a:off x="10443680" y="5824803"/>
              <a:ext cx="3298" cy="25195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uadroTexto 26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s-CO" sz="2000" b="1" dirty="0"/>
              <a:t>“</a:t>
            </a:r>
            <a:r>
              <a:rPr lang="es-CO" b="1" dirty="0"/>
              <a:t> IDEOLOGÍA DE GÉNERO</a:t>
            </a:r>
            <a:r>
              <a:rPr lang="es-CO" sz="2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64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Motivación: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5582" y="1960141"/>
            <a:ext cx="10807654" cy="40233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Proceso más importante en la historia de Colombia, que pone fin a más de 50 años de guerra.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Logro de acuerdos de paz entre el gobierno colombiano y la guerrilla de las FARC-EP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Firma de acuerdos en agosto de 2016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Plebiscito de refrendación de los acuerdos (octubre 2): Gana el “no”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Gobierno Nacional se reúne con representantes del “no” y renegocia acuerdos con base en sus solicitudes.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El Gobierno Nacional y las FARC llegan a un nuevo acuerdo el 12 de noviembre de 2016, que se supone incluye las preocupaciones del “no” sobre el acuerdo.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En esta ocasión la refrendación se realizará por el Congreso de la República.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¿Incluye el nuevo acuerdo cambios en los temas que impulsaron a los votantes del “no”?</a:t>
            </a:r>
          </a:p>
        </p:txBody>
      </p:sp>
    </p:spTree>
    <p:extLst>
      <p:ext uri="{BB962C8B-B14F-4D97-AF65-F5344CB8AC3E}">
        <p14:creationId xmlns:p14="http://schemas.microsoft.com/office/powerpoint/2010/main" val="3524842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17574" y="2375777"/>
            <a:ext cx="111343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Análisis basado en </a:t>
            </a:r>
            <a:r>
              <a:rPr lang="es-CO" sz="2400" b="1" dirty="0" err="1"/>
              <a:t>nltk.concordance</a:t>
            </a:r>
            <a:r>
              <a:rPr lang="es-CO" sz="2400" b="1" dirty="0"/>
              <a:t>:</a:t>
            </a:r>
          </a:p>
          <a:p>
            <a:endParaRPr lang="es-CO" sz="2400" b="1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sustrajeron muchas referencias al enfoque de género y al enfoque diferencial de género.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eliminaron todas las referencias de temas como orientación e identidad sexual, para dejar solo aquellos que hablan de violencia sexual o salud sexual.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En la introducción se agregó una referencia a la familia como núcleo fundamental de la sociedad.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O" sz="2400" dirty="0"/>
              <a:t>Se excluyó la única referencia a la población LBTI que había en el Acuerdo.</a:t>
            </a:r>
          </a:p>
          <a:p>
            <a:pPr marL="342900" indent="-342900">
              <a:buFont typeface="+mj-lt"/>
              <a:buAutoNum type="arabicPeriod"/>
            </a:pPr>
            <a:endParaRPr lang="es-CO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37700" y="1493524"/>
            <a:ext cx="70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s-CO" sz="2000" b="1" dirty="0"/>
              <a:t>“</a:t>
            </a:r>
            <a:r>
              <a:rPr lang="es-CO" b="1" dirty="0"/>
              <a:t> IDEOLOGÍA DE GÉNERO</a:t>
            </a:r>
            <a:r>
              <a:rPr lang="es-CO" sz="2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28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OBJETIVO: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5582" y="1960141"/>
            <a:ext cx="10807654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800" dirty="0"/>
              <a:t>Realizar una comparación entre los acuerdos de paz del mes de agosto con los del mes de noviembre, enfocando el análisis en los principales temas que preocuparon a los representantes del “no” en el pasado plebiscito del 2 de octubre: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“NO HABRÁ CARCEL”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“PREMIADOS CON CURULES”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“JUSTICIA DISFRAZADA Y HUMILLACIÓN A VÍCTIMAS”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“TIERRAS Y MILICIAS”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“IDEOLOGÍA DE GÉNERO”</a:t>
            </a:r>
          </a:p>
        </p:txBody>
      </p:sp>
    </p:spTree>
    <p:extLst>
      <p:ext uri="{BB962C8B-B14F-4D97-AF65-F5344CB8AC3E}">
        <p14:creationId xmlns:p14="http://schemas.microsoft.com/office/powerpoint/2010/main" val="172459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METODOLOGÍA: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5582" y="1960141"/>
            <a:ext cx="10807654" cy="40233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2800" dirty="0"/>
              <a:t>Revisión bibliográfica para determinar temas de preocupación del “no”.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800" dirty="0"/>
              <a:t>Selección de palabras en cada uno de los temas, para enfocar el análisis en el cambio de uso de las mismas, comparando entre los dos acuerdos.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800" dirty="0"/>
              <a:t>Utilización de métodos de análisis de texto “NLTK” para analizar los dos textos de manera eficiente (599 páginas).</a:t>
            </a:r>
          </a:p>
          <a:p>
            <a:pPr marL="766445" lvl="3" indent="-263525">
              <a:buFont typeface="Wingdings" panose="05000000000000000000" pitchFamily="2" charset="2"/>
              <a:buChar char="§"/>
            </a:pPr>
            <a:r>
              <a:rPr lang="es-CO" sz="2800" dirty="0"/>
              <a:t>Limpieza de textos.</a:t>
            </a:r>
          </a:p>
          <a:p>
            <a:pPr marL="766445" lvl="3" indent="-263525">
              <a:buFont typeface="Wingdings" panose="05000000000000000000" pitchFamily="2" charset="2"/>
              <a:buChar char="§"/>
            </a:pPr>
            <a:r>
              <a:rPr lang="es-CO" sz="2800" dirty="0"/>
              <a:t>Nubes de palabras.</a:t>
            </a:r>
          </a:p>
          <a:p>
            <a:pPr marL="766445" lvl="3" indent="-263525">
              <a:buFont typeface="Wingdings" panose="05000000000000000000" pitchFamily="2" charset="2"/>
              <a:buChar char="§"/>
            </a:pPr>
            <a:r>
              <a:rPr lang="es-CO" sz="2800" dirty="0"/>
              <a:t>Frecuencias.</a:t>
            </a:r>
          </a:p>
          <a:p>
            <a:pPr marL="766445" lvl="3" indent="-263525">
              <a:buFont typeface="Wingdings" panose="05000000000000000000" pitchFamily="2" charset="2"/>
              <a:buChar char="§"/>
            </a:pPr>
            <a:r>
              <a:rPr lang="es-CO" sz="2800" dirty="0"/>
              <a:t>Concordancias.</a:t>
            </a:r>
          </a:p>
        </p:txBody>
      </p:sp>
    </p:spTree>
    <p:extLst>
      <p:ext uri="{BB962C8B-B14F-4D97-AF65-F5344CB8AC3E}">
        <p14:creationId xmlns:p14="http://schemas.microsoft.com/office/powerpoint/2010/main" val="224790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1557" y="0"/>
            <a:ext cx="9720072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4" y="1721975"/>
            <a:ext cx="6023429" cy="498362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1426130"/>
            <a:ext cx="6008914" cy="5279470"/>
            <a:chOff x="0" y="1426130"/>
            <a:chExt cx="6008914" cy="527947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21975"/>
              <a:ext cx="6008914" cy="4983625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2358572" y="1426130"/>
              <a:ext cx="2496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i="1" dirty="0">
                  <a:solidFill>
                    <a:schemeClr val="accent3">
                      <a:lumMod val="50000"/>
                    </a:schemeClr>
                  </a:solidFill>
                </a:rPr>
                <a:t>ACUERDO AGOSTO</a:t>
              </a:r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8627423" y="1426130"/>
            <a:ext cx="24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i="1" dirty="0">
                <a:solidFill>
                  <a:schemeClr val="accent2">
                    <a:lumMod val="50000"/>
                  </a:schemeClr>
                </a:solidFill>
              </a:rPr>
              <a:t>ACUERDO NOVIEMBRE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544291" y="359122"/>
            <a:ext cx="571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No parecen haber muchos cambios en la estructura general del documento</a:t>
            </a:r>
          </a:p>
        </p:txBody>
      </p:sp>
    </p:spTree>
    <p:extLst>
      <p:ext uri="{BB962C8B-B14F-4D97-AF65-F5344CB8AC3E}">
        <p14:creationId xmlns:p14="http://schemas.microsoft.com/office/powerpoint/2010/main" val="44057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O" sz="2000" b="1" dirty="0"/>
              <a:t>“NO HABRÁ CARCEL”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/>
          <a:srcRect t="8869" r="39659" b="11698"/>
          <a:stretch/>
        </p:blipFill>
        <p:spPr>
          <a:xfrm>
            <a:off x="132372" y="2093689"/>
            <a:ext cx="5921360" cy="43824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/>
          <a:srcRect t="9071" r="39524" b="11497"/>
          <a:stretch/>
        </p:blipFill>
        <p:spPr>
          <a:xfrm>
            <a:off x="6053732" y="2093688"/>
            <a:ext cx="5934634" cy="43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1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O" sz="2000" b="1" dirty="0"/>
              <a:t>“NO HABRÁ CARCEL”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9942"/>
            <a:ext cx="5743396" cy="4132941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5825744" y="2259942"/>
            <a:ext cx="6195187" cy="4132941"/>
            <a:chOff x="5825744" y="2259942"/>
            <a:chExt cx="6195187" cy="413294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5744" y="2259942"/>
              <a:ext cx="6195187" cy="4132941"/>
            </a:xfrm>
            <a:prstGeom prst="rect">
              <a:avLst/>
            </a:prstGeom>
          </p:spPr>
        </p:pic>
        <p:cxnSp>
          <p:nvCxnSpPr>
            <p:cNvPr id="7" name="Conector recto de flecha 6"/>
            <p:cNvCxnSpPr/>
            <p:nvPr/>
          </p:nvCxnSpPr>
          <p:spPr>
            <a:xfrm flipV="1">
              <a:off x="6181765" y="3408218"/>
              <a:ext cx="0" cy="59574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6769595" y="3631211"/>
              <a:ext cx="0" cy="59574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7350166" y="3730666"/>
              <a:ext cx="0" cy="59574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7916223" y="3730666"/>
              <a:ext cx="0" cy="59574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 flipV="1">
              <a:off x="8467766" y="4003964"/>
              <a:ext cx="0" cy="59574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9033824" y="4028539"/>
              <a:ext cx="0" cy="59574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7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26865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O" sz="2000" b="1" dirty="0"/>
              <a:t>“NO HABRÁ CARCEL”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745" y="2189018"/>
            <a:ext cx="1137458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/>
              <a:t>Análisis basado en </a:t>
            </a:r>
            <a:r>
              <a:rPr lang="es-CO" sz="2200" b="1" dirty="0" err="1"/>
              <a:t>nltk.concordance</a:t>
            </a:r>
            <a:r>
              <a:rPr lang="es-CO" sz="2200" b="1" dirty="0"/>
              <a:t>:</a:t>
            </a:r>
          </a:p>
          <a:p>
            <a:endParaRPr lang="es-CO" sz="2200" b="1" dirty="0"/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Se agrega compromiso de las FARC para ayudar a encontrar a personas desaparecidas.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Se incluye la necesidad de aprobar un proyecto de ley para judicializar a organizaciones delictivas.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Mencionan que los expertos internacionales participarán en el mecanismo especial de justicia como invitados.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Se proponen nuevos mecanismos para revisar sentencias.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Las </a:t>
            </a:r>
            <a:r>
              <a:rPr lang="es-CO" sz="2200" dirty="0" err="1"/>
              <a:t>ONG´s</a:t>
            </a:r>
            <a:r>
              <a:rPr lang="es-CO" sz="2200" dirty="0"/>
              <a:t> no podrán acusar, sino que sólo podrán dar información ante el mecanismo de justicia especial.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200" dirty="0"/>
              <a:t>Las personas que confiesen delitos de guerra, tendrán beneficio de no privación de la libertad, pero deben estar en zonas </a:t>
            </a:r>
            <a:r>
              <a:rPr lang="es-CO" sz="2200" dirty="0" err="1"/>
              <a:t>veredales</a:t>
            </a:r>
            <a:r>
              <a:rPr lang="es-CO" sz="22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0298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701" y="193963"/>
            <a:ext cx="10894079" cy="1499616"/>
          </a:xfrm>
        </p:spPr>
        <p:txBody>
          <a:bodyPr/>
          <a:lstStyle/>
          <a:p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RESULTADOS: ANÁLISIS POR ARGUMENTOS DEL “NO”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7701" y="1493524"/>
            <a:ext cx="57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CO" sz="2000" b="1" dirty="0"/>
              <a:t>“PREMIADOS CON CURULES”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-1" t="9080" r="37746" b="11939"/>
          <a:stretch/>
        </p:blipFill>
        <p:spPr>
          <a:xfrm>
            <a:off x="0" y="2199081"/>
            <a:ext cx="5999018" cy="45527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8667" r="39318" b="12305"/>
          <a:stretch/>
        </p:blipFill>
        <p:spPr>
          <a:xfrm>
            <a:off x="5818907" y="2199080"/>
            <a:ext cx="6012873" cy="45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8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360</TotalTime>
  <Words>926</Words>
  <Application>Microsoft Office PowerPoint</Application>
  <PresentationFormat>Panorámica</PresentationFormat>
  <Paragraphs>94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Tw Cen MT</vt:lpstr>
      <vt:lpstr>Tw Cen MT Condensed</vt:lpstr>
      <vt:lpstr>Wingdings</vt:lpstr>
      <vt:lpstr>Wingdings 3</vt:lpstr>
      <vt:lpstr>Integral</vt:lpstr>
      <vt:lpstr>Análisis de acuerdos de paz 2016</vt:lpstr>
      <vt:lpstr>Motivación:</vt:lpstr>
      <vt:lpstr>OBJETIVO:</vt:lpstr>
      <vt:lpstr>METODOLOGÍA:</vt:lpstr>
      <vt:lpstr>RESULTADOS: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  <vt:lpstr>RESULTADOS: ANÁLISIS POR ARGUMENTOS DEL “NO”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acuerdos de paz 2016</dc:title>
  <dc:creator>Diego y Leidy</dc:creator>
  <cp:lastModifiedBy>Diego y Leidy</cp:lastModifiedBy>
  <cp:revision>25</cp:revision>
  <dcterms:created xsi:type="dcterms:W3CDTF">2016-11-26T09:01:10Z</dcterms:created>
  <dcterms:modified xsi:type="dcterms:W3CDTF">2016-11-26T16:31:37Z</dcterms:modified>
</cp:coreProperties>
</file>