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92" d="100"/>
          <a:sy n="92" d="100"/>
        </p:scale>
        <p:origin x="88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791253"/>
            <a:ext cx="3356313" cy="1066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784930"/>
            <a:ext cx="3353755" cy="1073069"/>
          </a:xfrm>
          <a:custGeom>
            <a:avLst/>
            <a:gdLst/>
            <a:ahLst/>
            <a:cxnLst/>
            <a:rect l="l" t="t" r="r" b="b"/>
            <a:pathLst>
              <a:path w="3353755" h="1073069">
                <a:moveTo>
                  <a:pt x="1830" y="5748"/>
                </a:moveTo>
                <a:lnTo>
                  <a:pt x="3353755" y="1073069"/>
                </a:lnTo>
              </a:path>
            </a:pathLst>
          </a:custGeom>
          <a:ln w="13335">
            <a:solidFill>
              <a:srgbClr val="5699A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95300" y="647700"/>
            <a:ext cx="41783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791253"/>
            <a:ext cx="3356313" cy="10667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784930"/>
            <a:ext cx="3353755" cy="1073069"/>
          </a:xfrm>
          <a:custGeom>
            <a:avLst/>
            <a:gdLst/>
            <a:ahLst/>
            <a:cxnLst/>
            <a:rect l="l" t="t" r="r" b="b"/>
            <a:pathLst>
              <a:path w="3353755" h="1073069">
                <a:moveTo>
                  <a:pt x="1830" y="5748"/>
                </a:moveTo>
                <a:lnTo>
                  <a:pt x="3353755" y="1073069"/>
                </a:lnTo>
              </a:path>
            </a:pathLst>
          </a:custGeom>
          <a:ln w="13335">
            <a:solidFill>
              <a:srgbClr val="5699A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219" y="548821"/>
            <a:ext cx="8163560" cy="6231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416" y="1558640"/>
            <a:ext cx="7981166" cy="2195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490219" y="548821"/>
            <a:ext cx="4980940" cy="62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905"/>
              </a:lnSpc>
              <a:tabLst>
                <a:tab pos="2289810" algn="l"/>
              </a:tabLst>
            </a:pPr>
            <a:r>
              <a:rPr sz="4100" b="1" spc="-445" dirty="0">
                <a:solidFill>
                  <a:srgbClr val="EB641B"/>
                </a:solidFill>
                <a:latin typeface="Arial Black"/>
                <a:cs typeface="Arial Black"/>
              </a:rPr>
              <a:t>P</a:t>
            </a:r>
            <a:r>
              <a:rPr sz="4100" b="1" spc="-145" dirty="0">
                <a:solidFill>
                  <a:srgbClr val="EB641B"/>
                </a:solidFill>
                <a:latin typeface="Arial Black"/>
                <a:cs typeface="Arial Black"/>
              </a:rPr>
              <a:t>o</a:t>
            </a:r>
            <a:r>
              <a:rPr sz="4100" b="1" spc="-170" dirty="0">
                <a:solidFill>
                  <a:srgbClr val="EB641B"/>
                </a:solidFill>
                <a:latin typeface="Arial Black"/>
                <a:cs typeface="Arial Black"/>
              </a:rPr>
              <a:t>p</a:t>
            </a:r>
            <a:r>
              <a:rPr sz="4100" b="1" spc="-165" dirty="0">
                <a:solidFill>
                  <a:srgbClr val="EB641B"/>
                </a:solidFill>
                <a:latin typeface="Arial Black"/>
                <a:cs typeface="Arial Black"/>
              </a:rPr>
              <a:t>u</a:t>
            </a:r>
            <a:r>
              <a:rPr sz="4100" b="1" spc="-110" dirty="0">
                <a:solidFill>
                  <a:srgbClr val="EB641B"/>
                </a:solidFill>
                <a:latin typeface="Arial Black"/>
                <a:cs typeface="Arial Black"/>
              </a:rPr>
              <a:t>l</a:t>
            </a:r>
            <a:r>
              <a:rPr sz="4100" b="1" spc="-275" dirty="0">
                <a:solidFill>
                  <a:srgbClr val="EB641B"/>
                </a:solidFill>
                <a:latin typeface="Arial Black"/>
                <a:cs typeface="Arial Black"/>
              </a:rPr>
              <a:t>a</a:t>
            </a:r>
            <a:r>
              <a:rPr sz="4100" b="1" spc="-55" dirty="0">
                <a:solidFill>
                  <a:srgbClr val="EB641B"/>
                </a:solidFill>
                <a:latin typeface="Arial Black"/>
                <a:cs typeface="Arial Black"/>
              </a:rPr>
              <a:t>r</a:t>
            </a:r>
            <a:r>
              <a:rPr sz="4100" b="1" spc="0" dirty="0">
                <a:solidFill>
                  <a:srgbClr val="EB641B"/>
                </a:solidFill>
                <a:latin typeface="Arial Black"/>
                <a:cs typeface="Arial Black"/>
              </a:rPr>
              <a:t>	</a:t>
            </a:r>
            <a:r>
              <a:rPr sz="4100" b="1" spc="-360" dirty="0">
                <a:solidFill>
                  <a:srgbClr val="EB641B"/>
                </a:solidFill>
                <a:latin typeface="Arial Black"/>
                <a:cs typeface="Arial Black"/>
              </a:rPr>
              <a:t>T</a:t>
            </a:r>
            <a:r>
              <a:rPr sz="4100" b="1" spc="-305" dirty="0">
                <a:solidFill>
                  <a:srgbClr val="EB641B"/>
                </a:solidFill>
                <a:latin typeface="Arial Black"/>
                <a:cs typeface="Arial Black"/>
              </a:rPr>
              <a:t>e</a:t>
            </a:r>
            <a:r>
              <a:rPr sz="4100" b="1" spc="-495" dirty="0">
                <a:solidFill>
                  <a:srgbClr val="EB641B"/>
                </a:solidFill>
                <a:latin typeface="Arial Black"/>
                <a:cs typeface="Arial Black"/>
              </a:rPr>
              <a:t>x</a:t>
            </a:r>
            <a:r>
              <a:rPr sz="4100" b="1" spc="-254" dirty="0">
                <a:solidFill>
                  <a:srgbClr val="EB641B"/>
                </a:solidFill>
                <a:latin typeface="Arial Black"/>
                <a:cs typeface="Arial Black"/>
              </a:rPr>
              <a:t>t</a:t>
            </a:r>
            <a:r>
              <a:rPr sz="4100" b="1" spc="-145" dirty="0">
                <a:solidFill>
                  <a:srgbClr val="EB641B"/>
                </a:solidFill>
                <a:latin typeface="Arial Black"/>
                <a:cs typeface="Arial Black"/>
              </a:rPr>
              <a:t>boo</a:t>
            </a:r>
            <a:r>
              <a:rPr sz="4100" b="1" spc="-450" dirty="0">
                <a:solidFill>
                  <a:srgbClr val="EB641B"/>
                </a:solidFill>
                <a:latin typeface="Arial Black"/>
                <a:cs typeface="Arial Black"/>
              </a:rPr>
              <a:t>ks</a:t>
            </a:r>
            <a:endParaRPr sz="4100" dirty="0">
              <a:latin typeface="Arial Black"/>
              <a:cs typeface="Arial Blac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0" y="1366626"/>
            <a:ext cx="8315452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388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263525" algn="l"/>
              </a:tabLst>
            </a:pPr>
            <a:r>
              <a:rPr lang="en-US" altLang="zh-CN" sz="2000" spc="80" dirty="0">
                <a:latin typeface="Arial Unicode MS"/>
                <a:cs typeface="Arial Unicode MS"/>
              </a:rPr>
              <a:t>James	F.	Kurose	and	Keith	W.	Ross,	 Computer Networking:	A	Top-Down	Approach.	(newest	edition: 7 </a:t>
            </a:r>
            <a:r>
              <a:rPr lang="en-US" altLang="zh-CN" sz="2000" spc="80" dirty="0" err="1">
                <a:latin typeface="Arial Unicode MS"/>
                <a:cs typeface="Arial Unicode MS"/>
              </a:rPr>
              <a:t>th</a:t>
            </a:r>
            <a:r>
              <a:rPr lang="en-US" altLang="zh-CN" sz="2000" spc="80" dirty="0">
                <a:latin typeface="Arial Unicode MS"/>
                <a:cs typeface="Arial Unicode MS"/>
              </a:rPr>
              <a:t> edition)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spc="80" dirty="0">
                <a:latin typeface="Arial Unicode MS"/>
                <a:cs typeface="Arial Unicode MS"/>
              </a:rPr>
              <a:t>Andrew S. Tanenbaum, Computer Networks, (</a:t>
            </a:r>
            <a:r>
              <a:rPr lang="en-US" altLang="zh-CN" sz="2000" spc="80" dirty="0" smtClean="0">
                <a:latin typeface="Arial Unicode MS"/>
                <a:cs typeface="Arial Unicode MS"/>
              </a:rPr>
              <a:t>newest edition</a:t>
            </a:r>
            <a:r>
              <a:rPr lang="en-US" altLang="zh-CN" sz="2000" spc="80" dirty="0">
                <a:latin typeface="Arial Unicode MS"/>
                <a:cs typeface="Arial Unicode MS"/>
              </a:rPr>
              <a:t>: 5th edition)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spc="80" dirty="0">
                <a:latin typeface="Arial Unicode MS"/>
                <a:cs typeface="Arial Unicode MS"/>
              </a:rPr>
              <a:t>Larry Peterson and Bruce Davie, Computer </a:t>
            </a:r>
            <a:r>
              <a:rPr lang="en-US" altLang="zh-CN" sz="2000" spc="80" dirty="0" smtClean="0">
                <a:latin typeface="Arial Unicode MS"/>
                <a:cs typeface="Arial Unicode MS"/>
              </a:rPr>
              <a:t>Networks: A </a:t>
            </a:r>
            <a:r>
              <a:rPr lang="en-US" altLang="zh-CN" sz="2000" spc="80" dirty="0">
                <a:latin typeface="Arial Unicode MS"/>
                <a:cs typeface="Arial Unicode MS"/>
              </a:rPr>
              <a:t>System Approach, (newest edition: 5th edition)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spc="80" dirty="0">
                <a:latin typeface="Arial Unicode MS"/>
                <a:cs typeface="Arial Unicode MS"/>
              </a:rPr>
              <a:t>Douglas E. Comer, Computer Networks and Internets</a:t>
            </a:r>
            <a:r>
              <a:rPr lang="en-US" altLang="zh-CN" sz="2000" spc="80" dirty="0" smtClean="0">
                <a:latin typeface="Arial Unicode MS"/>
                <a:cs typeface="Arial Unicode MS"/>
              </a:rPr>
              <a:t>. (</a:t>
            </a:r>
            <a:r>
              <a:rPr lang="en-US" altLang="zh-CN" sz="2000" spc="80" dirty="0">
                <a:latin typeface="Arial Unicode MS"/>
                <a:cs typeface="Arial Unicode MS"/>
              </a:rPr>
              <a:t>newest edition: 6th edition)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spc="80" dirty="0">
                <a:latin typeface="Arial Unicode MS"/>
                <a:cs typeface="Arial Unicode MS"/>
              </a:rPr>
              <a:t>William Stallings, Data and </a:t>
            </a:r>
            <a:r>
              <a:rPr lang="en-US" altLang="zh-CN" sz="2000" spc="80" dirty="0" smtClean="0">
                <a:latin typeface="Arial Unicode MS"/>
                <a:cs typeface="Arial Unicode MS"/>
              </a:rPr>
              <a:t>Computer Communications</a:t>
            </a:r>
            <a:r>
              <a:rPr lang="en-US" altLang="zh-CN" sz="2000" spc="80" dirty="0">
                <a:latin typeface="Arial Unicode MS"/>
                <a:cs typeface="Arial Unicode MS"/>
              </a:rPr>
              <a:t>. (newest edition: 10th edition</a:t>
            </a:r>
            <a:r>
              <a:rPr lang="en-US" altLang="zh-CN" sz="2000" spc="80" dirty="0" smtClean="0">
                <a:latin typeface="Arial Unicode MS"/>
                <a:cs typeface="Arial Unicode MS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80" dirty="0" smtClean="0">
                <a:latin typeface="Arial Unicode MS"/>
                <a:cs typeface="Arial Unicode MS"/>
              </a:rPr>
              <a:t>用</a:t>
            </a:r>
            <a:r>
              <a:rPr lang="en-US" altLang="zh-CN" sz="2000" spc="80" dirty="0" smtClean="0">
                <a:latin typeface="Arial Unicode MS"/>
                <a:cs typeface="Arial Unicode MS"/>
              </a:rPr>
              <a:t>TCP_IP</a:t>
            </a:r>
            <a:r>
              <a:rPr lang="zh-CN" altLang="en-US" sz="2000" spc="80" dirty="0" smtClean="0">
                <a:latin typeface="Arial Unicode MS"/>
                <a:cs typeface="Arial Unicode MS"/>
              </a:rPr>
              <a:t>进行网际互联</a:t>
            </a:r>
            <a:r>
              <a:rPr lang="en-US" altLang="zh-CN" sz="2000" spc="80" dirty="0" smtClean="0">
                <a:latin typeface="Arial Unicode MS"/>
                <a:cs typeface="Arial Unicode MS"/>
              </a:rPr>
              <a:t>(</a:t>
            </a:r>
            <a:r>
              <a:rPr lang="zh-CN" altLang="en-US" sz="2000" spc="80" dirty="0" smtClean="0">
                <a:latin typeface="Arial Unicode MS"/>
                <a:cs typeface="Arial Unicode MS"/>
              </a:rPr>
              <a:t>第二卷：设计、实现与内核</a:t>
            </a:r>
            <a:r>
              <a:rPr lang="en-US" altLang="zh-CN" sz="2000" spc="80" dirty="0" smtClean="0">
                <a:latin typeface="Arial Unicode MS"/>
                <a:cs typeface="Arial Unicode MS"/>
              </a:rPr>
              <a:t>)(</a:t>
            </a:r>
            <a:r>
              <a:rPr lang="zh-CN" altLang="en-US" sz="2000" spc="80" dirty="0" smtClean="0">
                <a:latin typeface="Arial Unicode MS"/>
                <a:cs typeface="Arial Unicode MS"/>
              </a:rPr>
              <a:t>第三版</a:t>
            </a:r>
            <a:r>
              <a:rPr lang="en-US" altLang="zh-CN" sz="2000" spc="80" dirty="0" smtClean="0">
                <a:latin typeface="Arial Unicode MS"/>
                <a:cs typeface="Arial Unicode MS"/>
              </a:rPr>
              <a:t>)</a:t>
            </a:r>
            <a:endParaRPr lang="en-US" altLang="zh-CN" sz="2000" spc="80" dirty="0">
              <a:latin typeface="Arial Unicode MS"/>
              <a:cs typeface="Arial Unicode MS"/>
            </a:endParaRPr>
          </a:p>
          <a:p>
            <a:endParaRPr lang="en-US" altLang="zh-CN" dirty="0"/>
          </a:p>
          <a:p>
            <a:pPr marL="285750" indent="-285750" defTabSz="179388">
              <a:buFont typeface="Wingdings" panose="05000000000000000000" pitchFamily="2" charset="2"/>
              <a:buChar char="Ø"/>
              <a:tabLst>
                <a:tab pos="263525" algn="l"/>
              </a:tabLst>
            </a:pPr>
            <a:endParaRPr lang="en-US" altLang="zh-CN" dirty="0" smtClean="0">
              <a:latin typeface="Arial Unicode MS"/>
              <a:cs typeface="Arial Unicode MS"/>
            </a:endParaRPr>
          </a:p>
          <a:p>
            <a:pPr marL="285750" indent="-285750" defTabSz="179388">
              <a:buFont typeface="Wingdings" panose="05000000000000000000" pitchFamily="2" charset="2"/>
              <a:buChar char="Ø"/>
              <a:tabLst>
                <a:tab pos="263525" algn="l"/>
              </a:tabLst>
            </a:pPr>
            <a:endParaRPr lang="en-US" altLang="zh-CN" dirty="0">
              <a:latin typeface="Arial Unicode MS"/>
              <a:cs typeface="Arial Unicode MS"/>
            </a:endParaRPr>
          </a:p>
          <a:p>
            <a:pPr marL="285750" indent="-285750" defTabSz="179388">
              <a:buFont typeface="Wingdings" panose="05000000000000000000" pitchFamily="2" charset="2"/>
              <a:buChar char="Ø"/>
              <a:tabLst>
                <a:tab pos="263525" algn="l"/>
              </a:tabLst>
            </a:pPr>
            <a:endParaRPr lang="en-US" altLang="zh-CN" dirty="0" smtClean="0">
              <a:latin typeface="Arial Unicode MS"/>
              <a:cs typeface="Arial Unicode MS"/>
            </a:endParaRPr>
          </a:p>
          <a:p>
            <a:pPr marL="285750" indent="-285750" defTabSz="179388">
              <a:buFont typeface="Wingdings" panose="05000000000000000000" pitchFamily="2" charset="2"/>
              <a:buChar char="Ø"/>
              <a:tabLst>
                <a:tab pos="263525" algn="l"/>
              </a:tabLst>
            </a:pPr>
            <a:endParaRPr lang="en-US" altLang="zh-CN" dirty="0" smtClean="0">
              <a:latin typeface="Arial Unicode MS"/>
              <a:cs typeface="Arial Unicode MS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 Unicode MS</vt:lpstr>
      <vt:lpstr>宋体</vt:lpstr>
      <vt:lpstr>Arial Black</vt:lpstr>
      <vt:lpstr>Calibri</vt:lpstr>
      <vt:lpstr>Wingdings</vt:lpstr>
      <vt:lpstr>Office Theme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XM</dc:creator>
  <cp:lastModifiedBy>xm</cp:lastModifiedBy>
  <cp:revision>10</cp:revision>
  <dcterms:created xsi:type="dcterms:W3CDTF">2016-09-24T14:13:29Z</dcterms:created>
  <dcterms:modified xsi:type="dcterms:W3CDTF">2016-09-25T13:57:44Z</dcterms:modified>
</cp:coreProperties>
</file>