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s Kumar" initials="SK" lastIdx="1" clrIdx="0">
    <p:extLst>
      <p:ext uri="{19B8F6BF-5375-455C-9EA6-DF929625EA0E}">
        <p15:presenceInfo xmlns:p15="http://schemas.microsoft.com/office/powerpoint/2012/main" userId="988c36561705cb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169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Saccades: rapid ballistic movements that bring the line of gaze from one place to another, are the primary means of acquiring new visual information</a:t>
            </a:r>
          </a:p>
          <a:p>
            <a:r>
              <a:rPr lang="en-US" dirty="0"/>
              <a:t>Fixations: the eyes stay relatively still to allow for visual perception</a:t>
            </a:r>
          </a:p>
          <a:p>
            <a:r>
              <a:rPr lang="en-US" dirty="0"/>
              <a:t>Change stimulus helps attract</a:t>
            </a:r>
            <a:r>
              <a:rPr lang="en-US" baseline="0" dirty="0"/>
              <a:t> fixation – determine good length of fixation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Tracking for Reading Assistance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Ashkan Bozorgzad, Kyle Diederich, Suhas Kumar, Ziqi Su</a:t>
            </a:r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goal: Track eye movement to support reading</a:t>
            </a:r>
          </a:p>
          <a:p>
            <a:r>
              <a:rPr lang="en-US" dirty="0"/>
              <a:t>Part One: Track word by word movements of eyes along sentences</a:t>
            </a:r>
          </a:p>
          <a:p>
            <a:r>
              <a:rPr lang="en-US" dirty="0"/>
              <a:t>Part Two: Eye movement highlights and speaks words of page</a:t>
            </a:r>
          </a:p>
          <a:p>
            <a:endParaRPr lang="en-US" dirty="0"/>
          </a:p>
          <a:p>
            <a:r>
              <a:rPr lang="en-US" dirty="0"/>
              <a:t>State the problem and what kind of solution we are working towards</a:t>
            </a:r>
          </a:p>
          <a:p>
            <a:endParaRPr lang="en-US" dirty="0"/>
          </a:p>
          <a:p>
            <a:r>
              <a:rPr lang="en-US" dirty="0"/>
              <a:t>Su(story) – </a:t>
            </a:r>
            <a:r>
              <a:rPr lang="en-US" dirty="0" err="1"/>
              <a:t>Suhas</a:t>
            </a:r>
            <a:r>
              <a:rPr lang="en-US" dirty="0"/>
              <a:t>(tracker)</a:t>
            </a:r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83" y="1739327"/>
            <a:ext cx="1932577" cy="105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160" y="2084067"/>
            <a:ext cx="35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eyes during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65" y="1739327"/>
            <a:ext cx="5024052" cy="1849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9275" y="3517820"/>
            <a:ext cx="44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of eyes during Gaze Trace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15" y="2709746"/>
            <a:ext cx="56759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- Render Voice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 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b="1" u="sng" dirty="0">
                <a:solidFill>
                  <a:srgbClr val="92D050"/>
                </a:solidFill>
              </a:rPr>
              <a:t>Pros</a:t>
            </a:r>
            <a:r>
              <a:rPr lang="en-US" dirty="0">
                <a:solidFill>
                  <a:srgbClr val="92D050"/>
                </a:solidFill>
              </a:rPr>
              <a:t>			            </a:t>
            </a:r>
            <a:r>
              <a:rPr lang="en-US" b="1" u="sng" dirty="0">
                <a:solidFill>
                  <a:srgbClr val="FF0000"/>
                </a:solidFill>
              </a:rPr>
              <a:t>Cons</a:t>
            </a:r>
          </a:p>
          <a:p>
            <a:r>
              <a:rPr lang="en-US" b="1" dirty="0">
                <a:solidFill>
                  <a:srgbClr val="92D050"/>
                </a:solidFill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Accuracy – OK	 	         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Detail Accuracy</a:t>
            </a:r>
          </a:p>
          <a:p>
            <a:r>
              <a:rPr lang="en-US" b="1" dirty="0">
                <a:solidFill>
                  <a:srgbClr val="92D050"/>
                </a:solidFill>
              </a:rPr>
              <a:t>-</a:t>
            </a:r>
            <a:r>
              <a:rPr lang="en-US" dirty="0">
                <a:solidFill>
                  <a:srgbClr val="92D050"/>
                </a:solidFill>
              </a:rPr>
              <a:t> Speed 			          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Miss</a:t>
            </a:r>
          </a:p>
          <a:p>
            <a:r>
              <a:rPr lang="en-US" b="1" dirty="0">
                <a:solidFill>
                  <a:srgbClr val="92D050"/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Gaze Trace options	         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Eyes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Touch at gaze		          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 Mounted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Scroll at gaze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Mouse wrap 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Application switching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65" y="4071818"/>
            <a:ext cx="4990598" cy="1921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8225" y="5993571"/>
            <a:ext cx="22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Tobii</a:t>
            </a:r>
            <a:r>
              <a:rPr lang="en-US" dirty="0"/>
              <a:t> eye X Tracker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3" y="3196005"/>
            <a:ext cx="617421" cy="45562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35889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Accuracy</a:t>
            </a:r>
          </a:p>
          <a:p>
            <a:r>
              <a:rPr lang="en-US" dirty="0"/>
              <a:t>Individual differences between eyes</a:t>
            </a:r>
          </a:p>
          <a:p>
            <a:pPr lvl="1"/>
            <a:r>
              <a:rPr lang="en-US" dirty="0"/>
              <a:t>What works for one set does not always transfer</a:t>
            </a:r>
          </a:p>
          <a:p>
            <a:r>
              <a:rPr lang="en-US" dirty="0"/>
              <a:t>Arc degree coverage (want a static user)</a:t>
            </a:r>
          </a:p>
          <a:p>
            <a:pPr lvl="1"/>
            <a:r>
              <a:rPr lang="en-US" dirty="0"/>
              <a:t>Dealing with dynamic positioning of user</a:t>
            </a:r>
          </a:p>
          <a:p>
            <a:r>
              <a:rPr lang="en-US" dirty="0"/>
              <a:t>Constant connection between eye and sensors</a:t>
            </a:r>
          </a:p>
          <a:p>
            <a:r>
              <a:rPr lang="en-US" dirty="0"/>
              <a:t>Problems with unspecific target goal</a:t>
            </a:r>
          </a:p>
          <a:p>
            <a:r>
              <a:rPr lang="en-US" dirty="0"/>
              <a:t>Ease of setup / portability</a:t>
            </a:r>
          </a:p>
          <a:p>
            <a:pPr lvl="1"/>
            <a:r>
              <a:rPr lang="en-US" dirty="0"/>
              <a:t>Hidden mounting requirement</a:t>
            </a:r>
          </a:p>
          <a:p>
            <a:r>
              <a:rPr lang="en-US" dirty="0"/>
              <a:t>Write our own software to obtain data from eye tracker</a:t>
            </a:r>
          </a:p>
          <a:p>
            <a:r>
              <a:rPr lang="en-US" dirty="0"/>
              <a:t>Account for rapid, random eye movements</a:t>
            </a:r>
          </a:p>
          <a:p>
            <a:r>
              <a:rPr lang="en-US" dirty="0" err="1"/>
              <a:t>Ashkan</a:t>
            </a:r>
            <a:r>
              <a:rPr lang="en-US" dirty="0"/>
              <a:t> - Kyle</a:t>
            </a:r>
          </a:p>
        </p:txBody>
      </p:sp>
    </p:spTree>
    <p:extLst>
      <p:ext uri="{BB962C8B-B14F-4D97-AF65-F5344CB8AC3E}">
        <p14:creationId xmlns:p14="http://schemas.microsoft.com/office/powerpoint/2010/main" val="207723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EyeLink</a:t>
            </a:r>
            <a:r>
              <a:rPr lang="en-US" dirty="0"/>
              <a:t> Headband</a:t>
            </a:r>
          </a:p>
          <a:p>
            <a:pPr lvl="1"/>
            <a:r>
              <a:rPr lang="en-US" dirty="0"/>
              <a:t>Mounted to head</a:t>
            </a:r>
          </a:p>
          <a:p>
            <a:pPr lvl="1"/>
            <a:r>
              <a:rPr lang="en-US" dirty="0"/>
              <a:t>Cameras hang below eyes </a:t>
            </a:r>
          </a:p>
          <a:p>
            <a:pPr lvl="1"/>
            <a:r>
              <a:rPr lang="en-US" dirty="0"/>
              <a:t>Overhead camera tracking head position</a:t>
            </a:r>
          </a:p>
          <a:p>
            <a:pPr lvl="1"/>
            <a:r>
              <a:rPr lang="en-US" dirty="0"/>
              <a:t>Only track dominate eye position</a:t>
            </a:r>
          </a:p>
          <a:p>
            <a:pPr lvl="1"/>
            <a:r>
              <a:rPr lang="en-US" dirty="0"/>
              <a:t>Calibration period difficult (unclear of what changes to calibration allowed for greater success)</a:t>
            </a:r>
          </a:p>
          <a:p>
            <a:r>
              <a:rPr lang="en-US" dirty="0"/>
              <a:t>Currently minimal exploration of text</a:t>
            </a:r>
          </a:p>
          <a:p>
            <a:r>
              <a:rPr lang="en-US" dirty="0"/>
              <a:t>Capture infrared light reflections on both cornea and retina</a:t>
            </a:r>
          </a:p>
          <a:p>
            <a:r>
              <a:rPr lang="en-US" dirty="0"/>
              <a:t>Saccades and fixations</a:t>
            </a:r>
          </a:p>
          <a:p>
            <a:r>
              <a:rPr lang="en-US" dirty="0"/>
              <a:t>Develop a grid based on calibration</a:t>
            </a:r>
          </a:p>
          <a:p>
            <a:r>
              <a:rPr lang="en-US" dirty="0"/>
              <a:t>Change stimulus based on where eye is looking</a:t>
            </a:r>
          </a:p>
          <a:p>
            <a:r>
              <a:rPr lang="en-US" dirty="0"/>
              <a:t>Create boundaries to compensate for over/undershooting targets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2" y="833199"/>
            <a:ext cx="16573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62" y="2585800"/>
            <a:ext cx="1657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  <a:p>
            <a:pPr lvl="1"/>
            <a:r>
              <a:rPr lang="en-US" dirty="0"/>
              <a:t>Eye movement through a piece of text</a:t>
            </a:r>
          </a:p>
          <a:p>
            <a:r>
              <a:rPr lang="en-US" dirty="0"/>
              <a:t>Experiment 2</a:t>
            </a:r>
          </a:p>
          <a:p>
            <a:pPr lvl="1"/>
            <a:r>
              <a:rPr lang="en-US" dirty="0"/>
              <a:t>What granularity we can expect from eye movement data</a:t>
            </a:r>
          </a:p>
          <a:p>
            <a:r>
              <a:rPr lang="en-US" dirty="0"/>
              <a:t>Experiment 3</a:t>
            </a:r>
          </a:p>
          <a:p>
            <a:pPr lvl="1"/>
            <a:r>
              <a:rPr lang="en-US" dirty="0"/>
              <a:t>Does tracking follow the flow of your actual reading</a:t>
            </a:r>
          </a:p>
          <a:p>
            <a:pPr lvl="1"/>
            <a:endParaRPr lang="en-US" dirty="0"/>
          </a:p>
          <a:p>
            <a:r>
              <a:rPr lang="en-US" dirty="0"/>
              <a:t>Su</a:t>
            </a:r>
          </a:p>
        </p:txBody>
      </p:sp>
    </p:spTree>
    <p:extLst>
      <p:ext uri="{BB962C8B-B14F-4D97-AF65-F5344CB8AC3E}">
        <p14:creationId xmlns:p14="http://schemas.microsoft.com/office/powerpoint/2010/main" val="121651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</a:t>
            </a:r>
          </a:p>
          <a:p>
            <a:pPr lvl="1"/>
            <a:r>
              <a:rPr lang="en-US" dirty="0"/>
              <a:t>Set up a profile and allow person to look through a piece of text where the eye movements are tracked accurately</a:t>
            </a:r>
          </a:p>
          <a:p>
            <a:endParaRPr lang="en-US" dirty="0"/>
          </a:p>
          <a:p>
            <a:r>
              <a:rPr lang="en-US" dirty="0" err="1"/>
              <a:t>Suhas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Tracker is </a:t>
            </a:r>
            <a:r>
              <a:rPr lang="en-US"/>
              <a:t>mounted to a </a:t>
            </a:r>
            <a:r>
              <a:rPr lang="en-US" dirty="0"/>
              <a:t>laptop and a person is made to sit in front of laptop.</a:t>
            </a:r>
          </a:p>
          <a:p>
            <a:r>
              <a:rPr lang="en-US" dirty="0"/>
              <a:t>Person is made to see a sentence.</a:t>
            </a:r>
          </a:p>
          <a:p>
            <a:r>
              <a:rPr lang="en-US" dirty="0"/>
              <a:t>Eye movements are tracked accurately.</a:t>
            </a:r>
          </a:p>
          <a:p>
            <a:r>
              <a:rPr lang="en-US" dirty="0"/>
              <a:t>Render the voice of the words as the person scans the sentence.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52" y="3869474"/>
            <a:ext cx="8001000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end of October</a:t>
            </a:r>
          </a:p>
          <a:p>
            <a:pPr lvl="1"/>
            <a:r>
              <a:rPr lang="en-US" dirty="0"/>
              <a:t>Something</a:t>
            </a:r>
          </a:p>
          <a:p>
            <a:r>
              <a:rPr lang="en-US" dirty="0"/>
              <a:t>By end of November</a:t>
            </a:r>
          </a:p>
          <a:p>
            <a:pPr lvl="1"/>
            <a:r>
              <a:rPr lang="en-US" dirty="0"/>
              <a:t>Something</a:t>
            </a:r>
          </a:p>
          <a:p>
            <a:r>
              <a:rPr lang="en-US" dirty="0"/>
              <a:t>By end of first week in December</a:t>
            </a:r>
          </a:p>
          <a:p>
            <a:pPr lvl="1"/>
            <a:r>
              <a:rPr lang="en-US" dirty="0"/>
              <a:t>Done</a:t>
            </a:r>
          </a:p>
          <a:p>
            <a:pPr lvl="1"/>
            <a:endParaRPr lang="en-US" dirty="0"/>
          </a:p>
          <a:p>
            <a:r>
              <a:rPr lang="en-US" dirty="0" err="1"/>
              <a:t>Ashkan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35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336</TotalTime>
  <Words>408</Words>
  <Application>Microsoft Office PowerPoint</Application>
  <PresentationFormat>Widescreen</PresentationFormat>
  <Paragraphs>86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Problem Formulation</vt:lpstr>
      <vt:lpstr>Problem Formulation</vt:lpstr>
      <vt:lpstr>Technical Challenges</vt:lpstr>
      <vt:lpstr>Approach</vt:lpstr>
      <vt:lpstr>Experiments</vt:lpstr>
      <vt:lpstr>Demo</vt:lpstr>
      <vt:lpstr>Demo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Suhas Kumar</cp:lastModifiedBy>
  <cp:revision>45</cp:revision>
  <dcterms:created xsi:type="dcterms:W3CDTF">2016-09-29T20:58:09Z</dcterms:created>
  <dcterms:modified xsi:type="dcterms:W3CDTF">2016-10-03T08:22:58Z</dcterms:modified>
</cp:coreProperties>
</file>