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75" r:id="rId5"/>
    <p:sldId id="267" r:id="rId6"/>
    <p:sldId id="266" r:id="rId7"/>
    <p:sldId id="276" r:id="rId8"/>
    <p:sldId id="278" r:id="rId9"/>
    <p:sldId id="268" r:id="rId10"/>
    <p:sldId id="285" r:id="rId11"/>
    <p:sldId id="291" r:id="rId12"/>
    <p:sldId id="286" r:id="rId13"/>
    <p:sldId id="287" r:id="rId14"/>
    <p:sldId id="288" r:id="rId15"/>
    <p:sldId id="289" r:id="rId16"/>
    <p:sldId id="290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3420304"/>
        <c:axId val="1998187760"/>
      </c:barChart>
      <c:catAx>
        <c:axId val="207342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8187760"/>
        <c:crosses val="autoZero"/>
        <c:auto val="1"/>
        <c:lblAlgn val="ctr"/>
        <c:lblOffset val="100"/>
        <c:noMultiLvlLbl val="0"/>
      </c:catAx>
      <c:valAx>
        <c:axId val="19981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7342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185040"/>
        <c:axId val="1998196464"/>
      </c:barChart>
      <c:catAx>
        <c:axId val="199818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8196464"/>
        <c:crosses val="autoZero"/>
        <c:auto val="1"/>
        <c:lblAlgn val="ctr"/>
        <c:lblOffset val="100"/>
        <c:noMultiLvlLbl val="0"/>
      </c:catAx>
      <c:valAx>
        <c:axId val="199819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818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187216"/>
        <c:axId val="1998185584"/>
      </c:barChart>
      <c:catAx>
        <c:axId val="199818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8185584"/>
        <c:crosses val="autoZero"/>
        <c:auto val="1"/>
        <c:lblAlgn val="ctr"/>
        <c:lblOffset val="100"/>
        <c:noMultiLvlLbl val="0"/>
      </c:catAx>
      <c:valAx>
        <c:axId val="19981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81872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</c:v>
                </c:pt>
                <c:pt idx="4">
                  <c:v>2</c:v>
                </c:pt>
                <c:pt idx="5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3660880"/>
        <c:axId val="1953661424"/>
      </c:barChart>
      <c:catAx>
        <c:axId val="1953660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53661424"/>
        <c:crosses val="autoZero"/>
        <c:auto val="1"/>
        <c:lblAlgn val="ctr"/>
        <c:lblOffset val="100"/>
        <c:noMultiLvlLbl val="0"/>
      </c:catAx>
      <c:valAx>
        <c:axId val="195366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536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word spacing amount:</a:t>
                </a:r>
              </a:p>
              <a:p>
                <a:r>
                  <a:rPr lang="en-US" dirty="0" smtClean="0"/>
                  <a:t>7 different text box sizes were selected for 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74" y="21645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11880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88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/>
              <a:t>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8054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52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23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tracking into the precision text detecting during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9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Overcome 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7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application </a:t>
            </a:r>
            <a:r>
              <a:rPr lang="en-US" dirty="0"/>
              <a:t>a</a:t>
            </a:r>
            <a:r>
              <a:rPr lang="en-US" dirty="0" smtClean="0"/>
              <a:t>top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5482" y="3848100"/>
            <a:ext cx="2936631" cy="113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3" y="3952363"/>
            <a:ext cx="1074428" cy="1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</a:t>
            </a:r>
            <a:r>
              <a:rPr lang="en-US" dirty="0" err="1" smtClean="0"/>
              <a:t>interactable</a:t>
            </a:r>
            <a:r>
              <a:rPr lang="en-US" dirty="0" smtClean="0"/>
              <a:t> objects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smtClean="0"/>
              <a:t>events on boundary cross</a:t>
            </a:r>
            <a:endParaRPr lang="en-US" dirty="0"/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 smtClean="0"/>
              <a:t>Control for rapid</a:t>
            </a:r>
            <a:r>
              <a:rPr lang="en-US" dirty="0"/>
              <a:t>, random eye movements</a:t>
            </a:r>
          </a:p>
          <a:p>
            <a:pPr lvl="1"/>
            <a:r>
              <a:rPr lang="en-US" dirty="0" smtClean="0"/>
              <a:t>Focus until activation </a:t>
            </a:r>
            <a:endParaRPr lang="en-US" dirty="0"/>
          </a:p>
          <a:p>
            <a:pPr lvl="1"/>
            <a:r>
              <a:rPr lang="en-US" dirty="0"/>
              <a:t>Manually </a:t>
            </a:r>
            <a:r>
              <a:rPr lang="en-US" dirty="0" smtClean="0"/>
              <a:t>delay adjustment</a:t>
            </a:r>
            <a:endParaRPr lang="en-US" dirty="0"/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 smtClean="0"/>
              <a:t>Sufficiently spacing for visual elements</a:t>
            </a:r>
            <a:endParaRPr lang="en-US" dirty="0"/>
          </a:p>
          <a:p>
            <a:pPr lvl="1"/>
            <a:r>
              <a:rPr lang="en-US" dirty="0" smtClean="0"/>
              <a:t>Clear, unobtrusive visual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18" y="457200"/>
            <a:ext cx="3200400" cy="1600197"/>
          </a:xfrm>
        </p:spPr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5" y="0"/>
            <a:ext cx="7590576" cy="65617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66462" y="2057397"/>
            <a:ext cx="3200400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Interactor manipulation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</a:t>
            </a:r>
            <a:r>
              <a:rPr lang="en-US" dirty="0" smtClean="0"/>
              <a:t>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Snapshot returned to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Engine translates to meaning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passed to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2408" y="2479431"/>
            <a:ext cx="334108" cy="360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747349"/>
            <a:ext cx="7006816" cy="27999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gaze at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Controller sends gaze location to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Engine interacts client app to determine type of gaze target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required actions if necessary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96154" y="3695431"/>
            <a:ext cx="6340150" cy="2360854"/>
            <a:chOff x="4396154" y="3695431"/>
            <a:chExt cx="6340150" cy="2360854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154" y="3695431"/>
              <a:ext cx="6340150" cy="236085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0079" y="3753684"/>
              <a:ext cx="2595668" cy="978163"/>
              <a:chOff x="4800079" y="3753684"/>
              <a:chExt cx="2595668" cy="9781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079" y="3753684"/>
                <a:ext cx="2595668" cy="939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592" y="3818895"/>
                <a:ext cx="949680" cy="912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1071329" y="2313987"/>
            <a:ext cx="448056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Interactor boundary crossed spawns timer</a:t>
            </a:r>
          </a:p>
          <a:p>
            <a:pPr lvl="1"/>
            <a:r>
              <a:rPr lang="en-US" sz="1400" dirty="0" smtClean="0"/>
              <a:t>Text: short timer</a:t>
            </a:r>
          </a:p>
          <a:p>
            <a:pPr lvl="1"/>
            <a:r>
              <a:rPr lang="en-US" sz="1400" dirty="0" smtClean="0"/>
              <a:t>Button: long time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Timer match for button/text</a:t>
            </a:r>
          </a:p>
          <a:p>
            <a:pPr lvl="1"/>
            <a:r>
              <a:rPr lang="en-US" sz="1400" dirty="0" smtClean="0"/>
              <a:t>Text: highlight and play sound</a:t>
            </a:r>
          </a:p>
          <a:p>
            <a:pPr lvl="1"/>
            <a:r>
              <a:rPr lang="en-US" sz="1400" dirty="0" smtClean="0"/>
              <a:t>Button: manipulate story</a:t>
            </a:r>
          </a:p>
          <a:p>
            <a:endParaRPr lang="en-US" sz="16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126480" y="2447843"/>
            <a:ext cx="4548010" cy="3328704"/>
            <a:chOff x="6126480" y="2447843"/>
            <a:chExt cx="4548010" cy="33287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2447843"/>
              <a:ext cx="4548010" cy="3328704"/>
            </a:xfrm>
            <a:prstGeom prst="rect">
              <a:avLst/>
            </a:prstGeom>
          </p:spPr>
        </p:pic>
        <p:cxnSp>
          <p:nvCxnSpPr>
            <p:cNvPr id="17" name="Curved Connector 16"/>
            <p:cNvCxnSpPr/>
            <p:nvPr/>
          </p:nvCxnSpPr>
          <p:spPr>
            <a:xfrm>
              <a:off x="6567854" y="4466492"/>
              <a:ext cx="958361" cy="808893"/>
            </a:xfrm>
            <a:prstGeom prst="curvedConnector3">
              <a:avLst>
                <a:gd name="adj1" fmla="val 6100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59884" y="4747827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up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468" y="467750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>
            <a:off x="7312407" y="4551473"/>
            <a:ext cx="213808" cy="3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6530" y="4469370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start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Gaze: quick </a:t>
            </a:r>
            <a:r>
              <a:rPr lang="en-US" dirty="0"/>
              <a:t>and </a:t>
            </a:r>
            <a:r>
              <a:rPr lang="en-US" dirty="0" smtClean="0"/>
              <a:t>natural</a:t>
            </a:r>
          </a:p>
          <a:p>
            <a:endParaRPr lang="en-US" dirty="0"/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 smtClean="0"/>
              <a:t>Intended v. unintended gaze</a:t>
            </a:r>
          </a:p>
          <a:p>
            <a:pPr lvl="1"/>
            <a:endParaRPr lang="en-US" dirty="0"/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 smtClean="0"/>
              <a:t>Color and confirm interactors</a:t>
            </a:r>
            <a:endParaRPr lang="en-US" dirty="0"/>
          </a:p>
          <a:p>
            <a:pPr lvl="1"/>
            <a:r>
              <a:rPr lang="en-US" dirty="0" smtClean="0"/>
              <a:t>Algorithm highlights potential links</a:t>
            </a:r>
            <a:endParaRPr lang="en-US" dirty="0"/>
          </a:p>
          <a:p>
            <a:pPr lvl="1"/>
            <a:r>
              <a:rPr lang="en-US" dirty="0" smtClean="0"/>
              <a:t>Link rich environment</a:t>
            </a:r>
            <a:endParaRPr lang="en-US" dirty="0"/>
          </a:p>
          <a:p>
            <a:pPr lvl="1"/>
            <a:r>
              <a:rPr lang="en-US" dirty="0" smtClean="0"/>
              <a:t>Hands-free browsing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7404028" y="6317615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611</TotalTime>
  <Words>555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tobii eyeX Programming</vt:lpstr>
      <vt:lpstr>Gaze-Aware Behavior</vt:lpstr>
      <vt:lpstr>The Query Snapshot Cycle</vt:lpstr>
      <vt:lpstr>Control Flow of Application</vt:lpstr>
      <vt:lpstr>Control Flow of Application</vt:lpstr>
      <vt:lpstr>Gaze vs. Mouse</vt:lpstr>
      <vt:lpstr>Experimentation for the Textbox Size </vt:lpstr>
      <vt:lpstr>Su Materials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Kyle Diederich</cp:lastModifiedBy>
  <cp:revision>47</cp:revision>
  <dcterms:created xsi:type="dcterms:W3CDTF">2016-11-10T15:33:52Z</dcterms:created>
  <dcterms:modified xsi:type="dcterms:W3CDTF">2016-12-09T04:56:35Z</dcterms:modified>
</cp:coreProperties>
</file>