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75" r:id="rId4"/>
    <p:sldId id="276" r:id="rId5"/>
    <p:sldId id="277" r:id="rId6"/>
    <p:sldId id="261" r:id="rId7"/>
    <p:sldId id="266" r:id="rId8"/>
    <p:sldId id="267" r:id="rId9"/>
    <p:sldId id="268" r:id="rId10"/>
    <p:sldId id="269" r:id="rId11"/>
    <p:sldId id="270" r:id="rId12"/>
    <p:sldId id="278" r:id="rId13"/>
    <p:sldId id="272" r:id="rId14"/>
    <p:sldId id="279" r:id="rId15"/>
    <p:sldId id="280" r:id="rId16"/>
    <p:sldId id="281" r:id="rId17"/>
    <p:sldId id="282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6683" autoAdjust="0"/>
    <p:restoredTop sz="94660"/>
  </p:normalViewPr>
  <p:slideViewPr>
    <p:cSldViewPr snapToGrid="0">
      <p:cViewPr varScale="1">
        <p:scale>
          <a:sx n="74" d="100"/>
          <a:sy n="74" d="100"/>
        </p:scale>
        <p:origin x="96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Zeus\Google%20Drive\Fall%202016%20courses\Mobile%20computing\Project\Midterm%20presentation\Sample%20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11 * 5</c:v>
                </c:pt>
                <c:pt idx="1">
                  <c:v>11 * 7</c:v>
                </c:pt>
                <c:pt idx="2">
                  <c:v>11 * 9</c:v>
                </c:pt>
                <c:pt idx="3">
                  <c:v>11* 11</c:v>
                </c:pt>
                <c:pt idx="4">
                  <c:v>11 * 13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100</c:v>
                </c:pt>
                <c:pt idx="1">
                  <c:v>100</c:v>
                </c:pt>
                <c:pt idx="2">
                  <c:v>85</c:v>
                </c:pt>
                <c:pt idx="3">
                  <c:v>75</c:v>
                </c:pt>
                <c:pt idx="4">
                  <c:v>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3B5-416E-AD84-2082A2E308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23078784"/>
        <c:axId val="2144979056"/>
      </c:lineChart>
      <c:catAx>
        <c:axId val="21230787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TextBox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144979056"/>
        <c:crosses val="autoZero"/>
        <c:auto val="1"/>
        <c:lblAlgn val="ctr"/>
        <c:lblOffset val="100"/>
        <c:noMultiLvlLbl val="0"/>
      </c:catAx>
      <c:valAx>
        <c:axId val="2144979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Accuracy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123078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C58CC46-0132-4CEE-ABDB-36235E875E4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1023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54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35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07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1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8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7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9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7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8CC46-0132-4CEE-ABDB-36235E875E4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1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C58CC46-0132-4CEE-ABDB-36235E875E40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EC0C0E0-AE2F-44DE-823C-6B1C3F39E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9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sability.gov/how-to-and-tools/methods/eye-tracking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Reading With </a:t>
            </a:r>
            <a:br>
              <a:rPr lang="en-US" dirty="0"/>
            </a:br>
            <a:r>
              <a:rPr lang="en-US" dirty="0"/>
              <a:t>Your Eyes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Ashkan</a:t>
            </a:r>
            <a:r>
              <a:rPr lang="en-US" dirty="0"/>
              <a:t> </a:t>
            </a:r>
            <a:r>
              <a:rPr lang="en-US" dirty="0" err="1"/>
              <a:t>Bozorgzad</a:t>
            </a:r>
            <a:r>
              <a:rPr lang="en-US" dirty="0"/>
              <a:t>, Kyle Diederich, </a:t>
            </a:r>
            <a:r>
              <a:rPr lang="en-US" dirty="0" err="1"/>
              <a:t>Suhas</a:t>
            </a:r>
            <a:r>
              <a:rPr lang="en-US" dirty="0"/>
              <a:t> Kumar, </a:t>
            </a:r>
            <a:r>
              <a:rPr lang="en-US" dirty="0" err="1"/>
              <a:t>Ziqi</a:t>
            </a:r>
            <a:r>
              <a:rPr lang="en-US" dirty="0"/>
              <a:t> Su</a:t>
            </a:r>
          </a:p>
        </p:txBody>
      </p:sp>
    </p:spTree>
    <p:extLst>
      <p:ext uri="{BB962C8B-B14F-4D97-AF65-F5344CB8AC3E}">
        <p14:creationId xmlns:p14="http://schemas.microsoft.com/office/powerpoint/2010/main" val="3406849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does gaze fall?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81" y="1691322"/>
            <a:ext cx="4479925" cy="3357552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327" y="5262205"/>
            <a:ext cx="4481512" cy="975873"/>
          </a:xfrm>
        </p:spPr>
      </p:pic>
      <p:sp>
        <p:nvSpPr>
          <p:cNvPr id="8" name="TextBox 7"/>
          <p:cNvSpPr txBox="1"/>
          <p:nvPr/>
        </p:nvSpPr>
        <p:spPr>
          <a:xfrm>
            <a:off x="3414244" y="6235936"/>
            <a:ext cx="20636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Retrieved from Wikipedia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6881" y="5017040"/>
            <a:ext cx="2327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Evans and Saint-Aubin, 2005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824" y="1828512"/>
            <a:ext cx="4260848" cy="319563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268459" y="5011988"/>
            <a:ext cx="2219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Retrieved from Usability.gov</a:t>
            </a:r>
          </a:p>
        </p:txBody>
      </p:sp>
    </p:spTree>
    <p:extLst>
      <p:ext uri="{BB962C8B-B14F-4D97-AF65-F5344CB8AC3E}">
        <p14:creationId xmlns:p14="http://schemas.microsoft.com/office/powerpoint/2010/main" val="1986291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Experimentation for the Textbox Size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Determining reasonable word spacing amount:</a:t>
            </a:r>
          </a:p>
          <a:p>
            <a:r>
              <a:rPr lang="en-US" dirty="0"/>
              <a:t>5 initial textbox sizes were selected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10" y="3395009"/>
            <a:ext cx="2743200" cy="17124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821" y="3386894"/>
            <a:ext cx="2743200" cy="17286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102" y="3395009"/>
            <a:ext cx="2743200" cy="17345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90327" y="5280211"/>
            <a:ext cx="183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 * 5 grid line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28538" y="5298141"/>
            <a:ext cx="183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 * 9 grid line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06819" y="5285583"/>
            <a:ext cx="191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 * 11 grid line</a:t>
            </a:r>
          </a:p>
        </p:txBody>
      </p:sp>
    </p:spTree>
    <p:extLst>
      <p:ext uri="{BB962C8B-B14F-4D97-AF65-F5344CB8AC3E}">
        <p14:creationId xmlns:p14="http://schemas.microsoft.com/office/powerpoint/2010/main" val="3628369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Experimentation for the Textbox Size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Goal: Determining reasonable textbox size:</a:t>
                </a:r>
              </a:p>
              <a:p>
                <a:r>
                  <a:rPr lang="en-US" dirty="0"/>
                  <a:t>The accuracy for each textbox sized were calculated</a:t>
                </a:r>
              </a:p>
              <a:p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𝐴𝑐𝑢𝑟𝑎𝑐𝑦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𝐶𝑜𝑟𝑟𝑒𝑐𝑙𝑦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𝑑𝑒𝑡𝑒𝑐𝑡𝑒𝑑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𝑤𝑜𝑟𝑑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𝑤𝑜𝑟𝑑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hart 5"/>
          <p:cNvGraphicFramePr>
            <a:graphicFrameLocks/>
          </p:cNvGraphicFramePr>
          <p:nvPr>
            <p:extLst/>
          </p:nvPr>
        </p:nvGraphicFramePr>
        <p:xfrm>
          <a:off x="2243137" y="3262312"/>
          <a:ext cx="6257926" cy="3595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2967038" y="4229100"/>
            <a:ext cx="2657475" cy="9525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>
          <a:xfrm>
            <a:off x="5624513" y="4238625"/>
            <a:ext cx="19050" cy="198120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03750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for the Delay Amounts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Determine reasonable delay</a:t>
            </a:r>
          </a:p>
          <a:p>
            <a:pPr lvl="1"/>
            <a:r>
              <a:rPr lang="en-US" dirty="0"/>
              <a:t>Delay governs when text is activated</a:t>
            </a:r>
          </a:p>
          <a:p>
            <a:r>
              <a:rPr lang="en-US" dirty="0"/>
              <a:t>Setup various amounts of manual delay:</a:t>
            </a:r>
          </a:p>
          <a:p>
            <a:pPr lvl="1"/>
            <a:r>
              <a:rPr lang="en-US" dirty="0"/>
              <a:t>Delay in milliseconds: 250, 500, 750, 1000</a:t>
            </a:r>
          </a:p>
          <a:p>
            <a:r>
              <a:rPr lang="en-US" dirty="0"/>
              <a:t>Ask participants to read segment of text where is word requires delay to activate</a:t>
            </a:r>
          </a:p>
          <a:p>
            <a:r>
              <a:rPr lang="en-US" dirty="0"/>
              <a:t>Participants rate user experience on Likert Scale of 1 to 5</a:t>
            </a:r>
          </a:p>
          <a:p>
            <a:pPr lvl="1"/>
            <a:r>
              <a:rPr lang="en-US" dirty="0"/>
              <a:t>Require participants to provide feedback explaining choice</a:t>
            </a:r>
          </a:p>
          <a:p>
            <a:pPr lvl="1"/>
            <a:r>
              <a:rPr lang="en-US" dirty="0"/>
              <a:t>Plan to choose average amount as acceptable delay</a:t>
            </a:r>
          </a:p>
        </p:txBody>
      </p:sp>
    </p:spTree>
    <p:extLst>
      <p:ext uri="{BB962C8B-B14F-4D97-AF65-F5344CB8AC3E}">
        <p14:creationId xmlns:p14="http://schemas.microsoft.com/office/powerpoint/2010/main" val="738672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448409"/>
            <a:ext cx="9692640" cy="1855176"/>
          </a:xfrm>
        </p:spPr>
        <p:txBody>
          <a:bodyPr/>
          <a:lstStyle/>
          <a:p>
            <a:r>
              <a:rPr lang="en-US" dirty="0"/>
              <a:t>Experiment on Spacing between</a:t>
            </a:r>
            <a:br>
              <a:rPr lang="en-US" dirty="0"/>
            </a:br>
            <a:r>
              <a:rPr lang="en-US" dirty="0"/>
              <a:t>			Interactors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2004646"/>
            <a:ext cx="8595360" cy="381500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algn="just"/>
            <a:r>
              <a:rPr lang="en-US" dirty="0"/>
              <a:t>Goal: Determine reasonable spacing between Interactors. </a:t>
            </a:r>
          </a:p>
          <a:p>
            <a:pPr algn="just"/>
            <a:r>
              <a:rPr lang="en-US" dirty="0"/>
              <a:t>Setup by placing space between text in various lengths:</a:t>
            </a:r>
          </a:p>
          <a:p>
            <a:pPr lvl="1" algn="just"/>
            <a:r>
              <a:rPr lang="en-US" dirty="0"/>
              <a:t>Length in centimeters: 0.25, 0.5, 0.75, 1, 1.25, ….. 3.</a:t>
            </a:r>
          </a:p>
          <a:p>
            <a:pPr algn="just"/>
            <a:r>
              <a:rPr lang="en-US" dirty="0"/>
              <a:t>Ask participants to read segment of text to determine the right amount of  spacing required to activate the text, to achieve higher accuracy. </a:t>
            </a:r>
          </a:p>
          <a:p>
            <a:pPr algn="just"/>
            <a:r>
              <a:rPr lang="en-US" dirty="0"/>
              <a:t>Participants rate user experience on likely scale of 1 to 5</a:t>
            </a:r>
          </a:p>
          <a:p>
            <a:pPr lvl="1" algn="just"/>
            <a:r>
              <a:rPr lang="en-US" dirty="0"/>
              <a:t>Require participants to provide feedback explaining choice of space.</a:t>
            </a:r>
          </a:p>
          <a:p>
            <a:pPr lvl="1" algn="just"/>
            <a:r>
              <a:rPr lang="en-US" dirty="0"/>
              <a:t>Plan to choose average amount as acceptable spacing between Interactors.</a:t>
            </a:r>
          </a:p>
        </p:txBody>
      </p:sp>
    </p:spTree>
    <p:extLst>
      <p:ext uri="{BB962C8B-B14F-4D97-AF65-F5344CB8AC3E}">
        <p14:creationId xmlns:p14="http://schemas.microsoft.com/office/powerpoint/2010/main" val="865622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en-US" sz="2000" dirty="0"/>
              <a:t>Story </a:t>
            </a:r>
          </a:p>
          <a:p>
            <a:pPr lvl="1" algn="just"/>
            <a:r>
              <a:rPr lang="en-US" sz="2000" dirty="0"/>
              <a:t>Gaze Only</a:t>
            </a:r>
          </a:p>
          <a:p>
            <a:pPr lvl="1" algn="just"/>
            <a:endParaRPr lang="en-US" sz="2000" dirty="0"/>
          </a:p>
          <a:p>
            <a:pPr lvl="1" algn="just"/>
            <a:endParaRPr lang="en-US" sz="2000" dirty="0"/>
          </a:p>
          <a:p>
            <a:pPr lvl="1" algn="just"/>
            <a:r>
              <a:rPr lang="en-US" sz="2000" dirty="0"/>
              <a:t>What you will observe in the Story ?</a:t>
            </a:r>
          </a:p>
          <a:p>
            <a:pPr lvl="2" algn="just"/>
            <a:r>
              <a:rPr lang="en-US" sz="1800" dirty="0"/>
              <a:t>MAGIC</a:t>
            </a:r>
          </a:p>
          <a:p>
            <a:pPr lvl="2" algn="just"/>
            <a:r>
              <a:rPr lang="en-US" sz="2000" dirty="0"/>
              <a:t>Text highlight</a:t>
            </a:r>
          </a:p>
          <a:p>
            <a:pPr lvl="2" algn="just"/>
            <a:r>
              <a:rPr lang="en-US" sz="2000" dirty="0"/>
              <a:t>Sound production</a:t>
            </a:r>
          </a:p>
          <a:p>
            <a:pPr lvl="2" algn="just"/>
            <a:r>
              <a:rPr lang="en-US" sz="2000" dirty="0"/>
              <a:t>Gaze navigation</a:t>
            </a:r>
          </a:p>
          <a:p>
            <a:pPr marL="274320" lvl="1" indent="0" algn="just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548640" lvl="2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722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9692640" cy="4351337"/>
          </a:xfrm>
        </p:spPr>
        <p:txBody>
          <a:bodyPr/>
          <a:lstStyle/>
          <a:p>
            <a:pPr marL="274320" lvl="1" indent="0" algn="just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548640" lvl="2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371400" lvl="5" indent="0">
              <a:buNone/>
            </a:pPr>
            <a:r>
              <a:rPr lang="en-US" sz="2000" dirty="0"/>
              <a:t>                    First Thing to do - Calibration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164" y="1839191"/>
            <a:ext cx="8562109" cy="339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967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540827"/>
          </a:xfrm>
        </p:spPr>
        <p:txBody>
          <a:bodyPr>
            <a:normAutofit fontScale="92500"/>
          </a:bodyPr>
          <a:lstStyle/>
          <a:p>
            <a:pPr marL="274320" lvl="1" indent="0" algn="just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548640" lvl="2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1. Vertical Space 			                                    3. Word Delay </a:t>
            </a:r>
          </a:p>
          <a:p>
            <a:pPr marL="0" indent="0">
              <a:buNone/>
            </a:pPr>
            <a:r>
              <a:rPr lang="en-US" dirty="0"/>
              <a:t>      2. Horizontal Space 					       4. Page Delay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334" y="1828801"/>
            <a:ext cx="8352898" cy="353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69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Evans, M. A., &amp; Saint-Aubin, J. (2005). What children are looking at during shared storybook reading evidence from eye movement monitoring. </a:t>
            </a:r>
            <a:r>
              <a:rPr lang="en-US" i="1" dirty="0"/>
              <a:t>Psychological Science</a:t>
            </a:r>
            <a:r>
              <a:rPr lang="en-US" dirty="0"/>
              <a:t>, </a:t>
            </a:r>
            <a:r>
              <a:rPr lang="en-US" i="1" dirty="0"/>
              <a:t>16</a:t>
            </a:r>
            <a:r>
              <a:rPr lang="en-US" dirty="0"/>
              <a:t>(11), 913-920.</a:t>
            </a:r>
          </a:p>
          <a:p>
            <a:r>
              <a:rPr lang="en-US" dirty="0"/>
              <a:t>Eye Tracking. </a:t>
            </a:r>
            <a:r>
              <a:rPr lang="en-US" dirty="0">
                <a:hlinkClick r:id="rId2"/>
              </a:rPr>
              <a:t>https://www.usability.gov/how-to-and-tools/methods/eye-tracking.html</a:t>
            </a:r>
            <a:r>
              <a:rPr lang="en-US" dirty="0"/>
              <a:t>. (Retrieved Nov 11).</a:t>
            </a:r>
          </a:p>
          <a:p>
            <a:r>
              <a:rPr lang="en-US" dirty="0" err="1"/>
              <a:t>Lutteroth</a:t>
            </a:r>
            <a:r>
              <a:rPr lang="en-US" dirty="0"/>
              <a:t>, C., </a:t>
            </a:r>
            <a:r>
              <a:rPr lang="en-US" dirty="0" err="1"/>
              <a:t>Penkar</a:t>
            </a:r>
            <a:r>
              <a:rPr lang="en-US" dirty="0"/>
              <a:t>, M., &amp; Weber, G. (2015, November). Gaze vs. Mouse: A Fast and Accurate Gaze-Only Click Alternative. In </a:t>
            </a:r>
            <a:r>
              <a:rPr lang="en-US" i="1" dirty="0"/>
              <a:t>Proceedings of the 28th Annual ACM Symposium on User Interface Software &amp; Technology</a:t>
            </a:r>
            <a:r>
              <a:rPr lang="en-US" dirty="0"/>
              <a:t> (pp. 385-394). ACM.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036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3801035"/>
          </a:xfrm>
        </p:spPr>
        <p:txBody>
          <a:bodyPr>
            <a:normAutofit/>
          </a:bodyPr>
          <a:lstStyle/>
          <a:p>
            <a:r>
              <a:rPr lang="en-US" dirty="0"/>
              <a:t>Converting the eye tracking into the precision text highlighting (tracking) during reading: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Appropriate User Interaction:</a:t>
            </a:r>
          </a:p>
          <a:p>
            <a:pPr lvl="1"/>
            <a:r>
              <a:rPr lang="en-US" dirty="0"/>
              <a:t>Gaze Trace options: Touch at gaze, Scroll at gaze, Mouse wrap on move, ….</a:t>
            </a:r>
          </a:p>
          <a:p>
            <a:pPr lvl="2"/>
            <a:r>
              <a:rPr lang="en-US" dirty="0"/>
              <a:t>Text detection:</a:t>
            </a:r>
          </a:p>
          <a:p>
            <a:pPr lvl="3"/>
            <a:r>
              <a:rPr lang="en-US" dirty="0"/>
              <a:t>Object characteristics: Shape, Dynamic or fix, Size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Action after detecting the text:</a:t>
            </a:r>
          </a:p>
          <a:p>
            <a:pPr lvl="1"/>
            <a:r>
              <a:rPr lang="en-US" dirty="0"/>
              <a:t>Click a button to do something on the detected object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Limitation of the </a:t>
            </a:r>
            <a:r>
              <a:rPr lang="en-US" dirty="0" err="1"/>
              <a:t>Tobii</a:t>
            </a:r>
            <a:r>
              <a:rPr lang="en-US" dirty="0"/>
              <a:t> eye engine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Speed of reading</a:t>
            </a:r>
          </a:p>
        </p:txBody>
      </p:sp>
    </p:spTree>
    <p:extLst>
      <p:ext uri="{BB962C8B-B14F-4D97-AF65-F5344CB8AC3E}">
        <p14:creationId xmlns:p14="http://schemas.microsoft.com/office/powerpoint/2010/main" val="2461271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987" y="0"/>
            <a:ext cx="9692640" cy="1325562"/>
          </a:xfrm>
        </p:spPr>
        <p:txBody>
          <a:bodyPr/>
          <a:lstStyle/>
          <a:p>
            <a:r>
              <a:rPr lang="en-US" dirty="0"/>
              <a:t>General Idea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624" y="3848100"/>
            <a:ext cx="7172979" cy="2670969"/>
          </a:xfrm>
        </p:spPr>
      </p:pic>
      <p:sp>
        <p:nvSpPr>
          <p:cNvPr id="7" name="TextBox 6"/>
          <p:cNvSpPr txBox="1"/>
          <p:nvPr/>
        </p:nvSpPr>
        <p:spPr>
          <a:xfrm>
            <a:off x="794987" y="1709668"/>
            <a:ext cx="79680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/>
              <a:t>Tobii</a:t>
            </a:r>
            <a:r>
              <a:rPr lang="en-US" dirty="0"/>
              <a:t> </a:t>
            </a:r>
            <a:r>
              <a:rPr lang="en-US" dirty="0" err="1"/>
              <a:t>EyeX</a:t>
            </a:r>
            <a:r>
              <a:rPr lang="en-US" dirty="0"/>
              <a:t> Engine is the core software. It knows how to configure and talk to the eye tracker.</a:t>
            </a:r>
          </a:p>
          <a:p>
            <a:pPr marL="342900" indent="-342900">
              <a:buAutoNum type="arabicPeriod"/>
            </a:pPr>
            <a:r>
              <a:rPr lang="en-US" dirty="0"/>
              <a:t>Client Application get </a:t>
            </a:r>
            <a:r>
              <a:rPr lang="en-US" dirty="0" err="1"/>
              <a:t>uer’s</a:t>
            </a:r>
            <a:r>
              <a:rPr lang="en-US" dirty="0"/>
              <a:t> eye-gazing and other input</a:t>
            </a:r>
          </a:p>
          <a:p>
            <a:pPr marL="342900" indent="-342900">
              <a:buAutoNum type="arabicPeriod"/>
            </a:pPr>
            <a:r>
              <a:rPr lang="en-US" dirty="0" err="1"/>
              <a:t>Tobii</a:t>
            </a:r>
            <a:r>
              <a:rPr lang="en-US" dirty="0"/>
              <a:t> </a:t>
            </a:r>
            <a:r>
              <a:rPr lang="en-US" dirty="0" err="1"/>
              <a:t>EyeX</a:t>
            </a:r>
            <a:r>
              <a:rPr lang="en-US" dirty="0"/>
              <a:t> Interaction is a software built on </a:t>
            </a:r>
            <a:r>
              <a:rPr lang="en-US" dirty="0" err="1"/>
              <a:t>Tobii</a:t>
            </a:r>
            <a:r>
              <a:rPr lang="en-US" dirty="0"/>
              <a:t> </a:t>
            </a:r>
            <a:r>
              <a:rPr lang="en-US" dirty="0" err="1"/>
              <a:t>eyeX</a:t>
            </a:r>
            <a:r>
              <a:rPr lang="en-US" dirty="0"/>
              <a:t> Engine, it offer a set of basic eye-gaze interaction in Windows environment</a:t>
            </a:r>
          </a:p>
          <a:p>
            <a:pPr marL="342900" indent="-342900">
              <a:buAutoNum type="arabicPeriod"/>
            </a:pPr>
            <a:r>
              <a:rPr lang="en-US" dirty="0" err="1"/>
              <a:t>Tobii</a:t>
            </a:r>
            <a:r>
              <a:rPr lang="en-US" dirty="0"/>
              <a:t> </a:t>
            </a:r>
            <a:r>
              <a:rPr lang="en-US" dirty="0" err="1"/>
              <a:t>EyeX</a:t>
            </a:r>
            <a:r>
              <a:rPr lang="en-US" dirty="0"/>
              <a:t> SDK give developer access to </a:t>
            </a:r>
            <a:r>
              <a:rPr lang="en-US" dirty="0" err="1"/>
              <a:t>Tobii</a:t>
            </a:r>
            <a:r>
              <a:rPr lang="en-US" dirty="0"/>
              <a:t> </a:t>
            </a:r>
            <a:r>
              <a:rPr lang="en-US" dirty="0" err="1"/>
              <a:t>EyeX</a:t>
            </a:r>
            <a:r>
              <a:rPr lang="en-US" dirty="0"/>
              <a:t> Engine API</a:t>
            </a:r>
          </a:p>
        </p:txBody>
      </p:sp>
    </p:spTree>
    <p:extLst>
      <p:ext uri="{BB962C8B-B14F-4D97-AF65-F5344CB8AC3E}">
        <p14:creationId xmlns:p14="http://schemas.microsoft.com/office/powerpoint/2010/main" val="1029161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1072" y="0"/>
            <a:ext cx="9692640" cy="1325562"/>
          </a:xfrm>
        </p:spPr>
        <p:txBody>
          <a:bodyPr/>
          <a:lstStyle/>
          <a:p>
            <a:r>
              <a:rPr lang="en-US" dirty="0"/>
              <a:t>How the engine work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75" y="4396581"/>
            <a:ext cx="6159670" cy="2461419"/>
          </a:xfrm>
        </p:spPr>
      </p:pic>
      <p:sp>
        <p:nvSpPr>
          <p:cNvPr id="6" name="TextBox 5"/>
          <p:cNvSpPr txBox="1"/>
          <p:nvPr/>
        </p:nvSpPr>
        <p:spPr>
          <a:xfrm>
            <a:off x="1211072" y="1745673"/>
            <a:ext cx="73995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The user looks at the screen, the </a:t>
            </a:r>
            <a:r>
              <a:rPr lang="en-US" dirty="0" err="1"/>
              <a:t>EyeX</a:t>
            </a:r>
            <a:r>
              <a:rPr lang="en-US" dirty="0"/>
              <a:t> controller calculates the coordinates of the gaze point</a:t>
            </a:r>
          </a:p>
          <a:p>
            <a:pPr marL="342900" indent="-342900">
              <a:buAutoNum type="arabicPeriod"/>
            </a:pPr>
            <a:r>
              <a:rPr lang="en-US" dirty="0" err="1"/>
              <a:t>EyeX</a:t>
            </a:r>
            <a:r>
              <a:rPr lang="en-US" dirty="0"/>
              <a:t> engine use information from client application and understand what kind of object the user is looking at and how to interact with it</a:t>
            </a:r>
          </a:p>
          <a:p>
            <a:pPr marL="342900" indent="-342900">
              <a:buAutoNum type="arabicPeriod"/>
            </a:pPr>
            <a:r>
              <a:rPr lang="en-US" dirty="0"/>
              <a:t>Client application combine some user input and eye gazing to trigger the click on an object</a:t>
            </a:r>
          </a:p>
        </p:txBody>
      </p:sp>
    </p:spTree>
    <p:extLst>
      <p:ext uri="{BB962C8B-B14F-4D97-AF65-F5344CB8AC3E}">
        <p14:creationId xmlns:p14="http://schemas.microsoft.com/office/powerpoint/2010/main" val="1699687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872" y="386918"/>
            <a:ext cx="8595360" cy="1762516"/>
          </a:xfrm>
        </p:spPr>
        <p:txBody>
          <a:bodyPr/>
          <a:lstStyle/>
          <a:p>
            <a:r>
              <a:rPr lang="en-US" dirty="0"/>
              <a:t>4. The user press space bar when he or she is looking at the object and client application will tell </a:t>
            </a:r>
            <a:r>
              <a:rPr lang="en-US" dirty="0" err="1"/>
              <a:t>EyeX</a:t>
            </a:r>
            <a:r>
              <a:rPr lang="en-US" dirty="0"/>
              <a:t> engine that user want to activate the button. </a:t>
            </a:r>
            <a:r>
              <a:rPr lang="en-US" dirty="0" err="1"/>
              <a:t>EyeX</a:t>
            </a:r>
            <a:r>
              <a:rPr lang="en-US" dirty="0"/>
              <a:t> engine will trigger an event and tell client application to activate the specific button</a:t>
            </a:r>
          </a:p>
          <a:p>
            <a:r>
              <a:rPr lang="en-US" dirty="0"/>
              <a:t>5. Client application response to the event and give visual feedback.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72" y="2836068"/>
            <a:ext cx="4546600" cy="3352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41424" y="3528795"/>
            <a:ext cx="3788228" cy="2660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step 3, instead of having some user input and eye gazing to trigger an event, we want to only use  eye gazing to trigger a click on an object.</a:t>
            </a:r>
          </a:p>
          <a:p>
            <a:r>
              <a:rPr lang="en-US" dirty="0"/>
              <a:t>We want to trigger an event after eye gazing an object for a period of time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341424" y="2836068"/>
            <a:ext cx="1626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Difference:</a:t>
            </a:r>
          </a:p>
        </p:txBody>
      </p:sp>
    </p:spTree>
    <p:extLst>
      <p:ext uri="{BB962C8B-B14F-4D97-AF65-F5344CB8AC3E}">
        <p14:creationId xmlns:p14="http://schemas.microsoft.com/office/powerpoint/2010/main" val="1581630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Approach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8976" y="1809857"/>
            <a:ext cx="7241951" cy="495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813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Query Snapshot Cycle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537" y="699655"/>
            <a:ext cx="6314526" cy="5458690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attempt to determine how to create interactors within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Requires both keyboard and gaze in conjunction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Press key to activate snapshot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EyeX</a:t>
            </a:r>
            <a:r>
              <a:rPr lang="en-US" dirty="0"/>
              <a:t> Engine queries screen to determine what item occurs at coordinates of user gaze</a:t>
            </a:r>
          </a:p>
        </p:txBody>
      </p:sp>
    </p:spTree>
    <p:extLst>
      <p:ext uri="{BB962C8B-B14F-4D97-AF65-F5344CB8AC3E}">
        <p14:creationId xmlns:p14="http://schemas.microsoft.com/office/powerpoint/2010/main" val="1211660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Gaze-Aware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set of items that are </a:t>
            </a:r>
            <a:r>
              <a:rPr lang="en-US" dirty="0" err="1"/>
              <a:t>interactable</a:t>
            </a:r>
            <a:r>
              <a:rPr lang="en-US" dirty="0"/>
              <a:t> subject to user’s eye-gaze</a:t>
            </a:r>
          </a:p>
          <a:p>
            <a:r>
              <a:rPr lang="en-US" dirty="0"/>
              <a:t>Launch event when user’s gaze enters boundaries of interactor</a:t>
            </a:r>
          </a:p>
          <a:p>
            <a:r>
              <a:rPr lang="en-US" dirty="0"/>
              <a:t>Apply delay time</a:t>
            </a:r>
          </a:p>
          <a:p>
            <a:pPr lvl="1"/>
            <a:r>
              <a:rPr lang="en-US" dirty="0"/>
              <a:t>Add inertia to account to rapid, random eye movements</a:t>
            </a:r>
          </a:p>
          <a:p>
            <a:pPr lvl="1"/>
            <a:r>
              <a:rPr lang="en-US" dirty="0"/>
              <a:t>Gaze point must start on interactor until response is triggered</a:t>
            </a:r>
          </a:p>
          <a:p>
            <a:pPr lvl="1"/>
            <a:r>
              <a:rPr lang="en-US" dirty="0"/>
              <a:t>Manually adjustable delay parameter</a:t>
            </a:r>
          </a:p>
          <a:p>
            <a:r>
              <a:rPr lang="en-US" dirty="0"/>
              <a:t>Provide focus points:</a:t>
            </a:r>
          </a:p>
          <a:p>
            <a:pPr lvl="1"/>
            <a:r>
              <a:rPr lang="en-US" dirty="0"/>
              <a:t>Visual hotspot: captions, buttons, etc.</a:t>
            </a:r>
          </a:p>
          <a:p>
            <a:pPr lvl="1"/>
            <a:r>
              <a:rPr lang="en-US" dirty="0"/>
              <a:t>Sufficiently separation. Spacing around/between visual elements and/or increased size.  (</a:t>
            </a:r>
            <a:r>
              <a:rPr lang="en-US" dirty="0" err="1"/>
              <a:t>Tobii</a:t>
            </a:r>
            <a:r>
              <a:rPr lang="en-US" dirty="0"/>
              <a:t> developers note: spacing effective than size.)</a:t>
            </a:r>
          </a:p>
          <a:p>
            <a:pPr lvl="1"/>
            <a:r>
              <a:rPr lang="en-US" dirty="0"/>
              <a:t>Care in visual feedback given.  Example, highlight only text or visual hotspot of button.</a:t>
            </a:r>
          </a:p>
        </p:txBody>
      </p:sp>
    </p:spTree>
    <p:extLst>
      <p:ext uri="{BB962C8B-B14F-4D97-AF65-F5344CB8AC3E}">
        <p14:creationId xmlns:p14="http://schemas.microsoft.com/office/powerpoint/2010/main" val="200234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Gaze vs. Mouse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Gaze tends to be quick and natural</a:t>
            </a:r>
          </a:p>
          <a:p>
            <a:r>
              <a:rPr lang="en-US" dirty="0"/>
              <a:t>Can be slow and error prone</a:t>
            </a:r>
          </a:p>
          <a:p>
            <a:pPr lvl="1"/>
            <a:r>
              <a:rPr lang="en-US" dirty="0"/>
              <a:t>Difficulty distinguishing between intended or unintended gaze</a:t>
            </a:r>
          </a:p>
          <a:p>
            <a:r>
              <a:rPr lang="en-US" dirty="0" err="1"/>
              <a:t>actigaze</a:t>
            </a:r>
            <a:endParaRPr lang="en-US" dirty="0"/>
          </a:p>
          <a:p>
            <a:pPr lvl="1"/>
            <a:r>
              <a:rPr lang="en-US" dirty="0"/>
              <a:t>Attempts to solve the problem by using color coordination to confirm gaze targets</a:t>
            </a:r>
          </a:p>
          <a:p>
            <a:pPr lvl="1"/>
            <a:r>
              <a:rPr lang="en-US" dirty="0"/>
              <a:t>Allows for hands-free browsing of webpages</a:t>
            </a:r>
          </a:p>
          <a:p>
            <a:pPr lvl="1"/>
            <a:r>
              <a:rPr lang="en-US" dirty="0"/>
              <a:t>Current implementation only on selected Wikipedia articles (offline)</a:t>
            </a:r>
          </a:p>
          <a:p>
            <a:pPr lvl="1"/>
            <a:r>
              <a:rPr lang="en-US" dirty="0"/>
              <a:t>Requires algorithm to correctly identify and highlight clickable links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163" y="1833385"/>
            <a:ext cx="4481512" cy="4342167"/>
          </a:xfrm>
        </p:spPr>
      </p:pic>
      <p:sp>
        <p:nvSpPr>
          <p:cNvPr id="6" name="TextBox 5"/>
          <p:cNvSpPr txBox="1"/>
          <p:nvPr/>
        </p:nvSpPr>
        <p:spPr>
          <a:xfrm>
            <a:off x="1261872" y="6175552"/>
            <a:ext cx="1925782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Lutteroth</a:t>
            </a:r>
            <a:r>
              <a:rPr lang="en-US" sz="1400" dirty="0"/>
              <a:t> et al. 2015</a:t>
            </a:r>
          </a:p>
        </p:txBody>
      </p:sp>
    </p:spTree>
    <p:extLst>
      <p:ext uri="{BB962C8B-B14F-4D97-AF65-F5344CB8AC3E}">
        <p14:creationId xmlns:p14="http://schemas.microsoft.com/office/powerpoint/2010/main" val="39357761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121</TotalTime>
  <Words>865</Words>
  <Application>Microsoft Office PowerPoint</Application>
  <PresentationFormat>Widescreen</PresentationFormat>
  <Paragraphs>131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Cambria Math</vt:lpstr>
      <vt:lpstr>Century Schoolbook</vt:lpstr>
      <vt:lpstr>Times New Roman</vt:lpstr>
      <vt:lpstr>Wingdings 2</vt:lpstr>
      <vt:lpstr>View</vt:lpstr>
      <vt:lpstr>Reading With  Your Eyes</vt:lpstr>
      <vt:lpstr>Problem Formulation</vt:lpstr>
      <vt:lpstr>General Idea </vt:lpstr>
      <vt:lpstr>How the engine work</vt:lpstr>
      <vt:lpstr>PowerPoint Presentation</vt:lpstr>
      <vt:lpstr>Example of Approach</vt:lpstr>
      <vt:lpstr>The Query Snapshot Cycle</vt:lpstr>
      <vt:lpstr>Gaze-Aware Behavior</vt:lpstr>
      <vt:lpstr>Gaze vs. Mouse</vt:lpstr>
      <vt:lpstr>Where does gaze fall?</vt:lpstr>
      <vt:lpstr>Experimentation for the Textbox Size </vt:lpstr>
      <vt:lpstr>Experimentation for the Textbox Size </vt:lpstr>
      <vt:lpstr>Experiment for the Delay Amounts</vt:lpstr>
      <vt:lpstr>Experiment on Spacing between    Interactors</vt:lpstr>
      <vt:lpstr>Demo</vt:lpstr>
      <vt:lpstr>Demo</vt:lpstr>
      <vt:lpstr>Demo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With  Your Eyes</dc:title>
  <dc:creator>Diederich</dc:creator>
  <cp:lastModifiedBy>Suhas Kumar</cp:lastModifiedBy>
  <cp:revision>27</cp:revision>
  <dcterms:created xsi:type="dcterms:W3CDTF">2016-11-10T15:33:52Z</dcterms:created>
  <dcterms:modified xsi:type="dcterms:W3CDTF">2016-12-09T01:24:56Z</dcterms:modified>
</cp:coreProperties>
</file>