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5" r:id="rId4"/>
    <p:sldId id="276" r:id="rId5"/>
    <p:sldId id="277" r:id="rId6"/>
    <p:sldId id="261" r:id="rId7"/>
    <p:sldId id="266" r:id="rId8"/>
    <p:sldId id="267" r:id="rId9"/>
    <p:sldId id="268" r:id="rId10"/>
    <p:sldId id="269" r:id="rId11"/>
    <p:sldId id="270" r:id="rId12"/>
    <p:sldId id="278" r:id="rId13"/>
    <p:sldId id="272" r:id="rId14"/>
    <p:sldId id="279" r:id="rId15"/>
    <p:sldId id="28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83" autoAdjust="0"/>
    <p:restoredTop sz="94660"/>
  </p:normalViewPr>
  <p:slideViewPr>
    <p:cSldViewPr snapToGrid="0">
      <p:cViewPr varScale="1">
        <p:scale>
          <a:sx n="32" d="100"/>
          <a:sy n="32" d="100"/>
        </p:scale>
        <p:origin x="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Zeus\Google%20Drive\Fall%202016%20courses\Mobile%20computing\Project\Midterm%20presentation\Sample%20data.xlsx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11 * 5</c:v>
                </c:pt>
                <c:pt idx="1">
                  <c:v>11 * 7</c:v>
                </c:pt>
                <c:pt idx="2">
                  <c:v>11 * 9</c:v>
                </c:pt>
                <c:pt idx="3">
                  <c:v>11* 11</c:v>
                </c:pt>
                <c:pt idx="4">
                  <c:v>11 * 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100.0</c:v>
                </c:pt>
                <c:pt idx="1">
                  <c:v>100.0</c:v>
                </c:pt>
                <c:pt idx="2">
                  <c:v>85.0</c:v>
                </c:pt>
                <c:pt idx="3">
                  <c:v>75.0</c:v>
                </c:pt>
                <c:pt idx="4">
                  <c:v>55.0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3078784"/>
        <c:axId val="2144979056"/>
      </c:lineChart>
      <c:catAx>
        <c:axId val="21230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TextBox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4979056"/>
        <c:crosses val="autoZero"/>
        <c:auto val="1"/>
        <c:lblAlgn val="ctr"/>
        <c:lblOffset val="100"/>
        <c:noMultiLvlLbl val="0"/>
      </c:catAx>
      <c:valAx>
        <c:axId val="214497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2307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ability.gov/how-to-and-tools/methods/eye-track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243137" y="3262312"/>
          <a:ext cx="6257926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67038" y="4229100"/>
            <a:ext cx="2657475" cy="95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5624513" y="4238625"/>
            <a:ext cx="19050" cy="19812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5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250, 500, 750, 1000</a:t>
            </a:r>
          </a:p>
          <a:p>
            <a:r>
              <a:rPr lang="en-US" dirty="0"/>
              <a:t>Ask participants to read segment of text where is word requires delay to activate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Plan to 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48409"/>
            <a:ext cx="9692640" cy="1855176"/>
          </a:xfrm>
        </p:spPr>
        <p:txBody>
          <a:bodyPr/>
          <a:lstStyle/>
          <a:p>
            <a:r>
              <a:rPr lang="en-US" dirty="0"/>
              <a:t>Experiment on Spacing between</a:t>
            </a:r>
            <a:br>
              <a:rPr lang="en-US" dirty="0"/>
            </a:br>
            <a:r>
              <a:rPr lang="en-US" dirty="0"/>
              <a:t>			Interactors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4646"/>
            <a:ext cx="8595360" cy="3815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Goal: Determine reasonable spacing between Interactors. </a:t>
            </a:r>
          </a:p>
          <a:p>
            <a:pPr algn="just"/>
            <a:r>
              <a:rPr lang="en-US" dirty="0"/>
              <a:t>Setup by placing space between text in various lengths:</a:t>
            </a:r>
          </a:p>
          <a:p>
            <a:pPr lvl="1" algn="just"/>
            <a:r>
              <a:rPr lang="en-US" dirty="0"/>
              <a:t>Length in centimeters: 0.25, 0.5, 0.75, 1, 1.25, ….. 3.</a:t>
            </a:r>
          </a:p>
          <a:p>
            <a:pPr algn="just"/>
            <a:r>
              <a:rPr lang="en-US" dirty="0"/>
              <a:t>Ask participants to read segment of text to determine the right amount of  spacing required to activate the text, to achieve higher accuracy. </a:t>
            </a:r>
          </a:p>
          <a:p>
            <a:pPr algn="just"/>
            <a:r>
              <a:rPr lang="en-US" dirty="0"/>
              <a:t>Participants rate user experience on likely scale of 1 to 5</a:t>
            </a:r>
          </a:p>
          <a:p>
            <a:pPr lvl="1" algn="just"/>
            <a:r>
              <a:rPr lang="en-US" dirty="0"/>
              <a:t>Require participants to provide feedback explaining choice of space.</a:t>
            </a:r>
          </a:p>
          <a:p>
            <a:pPr lvl="1" algn="just"/>
            <a:r>
              <a:rPr lang="en-US" dirty="0"/>
              <a:t>Plan to choose average amount as acceptable spacing between Interactors.</a:t>
            </a:r>
          </a:p>
        </p:txBody>
      </p:sp>
    </p:spTree>
    <p:extLst>
      <p:ext uri="{BB962C8B-B14F-4D97-AF65-F5344CB8AC3E}">
        <p14:creationId xmlns:p14="http://schemas.microsoft.com/office/powerpoint/2010/main" val="86562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have accomplished following so far.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 Highlighting and changing the color of the text inside a Grid, through Gaze. </a:t>
            </a:r>
          </a:p>
          <a:p>
            <a:pPr lvl="2" algn="just"/>
            <a:r>
              <a:rPr lang="en-US" sz="1600" dirty="0"/>
              <a:t>Dimension of Grid is 11x9.</a:t>
            </a:r>
          </a:p>
          <a:p>
            <a:pPr lvl="2" algn="just"/>
            <a:r>
              <a:rPr lang="en-US" sz="1600" dirty="0"/>
              <a:t>Reset the Grid to Start Again, through Gaze.</a:t>
            </a:r>
          </a:p>
          <a:p>
            <a:pPr lvl="2" algn="just"/>
            <a:r>
              <a:rPr lang="en-US" sz="1600" dirty="0"/>
              <a:t>Close the Grid, through Gaze.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sz="1800" dirty="0"/>
              <a:t>Highlighting the text in a story mode on Windows Form. </a:t>
            </a:r>
          </a:p>
          <a:p>
            <a:pPr lvl="2" algn="just"/>
            <a:r>
              <a:rPr lang="en-US" sz="1600" dirty="0"/>
              <a:t>Navigation to next page, through Gaze with delay.</a:t>
            </a:r>
          </a:p>
          <a:p>
            <a:pPr lvl="2" algn="just"/>
            <a:r>
              <a:rPr lang="en-US" sz="1600" dirty="0"/>
              <a:t>Closing the application, through Gaze with delay. </a:t>
            </a:r>
          </a:p>
          <a:p>
            <a:pPr lvl="2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smtClean="0"/>
              <a:t>General Idea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709668"/>
            <a:ext cx="7968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 is the core software. It knows how to configure and talk to the eye tracker.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Application get </a:t>
            </a:r>
            <a:r>
              <a:rPr lang="en-US" dirty="0" err="1" smtClean="0"/>
              <a:t>uer’s</a:t>
            </a:r>
            <a:r>
              <a:rPr lang="en-US" dirty="0" smtClean="0"/>
              <a:t> eye-gazing and other input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yeX</a:t>
            </a:r>
            <a:r>
              <a:rPr lang="en-US" dirty="0" smtClean="0"/>
              <a:t> Interaction is a software built on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Engine, it offer a set of basic eye-gaze interaction in Windows environment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SDK give developer access to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 API</a:t>
            </a:r>
          </a:p>
        </p:txBody>
      </p:sp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72" y="0"/>
            <a:ext cx="9692640" cy="1325562"/>
          </a:xfrm>
        </p:spPr>
        <p:txBody>
          <a:bodyPr/>
          <a:lstStyle/>
          <a:p>
            <a:r>
              <a:rPr lang="en-US" dirty="0" smtClean="0"/>
              <a:t>How the engine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4396581"/>
            <a:ext cx="6159670" cy="2461419"/>
          </a:xfrm>
        </p:spPr>
      </p:pic>
      <p:sp>
        <p:nvSpPr>
          <p:cNvPr id="6" name="TextBox 5"/>
          <p:cNvSpPr txBox="1"/>
          <p:nvPr/>
        </p:nvSpPr>
        <p:spPr>
          <a:xfrm>
            <a:off x="1211072" y="1745673"/>
            <a:ext cx="7399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user looks at the screen, the </a:t>
            </a:r>
            <a:r>
              <a:rPr lang="en-US" dirty="0" err="1" smtClean="0"/>
              <a:t>EyeX</a:t>
            </a:r>
            <a:r>
              <a:rPr lang="en-US" dirty="0" smtClean="0"/>
              <a:t> controller calculates the coordinates of the gaze point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EyeX</a:t>
            </a:r>
            <a:r>
              <a:rPr lang="en-US" dirty="0" smtClean="0"/>
              <a:t> engine use information from client application and understand what kind of object the user is looking at and how to interact with it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application combine some user input and eye gazing to trigger the click on an object</a:t>
            </a:r>
          </a:p>
        </p:txBody>
      </p: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72" y="386918"/>
            <a:ext cx="8595360" cy="1762516"/>
          </a:xfrm>
        </p:spPr>
        <p:txBody>
          <a:bodyPr/>
          <a:lstStyle/>
          <a:p>
            <a:r>
              <a:rPr lang="en-US" dirty="0" smtClean="0"/>
              <a:t>4. The user press space bar when he or she is looking at the object and client application will tell </a:t>
            </a:r>
            <a:r>
              <a:rPr lang="en-US" dirty="0" err="1" smtClean="0"/>
              <a:t>EyeX</a:t>
            </a:r>
            <a:r>
              <a:rPr lang="en-US" dirty="0" smtClean="0"/>
              <a:t> engine that user want to activate the button. </a:t>
            </a:r>
            <a:r>
              <a:rPr lang="en-US" dirty="0" err="1" smtClean="0"/>
              <a:t>EyeX</a:t>
            </a:r>
            <a:r>
              <a:rPr lang="en-US" dirty="0" smtClean="0"/>
              <a:t> engine will trigger an event and tell client application to activate the specific button</a:t>
            </a:r>
          </a:p>
          <a:p>
            <a:r>
              <a:rPr lang="en-US" dirty="0" smtClean="0"/>
              <a:t>5. Client application response to the event and give visual feedback.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" y="2836068"/>
            <a:ext cx="45466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24" y="3528795"/>
            <a:ext cx="3788228" cy="266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step 3, instead of having some user input and eye gazing to trigger an event, we want to only use  eye gazing to trigger a click on an object.</a:t>
            </a:r>
          </a:p>
          <a:p>
            <a:r>
              <a:rPr lang="en-US" dirty="0"/>
              <a:t>We want to trigger an event after eye gazing an object for a period of time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1424" y="2836068"/>
            <a:ext cx="16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3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</TotalTime>
  <Words>893</Words>
  <Application>Microsoft Macintosh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Century Schoolbook</vt:lpstr>
      <vt:lpstr>Times New Roman</vt:lpstr>
      <vt:lpstr>Wingdings 2</vt:lpstr>
      <vt:lpstr>Arial</vt:lpstr>
      <vt:lpstr>View</vt:lpstr>
      <vt:lpstr>Reading With  Your Eyes</vt:lpstr>
      <vt:lpstr>Problem Formulation</vt:lpstr>
      <vt:lpstr>General Idea </vt:lpstr>
      <vt:lpstr>How the engine work</vt:lpstr>
      <vt:lpstr>PowerPoint Presentation</vt:lpstr>
      <vt:lpstr>Example of Approach</vt:lpstr>
      <vt:lpstr>The Query Snapshot Cycle</vt:lpstr>
      <vt:lpstr>Gaze-Aware Behavior</vt:lpstr>
      <vt:lpstr>Gaze vs. Mouse</vt:lpstr>
      <vt:lpstr>Where does gaze fall?</vt:lpstr>
      <vt:lpstr>Experimentation for the Textbox Size </vt:lpstr>
      <vt:lpstr>Experimentation for the Textbox Size </vt:lpstr>
      <vt:lpstr>Experiment for the Delay Amounts</vt:lpstr>
      <vt:lpstr>Experiment on Spacing between    Interactors</vt:lpstr>
      <vt:lpstr>Demo</vt:lpstr>
      <vt:lpstr>References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Microsoft Office User</cp:lastModifiedBy>
  <cp:revision>22</cp:revision>
  <dcterms:created xsi:type="dcterms:W3CDTF">2016-11-10T15:33:52Z</dcterms:created>
  <dcterms:modified xsi:type="dcterms:W3CDTF">2016-11-15T09:09:53Z</dcterms:modified>
</cp:coreProperties>
</file>