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4" r:id="rId6"/>
    <p:sldId id="285" r:id="rId7"/>
    <p:sldId id="286" r:id="rId8"/>
    <p:sldId id="287" r:id="rId9"/>
    <p:sldId id="282" r:id="rId10"/>
    <p:sldId id="28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41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ashkan\Google%20Drive\Grid_Data%20Version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Sheet1!$B$61:$D$61</c:f>
              <c:strCache>
                <c:ptCount val="3"/>
                <c:pt idx="0">
                  <c:v>9X9</c:v>
                </c:pt>
                <c:pt idx="1">
                  <c:v>11X11</c:v>
                </c:pt>
                <c:pt idx="2">
                  <c:v>13X13</c:v>
                </c:pt>
              </c:strCache>
            </c:strRef>
          </c:cat>
          <c:val>
            <c:numRef>
              <c:f>Sheet1!$B$62:$D$62</c:f>
              <c:numCache>
                <c:formatCode>General</c:formatCode>
                <c:ptCount val="3"/>
                <c:pt idx="0">
                  <c:v>0.757142857142857</c:v>
                </c:pt>
                <c:pt idx="1">
                  <c:v>0.842857142857143</c:v>
                </c:pt>
                <c:pt idx="2">
                  <c:v>0.714285714285714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5715264"/>
        <c:axId val="-1615707824"/>
      </c:barChart>
      <c:catAx>
        <c:axId val="-161571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4"/>
              <c:y val="0.91119446018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615707824"/>
        <c:crosses val="autoZero"/>
        <c:auto val="1"/>
        <c:lblAlgn val="ctr"/>
        <c:lblOffset val="100"/>
        <c:noMultiLvlLbl val="0"/>
      </c:catAx>
      <c:valAx>
        <c:axId val="-161570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61571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(Sheet1!$B$61,Sheet1!$E$61,Sheet1!$F$61,Sheet1!$G$61,Sheet1!$H$61)</c:f>
              <c:strCache>
                <c:ptCount val="5"/>
                <c:pt idx="0">
                  <c:v>9X9</c:v>
                </c:pt>
                <c:pt idx="1">
                  <c:v>9X15</c:v>
                </c:pt>
                <c:pt idx="2">
                  <c:v>9X17</c:v>
                </c:pt>
                <c:pt idx="3">
                  <c:v>9X19</c:v>
                </c:pt>
                <c:pt idx="4">
                  <c:v>9X23</c:v>
                </c:pt>
              </c:strCache>
            </c:strRef>
          </c:cat>
          <c:val>
            <c:numRef>
              <c:f>(Sheet1!$B$62,Sheet1!$E$62,Sheet1!$F$62,Sheet1!$G$62,Sheet1!$H$62)</c:f>
              <c:numCache>
                <c:formatCode>General</c:formatCode>
                <c:ptCount val="5"/>
                <c:pt idx="0">
                  <c:v>0.757142857142857</c:v>
                </c:pt>
                <c:pt idx="1">
                  <c:v>0.771428571428572</c:v>
                </c:pt>
                <c:pt idx="2">
                  <c:v>0.771428571428572</c:v>
                </c:pt>
                <c:pt idx="3">
                  <c:v>0.785714285714286</c:v>
                </c:pt>
                <c:pt idx="4">
                  <c:v>0.728571428571429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615586784"/>
        <c:axId val="-1615578320"/>
      </c:barChart>
      <c:catAx>
        <c:axId val="-1615586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Number of grid</a:t>
                </a:r>
              </a:p>
            </c:rich>
          </c:tx>
          <c:layout>
            <c:manualLayout>
              <c:xMode val="edge"/>
              <c:yMode val="edge"/>
              <c:x val="0.459680318208164"/>
              <c:y val="0.9111944601806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615578320"/>
        <c:crosses val="autoZero"/>
        <c:auto val="1"/>
        <c:lblAlgn val="ctr"/>
        <c:lblOffset val="100"/>
        <c:noMultiLvlLbl val="0"/>
      </c:catAx>
      <c:valAx>
        <c:axId val="-161557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-1615586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reasons of result variability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User learning process during the tests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High sensitivity  of calibration process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limited number of experiments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People with individual differences:</a:t>
            </a:r>
          </a:p>
          <a:p>
            <a:pPr lvl="2"/>
            <a:r>
              <a:rPr lang="en-US" dirty="0" smtClean="0"/>
              <a:t>Glasses </a:t>
            </a:r>
          </a:p>
          <a:p>
            <a:pPr lvl="2"/>
            <a:r>
              <a:rPr lang="en-US" dirty="0" smtClean="0"/>
              <a:t>Contact lenses</a:t>
            </a:r>
          </a:p>
          <a:p>
            <a:pPr lvl="2"/>
            <a:r>
              <a:rPr lang="en-US" dirty="0" smtClean="0"/>
              <a:t>Eye shapes</a:t>
            </a:r>
          </a:p>
          <a:p>
            <a:pPr marL="617220" lvl="1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</a:t>
            </a:r>
            <a:r>
              <a:rPr lang="en-US" dirty="0" smtClean="0"/>
              <a:t>200</a:t>
            </a:r>
            <a:r>
              <a:rPr lang="en-US" dirty="0"/>
              <a:t>, </a:t>
            </a:r>
            <a:r>
              <a:rPr lang="en-US" dirty="0" smtClean="0"/>
              <a:t>300</a:t>
            </a:r>
            <a:r>
              <a:rPr lang="en-US" dirty="0"/>
              <a:t>, </a:t>
            </a:r>
            <a:r>
              <a:rPr lang="en-US" dirty="0" smtClean="0"/>
              <a:t>400</a:t>
            </a:r>
            <a:r>
              <a:rPr lang="en-US" dirty="0"/>
              <a:t>, </a:t>
            </a:r>
            <a:r>
              <a:rPr lang="en-US" dirty="0" smtClean="0"/>
              <a:t>500, 600</a:t>
            </a:r>
            <a:endParaRPr lang="en-US" dirty="0"/>
          </a:p>
          <a:p>
            <a:r>
              <a:rPr lang="en-US" dirty="0" smtClean="0"/>
              <a:t>Participants </a:t>
            </a:r>
            <a:r>
              <a:rPr lang="en-US" dirty="0"/>
              <a:t>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Description:</a:t>
            </a:r>
          </a:p>
          <a:p>
            <a:pPr lvl="1"/>
            <a:r>
              <a:rPr lang="en-US" dirty="0" smtClean="0"/>
              <a:t>Develop techniques to convert eye tracking into the precision text detecting during reading for children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An environment contains the picture and texts</a:t>
            </a:r>
          </a:p>
          <a:p>
            <a:pPr lvl="1"/>
            <a:r>
              <a:rPr lang="en-US" dirty="0" smtClean="0"/>
              <a:t>User who wants detect text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Highlighted text</a:t>
            </a:r>
          </a:p>
          <a:p>
            <a:pPr lvl="1"/>
            <a:r>
              <a:rPr lang="en-US" dirty="0" smtClean="0"/>
              <a:t>Voice of the detected word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811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217333"/>
          </a:xfrm>
        </p:spPr>
        <p:txBody>
          <a:bodyPr>
            <a:normAutofit/>
          </a:bodyPr>
          <a:lstStyle/>
          <a:p>
            <a:r>
              <a:rPr lang="en-US" b="1" dirty="0" smtClean="0"/>
              <a:t>Technical Challenges:</a:t>
            </a:r>
          </a:p>
          <a:p>
            <a:pPr lvl="1"/>
            <a:r>
              <a:rPr lang="en-US" b="1" dirty="0" smtClean="0"/>
              <a:t>How detect eyes continuously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The best way of detecting object (Text)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Overcome the limitation of the </a:t>
            </a:r>
            <a:r>
              <a:rPr lang="en-US" b="1" dirty="0" err="1" smtClean="0"/>
              <a:t>Tobii</a:t>
            </a:r>
            <a:r>
              <a:rPr lang="en-US" b="1" dirty="0" smtClean="0"/>
              <a:t> eye engine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58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word spacing amount:</a:t>
                </a:r>
              </a:p>
              <a:p>
                <a:r>
                  <a:rPr lang="en-US" dirty="0" smtClean="0"/>
                  <a:t>7 different text box sizes were selected for tests:</a:t>
                </a:r>
              </a:p>
              <a:p>
                <a:pPr lvl="1"/>
                <a:r>
                  <a:rPr lang="en-US" b="1" dirty="0" smtClean="0"/>
                  <a:t>9 * 9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11 * 11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13 * 13</a:t>
                </a:r>
              </a:p>
              <a:p>
                <a:pPr lvl="1"/>
                <a:r>
                  <a:rPr lang="en-US" dirty="0" smtClean="0"/>
                  <a:t>9 * 15, </a:t>
                </a:r>
                <a:r>
                  <a:rPr lang="en-US" b="1" dirty="0" smtClean="0"/>
                  <a:t>9 * 17</a:t>
                </a:r>
                <a:r>
                  <a:rPr lang="en-US" dirty="0" smtClean="0"/>
                  <a:t>, 9 * 19, </a:t>
                </a:r>
                <a:r>
                  <a:rPr lang="en-US" b="1" dirty="0" smtClean="0"/>
                  <a:t>9 * 23</a:t>
                </a:r>
              </a:p>
              <a:p>
                <a:r>
                  <a:rPr lang="en-US" dirty="0" smtClean="0"/>
                  <a:t>4 people, 2 tests for each size</a:t>
                </a:r>
              </a:p>
              <a:p>
                <a:r>
                  <a:rPr lang="en-US" dirty="0" smtClean="0"/>
                  <a:t>Using random number for selections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74" y="2164520"/>
            <a:ext cx="2743200" cy="17345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85841" y="4234816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2858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15" y="322826"/>
            <a:ext cx="9692640" cy="1325562"/>
          </a:xfrm>
        </p:spPr>
        <p:txBody>
          <a:bodyPr/>
          <a:lstStyle/>
          <a:p>
            <a:r>
              <a:rPr lang="en-US" altLang="zh-CN" dirty="0" smtClean="0"/>
              <a:t>Hit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0" y="1648388"/>
            <a:ext cx="4876095" cy="36570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97" y="-142444"/>
            <a:ext cx="4775553" cy="3581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3213263"/>
            <a:ext cx="4859649" cy="36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3" y="1691322"/>
            <a:ext cx="4749433" cy="356207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0"/>
            <a:ext cx="4801704" cy="3601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76" y="3435626"/>
            <a:ext cx="4801704" cy="36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5" y="-369651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955911"/>
            <a:ext cx="3985955" cy="29894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656" y="955911"/>
            <a:ext cx="4037892" cy="3028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955911"/>
            <a:ext cx="3985955" cy="298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79" y="3785207"/>
            <a:ext cx="3985955" cy="2989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23" y="3785207"/>
            <a:ext cx="4070915" cy="3053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026" y="3785206"/>
            <a:ext cx="3985955" cy="29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76" y="-143097"/>
            <a:ext cx="9692640" cy="1325562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1154609"/>
            <a:ext cx="3985954" cy="2989466"/>
          </a:xfr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2" y="1154609"/>
            <a:ext cx="3985955" cy="2989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53" y="1154583"/>
            <a:ext cx="3986025" cy="2989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" y="3995530"/>
            <a:ext cx="3999684" cy="2999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18" y="3995530"/>
            <a:ext cx="3999684" cy="2999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887" y="3995529"/>
            <a:ext cx="3948850" cy="296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for the Textbox Size 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71649" y="2630311"/>
          <a:ext cx="4856706" cy="310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547754"/>
              </p:ext>
            </p:extLst>
          </p:nvPr>
        </p:nvGraphicFramePr>
        <p:xfrm>
          <a:off x="5703182" y="2630311"/>
          <a:ext cx="4855464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04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252</TotalTime>
  <Words>277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Cambria Math</vt:lpstr>
      <vt:lpstr>Century Schoolbook</vt:lpstr>
      <vt:lpstr>Times New Roman</vt:lpstr>
      <vt:lpstr>Wingdings 2</vt:lpstr>
      <vt:lpstr>宋体</vt:lpstr>
      <vt:lpstr>Arial</vt:lpstr>
      <vt:lpstr>View</vt:lpstr>
      <vt:lpstr>Reading With  Your Eyes</vt:lpstr>
      <vt:lpstr>Problem Formulation</vt:lpstr>
      <vt:lpstr>Problem Formulation</vt:lpstr>
      <vt:lpstr>Experimentation for the Textbox Size </vt:lpstr>
      <vt:lpstr>Hit Table</vt:lpstr>
      <vt:lpstr>Miss Table</vt:lpstr>
      <vt:lpstr>Miss Table Comparison</vt:lpstr>
      <vt:lpstr>Miss Table</vt:lpstr>
      <vt:lpstr>Experimentation for the Textbox Size </vt:lpstr>
      <vt:lpstr>Experimentation for the Textbox Size </vt:lpstr>
      <vt:lpstr>Experiment for the Delay Amounts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Microsoft Office User</cp:lastModifiedBy>
  <cp:revision>37</cp:revision>
  <dcterms:created xsi:type="dcterms:W3CDTF">2016-11-10T15:33:52Z</dcterms:created>
  <dcterms:modified xsi:type="dcterms:W3CDTF">2016-12-09T05:04:19Z</dcterms:modified>
</cp:coreProperties>
</file>