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2" r:id="rId4"/>
    <p:sldId id="263" r:id="rId5"/>
    <p:sldId id="264" r:id="rId6"/>
    <p:sldId id="265" r:id="rId7"/>
    <p:sldId id="259" r:id="rId8"/>
    <p:sldId id="268" r:id="rId9"/>
    <p:sldId id="269" r:id="rId10"/>
    <p:sldId id="270" r:id="rId11"/>
    <p:sldId id="271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169" autoAdjust="0"/>
  </p:normalViewPr>
  <p:slideViewPr>
    <p:cSldViewPr snapToGrid="0">
      <p:cViewPr varScale="1">
        <p:scale>
          <a:sx n="51" d="100"/>
          <a:sy n="51" d="100"/>
        </p:scale>
        <p:origin x="12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9D2-8F6F-483E-9FFD-996F9FA14F8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9949-4082-4E9D-BF06-D5CAF1E7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Saccades: rapid ballistic movements that bring the line of gaze from one place to another, are the primary means of acquiring new visual information</a:t>
            </a:r>
          </a:p>
          <a:p>
            <a:r>
              <a:rPr lang="en-US" dirty="0" smtClean="0"/>
              <a:t>Fixations: the eyes stay relatively still to allow for visual perception</a:t>
            </a:r>
          </a:p>
          <a:p>
            <a:r>
              <a:rPr lang="en-US" dirty="0" smtClean="0"/>
              <a:t>Change stimulus helps attract</a:t>
            </a:r>
            <a:r>
              <a:rPr lang="en-US" baseline="0" dirty="0" smtClean="0"/>
              <a:t> fixation – determine good length of fixation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Tracking for Reading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of various granularity expectations </a:t>
            </a:r>
            <a:r>
              <a:rPr lang="en-US" dirty="0"/>
              <a:t>from eye movement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Assumption: User looks at screen during experiment</a:t>
            </a:r>
          </a:p>
          <a:p>
            <a:r>
              <a:rPr lang="en-US" dirty="0" smtClean="0"/>
              <a:t>Divide screen into 2 by 2, 3 by 3, and so on doing experiment until the accuracy is better than random guessing</a:t>
            </a:r>
          </a:p>
          <a:p>
            <a:r>
              <a:rPr lang="en-US" dirty="0" smtClean="0"/>
              <a:t>User looks at one shape and eye tracker give the one they think user is looking at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tracking </a:t>
            </a:r>
            <a:r>
              <a:rPr lang="en-US" dirty="0"/>
              <a:t>the flow of </a:t>
            </a:r>
            <a:r>
              <a:rPr lang="en-US" dirty="0" smtClean="0"/>
              <a:t>user’s </a:t>
            </a:r>
            <a:r>
              <a:rPr lang="en-US" dirty="0"/>
              <a:t>actual </a:t>
            </a:r>
            <a:r>
              <a:rPr lang="en-US" dirty="0" smtClean="0"/>
              <a:t>reading</a:t>
            </a:r>
          </a:p>
          <a:p>
            <a:r>
              <a:rPr lang="en-US" dirty="0" smtClean="0"/>
              <a:t>Highly depends on the result of experiment 3</a:t>
            </a:r>
          </a:p>
          <a:p>
            <a:r>
              <a:rPr lang="en-US" dirty="0" smtClean="0"/>
              <a:t>Assumption: </a:t>
            </a:r>
            <a:r>
              <a:rPr lang="en-US" dirty="0"/>
              <a:t>User </a:t>
            </a:r>
            <a:r>
              <a:rPr lang="en-US" dirty="0" smtClean="0"/>
              <a:t>reads the article during experiment and does not get distract</a:t>
            </a:r>
          </a:p>
          <a:p>
            <a:r>
              <a:rPr lang="en-US" dirty="0" smtClean="0"/>
              <a:t>Highlight words which software thinks user is reading </a:t>
            </a:r>
          </a:p>
          <a:p>
            <a:r>
              <a:rPr lang="en-US" dirty="0" smtClean="0"/>
              <a:t>Design a questionnaire to collect user’s feedback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Tracker is </a:t>
            </a:r>
            <a:r>
              <a:rPr lang="en-US"/>
              <a:t>mounted to a </a:t>
            </a:r>
            <a:r>
              <a:rPr lang="en-US" dirty="0"/>
              <a:t>laptop and a person is made to sit in front of laptop.</a:t>
            </a:r>
          </a:p>
          <a:p>
            <a:r>
              <a:rPr lang="en-US" dirty="0"/>
              <a:t>Person is made to see a sentence.</a:t>
            </a:r>
          </a:p>
          <a:p>
            <a:r>
              <a:rPr lang="en-US" dirty="0"/>
              <a:t>Eye movements are tracked accurately.</a:t>
            </a:r>
          </a:p>
          <a:p>
            <a:r>
              <a:rPr lang="en-US" dirty="0"/>
              <a:t>Render the voice of the words as the person scans the sentence.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52" y="3869474"/>
            <a:ext cx="8001000" cy="2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78530"/>
              </p:ext>
            </p:extLst>
          </p:nvPr>
        </p:nvGraphicFramePr>
        <p:xfrm>
          <a:off x="762142" y="2255934"/>
          <a:ext cx="9417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730"/>
                <a:gridCol w="1371600"/>
                <a:gridCol w="1468755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October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December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to get correct output from Eye tracking sensor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 for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object detection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first draft of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Combining two programs and 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3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Create </a:t>
            </a:r>
            <a:r>
              <a:rPr lang="en-US" dirty="0" smtClean="0"/>
              <a:t>a story environment to allow reading support</a:t>
            </a:r>
          </a:p>
          <a:p>
            <a:endParaRPr lang="en-US" dirty="0" smtClean="0"/>
          </a:p>
          <a:p>
            <a:r>
              <a:rPr lang="en-US" dirty="0" smtClean="0"/>
              <a:t>Develop techniques to determine how to convert </a:t>
            </a:r>
            <a:r>
              <a:rPr lang="en-US" dirty="0" smtClean="0"/>
              <a:t>eye tracking into the precision needed for reading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prediction techniques to allow for smooth transitions to between 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01" y="2045616"/>
            <a:ext cx="5223608" cy="3917706"/>
          </a:xfrm>
        </p:spPr>
      </p:pic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83" y="1739327"/>
            <a:ext cx="1932577" cy="105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8160" y="2084067"/>
            <a:ext cx="35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eyes during setup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65" y="1739327"/>
            <a:ext cx="5024052" cy="1849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9275" y="3517820"/>
            <a:ext cx="448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of eyes during Gaze Trace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815" y="2709746"/>
            <a:ext cx="56759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- Render Voice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 </a:t>
            </a:r>
          </a:p>
          <a:p>
            <a:endParaRPr lang="en-US" dirty="0"/>
          </a:p>
          <a:p>
            <a:r>
              <a:rPr lang="en-US" b="1" u="sng" dirty="0"/>
              <a:t>Pros</a:t>
            </a:r>
            <a:r>
              <a:rPr lang="en-US" dirty="0"/>
              <a:t>			            </a:t>
            </a:r>
            <a:r>
              <a:rPr lang="en-US" b="1" u="sng" dirty="0"/>
              <a:t>Cons</a:t>
            </a:r>
          </a:p>
          <a:p>
            <a:r>
              <a:rPr lang="en-US" b="1" dirty="0"/>
              <a:t>-</a:t>
            </a:r>
            <a:r>
              <a:rPr lang="en-US" dirty="0"/>
              <a:t> Accuracy – OK	 	         </a:t>
            </a:r>
            <a:r>
              <a:rPr lang="en-US" b="1" dirty="0"/>
              <a:t> - </a:t>
            </a:r>
            <a:r>
              <a:rPr lang="en-US" dirty="0"/>
              <a:t>Detail Accuracy</a:t>
            </a:r>
          </a:p>
          <a:p>
            <a:r>
              <a:rPr lang="en-US" b="1" dirty="0"/>
              <a:t>-</a:t>
            </a:r>
            <a:r>
              <a:rPr lang="en-US" dirty="0"/>
              <a:t> Speed 			          </a:t>
            </a:r>
            <a:r>
              <a:rPr lang="en-US" b="1" dirty="0"/>
              <a:t>- </a:t>
            </a:r>
            <a:r>
              <a:rPr lang="en-US" dirty="0"/>
              <a:t>Miss</a:t>
            </a:r>
          </a:p>
          <a:p>
            <a:r>
              <a:rPr lang="en-US" b="1" dirty="0"/>
              <a:t>- </a:t>
            </a:r>
            <a:r>
              <a:rPr lang="en-US" dirty="0"/>
              <a:t>Gaze Trace options	         </a:t>
            </a:r>
            <a:r>
              <a:rPr lang="en-US" b="1" dirty="0"/>
              <a:t> - </a:t>
            </a:r>
            <a:r>
              <a:rPr lang="en-US" dirty="0"/>
              <a:t>Eyes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Touch at gaze		          </a:t>
            </a:r>
            <a:r>
              <a:rPr lang="en-US" b="1" dirty="0"/>
              <a:t>-</a:t>
            </a:r>
            <a:r>
              <a:rPr lang="en-US" dirty="0"/>
              <a:t> Mounted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Scroll at gaze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wrap 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switching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65" y="4071818"/>
            <a:ext cx="4990598" cy="19217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8225" y="5993571"/>
            <a:ext cx="22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Tobii</a:t>
            </a:r>
            <a:r>
              <a:rPr lang="en-US" dirty="0"/>
              <a:t> eye X Tracker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73" y="3196005"/>
            <a:ext cx="617421" cy="45562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9012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908485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Individual differences between eyes and conditions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pPr lvl="1"/>
            <a:r>
              <a:rPr lang="en-US" dirty="0"/>
              <a:t>Account for rapid, random eye </a:t>
            </a:r>
            <a:r>
              <a:rPr lang="en-US" dirty="0" smtClean="0"/>
              <a:t>movements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45" y="1691322"/>
            <a:ext cx="4205667" cy="1777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30" y="4738362"/>
            <a:ext cx="2001758" cy="190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42" y="4736201"/>
            <a:ext cx="2328672" cy="1746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45" y="4818106"/>
            <a:ext cx="3097212" cy="17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89384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Degree of coverage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pPr lvl="1"/>
            <a:r>
              <a:rPr lang="en-US" dirty="0"/>
              <a:t>Dealing with dynamic positioning of user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12" y="1691322"/>
            <a:ext cx="3143707" cy="174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08" y="4569690"/>
            <a:ext cx="4069011" cy="14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849526"/>
          </a:xfrm>
        </p:spPr>
        <p:txBody>
          <a:bodyPr>
            <a:normAutofit/>
          </a:bodyPr>
          <a:lstStyle/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our own program to obtain data from eye tracker and detect text and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5" y="1828800"/>
            <a:ext cx="2870790" cy="1913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3" y="4968167"/>
            <a:ext cx="14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tracker sensor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00670" y="5107218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58877" y="4968167"/>
            <a:ext cx="112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Location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443329" y="5153291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94490" y="5014238"/>
            <a:ext cx="122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0671" y="4699591"/>
            <a:ext cx="23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 Software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5623" y="4554276"/>
            <a:ext cx="259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EyeLink</a:t>
            </a:r>
            <a:r>
              <a:rPr lang="en-US" dirty="0" smtClean="0"/>
              <a:t> Headband</a:t>
            </a:r>
          </a:p>
          <a:p>
            <a:pPr lvl="1"/>
            <a:r>
              <a:rPr lang="en-US" dirty="0" smtClean="0"/>
              <a:t>Mounted to head</a:t>
            </a:r>
          </a:p>
          <a:p>
            <a:pPr lvl="1"/>
            <a:r>
              <a:rPr lang="en-US" dirty="0" smtClean="0"/>
              <a:t>Cameras hang below eyes </a:t>
            </a:r>
          </a:p>
          <a:p>
            <a:pPr lvl="1"/>
            <a:r>
              <a:rPr lang="en-US" dirty="0" smtClean="0"/>
              <a:t>Overhead camera tracking head position</a:t>
            </a:r>
          </a:p>
          <a:p>
            <a:pPr lvl="1"/>
            <a:r>
              <a:rPr lang="en-US" dirty="0" smtClean="0"/>
              <a:t>Only track dominate eye position</a:t>
            </a:r>
          </a:p>
          <a:p>
            <a:pPr lvl="1"/>
            <a:r>
              <a:rPr lang="en-US" dirty="0" smtClean="0"/>
              <a:t>Calibration period difficult (unclear of what changes to calibration allowed for greater success)</a:t>
            </a:r>
          </a:p>
          <a:p>
            <a:r>
              <a:rPr lang="en-US" dirty="0" smtClean="0"/>
              <a:t>Currently minimal exploration of text</a:t>
            </a:r>
          </a:p>
          <a:p>
            <a:r>
              <a:rPr lang="en-US" dirty="0" smtClean="0"/>
              <a:t>Capture infrared light reflections on both cornea and retina</a:t>
            </a:r>
          </a:p>
          <a:p>
            <a:r>
              <a:rPr lang="en-US" dirty="0" smtClean="0"/>
              <a:t>Saccades </a:t>
            </a:r>
            <a:r>
              <a:rPr lang="en-US" dirty="0"/>
              <a:t>and </a:t>
            </a:r>
            <a:r>
              <a:rPr lang="en-US" dirty="0" smtClean="0"/>
              <a:t>fixations</a:t>
            </a:r>
          </a:p>
          <a:p>
            <a:r>
              <a:rPr lang="en-US" dirty="0" smtClean="0"/>
              <a:t>Develop a grid based on calibration</a:t>
            </a:r>
          </a:p>
          <a:p>
            <a:r>
              <a:rPr lang="en-US" dirty="0" smtClean="0"/>
              <a:t>Change stimulus based on where eye is looking</a:t>
            </a:r>
          </a:p>
          <a:p>
            <a:r>
              <a:rPr lang="en-US" dirty="0" smtClean="0"/>
              <a:t>Create boundaries to compensate for over/undershooting targets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82" y="833199"/>
            <a:ext cx="16573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62" y="2585800"/>
            <a:ext cx="1657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04084"/>
            <a:ext cx="9692640" cy="1325562"/>
          </a:xfrm>
        </p:spPr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21478"/>
            <a:ext cx="8595360" cy="435133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onfiguration time and reconfiguration requirement</a:t>
            </a:r>
          </a:p>
          <a:p>
            <a:r>
              <a:rPr lang="en-US" dirty="0" smtClean="0"/>
              <a:t>Assumption: user sit still and laptop at a fixed position</a:t>
            </a:r>
          </a:p>
          <a:p>
            <a:r>
              <a:rPr lang="en-US" dirty="0" smtClean="0"/>
              <a:t>Record configuration time</a:t>
            </a:r>
          </a:p>
          <a:p>
            <a:r>
              <a:rPr lang="en-US" dirty="0" smtClean="0"/>
              <a:t>Move head to different position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20" y="2054088"/>
            <a:ext cx="5736892" cy="4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30588"/>
            <a:ext cx="9692640" cy="1325562"/>
          </a:xfrm>
        </p:spPr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32452"/>
            <a:ext cx="8595360" cy="4351337"/>
          </a:xfrm>
        </p:spPr>
        <p:txBody>
          <a:bodyPr/>
          <a:lstStyle/>
          <a:p>
            <a:r>
              <a:rPr lang="en-US" dirty="0" smtClean="0"/>
              <a:t>Whether or not user are look at screen</a:t>
            </a:r>
          </a:p>
          <a:p>
            <a:r>
              <a:rPr lang="en-US" dirty="0" smtClean="0"/>
              <a:t>Assumption: head keep still just eye movement</a:t>
            </a:r>
          </a:p>
          <a:p>
            <a:r>
              <a:rPr lang="en-US" dirty="0" smtClean="0"/>
              <a:t>Look at 8 position outside the screen:</a:t>
            </a:r>
          </a:p>
          <a:p>
            <a:pPr lvl="1"/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Left 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Up right corner</a:t>
            </a:r>
          </a:p>
          <a:p>
            <a:pPr lvl="1"/>
            <a:r>
              <a:rPr lang="en-US" dirty="0" smtClean="0"/>
              <a:t>Up left corner</a:t>
            </a:r>
          </a:p>
          <a:p>
            <a:pPr lvl="1"/>
            <a:r>
              <a:rPr lang="en-US" dirty="0" smtClean="0"/>
              <a:t>Down left corner</a:t>
            </a:r>
          </a:p>
          <a:p>
            <a:pPr lvl="1"/>
            <a:r>
              <a:rPr lang="en-US" dirty="0" smtClean="0"/>
              <a:t>Down right corner</a:t>
            </a:r>
          </a:p>
          <a:p>
            <a:r>
              <a:rPr lang="en-US" dirty="0" smtClean="0"/>
              <a:t>Utilize results to help set up grid for tracking fixation</a:t>
            </a:r>
          </a:p>
        </p:txBody>
      </p:sp>
    </p:spTree>
    <p:extLst>
      <p:ext uri="{BB962C8B-B14F-4D97-AF65-F5344CB8AC3E}">
        <p14:creationId xmlns:p14="http://schemas.microsoft.com/office/powerpoint/2010/main" val="337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302</TotalTime>
  <Words>542</Words>
  <Application>Microsoft Office PowerPoint</Application>
  <PresentationFormat>Widescreen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Eye Tracking for Reading Assistance</vt:lpstr>
      <vt:lpstr>Problem Formulation</vt:lpstr>
      <vt:lpstr>Problem Formulation</vt:lpstr>
      <vt:lpstr>Technical Challenges</vt:lpstr>
      <vt:lpstr>Technical Challenges</vt:lpstr>
      <vt:lpstr>Technical Challenges</vt:lpstr>
      <vt:lpstr>Approach</vt:lpstr>
      <vt:lpstr>Experiment 1</vt:lpstr>
      <vt:lpstr>Experiment 2</vt:lpstr>
      <vt:lpstr>Experiment 3</vt:lpstr>
      <vt:lpstr>Experiment 4</vt:lpstr>
      <vt:lpstr>Demo</vt:lpstr>
      <vt:lpstr>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Diederich</cp:lastModifiedBy>
  <cp:revision>40</cp:revision>
  <dcterms:created xsi:type="dcterms:W3CDTF">2016-09-29T20:58:09Z</dcterms:created>
  <dcterms:modified xsi:type="dcterms:W3CDTF">2016-10-04T04:57:15Z</dcterms:modified>
</cp:coreProperties>
</file>