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kan\Google%20Drive\Grid_Data%20Vers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Sheet1!$B$61:$D$61</c:f>
              <c:strCache>
                <c:ptCount val="3"/>
                <c:pt idx="0">
                  <c:v>9X9</c:v>
                </c:pt>
                <c:pt idx="1">
                  <c:v>11X11</c:v>
                </c:pt>
                <c:pt idx="2">
                  <c:v>13X13</c:v>
                </c:pt>
              </c:strCache>
            </c:strRef>
          </c:cat>
          <c:val>
            <c:numRef>
              <c:f>Sheet1!$B$62:$D$62</c:f>
              <c:numCache>
                <c:formatCode>General</c:formatCode>
                <c:ptCount val="3"/>
                <c:pt idx="0">
                  <c:v>0.75714285714285723</c:v>
                </c:pt>
                <c:pt idx="1">
                  <c:v>0.84285714285714286</c:v>
                </c:pt>
                <c:pt idx="2">
                  <c:v>0.7142857142857143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360440"/>
        <c:axId val="497972968"/>
      </c:barChart>
      <c:catAx>
        <c:axId val="576360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7972968"/>
        <c:crosses val="autoZero"/>
        <c:auto val="1"/>
        <c:lblAlgn val="ctr"/>
        <c:lblOffset val="100"/>
        <c:noMultiLvlLbl val="0"/>
      </c:catAx>
      <c:valAx>
        <c:axId val="497972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76360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(Sheet1!$B$61,Sheet1!$E$61,Sheet1!$F$61,Sheet1!$G$61,Sheet1!$H$61)</c:f>
              <c:strCache>
                <c:ptCount val="5"/>
                <c:pt idx="0">
                  <c:v>9X9</c:v>
                </c:pt>
                <c:pt idx="1">
                  <c:v>9X15</c:v>
                </c:pt>
                <c:pt idx="2">
                  <c:v>9X17</c:v>
                </c:pt>
                <c:pt idx="3">
                  <c:v>9X19</c:v>
                </c:pt>
                <c:pt idx="4">
                  <c:v>9X23</c:v>
                </c:pt>
              </c:strCache>
            </c:strRef>
          </c:cat>
          <c:val>
            <c:numRef>
              <c:f>(Sheet1!$B$62,Sheet1!$E$62,Sheet1!$F$62,Sheet1!$G$62,Sheet1!$H$62)</c:f>
              <c:numCache>
                <c:formatCode>General</c:formatCode>
                <c:ptCount val="5"/>
                <c:pt idx="0">
                  <c:v>0.75714285714285723</c:v>
                </c:pt>
                <c:pt idx="1">
                  <c:v>0.77142857142857146</c:v>
                </c:pt>
                <c:pt idx="2">
                  <c:v>0.77142857142857146</c:v>
                </c:pt>
                <c:pt idx="3">
                  <c:v>0.7857142857142857</c:v>
                </c:pt>
                <c:pt idx="4">
                  <c:v>0.72857142857142865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782880"/>
        <c:axId val="119331016"/>
      </c:barChart>
      <c:catAx>
        <c:axId val="498782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396"/>
              <c:y val="0.9111944601806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9331016"/>
        <c:crosses val="autoZero"/>
        <c:auto val="1"/>
        <c:lblAlgn val="ctr"/>
        <c:lblOffset val="100"/>
        <c:noMultiLvlLbl val="0"/>
      </c:catAx>
      <c:valAx>
        <c:axId val="11933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878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Description:</a:t>
            </a:r>
          </a:p>
          <a:p>
            <a:pPr lvl="1"/>
            <a:r>
              <a:rPr lang="en-US" dirty="0" smtClean="0"/>
              <a:t>Develop techniques to convert eye tracking into the precision text detecting during reading for children</a:t>
            </a:r>
          </a:p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An environment contains the picture and texts</a:t>
            </a:r>
          </a:p>
          <a:p>
            <a:pPr lvl="1"/>
            <a:r>
              <a:rPr lang="en-US" dirty="0" smtClean="0"/>
              <a:t>User who wants detect text</a:t>
            </a:r>
          </a:p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Highlighted text</a:t>
            </a:r>
          </a:p>
          <a:p>
            <a:pPr lvl="1"/>
            <a:r>
              <a:rPr lang="en-US" dirty="0" smtClean="0"/>
              <a:t>Voice of the detected word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11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Technical Challenges:</a:t>
            </a:r>
          </a:p>
          <a:p>
            <a:pPr lvl="1"/>
            <a:r>
              <a:rPr lang="en-US" b="1" dirty="0" smtClean="0"/>
              <a:t>How detect eyes continuously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 best way of detecting object (Text)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Overcome the limitation of the </a:t>
            </a:r>
            <a:r>
              <a:rPr lang="en-US" b="1" dirty="0" err="1" smtClean="0"/>
              <a:t>Tobii</a:t>
            </a:r>
            <a:r>
              <a:rPr lang="en-US" b="1" dirty="0" smtClean="0"/>
              <a:t> eye engine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58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reasonable word spacing amount:</a:t>
                </a:r>
              </a:p>
              <a:p>
                <a:r>
                  <a:rPr lang="en-US" dirty="0" smtClean="0"/>
                  <a:t>7 different text box sizes were selected for tests:</a:t>
                </a:r>
              </a:p>
              <a:p>
                <a:pPr lvl="1"/>
                <a:r>
                  <a:rPr lang="en-US" dirty="0" smtClean="0"/>
                  <a:t>9 * 9, 11 * 11, 13 * 13</a:t>
                </a:r>
              </a:p>
              <a:p>
                <a:pPr lvl="1"/>
                <a:r>
                  <a:rPr lang="en-US" dirty="0" smtClean="0"/>
                  <a:t>9 * 15, 9 * 17, 9 * 19, 9 * 23</a:t>
                </a:r>
              </a:p>
              <a:p>
                <a:r>
                  <a:rPr lang="en-US" dirty="0" smtClean="0"/>
                  <a:t>4 people, 2 tests for each size</a:t>
                </a:r>
              </a:p>
              <a:p>
                <a:r>
                  <a:rPr lang="en-US" dirty="0" smtClean="0"/>
                  <a:t>Using random number for selections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74" y="2164520"/>
            <a:ext cx="2743200" cy="1734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5841" y="4234816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285886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71649" y="2630311"/>
          <a:ext cx="4856706" cy="310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547754"/>
              </p:ext>
            </p:extLst>
          </p:nvPr>
        </p:nvGraphicFramePr>
        <p:xfrm>
          <a:off x="5703182" y="2630311"/>
          <a:ext cx="4855464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047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reasons of result variability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User learning process during the tests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High sensitivity  of calibration process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limited numbe</a:t>
            </a:r>
            <a:r>
              <a:rPr lang="en-US" dirty="0" smtClean="0"/>
              <a:t>r of experiments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People with individual differences:</a:t>
            </a:r>
          </a:p>
          <a:p>
            <a:pPr lvl="2"/>
            <a:r>
              <a:rPr lang="en-US" dirty="0" smtClean="0"/>
              <a:t>Glasses </a:t>
            </a:r>
          </a:p>
          <a:p>
            <a:pPr lvl="2"/>
            <a:r>
              <a:rPr lang="en-US" dirty="0" smtClean="0"/>
              <a:t>Contact lenses</a:t>
            </a:r>
          </a:p>
          <a:p>
            <a:pPr lvl="2"/>
            <a:r>
              <a:rPr lang="en-US" dirty="0" smtClean="0"/>
              <a:t>Eye shapes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9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</a:t>
            </a:r>
            <a:r>
              <a:rPr lang="en-US" dirty="0" smtClean="0"/>
              <a:t>200</a:t>
            </a:r>
            <a:r>
              <a:rPr lang="en-US" dirty="0"/>
              <a:t>, </a:t>
            </a:r>
            <a:r>
              <a:rPr lang="en-US" dirty="0" smtClean="0"/>
              <a:t>300</a:t>
            </a:r>
            <a:r>
              <a:rPr lang="en-US" dirty="0"/>
              <a:t>, </a:t>
            </a:r>
            <a:r>
              <a:rPr lang="en-US" dirty="0" smtClean="0"/>
              <a:t>400</a:t>
            </a:r>
            <a:r>
              <a:rPr lang="en-US" dirty="0"/>
              <a:t>, </a:t>
            </a:r>
            <a:r>
              <a:rPr lang="en-US" dirty="0" smtClean="0"/>
              <a:t>500, 600</a:t>
            </a:r>
            <a:endParaRPr lang="en-US" dirty="0"/>
          </a:p>
          <a:p>
            <a:r>
              <a:rPr lang="en-US" dirty="0" smtClean="0"/>
              <a:t>Participants </a:t>
            </a:r>
            <a:r>
              <a:rPr lang="en-US" dirty="0"/>
              <a:t>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7386722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198</TotalTime>
  <Words>258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Century Schoolbook</vt:lpstr>
      <vt:lpstr>Times New Roman</vt:lpstr>
      <vt:lpstr>Wingdings 2</vt:lpstr>
      <vt:lpstr>View</vt:lpstr>
      <vt:lpstr>Reading With  Your Eyes</vt:lpstr>
      <vt:lpstr>Problem Formulation</vt:lpstr>
      <vt:lpstr>Problem Formulation</vt:lpstr>
      <vt:lpstr>Experimentation for the Textbox Size </vt:lpstr>
      <vt:lpstr>Experimentation for the Textbox Size </vt:lpstr>
      <vt:lpstr>Experimentation for the Textbox Size </vt:lpstr>
      <vt:lpstr>Experiment for the Delay Amounts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Ashkan Bozorgzad</cp:lastModifiedBy>
  <cp:revision>33</cp:revision>
  <dcterms:created xsi:type="dcterms:W3CDTF">2016-11-10T15:33:52Z</dcterms:created>
  <dcterms:modified xsi:type="dcterms:W3CDTF">2016-12-08T04:28:33Z</dcterms:modified>
</cp:coreProperties>
</file>