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72" r:id="rId8"/>
    <p:sldId id="284" r:id="rId9"/>
    <p:sldId id="28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683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hkan\Google%20Drive\Grid_Data%20Version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Sheet1!$B$61:$D$61</c:f>
              <c:strCache>
                <c:ptCount val="3"/>
                <c:pt idx="0">
                  <c:v>9X9</c:v>
                </c:pt>
                <c:pt idx="1">
                  <c:v>11X11</c:v>
                </c:pt>
                <c:pt idx="2">
                  <c:v>13X13</c:v>
                </c:pt>
              </c:strCache>
            </c:strRef>
          </c:cat>
          <c:val>
            <c:numRef>
              <c:f>Sheet1!$B$62:$D$62</c:f>
              <c:numCache>
                <c:formatCode>General</c:formatCode>
                <c:ptCount val="3"/>
                <c:pt idx="0">
                  <c:v>0.75714285714285723</c:v>
                </c:pt>
                <c:pt idx="1">
                  <c:v>0.84285714285714286</c:v>
                </c:pt>
                <c:pt idx="2">
                  <c:v>0.7142857142857143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984232"/>
        <c:axId val="92294480"/>
      </c:barChart>
      <c:catAx>
        <c:axId val="147984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Number of grid</a:t>
                </a:r>
              </a:p>
            </c:rich>
          </c:tx>
          <c:layout>
            <c:manualLayout>
              <c:xMode val="edge"/>
              <c:yMode val="edge"/>
              <c:x val="0.45968031820816396"/>
              <c:y val="0.911194460180613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2294480"/>
        <c:crosses val="autoZero"/>
        <c:auto val="1"/>
        <c:lblAlgn val="ctr"/>
        <c:lblOffset val="100"/>
        <c:noMultiLvlLbl val="0"/>
      </c:catAx>
      <c:valAx>
        <c:axId val="92294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Acuracy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7984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(Sheet1!$B$61,Sheet1!$E$61,Sheet1!$F$61,Sheet1!$G$61,Sheet1!$H$61)</c:f>
              <c:strCache>
                <c:ptCount val="5"/>
                <c:pt idx="0">
                  <c:v>9X9</c:v>
                </c:pt>
                <c:pt idx="1">
                  <c:v>9X15</c:v>
                </c:pt>
                <c:pt idx="2">
                  <c:v>9X17</c:v>
                </c:pt>
                <c:pt idx="3">
                  <c:v>9X19</c:v>
                </c:pt>
                <c:pt idx="4">
                  <c:v>9X23</c:v>
                </c:pt>
              </c:strCache>
            </c:strRef>
          </c:cat>
          <c:val>
            <c:numRef>
              <c:f>(Sheet1!$B$62,Sheet1!$E$62,Sheet1!$F$62,Sheet1!$G$62,Sheet1!$H$62)</c:f>
              <c:numCache>
                <c:formatCode>General</c:formatCode>
                <c:ptCount val="5"/>
                <c:pt idx="0">
                  <c:v>0.75714285714285723</c:v>
                </c:pt>
                <c:pt idx="1">
                  <c:v>0.77142857142857146</c:v>
                </c:pt>
                <c:pt idx="2">
                  <c:v>0.77142857142857146</c:v>
                </c:pt>
                <c:pt idx="3">
                  <c:v>0.7857142857142857</c:v>
                </c:pt>
                <c:pt idx="4">
                  <c:v>0.72857142857142865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085704"/>
        <c:axId val="4873440"/>
      </c:barChart>
      <c:catAx>
        <c:axId val="149085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Number of grid</a:t>
                </a:r>
              </a:p>
            </c:rich>
          </c:tx>
          <c:layout>
            <c:manualLayout>
              <c:xMode val="edge"/>
              <c:yMode val="edge"/>
              <c:x val="0.45968031820816396"/>
              <c:y val="0.911194460180613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873440"/>
        <c:crosses val="autoZero"/>
        <c:auto val="1"/>
        <c:lblAlgn val="ctr"/>
        <c:lblOffset val="100"/>
        <c:noMultiLvlLbl val="0"/>
      </c:catAx>
      <c:valAx>
        <c:axId val="4873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Acuracy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9085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200ms Delay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Sheet1!$A$3:$E$3</c:f>
              <c:strCache>
                <c:ptCount val="5"/>
                <c:pt idx="0">
                  <c:v>Strongly Disagree (1)</c:v>
                </c:pt>
                <c:pt idx="1">
                  <c:v>Disagree (2)</c:v>
                </c:pt>
                <c:pt idx="2">
                  <c:v>Neither agree no disagree (3)</c:v>
                </c:pt>
                <c:pt idx="3">
                  <c:v>Agree (4)</c:v>
                </c:pt>
                <c:pt idx="4">
                  <c:v>Strongly Agree (5)</c:v>
                </c:pt>
              </c:strCache>
            </c:strRef>
          </c:cat>
          <c:val>
            <c:numRef>
              <c:f>Sheet1!$A$4:$E$4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</c:ser>
        <c:ser>
          <c:idx val="1"/>
          <c:order val="1"/>
          <c:tx>
            <c:v>300 ms Delay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Sheet1!$A$8:$E$8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</c:ser>
        <c:ser>
          <c:idx val="2"/>
          <c:order val="2"/>
          <c:tx>
            <c:v>400 ms Delay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Sheet1!$A$12:$E$12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</c:numCache>
            </c:numRef>
          </c:val>
        </c:ser>
        <c:ser>
          <c:idx val="3"/>
          <c:order val="3"/>
          <c:tx>
            <c:v>450 ms Delay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Sheet1!$A$16:$E$16</c:f>
              <c:numCache>
                <c:formatCode>General</c:formatCode>
                <c:ptCount val="5"/>
                <c:pt idx="0">
                  <c:v>2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</c:ser>
        <c:ser>
          <c:idx val="4"/>
          <c:order val="4"/>
          <c:tx>
            <c:v>500 ms DElay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Sheet1!$A$20:$E$20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</c:ser>
        <c:ser>
          <c:idx val="5"/>
          <c:order val="5"/>
          <c:tx>
            <c:v>600 ms Delay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Sheet1!$A$24:$E$24</c:f>
              <c:numCache>
                <c:formatCode>General</c:formatCode>
                <c:ptCount val="5"/>
                <c:pt idx="0">
                  <c:v>3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6330408"/>
        <c:axId val="426331584"/>
      </c:barChart>
      <c:catAx>
        <c:axId val="426330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26331584"/>
        <c:crosses val="autoZero"/>
        <c:auto val="1"/>
        <c:lblAlgn val="ctr"/>
        <c:lblOffset val="100"/>
        <c:noMultiLvlLbl val="0"/>
      </c:catAx>
      <c:valAx>
        <c:axId val="426331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 b="1"/>
                  <a:t>Number of votes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2633040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(Sheet1!$I$3,Sheet1!$I$8,Sheet1!$I$12,Sheet1!$I$16,Sheet1!$I$20,Sheet1!$I$24)</c:f>
              <c:strCache>
                <c:ptCount val="6"/>
                <c:pt idx="0">
                  <c:v>200 ms</c:v>
                </c:pt>
                <c:pt idx="1">
                  <c:v>300 ms</c:v>
                </c:pt>
                <c:pt idx="2">
                  <c:v>400 ms</c:v>
                </c:pt>
                <c:pt idx="3">
                  <c:v>450 ms</c:v>
                </c:pt>
                <c:pt idx="4">
                  <c:v>500 ms</c:v>
                </c:pt>
                <c:pt idx="5">
                  <c:v>600 ms</c:v>
                </c:pt>
              </c:strCache>
            </c:strRef>
          </c:cat>
          <c:val>
            <c:numRef>
              <c:f>(Sheet1!$H$3,Sheet1!$H$8,Sheet1!$H$12,Sheet1!$H$16,Sheet1!$H$20,Sheet1!$H$24)</c:f>
              <c:numCache>
                <c:formatCode>General</c:formatCode>
                <c:ptCount val="6"/>
                <c:pt idx="0">
                  <c:v>2.25</c:v>
                </c:pt>
                <c:pt idx="1">
                  <c:v>2.5</c:v>
                </c:pt>
                <c:pt idx="2">
                  <c:v>2.5</c:v>
                </c:pt>
                <c:pt idx="3">
                  <c:v>2</c:v>
                </c:pt>
                <c:pt idx="4">
                  <c:v>2</c:v>
                </c:pt>
                <c:pt idx="5">
                  <c:v>1.25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3852704"/>
        <c:axId val="423853096"/>
      </c:barChart>
      <c:catAx>
        <c:axId val="423852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/>
                  <a:t>Delay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23853096"/>
        <c:crosses val="autoZero"/>
        <c:auto val="1"/>
        <c:lblAlgn val="ctr"/>
        <c:lblOffset val="100"/>
        <c:noMultiLvlLbl val="0"/>
      </c:catAx>
      <c:valAx>
        <c:axId val="423853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Average value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2385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1023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5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3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07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1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7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9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7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9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With </a:t>
            </a:r>
            <a:br>
              <a:rPr lang="en-US" dirty="0"/>
            </a:br>
            <a:r>
              <a:rPr lang="en-US" dirty="0"/>
              <a:t>Your Eyes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Ashkan</a:t>
            </a:r>
            <a:r>
              <a:rPr lang="en-US" dirty="0"/>
              <a:t> </a:t>
            </a:r>
            <a:r>
              <a:rPr lang="en-US" dirty="0" err="1"/>
              <a:t>Bozorgzad</a:t>
            </a:r>
            <a:r>
              <a:rPr lang="en-US" dirty="0"/>
              <a:t>, Kyle Diederich, </a:t>
            </a:r>
            <a:r>
              <a:rPr lang="en-US" dirty="0" err="1"/>
              <a:t>Suhas</a:t>
            </a:r>
            <a:r>
              <a:rPr lang="en-US" dirty="0"/>
              <a:t> Kumar, </a:t>
            </a:r>
            <a:r>
              <a:rPr lang="en-US" dirty="0" err="1"/>
              <a:t>Ziqi</a:t>
            </a:r>
            <a:r>
              <a:rPr lang="en-US" dirty="0"/>
              <a:t> Su</a:t>
            </a:r>
          </a:p>
        </p:txBody>
      </p:sp>
    </p:spTree>
    <p:extLst>
      <p:ext uri="{BB962C8B-B14F-4D97-AF65-F5344CB8AC3E}">
        <p14:creationId xmlns:p14="http://schemas.microsoft.com/office/powerpoint/2010/main" val="340684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3217333"/>
          </a:xfrm>
        </p:spPr>
        <p:txBody>
          <a:bodyPr>
            <a:normAutofit/>
          </a:bodyPr>
          <a:lstStyle/>
          <a:p>
            <a:r>
              <a:rPr lang="en-US" b="1" dirty="0" smtClean="0"/>
              <a:t>Description:</a:t>
            </a:r>
          </a:p>
          <a:p>
            <a:pPr lvl="1"/>
            <a:r>
              <a:rPr lang="en-US" dirty="0" smtClean="0"/>
              <a:t>Develop techniques to convert eye tracking into the precision text detecting during reading for children</a:t>
            </a:r>
          </a:p>
          <a:p>
            <a:r>
              <a:rPr lang="en-US" b="1" dirty="0" smtClean="0"/>
              <a:t>Input:</a:t>
            </a:r>
          </a:p>
          <a:p>
            <a:pPr lvl="1"/>
            <a:r>
              <a:rPr lang="en-US" dirty="0" smtClean="0"/>
              <a:t>An environment contains the picture and texts</a:t>
            </a:r>
          </a:p>
          <a:p>
            <a:pPr lvl="1"/>
            <a:r>
              <a:rPr lang="en-US" dirty="0" smtClean="0"/>
              <a:t>User who wants detect text</a:t>
            </a:r>
          </a:p>
          <a:p>
            <a:r>
              <a:rPr lang="en-US" b="1" dirty="0" smtClean="0"/>
              <a:t>Output:</a:t>
            </a:r>
          </a:p>
          <a:p>
            <a:pPr lvl="1"/>
            <a:r>
              <a:rPr lang="en-US" dirty="0" smtClean="0"/>
              <a:t>Highlighted text</a:t>
            </a:r>
          </a:p>
          <a:p>
            <a:pPr lvl="1"/>
            <a:r>
              <a:rPr lang="en-US" dirty="0" smtClean="0"/>
              <a:t>Voice of the detected word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811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3217333"/>
          </a:xfrm>
        </p:spPr>
        <p:txBody>
          <a:bodyPr>
            <a:normAutofit/>
          </a:bodyPr>
          <a:lstStyle/>
          <a:p>
            <a:r>
              <a:rPr lang="en-US" b="1" dirty="0" smtClean="0"/>
              <a:t>Technical Challenges:</a:t>
            </a:r>
          </a:p>
          <a:p>
            <a:pPr lvl="1"/>
            <a:r>
              <a:rPr lang="en-US" b="1" dirty="0" smtClean="0"/>
              <a:t>How detect eyes continuously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The best way of detecting object (Text)</a:t>
            </a:r>
          </a:p>
          <a:p>
            <a:pPr lvl="1"/>
            <a:endParaRPr lang="en-US" b="1" dirty="0"/>
          </a:p>
          <a:p>
            <a:pPr lvl="1"/>
            <a:r>
              <a:rPr lang="en-US" b="1" dirty="0" smtClean="0"/>
              <a:t>Overcome the limitation of the </a:t>
            </a:r>
            <a:r>
              <a:rPr lang="en-US" b="1" dirty="0" err="1" smtClean="0"/>
              <a:t>Tobii</a:t>
            </a:r>
            <a:r>
              <a:rPr lang="en-US" b="1" dirty="0" smtClean="0"/>
              <a:t> eye engine</a:t>
            </a:r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358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for the Textbox Size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Goal: Determining reasonable word spacing amount:</a:t>
                </a:r>
              </a:p>
              <a:p>
                <a:r>
                  <a:rPr lang="en-US" dirty="0" smtClean="0"/>
                  <a:t>7 different text box sizes were selected for tests:</a:t>
                </a:r>
              </a:p>
              <a:p>
                <a:pPr lvl="1"/>
                <a:r>
                  <a:rPr lang="en-US" dirty="0" smtClean="0"/>
                  <a:t>9 * 9, 11 * 11, 13 * 13</a:t>
                </a:r>
              </a:p>
              <a:p>
                <a:pPr lvl="1"/>
                <a:r>
                  <a:rPr lang="en-US" dirty="0" smtClean="0"/>
                  <a:t>9 * 15, 9 * 17, 9 * 19, 9 * 23</a:t>
                </a:r>
              </a:p>
              <a:p>
                <a:r>
                  <a:rPr lang="en-US" dirty="0" smtClean="0"/>
                  <a:t>4 people, 2 tests for each size</a:t>
                </a:r>
              </a:p>
              <a:p>
                <a:r>
                  <a:rPr lang="en-US" dirty="0" smtClean="0"/>
                  <a:t>Using random number for selections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𝐴𝑐𝑢𝑟𝑎𝑐𝑦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𝐶𝑜𝑟𝑟𝑒𝑐𝑙𝑦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𝑑𝑒𝑡𝑒𝑐𝑡𝑒𝑑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𝑤𝑜𝑟𝑑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𝑤𝑜𝑟𝑑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374" y="2164520"/>
            <a:ext cx="2743200" cy="17345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85841" y="4234816"/>
            <a:ext cx="191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* 11 grid line</a:t>
            </a:r>
          </a:p>
        </p:txBody>
      </p:sp>
    </p:spTree>
    <p:extLst>
      <p:ext uri="{BB962C8B-B14F-4D97-AF65-F5344CB8AC3E}">
        <p14:creationId xmlns:p14="http://schemas.microsoft.com/office/powerpoint/2010/main" val="285886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 for the Textbox Size 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71649" y="2630311"/>
          <a:ext cx="4856706" cy="3104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0547754"/>
              </p:ext>
            </p:extLst>
          </p:nvPr>
        </p:nvGraphicFramePr>
        <p:xfrm>
          <a:off x="5703182" y="2630311"/>
          <a:ext cx="4855464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0047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for the Textbox Size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reasons of result variability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User learning process during the tests</a:t>
            </a:r>
          </a:p>
          <a:p>
            <a:pPr marL="617220" lvl="1" indent="-342900">
              <a:buFont typeface="+mj-lt"/>
              <a:buAutoNum type="arabicPeriod"/>
            </a:pPr>
            <a:endParaRPr lang="en-US" dirty="0" smtClean="0"/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High sensitivity  of calibration process</a:t>
            </a:r>
          </a:p>
          <a:p>
            <a:pPr marL="617220" lvl="1" indent="-342900">
              <a:buFont typeface="+mj-lt"/>
              <a:buAutoNum type="arabicPeriod"/>
            </a:pPr>
            <a:endParaRPr lang="en-US" dirty="0" smtClean="0"/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limited number of experiments</a:t>
            </a:r>
          </a:p>
          <a:p>
            <a:pPr marL="617220" lvl="1" indent="-342900">
              <a:buFont typeface="+mj-lt"/>
              <a:buAutoNum type="arabicPeriod"/>
            </a:pPr>
            <a:endParaRPr lang="en-US" dirty="0"/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People with individual differences:</a:t>
            </a:r>
          </a:p>
          <a:p>
            <a:pPr lvl="2"/>
            <a:r>
              <a:rPr lang="en-US" dirty="0" smtClean="0"/>
              <a:t>Glasses </a:t>
            </a:r>
          </a:p>
          <a:p>
            <a:pPr lvl="2"/>
            <a:r>
              <a:rPr lang="en-US" dirty="0" smtClean="0"/>
              <a:t>Contact lenses</a:t>
            </a:r>
          </a:p>
          <a:p>
            <a:pPr lvl="2"/>
            <a:r>
              <a:rPr lang="en-US" dirty="0" smtClean="0"/>
              <a:t>Eye shapes</a:t>
            </a:r>
          </a:p>
          <a:p>
            <a:pPr marL="617220" lvl="1" indent="-3429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09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for the Delay Amounts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Determine reasonable delay</a:t>
            </a:r>
          </a:p>
          <a:p>
            <a:pPr lvl="1"/>
            <a:r>
              <a:rPr lang="en-US" dirty="0"/>
              <a:t>Delay governs when text is activated</a:t>
            </a:r>
          </a:p>
          <a:p>
            <a:r>
              <a:rPr lang="en-US" dirty="0"/>
              <a:t>Setup various amounts of manual delay:</a:t>
            </a:r>
          </a:p>
          <a:p>
            <a:pPr lvl="1"/>
            <a:r>
              <a:rPr lang="en-US" dirty="0"/>
              <a:t>Delay in milliseconds: </a:t>
            </a:r>
            <a:r>
              <a:rPr lang="en-US" dirty="0" smtClean="0"/>
              <a:t>200</a:t>
            </a:r>
            <a:r>
              <a:rPr lang="en-US" dirty="0"/>
              <a:t>, </a:t>
            </a:r>
            <a:r>
              <a:rPr lang="en-US" dirty="0" smtClean="0"/>
              <a:t>300</a:t>
            </a:r>
            <a:r>
              <a:rPr lang="en-US" dirty="0"/>
              <a:t>, </a:t>
            </a:r>
            <a:r>
              <a:rPr lang="en-US" dirty="0" smtClean="0"/>
              <a:t>400</a:t>
            </a:r>
            <a:r>
              <a:rPr lang="en-US" dirty="0"/>
              <a:t>, </a:t>
            </a:r>
            <a:r>
              <a:rPr lang="en-US" dirty="0" smtClean="0"/>
              <a:t>500, 600</a:t>
            </a:r>
            <a:endParaRPr lang="en-US" dirty="0"/>
          </a:p>
          <a:p>
            <a:r>
              <a:rPr lang="en-US" dirty="0" smtClean="0"/>
              <a:t>Participants </a:t>
            </a:r>
            <a:r>
              <a:rPr lang="en-US" dirty="0"/>
              <a:t>rate user experience on Likert Scale of 1 to 5</a:t>
            </a:r>
          </a:p>
          <a:p>
            <a:pPr lvl="1"/>
            <a:r>
              <a:rPr lang="en-US" dirty="0"/>
              <a:t>Require participants to provide feedback explaining choice</a:t>
            </a:r>
          </a:p>
          <a:p>
            <a:pPr lvl="1"/>
            <a:r>
              <a:rPr lang="en-US" dirty="0" smtClean="0"/>
              <a:t>Choose </a:t>
            </a:r>
            <a:r>
              <a:rPr lang="en-US" dirty="0"/>
              <a:t>average amount as acceptable delay</a:t>
            </a:r>
          </a:p>
        </p:txBody>
      </p:sp>
    </p:spTree>
    <p:extLst>
      <p:ext uri="{BB962C8B-B14F-4D97-AF65-F5344CB8AC3E}">
        <p14:creationId xmlns:p14="http://schemas.microsoft.com/office/powerpoint/2010/main" val="73867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for the Delay Amounts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039829"/>
              </p:ext>
            </p:extLst>
          </p:nvPr>
        </p:nvGraphicFramePr>
        <p:xfrm>
          <a:off x="1397530" y="1919111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630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for the Delay Amounts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201212"/>
              </p:ext>
            </p:extLst>
          </p:nvPr>
        </p:nvGraphicFramePr>
        <p:xfrm>
          <a:off x="1261872" y="2054577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432194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213</TotalTime>
  <Words>274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Century Schoolbook</vt:lpstr>
      <vt:lpstr>Times New Roman</vt:lpstr>
      <vt:lpstr>Wingdings 2</vt:lpstr>
      <vt:lpstr>View</vt:lpstr>
      <vt:lpstr>Reading With  Your Eyes</vt:lpstr>
      <vt:lpstr>Problem Formulation</vt:lpstr>
      <vt:lpstr>Problem Formulation</vt:lpstr>
      <vt:lpstr>Experimentation for the Textbox Size </vt:lpstr>
      <vt:lpstr>Experimentation for the Textbox Size </vt:lpstr>
      <vt:lpstr>Experimentation for the Textbox Size </vt:lpstr>
      <vt:lpstr>Experiment for the Delay Amounts</vt:lpstr>
      <vt:lpstr>Experiment for the Delay Amounts</vt:lpstr>
      <vt:lpstr>Experiment for the Delay Amounts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With  Your Eyes</dc:title>
  <dc:creator>Diederich</dc:creator>
  <cp:lastModifiedBy>Ashkan Bozorgzad</cp:lastModifiedBy>
  <cp:revision>35</cp:revision>
  <dcterms:created xsi:type="dcterms:W3CDTF">2016-11-10T15:33:52Z</dcterms:created>
  <dcterms:modified xsi:type="dcterms:W3CDTF">2016-12-09T02:18:29Z</dcterms:modified>
</cp:coreProperties>
</file>