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75" r:id="rId5"/>
    <p:sldId id="267" r:id="rId6"/>
    <p:sldId id="266" r:id="rId7"/>
    <p:sldId id="276" r:id="rId8"/>
    <p:sldId id="278" r:id="rId9"/>
    <p:sldId id="268" r:id="rId10"/>
    <p:sldId id="285" r:id="rId11"/>
    <p:sldId id="291" r:id="rId12"/>
    <p:sldId id="292" r:id="rId13"/>
    <p:sldId id="293" r:id="rId14"/>
    <p:sldId id="294" r:id="rId15"/>
    <p:sldId id="286" r:id="rId16"/>
    <p:sldId id="287" r:id="rId17"/>
    <p:sldId id="288" r:id="rId18"/>
    <p:sldId id="289" r:id="rId19"/>
    <p:sldId id="290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ashkan\Google%20Drive\Grid_Data%20Version%20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2.xlsx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3.xlsx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</c:v>
                </c:pt>
                <c:pt idx="1">
                  <c:v>0.842857142857143</c:v>
                </c:pt>
                <c:pt idx="2">
                  <c:v>0.714285714285714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75897536"/>
        <c:axId val="-1875757008"/>
      </c:barChart>
      <c:catAx>
        <c:axId val="-1875897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4"/>
              <c:y val="0.911194460180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75757008"/>
        <c:crosses val="autoZero"/>
        <c:auto val="1"/>
        <c:lblAlgn val="ctr"/>
        <c:lblOffset val="100"/>
        <c:noMultiLvlLbl val="0"/>
      </c:catAx>
      <c:valAx>
        <c:axId val="-187575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7589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</c:v>
                </c:pt>
                <c:pt idx="1">
                  <c:v>0.771428571428572</c:v>
                </c:pt>
                <c:pt idx="2">
                  <c:v>0.771428571428572</c:v>
                </c:pt>
                <c:pt idx="3">
                  <c:v>0.785714285714286</c:v>
                </c:pt>
                <c:pt idx="4">
                  <c:v>0.728571428571429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64270288"/>
        <c:axId val="-1864901344"/>
      </c:barChart>
      <c:catAx>
        <c:axId val="-186427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4"/>
              <c:y val="0.911194460180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64901344"/>
        <c:crosses val="autoZero"/>
        <c:auto val="1"/>
        <c:lblAlgn val="ctr"/>
        <c:lblOffset val="100"/>
        <c:noMultiLvlLbl val="0"/>
      </c:catAx>
      <c:valAx>
        <c:axId val="-186490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6427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200ms Delay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Sheet1!$A$3:$E$3</c:f>
              <c:strCache>
                <c:ptCount val="5"/>
                <c:pt idx="0">
                  <c:v>Strongly Disagree (1)</c:v>
                </c:pt>
                <c:pt idx="1">
                  <c:v>Disagree (2)</c:v>
                </c:pt>
                <c:pt idx="2">
                  <c:v>Neither agree no disagree (3)</c:v>
                </c:pt>
                <c:pt idx="3">
                  <c:v>Agree (4)</c:v>
                </c:pt>
                <c:pt idx="4">
                  <c:v>Strongly Agree (5)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v>300 ms Delay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Sheet1!$A$8:$E$8</c:f>
              <c:numCache>
                <c:formatCode>General</c:formatCode>
                <c:ptCount val="5"/>
                <c:pt idx="0">
                  <c:v>0.0</c:v>
                </c:pt>
                <c:pt idx="1">
                  <c:v>3.0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v>400 ms Delay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Sheet1!$A$12:$E$12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2.0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tx>
            <c:v>450 ms Delay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Sheet1!$A$16:$E$16</c:f>
              <c:numCache>
                <c:formatCode>General</c:formatCode>
                <c:ptCount val="5"/>
                <c:pt idx="0">
                  <c:v>2.0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  <c:pt idx="4">
                  <c:v>1.0</c:v>
                </c:pt>
              </c:numCache>
            </c:numRef>
          </c:val>
        </c:ser>
        <c:ser>
          <c:idx val="4"/>
          <c:order val="4"/>
          <c:tx>
            <c:v>500 ms DElay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Sheet1!$A$20:$E$20</c:f>
              <c:numCache>
                <c:formatCode>General</c:formatCode>
                <c:ptCount val="5"/>
                <c:pt idx="0">
                  <c:v>2.0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4">
                  <c:v>0.0</c:v>
                </c:pt>
              </c:numCache>
            </c:numRef>
          </c:val>
        </c:ser>
        <c:ser>
          <c:idx val="5"/>
          <c:order val="5"/>
          <c:tx>
            <c:v>600 ms Delay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Sheet1!$A$24:$E$24</c:f>
              <c:numCache>
                <c:formatCode>General</c:formatCode>
                <c:ptCount val="5"/>
                <c:pt idx="0">
                  <c:v>3.0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65887968"/>
        <c:axId val="-1860563728"/>
      </c:barChart>
      <c:catAx>
        <c:axId val="-186588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60563728"/>
        <c:crosses val="autoZero"/>
        <c:auto val="1"/>
        <c:lblAlgn val="ctr"/>
        <c:lblOffset val="100"/>
        <c:noMultiLvlLbl val="0"/>
      </c:catAx>
      <c:valAx>
        <c:axId val="-186056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1"/>
                  <a:t>Number of votes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65887968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(Sheet1!$I$3,Sheet1!$I$8,Sheet1!$I$12,Sheet1!$I$16,Sheet1!$I$20,Sheet1!$I$24)</c:f>
              <c:strCache>
                <c:ptCount val="6"/>
                <c:pt idx="0">
                  <c:v>200 ms</c:v>
                </c:pt>
                <c:pt idx="1">
                  <c:v>300 ms</c:v>
                </c:pt>
                <c:pt idx="2">
                  <c:v>400 ms</c:v>
                </c:pt>
                <c:pt idx="3">
                  <c:v>450 ms</c:v>
                </c:pt>
                <c:pt idx="4">
                  <c:v>500 ms</c:v>
                </c:pt>
                <c:pt idx="5">
                  <c:v>600 ms</c:v>
                </c:pt>
              </c:strCache>
            </c:strRef>
          </c:cat>
          <c:val>
            <c:numRef>
              <c:f>(Sheet1!$H$3,Sheet1!$H$8,Sheet1!$H$12,Sheet1!$H$16,Sheet1!$H$20,Sheet1!$H$24)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2.5</c:v>
                </c:pt>
                <c:pt idx="3">
                  <c:v>2.0</c:v>
                </c:pt>
                <c:pt idx="4">
                  <c:v>2.0</c:v>
                </c:pt>
                <c:pt idx="5">
                  <c:v>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76685296"/>
        <c:axId val="-1876637024"/>
      </c:barChart>
      <c:catAx>
        <c:axId val="-187668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Delay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76637024"/>
        <c:crosses val="autoZero"/>
        <c:auto val="1"/>
        <c:lblAlgn val="ctr"/>
        <c:lblOffset val="100"/>
        <c:noMultiLvlLbl val="0"/>
      </c:catAx>
      <c:valAx>
        <c:axId val="-187663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Average value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87668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ability.gov/how-to-and-tools/methods/eye-track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</a:t>
                </a:r>
                <a:r>
                  <a:rPr lang="en-US" dirty="0" smtClean="0"/>
                  <a:t>Determining the </a:t>
                </a:r>
                <a:r>
                  <a:rPr lang="en-US" dirty="0"/>
                  <a:t>reasonable word spacing amount:</a:t>
                </a:r>
              </a:p>
              <a:p>
                <a:r>
                  <a:rPr lang="en-US" dirty="0" smtClean="0"/>
                  <a:t>7 different text box sizes were selected for the tests:</a:t>
                </a:r>
              </a:p>
              <a:p>
                <a:pPr lvl="1"/>
                <a:r>
                  <a:rPr lang="en-US" dirty="0" smtClean="0"/>
                  <a:t>9 * 9, 11 * 11, 13 * 13</a:t>
                </a:r>
              </a:p>
              <a:p>
                <a:pPr lvl="1"/>
                <a:r>
                  <a:rPr lang="en-US" dirty="0" smtClean="0"/>
                  <a:t>9 * 15, 9 * 17, 9 * 19, 9 * 23</a:t>
                </a:r>
              </a:p>
              <a:p>
                <a:r>
                  <a:rPr lang="en-US" dirty="0" smtClean="0"/>
                  <a:t>4 people, 2 tests for each size</a:t>
                </a:r>
              </a:p>
              <a:p>
                <a:r>
                  <a:rPr lang="en-US" dirty="0" smtClean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74" y="22280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11880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15" y="322826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0" y="1648388"/>
            <a:ext cx="4876095" cy="36570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97" y="-142444"/>
            <a:ext cx="4775553" cy="3581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3213263"/>
            <a:ext cx="4859649" cy="36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" y="1691322"/>
            <a:ext cx="4749433" cy="3562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0"/>
            <a:ext cx="4801704" cy="3601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3435626"/>
            <a:ext cx="4801704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25" y="-369651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955911"/>
            <a:ext cx="3985955" cy="2989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56" y="955911"/>
            <a:ext cx="4037892" cy="302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955911"/>
            <a:ext cx="3985955" cy="298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3785207"/>
            <a:ext cx="3985955" cy="2989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23" y="3785207"/>
            <a:ext cx="4070915" cy="3053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3785206"/>
            <a:ext cx="3985955" cy="29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76" y="-143097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smtClean="0"/>
              <a:t>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1154609"/>
            <a:ext cx="3985954" cy="2989466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" y="1154609"/>
            <a:ext cx="3985955" cy="2989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53" y="1154583"/>
            <a:ext cx="3986025" cy="2989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" y="3995530"/>
            <a:ext cx="3999684" cy="2999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3995530"/>
            <a:ext cx="3999684" cy="2999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87" y="3995529"/>
            <a:ext cx="3948850" cy="29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8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High sensitivity  of the 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limited number of the experiments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People with individual differences:</a:t>
            </a:r>
          </a:p>
          <a:p>
            <a:pPr lvl="2"/>
            <a:r>
              <a:rPr lang="en-US" dirty="0" smtClean="0"/>
              <a:t>Glasses </a:t>
            </a:r>
          </a:p>
          <a:p>
            <a:pPr lvl="2"/>
            <a:r>
              <a:rPr lang="en-US" dirty="0" smtClean="0"/>
              <a:t>Contact lenses</a:t>
            </a:r>
          </a:p>
          <a:p>
            <a:pPr lvl="2"/>
            <a:r>
              <a:rPr lang="en-US" dirty="0" smtClean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</a:t>
            </a:r>
            <a:r>
              <a:rPr lang="en-US" dirty="0" smtClean="0"/>
              <a:t>200</a:t>
            </a:r>
            <a:r>
              <a:rPr lang="en-US" dirty="0"/>
              <a:t>, </a:t>
            </a:r>
            <a:r>
              <a:rPr lang="en-US" dirty="0" smtClean="0"/>
              <a:t>300</a:t>
            </a:r>
            <a:r>
              <a:rPr lang="en-US" dirty="0"/>
              <a:t>, </a:t>
            </a:r>
            <a:r>
              <a:rPr lang="en-US" dirty="0" smtClean="0"/>
              <a:t>400, 450, 500, 600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/>
              <a:t>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80543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397530" y="1919111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52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61872" y="2054577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23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Description:</a:t>
            </a:r>
          </a:p>
          <a:p>
            <a:pPr lvl="1"/>
            <a:r>
              <a:rPr lang="en-US" dirty="0" smtClean="0"/>
              <a:t>Develop techniques to convert eye the tracking into the precision text detecting during the reading for children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An environment contains the picture and texts</a:t>
            </a:r>
          </a:p>
          <a:p>
            <a:pPr lvl="1"/>
            <a:r>
              <a:rPr lang="en-US" dirty="0" smtClean="0"/>
              <a:t>User who wants detect text</a:t>
            </a:r>
          </a:p>
          <a:p>
            <a:pPr lvl="1"/>
            <a:r>
              <a:rPr lang="en-US" dirty="0" smtClean="0"/>
              <a:t>Eye tracker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Highlighted text</a:t>
            </a:r>
          </a:p>
          <a:p>
            <a:pPr lvl="1"/>
            <a:r>
              <a:rPr lang="en-US" dirty="0" smtClean="0"/>
              <a:t>Voice of the detected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90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dirty="0"/>
              <a:t>Story </a:t>
            </a:r>
          </a:p>
          <a:p>
            <a:pPr lvl="1" algn="just"/>
            <a:r>
              <a:rPr lang="en-US" sz="2000" dirty="0"/>
              <a:t>Gaze Only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What you will observe in the Story ?</a:t>
            </a:r>
          </a:p>
          <a:p>
            <a:pPr lvl="2" algn="just"/>
            <a:r>
              <a:rPr lang="en-US" sz="1800" dirty="0"/>
              <a:t>MAGIC</a:t>
            </a:r>
          </a:p>
          <a:p>
            <a:pPr lvl="2" algn="just"/>
            <a:r>
              <a:rPr lang="en-US" sz="2000" dirty="0"/>
              <a:t>Text highlight</a:t>
            </a:r>
          </a:p>
          <a:p>
            <a:pPr lvl="2" algn="just"/>
            <a:r>
              <a:rPr lang="en-US" sz="2000" dirty="0"/>
              <a:t>Sound production</a:t>
            </a:r>
          </a:p>
          <a:p>
            <a:pPr lvl="2" algn="just"/>
            <a:r>
              <a:rPr lang="en-US" sz="2000" dirty="0"/>
              <a:t>Gaze navigation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5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400" lvl="5" indent="0">
              <a:buNone/>
            </a:pPr>
            <a:r>
              <a:rPr lang="en-US" sz="2000" dirty="0"/>
              <a:t>                    First Thing to do - Calibration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839191"/>
            <a:ext cx="8562109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0827"/>
          </a:xfrm>
        </p:spPr>
        <p:txBody>
          <a:bodyPr>
            <a:normAutofit fontScale="92500"/>
          </a:bodyPr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1. Vertical Space 			                                    3. Word Delay </a:t>
            </a:r>
          </a:p>
          <a:p>
            <a:pPr marL="0" indent="0">
              <a:buNone/>
            </a:pPr>
            <a:r>
              <a:rPr lang="en-US" dirty="0"/>
              <a:t>      2. Horizontal Space 					       4. Page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4" y="1828801"/>
            <a:ext cx="8352898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Technical Challenges:</a:t>
            </a:r>
          </a:p>
          <a:p>
            <a:pPr lvl="1"/>
            <a:r>
              <a:rPr lang="en-US" b="1" dirty="0" smtClean="0"/>
              <a:t>How detect eyes continuously and constantly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The limitation of the </a:t>
            </a:r>
            <a:r>
              <a:rPr lang="en-US" b="1" dirty="0" err="1" smtClean="0"/>
              <a:t>Tobii</a:t>
            </a:r>
            <a:r>
              <a:rPr lang="en-US" b="1" dirty="0" smtClean="0"/>
              <a:t> eye engine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7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432669"/>
            <a:ext cx="796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application </a:t>
            </a:r>
            <a:r>
              <a:rPr lang="en-US" dirty="0"/>
              <a:t>a</a:t>
            </a:r>
            <a:r>
              <a:rPr lang="en-US" dirty="0" smtClean="0"/>
              <a:t>top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Engine API provides only link between 3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5482" y="3848100"/>
            <a:ext cx="2936631" cy="1137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03" y="3952363"/>
            <a:ext cx="1074428" cy="10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</a:t>
            </a:r>
            <a:r>
              <a:rPr lang="en-US" dirty="0" err="1" smtClean="0"/>
              <a:t>interactable</a:t>
            </a:r>
            <a:r>
              <a:rPr lang="en-US" dirty="0" smtClean="0"/>
              <a:t> objects</a:t>
            </a:r>
            <a:endParaRPr lang="en-US" dirty="0"/>
          </a:p>
          <a:p>
            <a:r>
              <a:rPr lang="en-US" dirty="0"/>
              <a:t>Launch </a:t>
            </a:r>
            <a:r>
              <a:rPr lang="en-US" dirty="0" smtClean="0"/>
              <a:t>events on boundary cross</a:t>
            </a:r>
            <a:endParaRPr lang="en-US" dirty="0"/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 smtClean="0"/>
              <a:t>Control for rapid</a:t>
            </a:r>
            <a:r>
              <a:rPr lang="en-US" dirty="0"/>
              <a:t>, random eye movements</a:t>
            </a:r>
          </a:p>
          <a:p>
            <a:pPr lvl="1"/>
            <a:r>
              <a:rPr lang="en-US" dirty="0" smtClean="0"/>
              <a:t>Focus until activation </a:t>
            </a:r>
            <a:endParaRPr lang="en-US" dirty="0"/>
          </a:p>
          <a:p>
            <a:pPr lvl="1"/>
            <a:r>
              <a:rPr lang="en-US" dirty="0"/>
              <a:t>Manually </a:t>
            </a:r>
            <a:r>
              <a:rPr lang="en-US" dirty="0" smtClean="0"/>
              <a:t>delay adjustment</a:t>
            </a:r>
            <a:endParaRPr lang="en-US" dirty="0"/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 smtClean="0"/>
              <a:t>Sufficiently spacing for visual elements</a:t>
            </a:r>
            <a:endParaRPr lang="en-US" dirty="0"/>
          </a:p>
          <a:p>
            <a:pPr lvl="1"/>
            <a:r>
              <a:rPr lang="en-US" dirty="0" smtClean="0"/>
              <a:t>Clear, unobtrusive visual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18" y="457200"/>
            <a:ext cx="3200400" cy="1600197"/>
          </a:xfrm>
        </p:spPr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5" y="0"/>
            <a:ext cx="7590576" cy="65617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66462" y="2057397"/>
            <a:ext cx="3200400" cy="3810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Interactor manipulation 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</a:t>
            </a:r>
            <a:r>
              <a:rPr lang="en-US" dirty="0" smtClean="0"/>
              <a:t>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Snapshot returned to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Engine translates to meaning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 passed to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2408" y="2479431"/>
            <a:ext cx="334108" cy="3604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8" y="747349"/>
            <a:ext cx="7006816" cy="279994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gaze at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Controller sends gaze location to </a:t>
            </a:r>
            <a:r>
              <a:rPr lang="en-US" dirty="0" err="1" smtClean="0"/>
              <a:t>EyeX</a:t>
            </a:r>
            <a:r>
              <a:rPr lang="en-US" dirty="0" smtClean="0"/>
              <a:t>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EyeX</a:t>
            </a:r>
            <a:r>
              <a:rPr lang="en-US" dirty="0" smtClean="0"/>
              <a:t> Engine interacts client app to determine type of gaze target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required actions if necessary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96154" y="3695431"/>
            <a:ext cx="6340150" cy="2360854"/>
            <a:chOff x="4396154" y="3695431"/>
            <a:chExt cx="6340150" cy="2360854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154" y="3695431"/>
              <a:ext cx="6340150" cy="2360854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00079" y="3753684"/>
              <a:ext cx="2595668" cy="978163"/>
              <a:chOff x="4800079" y="3753684"/>
              <a:chExt cx="2595668" cy="97816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00079" y="3753684"/>
                <a:ext cx="2595668" cy="939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4592" y="3818895"/>
                <a:ext cx="949680" cy="912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Application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sz="half" idx="1"/>
          </p:nvPr>
        </p:nvSpPr>
        <p:spPr>
          <a:xfrm>
            <a:off x="1071329" y="2313987"/>
            <a:ext cx="4480560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Interactor boundary crossed spawns timer</a:t>
            </a:r>
          </a:p>
          <a:p>
            <a:pPr lvl="1"/>
            <a:r>
              <a:rPr lang="en-US" sz="1400" dirty="0" smtClean="0"/>
              <a:t>Text: short timer</a:t>
            </a:r>
          </a:p>
          <a:p>
            <a:pPr lvl="1"/>
            <a:r>
              <a:rPr lang="en-US" sz="1400" dirty="0" smtClean="0"/>
              <a:t>Button: long time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600" dirty="0" smtClean="0"/>
              <a:t>Timer match for button/text</a:t>
            </a:r>
          </a:p>
          <a:p>
            <a:pPr lvl="1"/>
            <a:r>
              <a:rPr lang="en-US" sz="1400" dirty="0" smtClean="0"/>
              <a:t>Text: highlight and play sound</a:t>
            </a:r>
          </a:p>
          <a:p>
            <a:pPr lvl="1"/>
            <a:r>
              <a:rPr lang="en-US" sz="1400" dirty="0" smtClean="0"/>
              <a:t>Button: manipulate story</a:t>
            </a:r>
          </a:p>
          <a:p>
            <a:endParaRPr lang="en-US" sz="16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6126480" y="2447843"/>
            <a:ext cx="4548010" cy="3328704"/>
            <a:chOff x="6126480" y="2447843"/>
            <a:chExt cx="4548010" cy="33287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0" y="2447843"/>
              <a:ext cx="4548010" cy="3328704"/>
            </a:xfrm>
            <a:prstGeom prst="rect">
              <a:avLst/>
            </a:prstGeom>
          </p:spPr>
        </p:pic>
        <p:cxnSp>
          <p:nvCxnSpPr>
            <p:cNvPr id="17" name="Curved Connector 16"/>
            <p:cNvCxnSpPr/>
            <p:nvPr/>
          </p:nvCxnSpPr>
          <p:spPr>
            <a:xfrm>
              <a:off x="6567854" y="4466492"/>
              <a:ext cx="958361" cy="808893"/>
            </a:xfrm>
            <a:prstGeom prst="curvedConnector3">
              <a:avLst>
                <a:gd name="adj1" fmla="val 6100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459884" y="4747827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up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468" y="4677507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3"/>
          </p:cNvCxnSpPr>
          <p:nvPr/>
        </p:nvCxnSpPr>
        <p:spPr>
          <a:xfrm>
            <a:off x="7312407" y="4551473"/>
            <a:ext cx="213808" cy="3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6530" y="4469370"/>
            <a:ext cx="10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Timer start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48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Gaze: quick </a:t>
            </a:r>
            <a:r>
              <a:rPr lang="en-US" dirty="0"/>
              <a:t>and </a:t>
            </a:r>
            <a:r>
              <a:rPr lang="en-US" dirty="0" smtClean="0"/>
              <a:t>natural</a:t>
            </a:r>
          </a:p>
          <a:p>
            <a:endParaRPr lang="en-US" dirty="0"/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 smtClean="0"/>
              <a:t>Intended v. unintended gaze</a:t>
            </a:r>
          </a:p>
          <a:p>
            <a:pPr lvl="1"/>
            <a:endParaRPr lang="en-US" dirty="0"/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 smtClean="0"/>
              <a:t>Color and confirm interactors</a:t>
            </a:r>
            <a:endParaRPr lang="en-US" dirty="0"/>
          </a:p>
          <a:p>
            <a:pPr lvl="1"/>
            <a:r>
              <a:rPr lang="en-US" dirty="0" smtClean="0"/>
              <a:t>Algorithm highlights potential links</a:t>
            </a:r>
            <a:endParaRPr lang="en-US" dirty="0"/>
          </a:p>
          <a:p>
            <a:pPr lvl="1"/>
            <a:r>
              <a:rPr lang="en-US" dirty="0" smtClean="0"/>
              <a:t>Link rich environment</a:t>
            </a:r>
            <a:endParaRPr lang="en-US" dirty="0"/>
          </a:p>
          <a:p>
            <a:pPr lvl="1"/>
            <a:r>
              <a:rPr lang="en-US" dirty="0" smtClean="0"/>
              <a:t>Hands-free browsing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7404028" y="6317615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625</TotalTime>
  <Words>584</Words>
  <Application>Microsoft Macintosh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Cambria Math</vt:lpstr>
      <vt:lpstr>Century Schoolbook</vt:lpstr>
      <vt:lpstr>Times New Roman</vt:lpstr>
      <vt:lpstr>Wingdings 2</vt:lpstr>
      <vt:lpstr>宋体</vt:lpstr>
      <vt:lpstr>View</vt:lpstr>
      <vt:lpstr>Reading With  Your Eyes</vt:lpstr>
      <vt:lpstr>Problem Formulation</vt:lpstr>
      <vt:lpstr>Problem Formulation</vt:lpstr>
      <vt:lpstr>tobii eyeX Programming</vt:lpstr>
      <vt:lpstr>Gaze-Aware Behavior</vt:lpstr>
      <vt:lpstr>The Query Snapshot Cycle</vt:lpstr>
      <vt:lpstr>Control Flow of Application</vt:lpstr>
      <vt:lpstr>Control Flow of Application</vt:lpstr>
      <vt:lpstr>Gaze vs. Mouse</vt:lpstr>
      <vt:lpstr>Experimentation for the Textbox Size </vt:lpstr>
      <vt:lpstr>Hit Table</vt:lpstr>
      <vt:lpstr>Miss Table</vt:lpstr>
      <vt:lpstr>Miss Table Comparison</vt:lpstr>
      <vt:lpstr>Miss Table Comparison</vt:lpstr>
      <vt:lpstr>Experimentation for the Textbox Size </vt:lpstr>
      <vt:lpstr>Experimentation for the Textbox Size </vt:lpstr>
      <vt:lpstr>Experiment for the Delay Amounts</vt:lpstr>
      <vt:lpstr>Experiment for the Delay Amounts</vt:lpstr>
      <vt:lpstr>Experiment for the Delay Amounts</vt:lpstr>
      <vt:lpstr>Demo</vt:lpstr>
      <vt:lpstr>Demo</vt:lpstr>
      <vt:lpstr>Demo</vt:lpstr>
      <vt:lpstr>References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Microsoft Office User</cp:lastModifiedBy>
  <cp:revision>57</cp:revision>
  <dcterms:created xsi:type="dcterms:W3CDTF">2016-11-10T15:33:52Z</dcterms:created>
  <dcterms:modified xsi:type="dcterms:W3CDTF">2016-12-09T15:00:58Z</dcterms:modified>
</cp:coreProperties>
</file>