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284" r:id="rId4"/>
    <p:sldId id="285" r:id="rId5"/>
    <p:sldId id="258" r:id="rId6"/>
    <p:sldId id="257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61" r:id="rId18"/>
    <p:sldId id="271" r:id="rId19"/>
    <p:sldId id="272" r:id="rId20"/>
    <p:sldId id="273" r:id="rId21"/>
    <p:sldId id="276" r:id="rId22"/>
    <p:sldId id="274" r:id="rId23"/>
    <p:sldId id="277" r:id="rId24"/>
    <p:sldId id="275" r:id="rId25"/>
    <p:sldId id="278" r:id="rId26"/>
    <p:sldId id="279" r:id="rId27"/>
    <p:sldId id="280" r:id="rId28"/>
    <p:sldId id="281" r:id="rId29"/>
    <p:sldId id="282" r:id="rId30"/>
    <p:sldId id="287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78" autoAdjust="0"/>
  </p:normalViewPr>
  <p:slideViewPr>
    <p:cSldViewPr>
      <p:cViewPr varScale="1">
        <p:scale>
          <a:sx n="88" d="100"/>
          <a:sy n="88" d="100"/>
        </p:scale>
        <p:origin x="-22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4560A-7164-4880-B4B1-42F3D0F84C1F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F5C0-E6E4-4319-9400-0EA89BBBB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7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下开发大致流程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secureCRT</a:t>
            </a:r>
            <a:r>
              <a:rPr lang="zh-CN" altLang="en-US" dirty="0" smtClean="0"/>
              <a:t>远程登陆到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进行代码编辑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使用</a:t>
            </a:r>
            <a:r>
              <a:rPr lang="en-US" altLang="zh-CN" baseline="0" dirty="0" err="1" smtClean="0"/>
              <a:t>cmake</a:t>
            </a:r>
            <a:r>
              <a:rPr lang="zh-CN" altLang="en-US" baseline="0" dirty="0" smtClean="0"/>
              <a:t>编译代码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运行编译好的执行文件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0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可视模块下选择要复制的内容，输入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复制到引号寄存器上。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可视模块下选择要复制的内容，输入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”+y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复制到加号寄存器上。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注：加号寄存器支持系统剪切板，但是必须要使用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gvim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才能将复制到加号寄存器中的内容在其他应用程序中使用。如果要查看所有寄存器内容可以在命令模式下输入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粘贴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将引号寄存器的内容复制到当前位置上。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“+p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将加号寄存器的内容复制到当前位置上。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内容移动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可视模块下选择要移动的内容，输入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向右移动一个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可视模块下选择要移动的内容，输入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向左移动一个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可视模块下选择要移动的内容，输入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，光标移动到位置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，将移动的内容移动到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行移动到第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1,3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行到第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行移动到第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批量注释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进入可视模式，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取消注释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选择所列的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插入模式下输入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，退出并保存。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q!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，退出不保存。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文件配置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1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的四种模式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91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查看代码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设置断点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main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设置断点到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main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设置断点到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main.cpp:3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设置断点到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文件中的第三行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查看断点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 b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 break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删除断点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删除所有断点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删除所有断点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的断点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逐语句下一步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逐过程下一步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跳出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打印变量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注：对于结构体使用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变量名可能显示不够友好，可以输入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print pretty 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设置友好显示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设置变量值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类型变量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调用函数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core.1234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core.1234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命令，查看堆栈信息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的四种模式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Vim</a:t>
            </a:r>
            <a:r>
              <a:rPr lang="zh-CN" altLang="en-US" dirty="0" smtClean="0"/>
              <a:t>打开文件默认进入正常模式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敲入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，进入插入模式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敲入</a:t>
            </a:r>
            <a:r>
              <a:rPr lang="en-US" altLang="zh-CN" baseline="0" dirty="0" smtClean="0"/>
              <a:t>Esc</a:t>
            </a:r>
            <a:r>
              <a:rPr lang="zh-CN" altLang="en-US" baseline="0" dirty="0" smtClean="0"/>
              <a:t>键，进入正常模式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敲入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，进入命令模式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，敲入</a:t>
            </a:r>
            <a:r>
              <a:rPr lang="en-US" altLang="zh-CN" baseline="0" dirty="0" smtClean="0"/>
              <a:t>Esc</a:t>
            </a:r>
            <a:r>
              <a:rPr lang="zh-CN" altLang="en-US" baseline="0" dirty="0" smtClean="0"/>
              <a:t>键，进入正常模式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敲入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，进入可视模式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2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光标移动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光标向上移动，输入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光标向下移动，输入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光标向左移动，输入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光标向右移动。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光标跳转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跳转到首行，输入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跳转到尾行。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命令模式下输入任意数字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，跳转到第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跳转到上一次光标位置，输入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跳转到下一次光标位置。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头文件跳转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跳转到光标所在的头文件。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4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取消行号 </a:t>
            </a:r>
            <a:r>
              <a:rPr lang="en-US" altLang="zh-CN" dirty="0" smtClean="0"/>
              <a:t>:set </a:t>
            </a:r>
            <a:r>
              <a:rPr lang="en-US" altLang="zh-CN" dirty="0" err="1" smtClean="0"/>
              <a:t>nonu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设置行号 </a:t>
            </a:r>
            <a:r>
              <a:rPr lang="en-US" altLang="zh-CN" baseline="0" dirty="0" smtClean="0"/>
              <a:t>:set nu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查找光标所在的单词。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正常模式下输入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向上查找，输入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向下查找。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5C0-E6E4-4319-9400-0EA89BBBBE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4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7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2260-E157-4C20-AB69-21ADDDC5808A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2F4D-FF32-485B-933F-15FFDDF8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桌面背景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双击效果1"/>
          <p:cNvSpPr/>
          <p:nvPr/>
        </p:nvSpPr>
        <p:spPr>
          <a:xfrm>
            <a:off x="5034443" y="2924944"/>
            <a:ext cx="300645" cy="300645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鼠标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64" y="3050474"/>
            <a:ext cx="230032" cy="306518"/>
          </a:xfrm>
          <a:prstGeom prst="rect">
            <a:avLst/>
          </a:prstGeom>
        </p:spPr>
      </p:pic>
      <p:sp>
        <p:nvSpPr>
          <p:cNvPr id="8" name="secureCRT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双击效果2"/>
          <p:cNvSpPr/>
          <p:nvPr/>
        </p:nvSpPr>
        <p:spPr>
          <a:xfrm>
            <a:off x="899592" y="1976227"/>
            <a:ext cx="300645" cy="300645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鼠标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64" y="3050474"/>
            <a:ext cx="230032" cy="306518"/>
          </a:xfrm>
          <a:prstGeom prst="rect">
            <a:avLst/>
          </a:prstGeom>
        </p:spPr>
      </p:pic>
      <p:pic>
        <p:nvPicPr>
          <p:cNvPr id="11" name="ssh窗格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6552728" cy="5184576"/>
          </a:xfrm>
          <a:prstGeom prst="rect">
            <a:avLst/>
          </a:prstGeom>
        </p:spPr>
      </p:pic>
      <p:pic>
        <p:nvPicPr>
          <p:cNvPr id="13" name="vim main.cp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1055462" cy="166272"/>
          </a:xfrm>
          <a:prstGeom prst="rect">
            <a:avLst/>
          </a:prstGeom>
        </p:spPr>
      </p:pic>
      <p:pic>
        <p:nvPicPr>
          <p:cNvPr id="14" name="main.cp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54" y="1375206"/>
            <a:ext cx="6552729" cy="4266894"/>
          </a:xfrm>
          <a:prstGeom prst="rect">
            <a:avLst/>
          </a:prstGeom>
        </p:spPr>
      </p:pic>
      <p:pic>
        <p:nvPicPr>
          <p:cNvPr id="15" name=":q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021288"/>
            <a:ext cx="438211" cy="266737"/>
          </a:xfrm>
          <a:prstGeom prst="rect">
            <a:avLst/>
          </a:prstGeom>
        </p:spPr>
      </p:pic>
      <p:pic>
        <p:nvPicPr>
          <p:cNvPr id="17" name="cmak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4" y="1484784"/>
            <a:ext cx="917330" cy="180330"/>
          </a:xfrm>
          <a:prstGeom prst="rect">
            <a:avLst/>
          </a:prstGeom>
        </p:spPr>
      </p:pic>
      <p:pic>
        <p:nvPicPr>
          <p:cNvPr id="18" name="cmake内容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36" y="1665114"/>
            <a:ext cx="5958920" cy="4010300"/>
          </a:xfrm>
          <a:prstGeom prst="rect">
            <a:avLst/>
          </a:prstGeom>
        </p:spPr>
      </p:pic>
      <p:pic>
        <p:nvPicPr>
          <p:cNvPr id="19" name="mak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90" y="5456308"/>
            <a:ext cx="533474" cy="219106"/>
          </a:xfrm>
          <a:prstGeom prst="rect">
            <a:avLst/>
          </a:prstGeom>
        </p:spPr>
      </p:pic>
      <p:pic>
        <p:nvPicPr>
          <p:cNvPr id="20" name="make内容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34" y="5661248"/>
            <a:ext cx="2712322" cy="341602"/>
          </a:xfrm>
          <a:prstGeom prst="rect">
            <a:avLst/>
          </a:prstGeom>
        </p:spPr>
      </p:pic>
      <p:pic>
        <p:nvPicPr>
          <p:cNvPr id="22" name="./ye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82" y="5784057"/>
            <a:ext cx="568523" cy="1951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1519" y="11663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Linux</a:t>
            </a:r>
            <a:r>
              <a:rPr lang="zh-CN" altLang="en-US" b="1" dirty="0" smtClean="0">
                <a:solidFill>
                  <a:schemeClr val="bg1"/>
                </a:solidFill>
              </a:rPr>
              <a:t>下开发简介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44896 -0.14699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-736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10" grpId="0" animBg="1"/>
      <p:bldP spid="10" grpId="1" animBg="1"/>
      <p:bldP spid="10" grpId="2" animBg="1"/>
      <p:bldP spid="10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高亮"/>
          <p:cNvGrpSpPr/>
          <p:nvPr/>
        </p:nvGrpSpPr>
        <p:grpSpPr>
          <a:xfrm>
            <a:off x="539552" y="1700808"/>
            <a:ext cx="1497918" cy="1319365"/>
            <a:chOff x="539552" y="1700808"/>
            <a:chExt cx="1497918" cy="1319365"/>
          </a:xfrm>
        </p:grpSpPr>
        <p:sp>
          <p:nvSpPr>
            <p:cNvPr id="15" name="高亮3"/>
            <p:cNvSpPr/>
            <p:nvPr/>
          </p:nvSpPr>
          <p:spPr>
            <a:xfrm>
              <a:off x="791580" y="2803301"/>
              <a:ext cx="360040" cy="216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高亮2"/>
            <p:cNvSpPr/>
            <p:nvPr/>
          </p:nvSpPr>
          <p:spPr>
            <a:xfrm>
              <a:off x="1677430" y="1700808"/>
              <a:ext cx="360040" cy="216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高亮1"/>
            <p:cNvSpPr/>
            <p:nvPr/>
          </p:nvSpPr>
          <p:spPr>
            <a:xfrm>
              <a:off x="539552" y="1700808"/>
              <a:ext cx="360040" cy="216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13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光标"/>
          <p:cNvSpPr/>
          <p:nvPr/>
        </p:nvSpPr>
        <p:spPr>
          <a:xfrm>
            <a:off x="827584" y="23488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搜索"/>
          <p:cNvSpPr txBox="1"/>
          <p:nvPr/>
        </p:nvSpPr>
        <p:spPr>
          <a:xfrm>
            <a:off x="6516216" y="191768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搜索</a:t>
            </a:r>
            <a:endParaRPr lang="zh-CN" altLang="zh-CN" sz="2400" dirty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?int"/>
          <p:cNvSpPr txBox="1"/>
          <p:nvPr/>
        </p:nvSpPr>
        <p:spPr>
          <a:xfrm>
            <a:off x="251520" y="6279703"/>
            <a:ext cx="659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?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?int或者shift 3"/>
          <p:cNvSpPr txBox="1"/>
          <p:nvPr/>
        </p:nvSpPr>
        <p:spPr>
          <a:xfrm>
            <a:off x="6372200" y="2945904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?</a:t>
            </a:r>
            <a:r>
              <a:rPr lang="en-US" altLang="zh-CN" sz="4000" dirty="0" err="1" smtClean="0">
                <a:solidFill>
                  <a:srgbClr val="FFC000"/>
                </a:solidFill>
              </a:rPr>
              <a:t>int</a:t>
            </a:r>
            <a:r>
              <a:rPr lang="en-US" altLang="zh-CN" sz="4000" dirty="0" smtClean="0">
                <a:solidFill>
                  <a:srgbClr val="FFC000"/>
                </a:solidFill>
              </a:rPr>
              <a:t> </a:t>
            </a:r>
            <a:r>
              <a:rPr lang="zh-CN" altLang="en-US" sz="4000" dirty="0" smtClean="0">
                <a:solidFill>
                  <a:srgbClr val="FFC000"/>
                </a:solidFill>
              </a:rPr>
              <a:t>或者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r>
              <a:rPr lang="en-US" altLang="zh-CN" sz="4000" dirty="0">
                <a:solidFill>
                  <a:srgbClr val="FFC000"/>
                </a:solidFill>
              </a:rPr>
              <a:t>s</a:t>
            </a:r>
            <a:r>
              <a:rPr lang="en-US" altLang="zh-CN" sz="4000" dirty="0" smtClean="0">
                <a:solidFill>
                  <a:srgbClr val="FFC000"/>
                </a:solidFill>
              </a:rPr>
              <a:t>hift 3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3" name="光标int1"/>
          <p:cNvSpPr/>
          <p:nvPr/>
        </p:nvSpPr>
        <p:spPr>
          <a:xfrm>
            <a:off x="827584" y="2748121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光标int2"/>
          <p:cNvSpPr/>
          <p:nvPr/>
        </p:nvSpPr>
        <p:spPr>
          <a:xfrm>
            <a:off x="1660340" y="1645626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n"/>
          <p:cNvSpPr txBox="1"/>
          <p:nvPr/>
        </p:nvSpPr>
        <p:spPr>
          <a:xfrm>
            <a:off x="6372200" y="292494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n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9" name="shift n"/>
          <p:cNvSpPr txBox="1"/>
          <p:nvPr/>
        </p:nvSpPr>
        <p:spPr>
          <a:xfrm>
            <a:off x="6372200" y="292494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s</a:t>
            </a:r>
            <a:r>
              <a:rPr lang="en-US" altLang="zh-CN" sz="4000" dirty="0" smtClean="0">
                <a:solidFill>
                  <a:srgbClr val="FFC000"/>
                </a:solidFill>
              </a:rPr>
              <a:t>hift n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/>
      <p:bldP spid="11" grpId="1"/>
      <p:bldP spid="13" grpId="0" animBg="1"/>
      <p:bldP spid="13" grpId="1" animBg="1"/>
      <p:bldP spid="13" grpId="2" animBg="1"/>
      <p:bldP spid="13" grpId="3" animBg="1"/>
      <p:bldP spid="13" grpId="4" animBg="1"/>
      <p:bldP spid="17" grpId="0" animBg="1"/>
      <p:bldP spid="17" grpId="1" animBg="1"/>
      <p:bldP spid="17" grpId="2" animBg="1"/>
      <p:bldP spid="18" grpId="0"/>
      <p:bldP spid="18" grpId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in.cpp"/>
          <p:cNvSpPr txBox="1"/>
          <p:nvPr/>
        </p:nvSpPr>
        <p:spPr>
          <a:xfrm>
            <a:off x="103693" y="116632"/>
            <a:ext cx="6844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复制粘贴"/>
          <p:cNvSpPr txBox="1"/>
          <p:nvPr/>
        </p:nvSpPr>
        <p:spPr>
          <a:xfrm>
            <a:off x="6516216" y="19176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复制粘贴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shift + v"/>
          <p:cNvSpPr txBox="1"/>
          <p:nvPr/>
        </p:nvSpPr>
        <p:spPr>
          <a:xfrm>
            <a:off x="6388546" y="231826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C000"/>
                </a:solidFill>
              </a:rPr>
              <a:t>shif</a:t>
            </a:r>
            <a:r>
              <a:rPr lang="en-US" altLang="zh-CN" sz="4000" dirty="0" smtClean="0">
                <a:solidFill>
                  <a:srgbClr val="FFC000"/>
                </a:solidFill>
              </a:rPr>
              <a:t> + v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" name="cout后"/>
          <p:cNvSpPr txBox="1"/>
          <p:nvPr/>
        </p:nvSpPr>
        <p:spPr>
          <a:xfrm>
            <a:off x="107504" y="4077072"/>
            <a:ext cx="31236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12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13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14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15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} 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8" name="cout"/>
          <p:cNvSpPr txBox="1"/>
          <p:nvPr/>
        </p:nvSpPr>
        <p:spPr>
          <a:xfrm>
            <a:off x="179512" y="3759423"/>
            <a:ext cx="298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cout前"/>
          <p:cNvSpPr txBox="1"/>
          <p:nvPr/>
        </p:nvSpPr>
        <p:spPr>
          <a:xfrm>
            <a:off x="107504" y="4100879"/>
            <a:ext cx="200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 12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13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14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cout红"/>
          <p:cNvSpPr txBox="1"/>
          <p:nvPr/>
        </p:nvSpPr>
        <p:spPr>
          <a:xfrm>
            <a:off x="179512" y="3759423"/>
            <a:ext cx="298575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1" name="y"/>
          <p:cNvSpPr txBox="1"/>
          <p:nvPr/>
        </p:nvSpPr>
        <p:spPr>
          <a:xfrm>
            <a:off x="6388546" y="306896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y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p"/>
          <p:cNvSpPr txBox="1"/>
          <p:nvPr/>
        </p:nvSpPr>
        <p:spPr>
          <a:xfrm>
            <a:off x="6423942" y="3867145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p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3" name="光标"/>
          <p:cNvSpPr/>
          <p:nvPr/>
        </p:nvSpPr>
        <p:spPr>
          <a:xfrm>
            <a:off x="1187624" y="3861048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光标后"/>
          <p:cNvSpPr/>
          <p:nvPr/>
        </p:nvSpPr>
        <p:spPr>
          <a:xfrm>
            <a:off x="1187624" y="4109879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9" grpId="0"/>
      <p:bldP spid="20" grpId="0" animBg="1"/>
      <p:bldP spid="20" grpId="1" animBg="1"/>
      <p:bldP spid="21" grpId="0"/>
      <p:bldP spid="22" grpId="0"/>
      <p:bldP spid="13" grpId="4" animBg="1"/>
      <p:bldP spid="13" grpId="5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选中红2"/>
          <p:cNvSpPr txBox="1"/>
          <p:nvPr/>
        </p:nvSpPr>
        <p:spPr>
          <a:xfrm>
            <a:off x="251520" y="2319263"/>
            <a:ext cx="3031599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endParaRPr lang="zh-CN" altLang="en-US" sz="2400" dirty="0"/>
          </a:p>
        </p:txBody>
      </p:sp>
      <p:sp>
        <p:nvSpPr>
          <p:cNvPr id="16" name="选中红1"/>
          <p:cNvSpPr txBox="1"/>
          <p:nvPr/>
        </p:nvSpPr>
        <p:spPr>
          <a:xfrm>
            <a:off x="179512" y="3759423"/>
            <a:ext cx="298575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" name="移动前2上"/>
          <p:cNvSpPr txBox="1"/>
          <p:nvPr/>
        </p:nvSpPr>
        <p:spPr>
          <a:xfrm>
            <a:off x="103693" y="116632"/>
            <a:ext cx="6844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7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复制粘贴"/>
          <p:cNvSpPr txBox="1"/>
          <p:nvPr/>
        </p:nvSpPr>
        <p:spPr>
          <a:xfrm>
            <a:off x="6516216" y="9044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移动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shift + v"/>
          <p:cNvSpPr txBox="1"/>
          <p:nvPr/>
        </p:nvSpPr>
        <p:spPr>
          <a:xfrm>
            <a:off x="6388546" y="1305019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rgbClr val="FFC000"/>
                </a:solidFill>
              </a:rPr>
              <a:t>shif</a:t>
            </a:r>
            <a:r>
              <a:rPr lang="en-US" altLang="zh-CN" sz="4000" dirty="0" smtClean="0">
                <a:solidFill>
                  <a:srgbClr val="FFC000"/>
                </a:solidFill>
              </a:rPr>
              <a:t> + v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8" name="移动前1"/>
          <p:cNvSpPr txBox="1"/>
          <p:nvPr/>
        </p:nvSpPr>
        <p:spPr>
          <a:xfrm>
            <a:off x="179512" y="3759423"/>
            <a:ext cx="298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1" name="&lt;"/>
          <p:cNvSpPr txBox="1"/>
          <p:nvPr/>
        </p:nvSpPr>
        <p:spPr>
          <a:xfrm>
            <a:off x="6388546" y="2055713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&lt;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shift v 2"/>
          <p:cNvSpPr txBox="1"/>
          <p:nvPr/>
        </p:nvSpPr>
        <p:spPr>
          <a:xfrm>
            <a:off x="6423942" y="2636912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--------------</a:t>
            </a:r>
          </a:p>
          <a:p>
            <a:r>
              <a:rPr lang="en-US" altLang="zh-CN" sz="4000" dirty="0">
                <a:solidFill>
                  <a:srgbClr val="FFC000"/>
                </a:solidFill>
              </a:rPr>
              <a:t>s</a:t>
            </a:r>
            <a:r>
              <a:rPr lang="en-US" altLang="zh-CN" sz="4000" dirty="0" smtClean="0">
                <a:solidFill>
                  <a:srgbClr val="FFC000"/>
                </a:solidFill>
              </a:rPr>
              <a:t>hift + v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5" name="选中无"/>
          <p:cNvSpPr txBox="1"/>
          <p:nvPr/>
        </p:nvSpPr>
        <p:spPr>
          <a:xfrm>
            <a:off x="251520" y="2319263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7     </a:t>
            </a:r>
            <a:r>
              <a:rPr lang="en-US" altLang="zh-CN" sz="2400" dirty="0" smtClean="0">
                <a:solidFill>
                  <a:srgbClr val="00B0F0"/>
                </a:solidFill>
              </a:rPr>
              <a:t>char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zh-CN" altLang="en-US" sz="2400" dirty="0"/>
          </a:p>
        </p:txBody>
      </p:sp>
      <p:sp>
        <p:nvSpPr>
          <p:cNvPr id="9" name="移动前2"/>
          <p:cNvSpPr txBox="1"/>
          <p:nvPr/>
        </p:nvSpPr>
        <p:spPr>
          <a:xfrm>
            <a:off x="103693" y="4149080"/>
            <a:ext cx="200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 12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13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14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移动后2"/>
          <p:cNvSpPr txBox="1"/>
          <p:nvPr/>
        </p:nvSpPr>
        <p:spPr>
          <a:xfrm>
            <a:off x="107504" y="2307644"/>
            <a:ext cx="50585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10</a:t>
            </a:r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12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13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14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} 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7" name="移动后1"/>
          <p:cNvSpPr txBox="1"/>
          <p:nvPr/>
        </p:nvSpPr>
        <p:spPr>
          <a:xfrm>
            <a:off x="179512" y="3759423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endl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8" name="d"/>
          <p:cNvSpPr txBox="1"/>
          <p:nvPr/>
        </p:nvSpPr>
        <p:spPr>
          <a:xfrm>
            <a:off x="6415136" y="393305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d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9" name="p"/>
          <p:cNvSpPr txBox="1"/>
          <p:nvPr/>
        </p:nvSpPr>
        <p:spPr>
          <a:xfrm>
            <a:off x="6415136" y="452131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p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3" name="移动后2上"/>
          <p:cNvSpPr txBox="1"/>
          <p:nvPr/>
        </p:nvSpPr>
        <p:spPr>
          <a:xfrm>
            <a:off x="107504" y="116632"/>
            <a:ext cx="6844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</p:txBody>
      </p:sp>
      <p:sp>
        <p:nvSpPr>
          <p:cNvPr id="4" name="d文本"/>
          <p:cNvSpPr txBox="1"/>
          <p:nvPr/>
        </p:nvSpPr>
        <p:spPr>
          <a:xfrm>
            <a:off x="107504" y="116632"/>
            <a:ext cx="505850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"</a:t>
            </a:r>
            <a:r>
              <a:rPr lang="en-US" altLang="zh-CN" sz="2400" dirty="0" err="1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7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10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r>
              <a:rPr lang="en-US" altLang="zh-CN" sz="2400" dirty="0" smtClean="0">
                <a:solidFill>
                  <a:schemeClr val="bg1"/>
                </a:solidFill>
              </a:rPr>
              <a:t>    }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12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13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} 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2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3" grpId="0"/>
      <p:bldP spid="11" grpId="0"/>
      <p:bldP spid="8" grpId="0"/>
      <p:bldP spid="21" grpId="0"/>
      <p:bldP spid="22" grpId="0"/>
      <p:bldP spid="5" grpId="0"/>
      <p:bldP spid="9" grpId="0"/>
      <p:bldP spid="7" grpId="0"/>
      <p:bldP spid="17" grpId="0"/>
      <p:bldP spid="17" grpId="2"/>
      <p:bldP spid="18" grpId="0"/>
      <p:bldP spid="19" grpId="0"/>
      <p:bldP spid="23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13</a:t>
            </a:r>
            <a:r>
              <a:rPr lang="en-US" altLang="zh-CN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注释"/>
          <p:cNvSpPr txBox="1"/>
          <p:nvPr/>
        </p:nvSpPr>
        <p:spPr>
          <a:xfrm>
            <a:off x="6516216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注释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注释ctrl+v"/>
          <p:cNvSpPr txBox="1"/>
          <p:nvPr/>
        </p:nvSpPr>
        <p:spPr>
          <a:xfrm>
            <a:off x="6516216" y="1237888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c</a:t>
            </a:r>
            <a:r>
              <a:rPr lang="en-US" altLang="zh-CN" sz="4000" dirty="0" smtClean="0">
                <a:solidFill>
                  <a:srgbClr val="FFC000"/>
                </a:solidFill>
              </a:rPr>
              <a:t>trl + v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4" name="注释1"/>
          <p:cNvSpPr txBox="1"/>
          <p:nvPr/>
        </p:nvSpPr>
        <p:spPr>
          <a:xfrm>
            <a:off x="103693" y="2317899"/>
            <a:ext cx="612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en-US" altLang="zh-CN" sz="2400" dirty="0" smtClean="0">
                <a:solidFill>
                  <a:srgbClr val="00B0F0"/>
                </a:solidFill>
              </a:rPr>
              <a:t>char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}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选中红1"/>
          <p:cNvSpPr/>
          <p:nvPr/>
        </p:nvSpPr>
        <p:spPr>
          <a:xfrm>
            <a:off x="683568" y="2420888"/>
            <a:ext cx="144016" cy="24482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注释代码"/>
          <p:cNvSpPr txBox="1"/>
          <p:nvPr/>
        </p:nvSpPr>
        <p:spPr>
          <a:xfrm>
            <a:off x="107504" y="2318911"/>
            <a:ext cx="612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en-US" altLang="zh-CN" sz="2400" dirty="0" smtClean="0">
                <a:solidFill>
                  <a:srgbClr val="00B0F0"/>
                </a:solidFill>
              </a:rPr>
              <a:t>char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//{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</a:rPr>
              <a:t>//}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shift+i"/>
          <p:cNvSpPr txBox="1"/>
          <p:nvPr/>
        </p:nvSpPr>
        <p:spPr>
          <a:xfrm>
            <a:off x="6516216" y="194577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s</a:t>
            </a:r>
            <a:r>
              <a:rPr lang="en-US" altLang="zh-CN" sz="4000" dirty="0" smtClean="0">
                <a:solidFill>
                  <a:srgbClr val="FFC000"/>
                </a:solidFill>
              </a:rPr>
              <a:t>hift + </a:t>
            </a:r>
            <a:r>
              <a:rPr lang="en-US" altLang="zh-CN" sz="4000" dirty="0" err="1" smtClean="0">
                <a:solidFill>
                  <a:srgbClr val="FFC000"/>
                </a:solidFill>
              </a:rPr>
              <a:t>i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7" name="//"/>
          <p:cNvSpPr txBox="1"/>
          <p:nvPr/>
        </p:nvSpPr>
        <p:spPr>
          <a:xfrm>
            <a:off x="6516216" y="257625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//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8" name="Esc"/>
          <p:cNvSpPr txBox="1"/>
          <p:nvPr/>
        </p:nvSpPr>
        <p:spPr>
          <a:xfrm>
            <a:off x="6516216" y="322432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Esc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9" name="取消注释"/>
          <p:cNvSpPr txBox="1"/>
          <p:nvPr/>
        </p:nvSpPr>
        <p:spPr>
          <a:xfrm>
            <a:off x="6516216" y="388478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--------------------------------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取消</a:t>
            </a:r>
            <a:r>
              <a:rPr lang="zh-CN" altLang="en-US" dirty="0">
                <a:solidFill>
                  <a:srgbClr val="FFC000"/>
                </a:solidFill>
              </a:rPr>
              <a:t>注释</a:t>
            </a:r>
          </a:p>
        </p:txBody>
      </p:sp>
      <p:sp>
        <p:nvSpPr>
          <p:cNvPr id="20" name="取消注释ctrl+v"/>
          <p:cNvSpPr txBox="1"/>
          <p:nvPr/>
        </p:nvSpPr>
        <p:spPr>
          <a:xfrm>
            <a:off x="6516216" y="452131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c</a:t>
            </a:r>
            <a:r>
              <a:rPr lang="en-US" altLang="zh-CN" sz="4000" dirty="0" smtClean="0">
                <a:solidFill>
                  <a:srgbClr val="FFC000"/>
                </a:solidFill>
              </a:rPr>
              <a:t>trl + v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1" name="d"/>
          <p:cNvSpPr txBox="1"/>
          <p:nvPr/>
        </p:nvSpPr>
        <p:spPr>
          <a:xfrm>
            <a:off x="6516216" y="531340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d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main.cpp2"/>
          <p:cNvSpPr txBox="1"/>
          <p:nvPr/>
        </p:nvSpPr>
        <p:spPr>
          <a:xfrm>
            <a:off x="103693" y="2327871"/>
            <a:ext cx="11372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}</a:t>
            </a:r>
            <a:endParaRPr lang="zh-CN" altLang="en-US" sz="2400" dirty="0"/>
          </a:p>
        </p:txBody>
      </p:sp>
      <p:sp>
        <p:nvSpPr>
          <p:cNvPr id="23" name="选中红2"/>
          <p:cNvSpPr/>
          <p:nvPr/>
        </p:nvSpPr>
        <p:spPr>
          <a:xfrm>
            <a:off x="827584" y="2420888"/>
            <a:ext cx="108012" cy="2088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选中红2.2"/>
          <p:cNvSpPr/>
          <p:nvPr/>
        </p:nvSpPr>
        <p:spPr>
          <a:xfrm>
            <a:off x="935596" y="2420888"/>
            <a:ext cx="108012" cy="2088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4" grpId="1"/>
      <p:bldP spid="5" grpId="0" animBg="1"/>
      <p:bldP spid="5" grpId="1" animBg="1"/>
      <p:bldP spid="15" grpId="0"/>
      <p:bldP spid="15" grpId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光标"/>
          <p:cNvSpPr/>
          <p:nvPr/>
        </p:nvSpPr>
        <p:spPr>
          <a:xfrm>
            <a:off x="776876" y="548680"/>
            <a:ext cx="165108" cy="293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en-US" altLang="zh-CN" sz="2400" dirty="0" smtClean="0">
                <a:solidFill>
                  <a:srgbClr val="FF0000"/>
                </a:solidFill>
              </a:rPr>
              <a:t>in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13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退出"/>
          <p:cNvSpPr txBox="1"/>
          <p:nvPr/>
        </p:nvSpPr>
        <p:spPr>
          <a:xfrm>
            <a:off x="6552220" y="3552479"/>
            <a:ext cx="2304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---------------</a:t>
            </a:r>
          </a:p>
          <a:p>
            <a:r>
              <a:rPr lang="zh-CN" altLang="en-US" sz="2400" dirty="0" smtClean="0">
                <a:solidFill>
                  <a:srgbClr val="FFC000"/>
                </a:solidFill>
              </a:rPr>
              <a:t>退出</a:t>
            </a:r>
            <a:endParaRPr lang="zh-CN" altLang="zh-CN" sz="2400" dirty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补全"/>
          <p:cNvSpPr txBox="1"/>
          <p:nvPr/>
        </p:nvSpPr>
        <p:spPr>
          <a:xfrm>
            <a:off x="6480212" y="8881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补全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:wq"/>
          <p:cNvSpPr txBox="1"/>
          <p:nvPr/>
        </p:nvSpPr>
        <p:spPr>
          <a:xfrm>
            <a:off x="6588224" y="4291143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C000"/>
                </a:solidFill>
              </a:rPr>
              <a:t>:</a:t>
            </a:r>
            <a:r>
              <a:rPr lang="en-US" altLang="zh-CN" sz="4800" b="1" dirty="0" err="1" smtClean="0">
                <a:solidFill>
                  <a:srgbClr val="FFC000"/>
                </a:solidFill>
              </a:rPr>
              <a:t>wq</a:t>
            </a:r>
            <a:endParaRPr lang="zh-CN" altLang="zh-CN" sz="4800" dirty="0">
              <a:solidFill>
                <a:srgbClr val="FFC000"/>
              </a:solidFill>
            </a:endParaRP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2" name="ctrl n"/>
          <p:cNvSpPr txBox="1"/>
          <p:nvPr/>
        </p:nvSpPr>
        <p:spPr>
          <a:xfrm>
            <a:off x="6480212" y="1352443"/>
            <a:ext cx="29523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C000"/>
                </a:solidFill>
              </a:rPr>
              <a:t>Ctrl n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或者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sz="4800" b="1" dirty="0" smtClean="0">
                <a:solidFill>
                  <a:srgbClr val="FFC000"/>
                </a:solidFill>
              </a:rPr>
              <a:t>Ctrl p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grpSp>
        <p:nvGrpSpPr>
          <p:cNvPr id="14" name="ctrl补全"/>
          <p:cNvGrpSpPr/>
          <p:nvPr/>
        </p:nvGrpSpPr>
        <p:grpSpPr>
          <a:xfrm>
            <a:off x="611560" y="842017"/>
            <a:ext cx="1512168" cy="925903"/>
            <a:chOff x="2843808" y="4581128"/>
            <a:chExt cx="1512168" cy="925903"/>
          </a:xfrm>
        </p:grpSpPr>
        <p:sp>
          <p:nvSpPr>
            <p:cNvPr id="5" name="TextBox 4"/>
            <p:cNvSpPr txBox="1"/>
            <p:nvPr/>
          </p:nvSpPr>
          <p:spPr>
            <a:xfrm>
              <a:off x="2843808" y="4581128"/>
              <a:ext cx="1512168" cy="461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</a:rPr>
                <a:t>int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3808" y="5045366"/>
              <a:ext cx="1512168" cy="461665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include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?int"/>
          <p:cNvSpPr txBox="1"/>
          <p:nvPr/>
        </p:nvSpPr>
        <p:spPr>
          <a:xfrm>
            <a:off x="251520" y="6279703"/>
            <a:ext cx="6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wq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1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66318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2 </a:t>
            </a:r>
            <a:r>
              <a:rPr lang="zh-CN" altLang="zh-CN" sz="4400" dirty="0" smtClean="0">
                <a:solidFill>
                  <a:srgbClr val="FFC000"/>
                </a:solidFill>
              </a:rPr>
              <a:t>编辑器 </a:t>
            </a:r>
            <a:r>
              <a:rPr lang="en-US" altLang="zh-CN" sz="4400" dirty="0">
                <a:solidFill>
                  <a:srgbClr val="FFC000"/>
                </a:solidFill>
              </a:rPr>
              <a:t>– vim</a:t>
            </a:r>
            <a:endParaRPr lang="en-US" altLang="zh-CN" sz="4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2.1vim</a:t>
            </a:r>
            <a:r>
              <a:rPr lang="zh-CN" altLang="zh-CN" sz="2800" dirty="0">
                <a:solidFill>
                  <a:srgbClr val="FFC000"/>
                </a:solidFill>
              </a:rPr>
              <a:t>四种</a:t>
            </a:r>
            <a:r>
              <a:rPr lang="zh-CN" altLang="zh-CN" sz="2800" dirty="0" smtClean="0">
                <a:solidFill>
                  <a:srgbClr val="FFC000"/>
                </a:solidFill>
              </a:rPr>
              <a:t>模式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2.2 </a:t>
            </a:r>
            <a:r>
              <a:rPr lang="zh-CN" altLang="zh-CN" sz="2800" dirty="0" smtClean="0">
                <a:solidFill>
                  <a:srgbClr val="FFC000"/>
                </a:solidFill>
              </a:rPr>
              <a:t>基本操作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2.3 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</a:rPr>
              <a:t>文件配置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rgbClr val="FFC000"/>
                </a:solidFill>
              </a:rPr>
              <a:t>2.4 </a:t>
            </a:r>
            <a:r>
              <a:rPr lang="zh-CN" altLang="zh-CN" sz="2800" b="1" dirty="0">
                <a:solidFill>
                  <a:srgbClr val="FFC000"/>
                </a:solidFill>
              </a:rPr>
              <a:t>插件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配置</a:t>
            </a:r>
            <a:endParaRPr lang="zh-CN" altLang="zh-C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mrc配置"/>
          <p:cNvSpPr txBox="1"/>
          <p:nvPr/>
        </p:nvSpPr>
        <p:spPr>
          <a:xfrm>
            <a:off x="755576" y="6524"/>
            <a:ext cx="41764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设置语言编码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66FF"/>
                </a:solidFill>
              </a:rPr>
              <a:t>encoding</a:t>
            </a:r>
            <a:r>
              <a:rPr lang="en-US" altLang="zh-CN" sz="2400" dirty="0">
                <a:solidFill>
                  <a:schemeClr val="bg1"/>
                </a:solidFill>
              </a:rPr>
              <a:t>=utf-8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langmenu</a:t>
            </a:r>
            <a:r>
              <a:rPr lang="en-US" altLang="zh-CN" sz="2400" dirty="0">
                <a:solidFill>
                  <a:schemeClr val="bg1"/>
                </a:solidFill>
              </a:rPr>
              <a:t>=zh_CN.UTF-8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</a:t>
            </a:r>
            <a:r>
              <a:rPr lang="en-US" altLang="zh-CN" sz="2400" dirty="0">
                <a:solidFill>
                  <a:srgbClr val="FF0000"/>
                </a:solidFill>
              </a:rPr>
              <a:t>tab</a:t>
            </a:r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zh-CN" sz="2400" dirty="0">
                <a:solidFill>
                  <a:srgbClr val="FF0000"/>
                </a:solidFill>
              </a:rPr>
              <a:t>个空格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expandtab</a:t>
            </a:r>
            <a:endParaRPr lang="zh-CN" altLang="zh-CN" sz="2400" dirty="0">
              <a:solidFill>
                <a:srgbClr val="FF66FF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tabstop</a:t>
            </a:r>
            <a:r>
              <a:rPr lang="en-US" altLang="zh-CN" sz="2400" dirty="0">
                <a:solidFill>
                  <a:schemeClr val="bg1"/>
                </a:solidFill>
              </a:rPr>
              <a:t>=4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softtabstop</a:t>
            </a:r>
            <a:r>
              <a:rPr lang="en-US" altLang="zh-CN" sz="2400" dirty="0">
                <a:solidFill>
                  <a:schemeClr val="bg1"/>
                </a:solidFill>
              </a:rPr>
              <a:t>=4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shiftwidth</a:t>
            </a:r>
            <a:r>
              <a:rPr lang="en-US" altLang="zh-CN" sz="2400" dirty="0">
                <a:solidFill>
                  <a:schemeClr val="bg1"/>
                </a:solidFill>
              </a:rPr>
              <a:t>=4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zh-CN" sz="2400" dirty="0">
                <a:solidFill>
                  <a:srgbClr val="FF0000"/>
                </a:solidFill>
              </a:rPr>
              <a:t>语言风格缩进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10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cindent</a:t>
            </a:r>
            <a:endParaRPr lang="zh-CN" altLang="zh-CN" sz="2400" dirty="0">
              <a:solidFill>
                <a:srgbClr val="FF66FF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11</a:t>
            </a:r>
            <a:endParaRPr lang="zh-CN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12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设置行号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13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66FF"/>
                </a:solidFill>
              </a:rPr>
              <a:t>number</a:t>
            </a:r>
            <a:endParaRPr lang="zh-CN" altLang="zh-CN" sz="2400" dirty="0">
              <a:solidFill>
                <a:srgbClr val="FF66FF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14</a:t>
            </a:r>
            <a:endParaRPr lang="zh-CN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15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设置颜色显示为</a:t>
            </a:r>
            <a:r>
              <a:rPr lang="en-US" altLang="zh-CN" sz="2400" dirty="0">
                <a:solidFill>
                  <a:srgbClr val="FF0000"/>
                </a:solidFill>
              </a:rPr>
              <a:t>256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16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t_Co</a:t>
            </a:r>
            <a:r>
              <a:rPr lang="en-US" altLang="zh-CN" sz="2400" dirty="0">
                <a:solidFill>
                  <a:schemeClr val="bg1"/>
                </a:solidFill>
              </a:rPr>
              <a:t>=256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17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zh-CN" sz="2400" dirty="0">
                <a:solidFill>
                  <a:srgbClr val="FF0000"/>
                </a:solidFill>
              </a:rPr>
              <a:t>设置主题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18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z</a:t>
            </a:r>
            <a:r>
              <a:rPr lang="en-US" altLang="zh-CN" sz="2400" dirty="0" err="1" smtClean="0">
                <a:solidFill>
                  <a:srgbClr val="FF66FF"/>
                </a:solidFill>
              </a:rPr>
              <a:t>ellner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vimrc路径"/>
          <p:cNvSpPr txBox="1"/>
          <p:nvPr/>
        </p:nvSpPr>
        <p:spPr>
          <a:xfrm>
            <a:off x="5580112" y="908720"/>
            <a:ext cx="29523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C000"/>
                </a:solidFill>
              </a:rPr>
              <a:t>/</a:t>
            </a:r>
            <a:r>
              <a:rPr lang="en-US" altLang="zh-CN" sz="4800" b="1" dirty="0" err="1" smtClean="0">
                <a:solidFill>
                  <a:srgbClr val="FFC000"/>
                </a:solidFill>
              </a:rPr>
              <a:t>etc</a:t>
            </a:r>
            <a:r>
              <a:rPr lang="en-US" altLang="zh-CN" sz="4800" b="1" dirty="0" smtClean="0">
                <a:solidFill>
                  <a:srgbClr val="FFC000"/>
                </a:solidFill>
              </a:rPr>
              <a:t>/</a:t>
            </a:r>
            <a:r>
              <a:rPr lang="en-US" altLang="zh-CN" sz="4800" b="1" dirty="0" err="1" smtClean="0">
                <a:solidFill>
                  <a:srgbClr val="FFC000"/>
                </a:solidFill>
              </a:rPr>
              <a:t>vimrc</a:t>
            </a:r>
            <a:endParaRPr lang="en-US" altLang="zh-CN" sz="4800" b="1" dirty="0" smtClean="0">
              <a:solidFill>
                <a:srgbClr val="FFC000"/>
              </a:solidFill>
            </a:endParaRPr>
          </a:p>
          <a:p>
            <a:endParaRPr lang="en-US" altLang="zh-CN" sz="4800" b="1" dirty="0" smtClean="0">
              <a:solidFill>
                <a:srgbClr val="FFC000"/>
              </a:solidFill>
            </a:endParaRPr>
          </a:p>
          <a:p>
            <a:r>
              <a:rPr lang="en-US" altLang="zh-CN" sz="4800" b="1" dirty="0">
                <a:solidFill>
                  <a:srgbClr val="FFC000"/>
                </a:solidFill>
              </a:rPr>
              <a:t>~/.</a:t>
            </a:r>
            <a:r>
              <a:rPr lang="en-US" altLang="zh-CN" sz="4800" b="1" dirty="0" err="1">
                <a:solidFill>
                  <a:srgbClr val="FFC000"/>
                </a:solidFill>
              </a:rPr>
              <a:t>vimrcs</a:t>
            </a:r>
            <a:endParaRPr lang="zh-CN" altLang="zh-CN" sz="4800" dirty="0">
              <a:solidFill>
                <a:srgbClr val="FFC000"/>
              </a:solidFill>
            </a:endParaRP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66318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2 </a:t>
            </a:r>
            <a:r>
              <a:rPr lang="zh-CN" altLang="zh-CN" sz="4400" dirty="0" smtClean="0">
                <a:solidFill>
                  <a:srgbClr val="FFC000"/>
                </a:solidFill>
              </a:rPr>
              <a:t>编辑器 </a:t>
            </a:r>
            <a:r>
              <a:rPr lang="en-US" altLang="zh-CN" sz="4400" dirty="0">
                <a:solidFill>
                  <a:srgbClr val="FFC000"/>
                </a:solidFill>
              </a:rPr>
              <a:t>– vim</a:t>
            </a:r>
            <a:endParaRPr lang="en-US" altLang="zh-CN" sz="4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2.1vim</a:t>
            </a:r>
            <a:r>
              <a:rPr lang="zh-CN" altLang="zh-CN" sz="2800" dirty="0">
                <a:solidFill>
                  <a:srgbClr val="FFC000"/>
                </a:solidFill>
              </a:rPr>
              <a:t>四种</a:t>
            </a:r>
            <a:r>
              <a:rPr lang="zh-CN" altLang="zh-CN" sz="2800" dirty="0" smtClean="0">
                <a:solidFill>
                  <a:srgbClr val="FFC000"/>
                </a:solidFill>
              </a:rPr>
              <a:t>模式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2.2 </a:t>
            </a:r>
            <a:r>
              <a:rPr lang="zh-CN" altLang="zh-CN" sz="2800" dirty="0" smtClean="0">
                <a:solidFill>
                  <a:srgbClr val="FFC000"/>
                </a:solidFill>
              </a:rPr>
              <a:t>基本操作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2.3 </a:t>
            </a:r>
            <a:r>
              <a:rPr lang="zh-CN" altLang="zh-CN" sz="2800" dirty="0" smtClean="0">
                <a:solidFill>
                  <a:srgbClr val="FFC000"/>
                </a:solidFill>
              </a:rPr>
              <a:t>文件配置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2.4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</a:rPr>
              <a:t>插件</a:t>
            </a:r>
            <a:r>
              <a:rPr lang="zh-CN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配置</a:t>
            </a:r>
            <a:endParaRPr lang="zh-CN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mrc配置"/>
          <p:cNvSpPr txBox="1"/>
          <p:nvPr/>
        </p:nvSpPr>
        <p:spPr>
          <a:xfrm>
            <a:off x="1727176" y="911915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vimrc</a:t>
            </a:r>
            <a:r>
              <a:rPr lang="zh-CN" altLang="en-US" sz="2400" dirty="0" smtClean="0">
                <a:solidFill>
                  <a:srgbClr val="FFC000"/>
                </a:solidFill>
              </a:rPr>
              <a:t>配置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1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Tlist_Sort_Type</a:t>
            </a:r>
            <a:r>
              <a:rPr lang="en-US" altLang="zh-CN" sz="2400" dirty="0">
                <a:solidFill>
                  <a:schemeClr val="bg1"/>
                </a:solidFill>
              </a:rPr>
              <a:t> = "name"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" </a:t>
            </a:r>
            <a:r>
              <a:rPr lang="zh-CN" altLang="en-US" sz="2400" dirty="0">
                <a:solidFill>
                  <a:srgbClr val="FF0000"/>
                </a:solidFill>
              </a:rPr>
              <a:t>在右侧显示窗口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Tlist_Use_Right_Window</a:t>
            </a:r>
            <a:r>
              <a:rPr lang="en-US" altLang="zh-CN" sz="2400" dirty="0">
                <a:solidFill>
                  <a:schemeClr val="bg1"/>
                </a:solidFill>
              </a:rPr>
              <a:t> = 1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" </a:t>
            </a:r>
            <a:r>
              <a:rPr lang="zh-CN" altLang="en-US" sz="2400" dirty="0">
                <a:solidFill>
                  <a:srgbClr val="FF0000"/>
                </a:solidFill>
              </a:rPr>
              <a:t>压缩方式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Tlist_Compart_Format</a:t>
            </a:r>
            <a:r>
              <a:rPr lang="en-US" altLang="zh-CN" sz="2400" dirty="0">
                <a:solidFill>
                  <a:schemeClr val="bg1"/>
                </a:solidFill>
              </a:rPr>
              <a:t> = 1 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" </a:t>
            </a:r>
            <a:r>
              <a:rPr lang="zh-CN" altLang="en-US" sz="2400" dirty="0">
                <a:solidFill>
                  <a:srgbClr val="FF0000"/>
                </a:solidFill>
              </a:rPr>
              <a:t>如果只有一个</a:t>
            </a:r>
            <a:r>
              <a:rPr lang="en-US" altLang="zh-CN" sz="2400" dirty="0">
                <a:solidFill>
                  <a:srgbClr val="FF0000"/>
                </a:solidFill>
              </a:rPr>
              <a:t>buffer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kill</a:t>
            </a:r>
            <a:r>
              <a:rPr lang="zh-CN" altLang="en-US" sz="2400" dirty="0">
                <a:solidFill>
                  <a:srgbClr val="FF0000"/>
                </a:solidFill>
              </a:rPr>
              <a:t>窗口也</a:t>
            </a:r>
            <a:r>
              <a:rPr lang="en-US" altLang="zh-CN" sz="2400" dirty="0">
                <a:solidFill>
                  <a:srgbClr val="FF0000"/>
                </a:solidFill>
              </a:rPr>
              <a:t>kill</a:t>
            </a:r>
            <a:r>
              <a:rPr lang="zh-CN" altLang="en-US" sz="2400" dirty="0">
                <a:solidFill>
                  <a:srgbClr val="FF0000"/>
                </a:solidFill>
              </a:rPr>
              <a:t>掉</a:t>
            </a:r>
            <a:r>
              <a:rPr lang="en-US" altLang="zh-CN" sz="2400" dirty="0">
                <a:solidFill>
                  <a:srgbClr val="FF0000"/>
                </a:solidFill>
              </a:rPr>
              <a:t>buffer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Tlist_Exist_OnlyWindow</a:t>
            </a:r>
            <a:r>
              <a:rPr lang="en-US" altLang="zh-CN" sz="2400" dirty="0">
                <a:solidFill>
                  <a:schemeClr val="bg1"/>
                </a:solidFill>
              </a:rPr>
              <a:t> = 1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设置</a:t>
            </a:r>
            <a:r>
              <a:rPr lang="en-US" altLang="zh-CN" sz="2400" dirty="0">
                <a:solidFill>
                  <a:srgbClr val="FF0000"/>
                </a:solidFill>
              </a:rPr>
              <a:t>tags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rgbClr val="FFC000"/>
                </a:solidFill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66FF"/>
                </a:solidFill>
              </a:rPr>
              <a:t>tags</a:t>
            </a:r>
            <a:r>
              <a:rPr lang="en-US" altLang="zh-CN" sz="2400" dirty="0">
                <a:solidFill>
                  <a:schemeClr val="bg1"/>
                </a:solidFill>
              </a:rPr>
              <a:t>=tags;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10</a:t>
            </a: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66FF"/>
                </a:solidFill>
              </a:rPr>
              <a:t>autochdir</a:t>
            </a:r>
            <a:endParaRPr lang="en-US" altLang="zh-CN" sz="2400" dirty="0">
              <a:solidFill>
                <a:srgbClr val="FF66FF"/>
              </a:solidFill>
            </a:endParaRPr>
          </a:p>
        </p:txBody>
      </p:sp>
      <p:sp>
        <p:nvSpPr>
          <p:cNvPr id="3" name="ctags"/>
          <p:cNvSpPr txBox="1"/>
          <p:nvPr/>
        </p:nvSpPr>
        <p:spPr>
          <a:xfrm>
            <a:off x="107504" y="188640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solidFill>
                  <a:srgbClr val="FFC000"/>
                </a:solidFill>
              </a:rPr>
              <a:t>ctags</a:t>
            </a:r>
            <a:endParaRPr lang="zh-CN" altLang="zh-CN" sz="4800" dirty="0">
              <a:solidFill>
                <a:srgbClr val="FFC000"/>
              </a:solidFill>
            </a:endParaRP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" name="安装"/>
          <p:cNvSpPr txBox="1"/>
          <p:nvPr/>
        </p:nvSpPr>
        <p:spPr>
          <a:xfrm>
            <a:off x="1765652" y="424250"/>
            <a:ext cx="316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安装：</a:t>
            </a:r>
            <a:r>
              <a:rPr lang="en-US" altLang="zh-CN" sz="2400" dirty="0" smtClean="0">
                <a:solidFill>
                  <a:srgbClr val="FFC000"/>
                </a:solidFill>
              </a:rPr>
              <a:t>yum </a:t>
            </a:r>
            <a:r>
              <a:rPr lang="en-US" altLang="zh-CN" sz="2400" dirty="0">
                <a:solidFill>
                  <a:srgbClr val="FFC000"/>
                </a:solidFill>
              </a:rPr>
              <a:t>install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ctags</a:t>
            </a:r>
            <a:endParaRPr lang="zh-CN" altLang="zh-CN" sz="2400" dirty="0">
              <a:solidFill>
                <a:srgbClr val="FFC000"/>
              </a:solidFill>
            </a:endParaRPr>
          </a:p>
        </p:txBody>
      </p:sp>
      <p:sp>
        <p:nvSpPr>
          <p:cNvPr id="5" name="生成"/>
          <p:cNvSpPr txBox="1"/>
          <p:nvPr/>
        </p:nvSpPr>
        <p:spPr>
          <a:xfrm>
            <a:off x="755576" y="5066899"/>
            <a:ext cx="809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生成：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ctags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-R --</a:t>
            </a:r>
            <a:r>
              <a:rPr lang="en-US" altLang="zh-CN" sz="2400" dirty="0" err="1">
                <a:solidFill>
                  <a:srgbClr val="FFC000"/>
                </a:solidFill>
              </a:rPr>
              <a:t>c++</a:t>
            </a:r>
            <a:r>
              <a:rPr lang="en-US" altLang="zh-CN" sz="2400" dirty="0">
                <a:solidFill>
                  <a:srgbClr val="FFC000"/>
                </a:solidFill>
              </a:rPr>
              <a:t>-kinds=+p --fields=+</a:t>
            </a:r>
            <a:r>
              <a:rPr lang="en-US" altLang="zh-CN" sz="2400" dirty="0" err="1">
                <a:solidFill>
                  <a:srgbClr val="FFC000"/>
                </a:solidFill>
              </a:rPr>
              <a:t>iaS</a:t>
            </a:r>
            <a:r>
              <a:rPr lang="en-US" altLang="zh-CN" sz="2400" dirty="0">
                <a:solidFill>
                  <a:srgbClr val="FFC000"/>
                </a:solidFill>
              </a:rPr>
              <a:t> --extra=+q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src_dir</a:t>
            </a:r>
            <a:endParaRPr lang="zh-CN" altLang="zh-CN" sz="2400" dirty="0">
              <a:solidFill>
                <a:srgbClr val="FFC000"/>
              </a:solidFill>
            </a:endParaRPr>
          </a:p>
        </p:txBody>
      </p:sp>
      <p:sp>
        <p:nvSpPr>
          <p:cNvPr id="6" name="使用"/>
          <p:cNvSpPr txBox="1"/>
          <p:nvPr/>
        </p:nvSpPr>
        <p:spPr>
          <a:xfrm>
            <a:off x="761306" y="5539461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使用：</a:t>
            </a:r>
            <a:r>
              <a:rPr lang="en-US" altLang="zh-CN" sz="2400" dirty="0" smtClean="0">
                <a:solidFill>
                  <a:srgbClr val="FFC000"/>
                </a:solidFill>
              </a:rPr>
              <a:t>vim </a:t>
            </a:r>
            <a:r>
              <a:rPr lang="zh-CN" altLang="zh-CN" sz="2400" dirty="0">
                <a:solidFill>
                  <a:srgbClr val="FFC000"/>
                </a:solidFill>
              </a:rPr>
              <a:t>正常模式下输入 </a:t>
            </a:r>
            <a:r>
              <a:rPr lang="en-US" altLang="zh-CN" sz="2400" b="1" dirty="0">
                <a:solidFill>
                  <a:srgbClr val="FF66FF"/>
                </a:solidFill>
              </a:rPr>
              <a:t>ctrl</a:t>
            </a:r>
            <a:r>
              <a:rPr lang="en-US" altLang="zh-CN" sz="2400" dirty="0">
                <a:solidFill>
                  <a:srgbClr val="FFC000"/>
                </a:solidFill>
              </a:rPr>
              <a:t> + </a:t>
            </a:r>
            <a:r>
              <a:rPr lang="en-US" altLang="zh-CN" sz="2400" b="1" dirty="0">
                <a:solidFill>
                  <a:srgbClr val="FF66FF"/>
                </a:solidFill>
              </a:rPr>
              <a:t>]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zh-CN" sz="2400" dirty="0">
                <a:solidFill>
                  <a:srgbClr val="FFC000"/>
                </a:solidFill>
              </a:rPr>
              <a:t>跳转到定义。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           vim </a:t>
            </a:r>
            <a:r>
              <a:rPr lang="zh-CN" altLang="zh-CN" sz="2400" dirty="0">
                <a:solidFill>
                  <a:srgbClr val="FFC000"/>
                </a:solidFill>
              </a:rPr>
              <a:t>正常模式下输入 </a:t>
            </a:r>
            <a:r>
              <a:rPr lang="en-US" altLang="zh-CN" sz="2400" b="1" dirty="0">
                <a:solidFill>
                  <a:srgbClr val="FF66FF"/>
                </a:solidFill>
              </a:rPr>
              <a:t>ctrl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+ </a:t>
            </a:r>
            <a:r>
              <a:rPr lang="en-US" altLang="zh-CN" sz="2400" b="1" dirty="0" smtClean="0">
                <a:solidFill>
                  <a:srgbClr val="FF66FF"/>
                </a:solidFill>
              </a:rPr>
              <a:t>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zh-CN" altLang="zh-CN" sz="2400" dirty="0">
                <a:solidFill>
                  <a:srgbClr val="FFC000"/>
                </a:solidFill>
              </a:rPr>
              <a:t>调回原来的位置</a:t>
            </a:r>
            <a:r>
              <a:rPr lang="zh-CN" altLang="zh-CN" sz="2400" dirty="0" smtClean="0">
                <a:solidFill>
                  <a:srgbClr val="FFC000"/>
                </a:solidFill>
              </a:rPr>
              <a:t>。</a:t>
            </a:r>
            <a:endParaRPr lang="zh-CN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mrc配置"/>
          <p:cNvSpPr txBox="1"/>
          <p:nvPr/>
        </p:nvSpPr>
        <p:spPr>
          <a:xfrm>
            <a:off x="1224136" y="1434256"/>
            <a:ext cx="766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vimrc</a:t>
            </a:r>
            <a:r>
              <a:rPr lang="zh-CN" altLang="en-US" sz="2400" dirty="0" smtClean="0">
                <a:solidFill>
                  <a:srgbClr val="FFC000"/>
                </a:solidFill>
              </a:rPr>
              <a:t>配置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1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Tlist_Auto_Open</a:t>
            </a:r>
            <a:r>
              <a:rPr lang="en-US" altLang="zh-CN" sz="2400" dirty="0">
                <a:solidFill>
                  <a:srgbClr val="FFC000"/>
                </a:solidFill>
              </a:rPr>
              <a:t>=0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2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Tlist_Ctags_Cmd</a:t>
            </a:r>
            <a:r>
              <a:rPr lang="en-US" altLang="zh-CN" sz="2400" dirty="0">
                <a:solidFill>
                  <a:srgbClr val="FF66FF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= '/</a:t>
            </a:r>
            <a:r>
              <a:rPr lang="en-US" altLang="zh-CN" sz="2400" dirty="0" err="1">
                <a:solidFill>
                  <a:srgbClr val="FFC000"/>
                </a:solidFill>
              </a:rPr>
              <a:t>usr</a:t>
            </a:r>
            <a:r>
              <a:rPr lang="en-US" altLang="zh-CN" sz="2400" dirty="0">
                <a:solidFill>
                  <a:srgbClr val="FFC000"/>
                </a:solidFill>
              </a:rPr>
              <a:t>/bin/</a:t>
            </a:r>
            <a:r>
              <a:rPr lang="en-US" altLang="zh-CN" sz="2400" dirty="0" err="1">
                <a:solidFill>
                  <a:srgbClr val="FFC000"/>
                </a:solidFill>
              </a:rPr>
              <a:t>ctags</a:t>
            </a:r>
            <a:r>
              <a:rPr lang="en-US" altLang="zh-CN" sz="2400" dirty="0">
                <a:solidFill>
                  <a:srgbClr val="FFC000"/>
                </a:solidFill>
              </a:rPr>
              <a:t>' 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3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不同时显示多个文件的</a:t>
            </a:r>
            <a:r>
              <a:rPr lang="en-US" altLang="zh-CN" sz="2400" dirty="0">
                <a:solidFill>
                  <a:srgbClr val="FF0000"/>
                </a:solidFill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</a:rPr>
              <a:t>，只显示当前文件的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4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Tlist_Show_One_File</a:t>
            </a:r>
            <a:r>
              <a:rPr lang="en-US" altLang="zh-CN" sz="2400" dirty="0">
                <a:solidFill>
                  <a:srgbClr val="FFC000"/>
                </a:solidFill>
              </a:rPr>
              <a:t> =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5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66FF"/>
                </a:solidFill>
              </a:rPr>
              <a:t>Tlist_File_Fold_Auto_Close</a:t>
            </a:r>
            <a:r>
              <a:rPr lang="en-US" altLang="zh-CN" sz="2400" dirty="0" smtClean="0">
                <a:solidFill>
                  <a:srgbClr val="FF66FF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= 1 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 6 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如果</a:t>
            </a:r>
            <a:r>
              <a:rPr lang="en-US" altLang="zh-CN" sz="2400" dirty="0" err="1">
                <a:solidFill>
                  <a:srgbClr val="FF0000"/>
                </a:solidFill>
              </a:rPr>
              <a:t>taglist</a:t>
            </a:r>
            <a:r>
              <a:rPr lang="zh-CN" altLang="en-US" sz="2400" dirty="0">
                <a:solidFill>
                  <a:srgbClr val="FF0000"/>
                </a:solidFill>
              </a:rPr>
              <a:t>窗口是最后一个窗口，则退出</a:t>
            </a:r>
            <a:r>
              <a:rPr lang="en-US" altLang="zh-CN" sz="2400" dirty="0">
                <a:solidFill>
                  <a:srgbClr val="FF0000"/>
                </a:solidFill>
              </a:rPr>
              <a:t>vim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7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Tlist_Exit_OnlyWindow</a:t>
            </a:r>
            <a:r>
              <a:rPr lang="en-US" altLang="zh-CN" sz="2400" dirty="0">
                <a:solidFill>
                  <a:srgbClr val="FFC000"/>
                </a:solidFill>
              </a:rPr>
              <a:t> =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 8  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在右侧窗口中显示</a:t>
            </a:r>
            <a:r>
              <a:rPr lang="en-US" altLang="zh-CN" sz="2400" dirty="0" err="1">
                <a:solidFill>
                  <a:srgbClr val="FF0000"/>
                </a:solidFill>
              </a:rPr>
              <a:t>taglist</a:t>
            </a:r>
            <a:r>
              <a:rPr lang="zh-CN" altLang="en-US" sz="2400" dirty="0" smtClean="0">
                <a:solidFill>
                  <a:srgbClr val="FF0000"/>
                </a:solidFill>
              </a:rPr>
              <a:t>窗口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9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66FF"/>
                </a:solidFill>
              </a:rPr>
              <a:t>Tlist_Use_Right_Window</a:t>
            </a:r>
            <a:r>
              <a:rPr lang="en-US" altLang="zh-CN" sz="2400" dirty="0">
                <a:solidFill>
                  <a:srgbClr val="FFC000"/>
                </a:solidFill>
              </a:rPr>
              <a:t> = 1 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10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66FF"/>
                </a:solidFill>
              </a:rPr>
              <a:t>&lt;F12&gt; </a:t>
            </a:r>
            <a:r>
              <a:rPr lang="en-US" altLang="zh-CN" sz="2400" dirty="0" smtClean="0">
                <a:solidFill>
                  <a:srgbClr val="FFC000"/>
                </a:solidFill>
              </a:rPr>
              <a:t>: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Tlist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66FF"/>
                </a:solidFill>
              </a:rPr>
              <a:t>&lt;CR&gt;</a:t>
            </a:r>
            <a:endParaRPr lang="en-US" altLang="zh-CN" sz="2400" dirty="0">
              <a:solidFill>
                <a:srgbClr val="FF66FF"/>
              </a:solidFill>
            </a:endParaRPr>
          </a:p>
        </p:txBody>
      </p:sp>
      <p:sp>
        <p:nvSpPr>
          <p:cNvPr id="3" name="taglist"/>
          <p:cNvSpPr txBox="1"/>
          <p:nvPr/>
        </p:nvSpPr>
        <p:spPr>
          <a:xfrm>
            <a:off x="107504" y="188640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>
                <a:solidFill>
                  <a:srgbClr val="FFC000"/>
                </a:solidFill>
              </a:rPr>
              <a:t>taglist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" name="安装"/>
          <p:cNvSpPr txBox="1"/>
          <p:nvPr/>
        </p:nvSpPr>
        <p:spPr>
          <a:xfrm>
            <a:off x="1296144" y="980728"/>
            <a:ext cx="5293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安装：下载</a:t>
            </a:r>
            <a:r>
              <a:rPr lang="en-US" altLang="zh-CN" sz="2400" dirty="0" err="1">
                <a:solidFill>
                  <a:srgbClr val="FFC000"/>
                </a:solidFill>
              </a:rPr>
              <a:t>taglist.vim</a:t>
            </a:r>
            <a:r>
              <a:rPr lang="zh-CN" altLang="en-US" sz="2400" dirty="0">
                <a:solidFill>
                  <a:srgbClr val="FFC000"/>
                </a:solidFill>
              </a:rPr>
              <a:t>到</a:t>
            </a:r>
            <a:r>
              <a:rPr lang="en-US" altLang="zh-CN" sz="2400" dirty="0">
                <a:solidFill>
                  <a:srgbClr val="FFC000"/>
                </a:solidFill>
              </a:rPr>
              <a:t>~/.vim/plugin</a:t>
            </a:r>
            <a:r>
              <a:rPr lang="zh-CN" altLang="en-US" sz="2400" dirty="0">
                <a:solidFill>
                  <a:srgbClr val="FFC000"/>
                </a:solidFill>
              </a:rPr>
              <a:t>中</a:t>
            </a:r>
            <a:endParaRPr lang="zh-CN" altLang="zh-CN" sz="2400" dirty="0">
              <a:solidFill>
                <a:srgbClr val="FFC000"/>
              </a:solidFill>
            </a:endParaRPr>
          </a:p>
        </p:txBody>
      </p:sp>
      <p:sp>
        <p:nvSpPr>
          <p:cNvPr id="6" name="使用"/>
          <p:cNvSpPr txBox="1"/>
          <p:nvPr/>
        </p:nvSpPr>
        <p:spPr>
          <a:xfrm>
            <a:off x="1296144" y="5539461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使用：</a:t>
            </a:r>
            <a:r>
              <a:rPr lang="en-US" altLang="zh-CN" sz="2400" dirty="0">
                <a:solidFill>
                  <a:srgbClr val="FFC000"/>
                </a:solidFill>
              </a:rPr>
              <a:t>vim </a:t>
            </a:r>
            <a:r>
              <a:rPr lang="zh-CN" altLang="en-US" sz="2400" dirty="0">
                <a:solidFill>
                  <a:srgbClr val="FFC000"/>
                </a:solidFill>
              </a:rPr>
              <a:t>正常模式下输入</a:t>
            </a:r>
            <a:r>
              <a:rPr lang="en-US" altLang="zh-CN" sz="2400" dirty="0">
                <a:solidFill>
                  <a:srgbClr val="FFC000"/>
                </a:solidFill>
              </a:rPr>
              <a:t>F12</a:t>
            </a:r>
            <a:r>
              <a:rPr lang="zh-CN" altLang="en-US" sz="2400" dirty="0">
                <a:solidFill>
                  <a:srgbClr val="FFC000"/>
                </a:solidFill>
              </a:rPr>
              <a:t>，打开</a:t>
            </a:r>
            <a:r>
              <a:rPr lang="en-US" altLang="zh-CN" sz="2400" dirty="0" err="1">
                <a:solidFill>
                  <a:srgbClr val="FFC000"/>
                </a:solidFill>
              </a:rPr>
              <a:t>tlist</a:t>
            </a:r>
            <a:r>
              <a:rPr lang="zh-CN" altLang="en-US" sz="2400" dirty="0" smtClean="0">
                <a:solidFill>
                  <a:srgbClr val="FFC000"/>
                </a:solidFill>
              </a:rPr>
              <a:t>窗口。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           </a:t>
            </a:r>
            <a:r>
              <a:rPr lang="zh-CN" altLang="en-US" sz="2400" dirty="0" smtClean="0">
                <a:solidFill>
                  <a:srgbClr val="FFC000"/>
                </a:solidFill>
              </a:rPr>
              <a:t>按</a:t>
            </a:r>
            <a:r>
              <a:rPr lang="en-US" altLang="zh-CN" sz="2400" dirty="0">
                <a:solidFill>
                  <a:srgbClr val="FFC000"/>
                </a:solidFill>
              </a:rPr>
              <a:t>ctrl + w + w</a:t>
            </a:r>
            <a:r>
              <a:rPr lang="zh-CN" altLang="en-US" sz="2400" dirty="0">
                <a:solidFill>
                  <a:srgbClr val="FFC000"/>
                </a:solidFill>
              </a:rPr>
              <a:t>在两个窗口中切换</a:t>
            </a:r>
            <a:r>
              <a:rPr lang="zh-CN" altLang="zh-CN" sz="2400" dirty="0" smtClean="0">
                <a:solidFill>
                  <a:srgbClr val="FFC000"/>
                </a:solidFill>
              </a:rPr>
              <a:t>。</a:t>
            </a:r>
            <a:endParaRPr lang="zh-CN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. SSH终端仿真工具 – secureCRT"/>
          <p:cNvSpPr txBox="1"/>
          <p:nvPr/>
        </p:nvSpPr>
        <p:spPr>
          <a:xfrm>
            <a:off x="395536" y="332655"/>
            <a:ext cx="811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1. SSH</a:t>
            </a:r>
            <a:r>
              <a:rPr lang="zh-CN" altLang="zh-CN" sz="4400" b="1" dirty="0"/>
              <a:t>终端仿真工具 </a:t>
            </a:r>
            <a:r>
              <a:rPr lang="en-US" altLang="zh-CN" sz="4400" b="1" dirty="0"/>
              <a:t>– </a:t>
            </a:r>
            <a:r>
              <a:rPr lang="en-US" altLang="zh-CN" sz="4400" b="1" dirty="0" err="1" smtClean="0"/>
              <a:t>secureCRT</a:t>
            </a:r>
            <a:r>
              <a:rPr lang="en-US" altLang="zh-CN" sz="4400" dirty="0" smtClean="0">
                <a:solidFill>
                  <a:srgbClr val="FFC000"/>
                </a:solidFill>
              </a:rPr>
              <a:t> </a:t>
            </a:r>
            <a:endParaRPr lang="zh-CN" altLang="zh-CN" sz="2800" b="1" dirty="0">
              <a:solidFill>
                <a:srgbClr val="FFC000"/>
              </a:solidFill>
            </a:endParaRPr>
          </a:p>
        </p:txBody>
      </p:sp>
      <p:pic>
        <p:nvPicPr>
          <p:cNvPr id="4" name="Quick Conne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4814353" cy="4457734"/>
          </a:xfrm>
          <a:prstGeom prst="rect">
            <a:avLst/>
          </a:prstGeom>
        </p:spPr>
      </p:pic>
      <p:sp>
        <p:nvSpPr>
          <p:cNvPr id="5" name="选择File-&gt;Quick Connect"/>
          <p:cNvSpPr txBox="1"/>
          <p:nvPr/>
        </p:nvSpPr>
        <p:spPr>
          <a:xfrm>
            <a:off x="580125" y="161950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File-&gt;Quick Connect</a:t>
            </a:r>
            <a:endParaRPr lang="zh-CN" altLang="en-US" dirty="0"/>
          </a:p>
        </p:txBody>
      </p:sp>
      <p:sp>
        <p:nvSpPr>
          <p:cNvPr id="6" name="1 填写hostname为ip地址"/>
          <p:cNvSpPr txBox="1"/>
          <p:nvPr/>
        </p:nvSpPr>
        <p:spPr>
          <a:xfrm>
            <a:off x="580125" y="2411596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填写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7" name="2 port为ssh的端口"/>
          <p:cNvSpPr txBox="1"/>
          <p:nvPr/>
        </p:nvSpPr>
        <p:spPr>
          <a:xfrm>
            <a:off x="580125" y="291565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port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的端口</a:t>
            </a:r>
            <a:endParaRPr lang="zh-CN" altLang="en-US" dirty="0"/>
          </a:p>
        </p:txBody>
      </p:sp>
      <p:sp>
        <p:nvSpPr>
          <p:cNvPr id="8" name="3 填写username为linux用户名"/>
          <p:cNvSpPr txBox="1"/>
          <p:nvPr/>
        </p:nvSpPr>
        <p:spPr>
          <a:xfrm>
            <a:off x="580125" y="342900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填写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9" name="4 单击Connect连接"/>
          <p:cNvSpPr txBox="1"/>
          <p:nvPr/>
        </p:nvSpPr>
        <p:spPr>
          <a:xfrm>
            <a:off x="580125" y="39330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单击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5310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3 </a:t>
            </a:r>
            <a:r>
              <a:rPr lang="zh-CN" altLang="en-US" sz="4400" dirty="0" smtClean="0">
                <a:solidFill>
                  <a:srgbClr val="FFC000"/>
                </a:solidFill>
              </a:rPr>
              <a:t>编译器</a:t>
            </a:r>
            <a:r>
              <a:rPr lang="en-US" altLang="zh-CN" sz="4400" dirty="0" smtClean="0">
                <a:solidFill>
                  <a:srgbClr val="FFC000"/>
                </a:solidFill>
              </a:rPr>
              <a:t>– g++</a:t>
            </a: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3.1 g++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本身使用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命令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3.2 </a:t>
            </a:r>
            <a:r>
              <a:rPr lang="en-US" altLang="zh-CN" sz="2800" dirty="0" err="1">
                <a:solidFill>
                  <a:srgbClr val="FFC000"/>
                </a:solidFill>
              </a:rPr>
              <a:t>Makefile</a:t>
            </a:r>
            <a:r>
              <a:rPr lang="zh-CN" altLang="en-US" sz="2800" dirty="0" smtClean="0">
                <a:solidFill>
                  <a:srgbClr val="FFC000"/>
                </a:solidFill>
              </a:rPr>
              <a:t>文件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3.3 </a:t>
            </a:r>
            <a:r>
              <a:rPr lang="en-US" altLang="zh-CN" sz="2800" dirty="0" err="1">
                <a:solidFill>
                  <a:srgbClr val="FFC000"/>
                </a:solidFill>
              </a:rPr>
              <a:t>CMake</a:t>
            </a:r>
            <a:r>
              <a:rPr lang="zh-CN" altLang="en-US" sz="2800" dirty="0" smtClean="0">
                <a:solidFill>
                  <a:srgbClr val="FFC000"/>
                </a:solidFill>
              </a:rPr>
              <a:t>使用</a:t>
            </a:r>
            <a:endParaRPr lang="en-US" altLang="zh-CN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s"/>
          <p:cNvSpPr txBox="1"/>
          <p:nvPr/>
        </p:nvSpPr>
        <p:spPr>
          <a:xfrm>
            <a:off x="-336698" y="116632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>
                <a:solidFill>
                  <a:schemeClr val="bg1"/>
                </a:solidFill>
              </a:rPr>
              <a:t>[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root@localhost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g++]$ </a:t>
            </a:r>
            <a:r>
              <a:rPr lang="en-US" altLang="zh-CN" sz="2000" dirty="0" smtClean="0">
                <a:solidFill>
                  <a:srgbClr val="FFC000"/>
                </a:solidFill>
              </a:rPr>
              <a:t>ls              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FFC000"/>
                </a:solidFill>
              </a:rPr>
              <a:t>hello.cpp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g++]$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  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边框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g++ -o"/>
          <p:cNvSpPr txBox="1"/>
          <p:nvPr/>
        </p:nvSpPr>
        <p:spPr>
          <a:xfrm>
            <a:off x="-343187" y="1036474"/>
            <a:ext cx="52752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g++]$ </a:t>
            </a:r>
            <a:r>
              <a:rPr lang="en-US" altLang="zh-CN" sz="2000" dirty="0">
                <a:solidFill>
                  <a:srgbClr val="FFC000"/>
                </a:solidFill>
              </a:rPr>
              <a:t>g++ </a:t>
            </a:r>
            <a:r>
              <a:rPr lang="en-US" altLang="zh-CN" sz="2000" dirty="0">
                <a:solidFill>
                  <a:srgbClr val="FF66FF"/>
                </a:solidFill>
              </a:rPr>
              <a:t>-o</a:t>
            </a:r>
            <a:r>
              <a:rPr lang="en-US" altLang="zh-CN" sz="2000" dirty="0">
                <a:solidFill>
                  <a:srgbClr val="FFC000"/>
                </a:solidFill>
              </a:rPr>
              <a:t> hello hello.cpp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g++]$ </a:t>
            </a:r>
            <a:r>
              <a:rPr lang="en-US" altLang="zh-CN" sz="2000" dirty="0">
                <a:solidFill>
                  <a:srgbClr val="FFC000"/>
                </a:solidFill>
              </a:rPr>
              <a:t>ls</a:t>
            </a:r>
          </a:p>
          <a:p>
            <a:pPr lvl="1"/>
            <a:r>
              <a:rPr lang="en-US" altLang="zh-CN" sz="2000" dirty="0">
                <a:solidFill>
                  <a:srgbClr val="92D050"/>
                </a:solidFill>
              </a:rPr>
              <a:t>hello</a:t>
            </a:r>
            <a:r>
              <a:rPr lang="en-US" altLang="zh-CN" sz="2000" dirty="0">
                <a:solidFill>
                  <a:srgbClr val="FFC000"/>
                </a:solidFill>
              </a:rPr>
              <a:t>  hello.cpp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</a:t>
            </a:r>
            <a:r>
              <a:rPr lang="en-US" altLang="zh-CN" sz="2000" dirty="0" smtClean="0">
                <a:solidFill>
                  <a:schemeClr val="bg1"/>
                </a:solidFill>
              </a:rPr>
              <a:t>++]$</a:t>
            </a:r>
          </a:p>
          <a:p>
            <a:endParaRPr lang="zh-CN" altLang="en-US" dirty="0"/>
          </a:p>
        </p:txBody>
      </p:sp>
      <p:sp>
        <p:nvSpPr>
          <p:cNvPr id="5" name="g++ -so"/>
          <p:cNvSpPr txBox="1"/>
          <p:nvPr/>
        </p:nvSpPr>
        <p:spPr>
          <a:xfrm>
            <a:off x="-343187" y="2276872"/>
            <a:ext cx="72210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</a:t>
            </a:r>
            <a:r>
              <a:rPr lang="en-US" altLang="zh-CN" sz="2000" dirty="0" smtClean="0">
                <a:solidFill>
                  <a:schemeClr val="bg1"/>
                </a:solidFill>
              </a:rPr>
              <a:t>++]$ </a:t>
            </a:r>
            <a:r>
              <a:rPr lang="en-US" altLang="zh-CN" sz="2000" dirty="0" smtClean="0">
                <a:solidFill>
                  <a:srgbClr val="FFC000"/>
                </a:solidFill>
              </a:rPr>
              <a:t>g</a:t>
            </a:r>
            <a:r>
              <a:rPr lang="en-US" altLang="zh-CN" sz="2000" dirty="0">
                <a:solidFill>
                  <a:srgbClr val="FFC000"/>
                </a:solidFill>
              </a:rPr>
              <a:t>++ hello.cpp </a:t>
            </a:r>
            <a:r>
              <a:rPr lang="en-US" altLang="zh-CN" sz="2000" dirty="0">
                <a:solidFill>
                  <a:srgbClr val="FF66FF"/>
                </a:solidFill>
              </a:rPr>
              <a:t>-</a:t>
            </a:r>
            <a:r>
              <a:rPr lang="en-US" altLang="zh-CN" sz="2000" dirty="0" err="1">
                <a:solidFill>
                  <a:srgbClr val="FF66FF"/>
                </a:solidFill>
              </a:rPr>
              <a:t>fPIC</a:t>
            </a:r>
            <a:r>
              <a:rPr lang="en-US" altLang="zh-CN" sz="2000" dirty="0">
                <a:solidFill>
                  <a:srgbClr val="FF66FF"/>
                </a:solidFill>
              </a:rPr>
              <a:t> -shared -o </a:t>
            </a:r>
            <a:r>
              <a:rPr lang="en-US" altLang="zh-CN" sz="2000" dirty="0">
                <a:solidFill>
                  <a:srgbClr val="FFC000"/>
                </a:solidFill>
              </a:rPr>
              <a:t>libhello.so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g++]$ </a:t>
            </a:r>
            <a:r>
              <a:rPr lang="en-US" altLang="zh-CN" sz="2000" dirty="0" smtClean="0">
                <a:solidFill>
                  <a:srgbClr val="FFC000"/>
                </a:solidFill>
              </a:rPr>
              <a:t>ls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lvl="1"/>
            <a:r>
              <a:rPr lang="en-US" altLang="zh-CN" sz="2000" dirty="0">
                <a:solidFill>
                  <a:srgbClr val="FFC000"/>
                </a:solidFill>
              </a:rPr>
              <a:t>hello.cpp  </a:t>
            </a:r>
            <a:r>
              <a:rPr lang="en-US" altLang="zh-CN" sz="2000" dirty="0">
                <a:solidFill>
                  <a:srgbClr val="92D050"/>
                </a:solidFill>
              </a:rPr>
              <a:t>libhello.so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root@localhost</a:t>
            </a:r>
            <a:r>
              <a:rPr lang="en-US" altLang="zh-CN" sz="2000" dirty="0">
                <a:solidFill>
                  <a:schemeClr val="bg1"/>
                </a:solidFill>
              </a:rPr>
              <a:t> g++]$</a:t>
            </a:r>
            <a:endParaRPr lang="zh-CN" altLang="en-US" dirty="0"/>
          </a:p>
        </p:txBody>
      </p:sp>
      <p:sp>
        <p:nvSpPr>
          <p:cNvPr id="6" name="头文件路径设置"/>
          <p:cNvSpPr txBox="1"/>
          <p:nvPr/>
        </p:nvSpPr>
        <p:spPr>
          <a:xfrm>
            <a:off x="107504" y="3690739"/>
            <a:ext cx="678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FFC000"/>
                </a:solidFill>
              </a:rPr>
              <a:t>设置头文件路径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g++ </a:t>
            </a:r>
            <a:r>
              <a:rPr lang="en-US" altLang="zh-CN" b="1" dirty="0">
                <a:solidFill>
                  <a:srgbClr val="FF66FF"/>
                </a:solidFill>
              </a:rPr>
              <a:t>-</a:t>
            </a:r>
            <a:r>
              <a:rPr lang="en-US" altLang="zh-CN" b="1" dirty="0" err="1">
                <a:solidFill>
                  <a:srgbClr val="FF66FF"/>
                </a:solidFill>
              </a:rPr>
              <a:t>Iinclude</a:t>
            </a:r>
            <a:r>
              <a:rPr lang="en-US" altLang="zh-CN" dirty="0">
                <a:solidFill>
                  <a:srgbClr val="FF66FF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–o hello hello.cpp </a:t>
            </a:r>
            <a:r>
              <a:rPr lang="zh-CN" altLang="zh-CN" dirty="0">
                <a:solidFill>
                  <a:srgbClr val="FFC000"/>
                </a:solidFill>
              </a:rPr>
              <a:t>指定</a:t>
            </a:r>
            <a:r>
              <a:rPr lang="en-US" altLang="zh-CN" dirty="0">
                <a:solidFill>
                  <a:srgbClr val="FFC000"/>
                </a:solidFill>
              </a:rPr>
              <a:t>./include</a:t>
            </a:r>
            <a:r>
              <a:rPr lang="zh-CN" altLang="zh-CN" dirty="0">
                <a:solidFill>
                  <a:srgbClr val="FFC000"/>
                </a:solidFill>
              </a:rPr>
              <a:t>文件夹为头文件路径</a:t>
            </a:r>
            <a:r>
              <a:rPr lang="zh-CN" altLang="zh-CN" dirty="0" smtClean="0">
                <a:solidFill>
                  <a:srgbClr val="FFC000"/>
                </a:solidFill>
              </a:rPr>
              <a:t>。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7" name="库文件设置"/>
          <p:cNvSpPr txBox="1"/>
          <p:nvPr/>
        </p:nvSpPr>
        <p:spPr>
          <a:xfrm>
            <a:off x="107504" y="4403745"/>
            <a:ext cx="905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设置库文件路径，并指定库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g++ </a:t>
            </a:r>
            <a:r>
              <a:rPr lang="en-US" altLang="zh-CN" b="1" dirty="0">
                <a:solidFill>
                  <a:srgbClr val="FF66FF"/>
                </a:solidFill>
              </a:rPr>
              <a:t>-</a:t>
            </a:r>
            <a:r>
              <a:rPr lang="en-US" altLang="zh-CN" b="1" dirty="0" err="1">
                <a:solidFill>
                  <a:srgbClr val="FF66FF"/>
                </a:solidFill>
              </a:rPr>
              <a:t>Llib</a:t>
            </a:r>
            <a:r>
              <a:rPr lang="en-US" altLang="zh-CN" b="1" dirty="0">
                <a:solidFill>
                  <a:srgbClr val="FF66FF"/>
                </a:solidFill>
              </a:rPr>
              <a:t> –</a:t>
            </a:r>
            <a:r>
              <a:rPr lang="en-US" altLang="zh-CN" b="1" dirty="0" err="1">
                <a:solidFill>
                  <a:srgbClr val="FF66FF"/>
                </a:solidFill>
              </a:rPr>
              <a:t>ltest</a:t>
            </a:r>
            <a:r>
              <a:rPr lang="en-US" altLang="zh-CN" b="1" dirty="0">
                <a:solidFill>
                  <a:srgbClr val="FF66FF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–o hello hello.cpp </a:t>
            </a:r>
            <a:r>
              <a:rPr lang="zh-CN" altLang="en-US" b="1" dirty="0">
                <a:solidFill>
                  <a:srgbClr val="FFC000"/>
                </a:solidFill>
              </a:rPr>
              <a:t>指定</a:t>
            </a:r>
            <a:r>
              <a:rPr lang="en-US" altLang="zh-CN" b="1" dirty="0">
                <a:solidFill>
                  <a:srgbClr val="FFC000"/>
                </a:solidFill>
              </a:rPr>
              <a:t>./lib</a:t>
            </a:r>
            <a:r>
              <a:rPr lang="zh-CN" altLang="en-US" b="1" dirty="0">
                <a:solidFill>
                  <a:srgbClr val="FFC000"/>
                </a:solidFill>
              </a:rPr>
              <a:t>文件夹为库文件路径，并链接</a:t>
            </a:r>
            <a:r>
              <a:rPr lang="en-US" altLang="zh-CN" b="1" dirty="0">
                <a:solidFill>
                  <a:srgbClr val="FFC000"/>
                </a:solidFill>
              </a:rPr>
              <a:t>libtest.so</a:t>
            </a:r>
            <a:r>
              <a:rPr lang="zh-CN" altLang="en-US" b="1" dirty="0">
                <a:solidFill>
                  <a:srgbClr val="FFC000"/>
                </a:solidFill>
              </a:rPr>
              <a:t>动态库。</a:t>
            </a:r>
          </a:p>
        </p:txBody>
      </p:sp>
      <p:sp>
        <p:nvSpPr>
          <p:cNvPr id="8" name="g++"/>
          <p:cNvSpPr txBox="1"/>
          <p:nvPr/>
        </p:nvSpPr>
        <p:spPr>
          <a:xfrm>
            <a:off x="7308304" y="5445224"/>
            <a:ext cx="1318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C000"/>
                </a:solidFill>
              </a:rPr>
              <a:t>g++</a:t>
            </a:r>
            <a:endParaRPr lang="zh-CN" alt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5310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3 </a:t>
            </a:r>
            <a:r>
              <a:rPr lang="zh-CN" altLang="en-US" sz="4400" dirty="0" smtClean="0">
                <a:solidFill>
                  <a:srgbClr val="FFC000"/>
                </a:solidFill>
              </a:rPr>
              <a:t>编译器</a:t>
            </a:r>
            <a:r>
              <a:rPr lang="en-US" altLang="zh-CN" sz="4400" dirty="0" smtClean="0">
                <a:solidFill>
                  <a:srgbClr val="FFC000"/>
                </a:solidFill>
              </a:rPr>
              <a:t>– g++</a:t>
            </a: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3.1 g++</a:t>
            </a:r>
            <a:r>
              <a:rPr lang="zh-CN" altLang="en-US" sz="2800" dirty="0">
                <a:solidFill>
                  <a:srgbClr val="FFC000"/>
                </a:solidFill>
              </a:rPr>
              <a:t>本身使用</a:t>
            </a:r>
            <a:r>
              <a:rPr lang="zh-CN" altLang="en-US" sz="2800" dirty="0" smtClean="0">
                <a:solidFill>
                  <a:srgbClr val="FFC000"/>
                </a:solidFill>
              </a:rPr>
              <a:t>命令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3.2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Makefile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文件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3.3 </a:t>
            </a:r>
            <a:r>
              <a:rPr lang="en-US" altLang="zh-CN" sz="2800" dirty="0" err="1">
                <a:solidFill>
                  <a:srgbClr val="FFC000"/>
                </a:solidFill>
              </a:rPr>
              <a:t>CMake</a:t>
            </a:r>
            <a:r>
              <a:rPr lang="zh-CN" altLang="en-US" sz="2800" dirty="0" smtClean="0">
                <a:solidFill>
                  <a:srgbClr val="FFC000"/>
                </a:solidFill>
              </a:rPr>
              <a:t>使用</a:t>
            </a:r>
            <a:endParaRPr lang="en-US" altLang="zh-CN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260648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C000"/>
                </a:solidFill>
              </a:rPr>
              <a:t>Makefile</a:t>
            </a:r>
            <a:r>
              <a:rPr lang="zh-CN" altLang="zh-CN" sz="2800" dirty="0" smtClean="0">
                <a:solidFill>
                  <a:srgbClr val="FFC000"/>
                </a:solidFill>
              </a:rPr>
              <a:t>文件</a:t>
            </a:r>
            <a:r>
              <a:rPr lang="en-US" altLang="zh-CN" sz="2800" dirty="0" smtClean="0">
                <a:solidFill>
                  <a:srgbClr val="00B0F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  1  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all: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main.cpp</a:t>
            </a:r>
            <a:endParaRPr lang="en-US" altLang="zh-CN" sz="2800" dirty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2      </a:t>
            </a:r>
            <a:r>
              <a:rPr lang="en-US" altLang="zh-CN" sz="2800" dirty="0" smtClean="0">
                <a:solidFill>
                  <a:srgbClr val="FF66FF"/>
                </a:solidFill>
              </a:rPr>
              <a:t>g</a:t>
            </a:r>
            <a:r>
              <a:rPr lang="en-US" altLang="zh-CN" sz="2800" dirty="0">
                <a:solidFill>
                  <a:srgbClr val="FF66FF"/>
                </a:solidFill>
              </a:rPr>
              <a:t>++ -o test main.cpp -</a:t>
            </a:r>
            <a:r>
              <a:rPr lang="en-US" altLang="zh-CN" sz="2800" dirty="0" err="1">
                <a:solidFill>
                  <a:srgbClr val="FF66FF"/>
                </a:solidFill>
              </a:rPr>
              <a:t>Iinclude</a:t>
            </a:r>
            <a:endParaRPr lang="en-US" altLang="zh-CN" sz="2800" dirty="0">
              <a:solidFill>
                <a:srgbClr val="FF66FF"/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3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 .PHONY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CN" sz="2800" dirty="0">
                <a:solidFill>
                  <a:srgbClr val="FFC000"/>
                </a:solidFill>
              </a:rPr>
              <a:t>clean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4      </a:t>
            </a:r>
            <a:r>
              <a:rPr lang="en-US" altLang="zh-CN" sz="2800" dirty="0" err="1" smtClean="0">
                <a:solidFill>
                  <a:srgbClr val="FF66FF"/>
                </a:solidFill>
              </a:rPr>
              <a:t>rm</a:t>
            </a:r>
            <a:r>
              <a:rPr lang="en-US" altLang="zh-CN" sz="2800" dirty="0" smtClean="0">
                <a:solidFill>
                  <a:srgbClr val="FF66FF"/>
                </a:solidFill>
              </a:rPr>
              <a:t> </a:t>
            </a:r>
            <a:r>
              <a:rPr lang="en-US" altLang="zh-CN" sz="2800" dirty="0">
                <a:solidFill>
                  <a:srgbClr val="FF66FF"/>
                </a:solidFill>
              </a:rPr>
              <a:t>test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5</a:t>
            </a:r>
            <a:r>
              <a:rPr lang="en-US" altLang="zh-CN" sz="2800" dirty="0" smtClean="0">
                <a:solidFill>
                  <a:srgbClr val="00B0F0"/>
                </a:solidFill>
              </a:rPr>
              <a:t>  install</a:t>
            </a:r>
            <a:r>
              <a:rPr lang="en-US" altLang="zh-CN" sz="28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800" dirty="0">
                <a:solidFill>
                  <a:srgbClr val="FFC000"/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6      </a:t>
            </a:r>
            <a:r>
              <a:rPr lang="en-US" altLang="zh-CN" sz="2800" dirty="0" err="1" smtClean="0">
                <a:solidFill>
                  <a:srgbClr val="FF66FF"/>
                </a:solidFill>
              </a:rPr>
              <a:t>cp</a:t>
            </a:r>
            <a:r>
              <a:rPr lang="en-US" altLang="zh-CN" sz="2800" dirty="0" smtClean="0">
                <a:solidFill>
                  <a:srgbClr val="FF66FF"/>
                </a:solidFill>
              </a:rPr>
              <a:t> </a:t>
            </a:r>
            <a:r>
              <a:rPr lang="en-US" altLang="zh-CN" sz="2800" dirty="0">
                <a:solidFill>
                  <a:srgbClr val="FF66FF"/>
                </a:solidFill>
              </a:rPr>
              <a:t>test /</a:t>
            </a:r>
            <a:r>
              <a:rPr lang="en-US" altLang="zh-CN" sz="2800" dirty="0" err="1">
                <a:solidFill>
                  <a:srgbClr val="FF66FF"/>
                </a:solidFill>
              </a:rPr>
              <a:t>usr</a:t>
            </a:r>
            <a:r>
              <a:rPr lang="en-US" altLang="zh-CN" sz="2800" dirty="0">
                <a:solidFill>
                  <a:srgbClr val="FF66FF"/>
                </a:solidFill>
              </a:rPr>
              <a:t>/local/bin/                                                                                                                                                   </a:t>
            </a:r>
          </a:p>
          <a:p>
            <a:r>
              <a:rPr lang="en-US" altLang="zh-CN" sz="2800" dirty="0" smtClean="0">
                <a:solidFill>
                  <a:srgbClr val="00B0F0"/>
                </a:solidFill>
              </a:rPr>
              <a:t>  </a:t>
            </a:r>
            <a:r>
              <a:rPr lang="en-US" altLang="zh-CN" sz="2800" dirty="0" smtClean="0">
                <a:solidFill>
                  <a:srgbClr val="FFC000"/>
                </a:solidFill>
              </a:rPr>
              <a:t>7</a:t>
            </a:r>
            <a:r>
              <a:rPr lang="en-US" altLang="zh-CN" sz="2800" dirty="0" smtClean="0">
                <a:solidFill>
                  <a:srgbClr val="00B0F0"/>
                </a:solidFill>
              </a:rPr>
              <a:t>  uninstall</a:t>
            </a:r>
            <a:r>
              <a:rPr lang="en-US" altLang="zh-CN" sz="28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800" dirty="0">
                <a:solidFill>
                  <a:srgbClr val="FF66FF"/>
                </a:solidFill>
              </a:rPr>
              <a:t> </a:t>
            </a:r>
            <a:r>
              <a:rPr lang="en-US" altLang="zh-CN" sz="2800" dirty="0" smtClean="0">
                <a:solidFill>
                  <a:srgbClr val="FF66FF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8</a:t>
            </a:r>
            <a:r>
              <a:rPr lang="en-US" altLang="zh-CN" sz="2800" dirty="0" smtClean="0">
                <a:solidFill>
                  <a:srgbClr val="FF66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66FF"/>
                </a:solidFill>
              </a:rPr>
              <a:t>rm</a:t>
            </a:r>
            <a:r>
              <a:rPr lang="en-US" altLang="zh-CN" sz="2800" dirty="0" smtClean="0">
                <a:solidFill>
                  <a:srgbClr val="FF66FF"/>
                </a:solidFill>
              </a:rPr>
              <a:t> </a:t>
            </a:r>
            <a:r>
              <a:rPr lang="en-US" altLang="zh-CN" sz="2800" dirty="0">
                <a:solidFill>
                  <a:srgbClr val="FF66FF"/>
                </a:solidFill>
              </a:rPr>
              <a:t>/</a:t>
            </a:r>
            <a:r>
              <a:rPr lang="en-US" altLang="zh-CN" sz="2800" dirty="0" err="1" smtClean="0">
                <a:solidFill>
                  <a:srgbClr val="FF66FF"/>
                </a:solidFill>
              </a:rPr>
              <a:t>usr</a:t>
            </a:r>
            <a:r>
              <a:rPr lang="en-US" altLang="zh-CN" sz="2800" dirty="0" smtClean="0">
                <a:solidFill>
                  <a:srgbClr val="FF66FF"/>
                </a:solidFill>
              </a:rPr>
              <a:t>/local/bin/test</a:t>
            </a:r>
            <a:endParaRPr lang="en-US" altLang="zh-CN" sz="2800" dirty="0">
              <a:solidFill>
                <a:srgbClr val="FF66FF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36510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C000"/>
                </a:solidFill>
              </a:rPr>
              <a:t>Makefile</a:t>
            </a:r>
            <a:r>
              <a:rPr lang="zh-CN" altLang="zh-CN" sz="2400" b="1" dirty="0">
                <a:solidFill>
                  <a:srgbClr val="FFC000"/>
                </a:solidFill>
              </a:rPr>
              <a:t>使用</a:t>
            </a:r>
            <a:endParaRPr lang="zh-CN" altLang="zh-CN" sz="2400" dirty="0">
              <a:solidFill>
                <a:srgbClr val="FFC000"/>
              </a:solidFill>
            </a:endParaRPr>
          </a:p>
          <a:p>
            <a:r>
              <a:rPr lang="zh-CN" altLang="zh-CN" sz="2400" dirty="0">
                <a:solidFill>
                  <a:srgbClr val="FFC000"/>
                </a:solidFill>
              </a:rPr>
              <a:t>在</a:t>
            </a:r>
            <a:r>
              <a:rPr lang="en-US" altLang="zh-CN" sz="2400" dirty="0" err="1">
                <a:solidFill>
                  <a:srgbClr val="FFC000"/>
                </a:solidFill>
              </a:rPr>
              <a:t>Makefile</a:t>
            </a:r>
            <a:r>
              <a:rPr lang="zh-CN" altLang="zh-CN" sz="2400" dirty="0">
                <a:solidFill>
                  <a:srgbClr val="FFC000"/>
                </a:solidFill>
              </a:rPr>
              <a:t>同目录下输入</a:t>
            </a:r>
            <a:r>
              <a:rPr lang="en-US" altLang="zh-CN" sz="2400" dirty="0">
                <a:solidFill>
                  <a:srgbClr val="FF66FF"/>
                </a:solidFill>
              </a:rPr>
              <a:t>make</a:t>
            </a:r>
            <a:r>
              <a:rPr lang="zh-CN" altLang="zh-CN" sz="2400" dirty="0">
                <a:solidFill>
                  <a:srgbClr val="FFC000"/>
                </a:solidFill>
              </a:rPr>
              <a:t>命令进行编译。</a:t>
            </a:r>
          </a:p>
          <a:p>
            <a:r>
              <a:rPr lang="zh-CN" altLang="zh-CN" sz="2400" dirty="0">
                <a:solidFill>
                  <a:srgbClr val="FFC000"/>
                </a:solidFill>
              </a:rPr>
              <a:t>输入</a:t>
            </a:r>
            <a:r>
              <a:rPr lang="en-US" altLang="zh-CN" sz="2400" dirty="0">
                <a:solidFill>
                  <a:srgbClr val="FF66FF"/>
                </a:solidFill>
              </a:rPr>
              <a:t>make clean</a:t>
            </a:r>
            <a:r>
              <a:rPr lang="zh-CN" altLang="zh-CN" sz="2400" dirty="0">
                <a:solidFill>
                  <a:srgbClr val="FFC000"/>
                </a:solidFill>
              </a:rPr>
              <a:t>（需要存在</a:t>
            </a:r>
            <a:r>
              <a:rPr lang="en-US" altLang="zh-CN" sz="2400" dirty="0">
                <a:solidFill>
                  <a:srgbClr val="FFC000"/>
                </a:solidFill>
              </a:rPr>
              <a:t>clean</a:t>
            </a:r>
            <a:r>
              <a:rPr lang="zh-CN" altLang="zh-CN" sz="2400" dirty="0">
                <a:solidFill>
                  <a:srgbClr val="FFC000"/>
                </a:solidFill>
              </a:rPr>
              <a:t>规则）进行清理</a:t>
            </a:r>
          </a:p>
          <a:p>
            <a:r>
              <a:rPr lang="zh-CN" altLang="zh-CN" sz="2400" dirty="0">
                <a:solidFill>
                  <a:srgbClr val="FFC000"/>
                </a:solidFill>
              </a:rPr>
              <a:t>输入</a:t>
            </a:r>
            <a:r>
              <a:rPr lang="en-US" altLang="zh-CN" sz="2400" dirty="0">
                <a:solidFill>
                  <a:srgbClr val="FF66FF"/>
                </a:solidFill>
              </a:rPr>
              <a:t>make install</a:t>
            </a:r>
            <a:r>
              <a:rPr lang="zh-CN" altLang="zh-CN" sz="2400" dirty="0">
                <a:solidFill>
                  <a:srgbClr val="FFC000"/>
                </a:solidFill>
              </a:rPr>
              <a:t>（需要存在</a:t>
            </a:r>
            <a:r>
              <a:rPr lang="en-US" altLang="zh-CN" sz="2400" dirty="0">
                <a:solidFill>
                  <a:srgbClr val="FFC000"/>
                </a:solidFill>
              </a:rPr>
              <a:t>install</a:t>
            </a:r>
            <a:r>
              <a:rPr lang="zh-CN" altLang="zh-CN" sz="2400" dirty="0">
                <a:solidFill>
                  <a:srgbClr val="FFC000"/>
                </a:solidFill>
              </a:rPr>
              <a:t>规则）安装程序。</a:t>
            </a:r>
          </a:p>
          <a:p>
            <a:r>
              <a:rPr lang="zh-CN" altLang="zh-CN" sz="2400" dirty="0">
                <a:solidFill>
                  <a:srgbClr val="FFC000"/>
                </a:solidFill>
              </a:rPr>
              <a:t>输入</a:t>
            </a:r>
            <a:r>
              <a:rPr lang="en-US" altLang="zh-CN" sz="2400" dirty="0">
                <a:solidFill>
                  <a:srgbClr val="FF66FF"/>
                </a:solidFill>
              </a:rPr>
              <a:t>make uninstall</a:t>
            </a:r>
            <a:r>
              <a:rPr lang="zh-CN" altLang="zh-CN" sz="2400" dirty="0">
                <a:solidFill>
                  <a:srgbClr val="FFC000"/>
                </a:solidFill>
              </a:rPr>
              <a:t>（需要存在</a:t>
            </a:r>
            <a:r>
              <a:rPr lang="en-US" altLang="zh-CN" sz="2400" dirty="0">
                <a:solidFill>
                  <a:srgbClr val="FFC000"/>
                </a:solidFill>
              </a:rPr>
              <a:t>uninstall</a:t>
            </a:r>
            <a:r>
              <a:rPr lang="zh-CN" altLang="zh-CN" sz="2400" dirty="0">
                <a:solidFill>
                  <a:srgbClr val="FFC000"/>
                </a:solidFill>
              </a:rPr>
              <a:t>规则）卸载程序。</a:t>
            </a:r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60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5310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3 </a:t>
            </a:r>
            <a:r>
              <a:rPr lang="zh-CN" altLang="en-US" sz="4400" dirty="0" smtClean="0">
                <a:solidFill>
                  <a:srgbClr val="FFC000"/>
                </a:solidFill>
              </a:rPr>
              <a:t>编译器</a:t>
            </a:r>
            <a:r>
              <a:rPr lang="en-US" altLang="zh-CN" sz="4400" dirty="0" smtClean="0">
                <a:solidFill>
                  <a:srgbClr val="FFC000"/>
                </a:solidFill>
              </a:rPr>
              <a:t>– g++</a:t>
            </a: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3.1 g++</a:t>
            </a:r>
            <a:r>
              <a:rPr lang="zh-CN" altLang="en-US" sz="2800" dirty="0">
                <a:solidFill>
                  <a:srgbClr val="FFC000"/>
                </a:solidFill>
              </a:rPr>
              <a:t>本身使用</a:t>
            </a:r>
            <a:r>
              <a:rPr lang="zh-CN" altLang="en-US" sz="2800" dirty="0" smtClean="0">
                <a:solidFill>
                  <a:srgbClr val="FFC000"/>
                </a:solidFill>
              </a:rPr>
              <a:t>命令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rgbClr val="FFC000"/>
                </a:solidFill>
              </a:rPr>
              <a:t>3.2 </a:t>
            </a:r>
            <a:r>
              <a:rPr lang="en-US" altLang="zh-CN" sz="2800" dirty="0" err="1">
                <a:solidFill>
                  <a:srgbClr val="FFC000"/>
                </a:solidFill>
              </a:rPr>
              <a:t>Makefile</a:t>
            </a:r>
            <a:r>
              <a:rPr lang="zh-CN" altLang="en-US" sz="2800" dirty="0" smtClean="0">
                <a:solidFill>
                  <a:srgbClr val="FFC000"/>
                </a:solidFill>
              </a:rPr>
              <a:t>文件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3.3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CMake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使用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44624"/>
            <a:ext cx="76328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CMakeLists.txt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#</a:t>
            </a:r>
            <a:r>
              <a:rPr lang="en-US" altLang="zh-CN" dirty="0">
                <a:solidFill>
                  <a:srgbClr val="FFC000"/>
                </a:solidFill>
              </a:rPr>
              <a:t>PROJECT (test)                                                                                                                                                           </a:t>
            </a:r>
            <a:endParaRPr lang="zh-CN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SET </a:t>
            </a:r>
            <a:r>
              <a:rPr lang="zh-CN" altLang="zh-CN" dirty="0">
                <a:solidFill>
                  <a:srgbClr val="FF0000"/>
                </a:solidFill>
              </a:rPr>
              <a:t>用来定义变量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#SET(SOURCES </a:t>
            </a:r>
            <a:r>
              <a:rPr lang="en-US" altLang="zh-CN" dirty="0" err="1">
                <a:solidFill>
                  <a:srgbClr val="FFC000"/>
                </a:solidFill>
              </a:rPr>
              <a:t>main.c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#AUX_SOURCE_DIRECTORY </a:t>
            </a:r>
            <a:r>
              <a:rPr lang="zh-CN" altLang="zh-CN" dirty="0">
                <a:solidFill>
                  <a:srgbClr val="FF0000"/>
                </a:solidFill>
              </a:rPr>
              <a:t>用来设置使用的源文件的路径，此处表示把</a:t>
            </a:r>
            <a:r>
              <a:rPr lang="en-US" altLang="zh-CN" dirty="0">
                <a:solidFill>
                  <a:srgbClr val="FF0000"/>
                </a:solidFill>
              </a:rPr>
              <a:t>"."</a:t>
            </a:r>
            <a:r>
              <a:rPr lang="zh-CN" altLang="zh-CN" dirty="0">
                <a:solidFill>
                  <a:srgbClr val="FF0000"/>
                </a:solidFill>
              </a:rPr>
              <a:t>设置给</a:t>
            </a:r>
            <a:r>
              <a:rPr lang="en-US" altLang="zh-CN" dirty="0">
                <a:solidFill>
                  <a:srgbClr val="FF0000"/>
                </a:solidFill>
              </a:rPr>
              <a:t>SOURCES</a:t>
            </a:r>
            <a:r>
              <a:rPr lang="zh-CN" altLang="zh-CN" dirty="0">
                <a:solidFill>
                  <a:srgbClr val="FF0000"/>
                </a:solidFill>
              </a:rPr>
              <a:t>变量，可以设置多个路径给</a:t>
            </a:r>
            <a:r>
              <a:rPr lang="en-US" altLang="zh-CN" dirty="0">
                <a:solidFill>
                  <a:srgbClr val="FF0000"/>
                </a:solidFill>
              </a:rPr>
              <a:t>SOURCES</a:t>
            </a:r>
            <a:r>
              <a:rPr lang="zh-CN" altLang="zh-CN" dirty="0">
                <a:solidFill>
                  <a:srgbClr val="FF0000"/>
                </a:solidFill>
              </a:rPr>
              <a:t>变量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AUX_SOURCE_DIRECTORY(. SOURCES)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AUX_SOURCE_DIRECTORY(./one SOURCES)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AUX_SOURCE_DIRECTORY(./two SOURCES)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#MESSAGE</a:t>
            </a:r>
            <a:r>
              <a:rPr lang="zh-CN" altLang="zh-CN" dirty="0">
                <a:solidFill>
                  <a:srgbClr val="FF0000"/>
                </a:solidFill>
              </a:rPr>
              <a:t>用来输出一些信息，</a:t>
            </a:r>
            <a:r>
              <a:rPr lang="en-US" altLang="zh-CN" dirty="0">
                <a:solidFill>
                  <a:srgbClr val="FF0000"/>
                </a:solidFill>
              </a:rPr>
              <a:t>PROJECT_BINARY_DIR\PROJECT_SOURCE_DIR</a:t>
            </a:r>
            <a:r>
              <a:rPr lang="zh-CN" altLang="zh-CN" dirty="0">
                <a:solidFill>
                  <a:srgbClr val="FF0000"/>
                </a:solidFill>
              </a:rPr>
              <a:t>都是</a:t>
            </a:r>
            <a:r>
              <a:rPr lang="en-US" altLang="zh-CN" dirty="0" err="1">
                <a:solidFill>
                  <a:srgbClr val="FF0000"/>
                </a:solidFill>
              </a:rPr>
              <a:t>cmake</a:t>
            </a:r>
            <a:r>
              <a:rPr lang="zh-CN" altLang="zh-CN" dirty="0">
                <a:solidFill>
                  <a:srgbClr val="FF0000"/>
                </a:solidFill>
              </a:rPr>
              <a:t>的定义好的变量，指向工程目录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MESSAGE(STATUS "This is BINARY </a:t>
            </a:r>
            <a:r>
              <a:rPr lang="en-US" altLang="zh-CN" dirty="0" err="1">
                <a:solidFill>
                  <a:srgbClr val="FFC000"/>
                </a:solidFill>
              </a:rPr>
              <a:t>dir</a:t>
            </a:r>
            <a:r>
              <a:rPr lang="en-US" altLang="zh-CN" dirty="0">
                <a:solidFill>
                  <a:srgbClr val="FFC000"/>
                </a:solidFill>
              </a:rPr>
              <a:t> " ${PROJECT_BINARY_DIR})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MESSAGE(STATUS "This is SOURCE </a:t>
            </a:r>
            <a:r>
              <a:rPr lang="en-US" altLang="zh-CN" dirty="0" err="1">
                <a:solidFill>
                  <a:srgbClr val="FFC000"/>
                </a:solidFill>
              </a:rPr>
              <a:t>dir</a:t>
            </a:r>
            <a:r>
              <a:rPr lang="en-US" altLang="zh-CN" dirty="0">
                <a:solidFill>
                  <a:srgbClr val="FFC000"/>
                </a:solidFill>
              </a:rPr>
              <a:t> "${PROJECT_SOURCE_DIR})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#INCLUDE_DIRECTORIES </a:t>
            </a:r>
            <a:r>
              <a:rPr lang="zh-CN" altLang="zh-CN" dirty="0">
                <a:solidFill>
                  <a:srgbClr val="FF0000"/>
                </a:solidFill>
              </a:rPr>
              <a:t>用来设置头文件的搜索路径，即</a:t>
            </a:r>
            <a:r>
              <a:rPr lang="en-US" altLang="zh-CN" dirty="0">
                <a:solidFill>
                  <a:srgbClr val="FF0000"/>
                </a:solidFill>
              </a:rPr>
              <a:t>g++ -I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INCLUDE_DIRECTORIES(.)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#LINK_DIRECTORIES </a:t>
            </a:r>
            <a:r>
              <a:rPr lang="zh-CN" altLang="zh-CN" dirty="0">
                <a:solidFill>
                  <a:srgbClr val="FF0000"/>
                </a:solidFill>
              </a:rPr>
              <a:t>用来设置库的非标准库引用路径，即</a:t>
            </a:r>
            <a:r>
              <a:rPr lang="en-US" altLang="zh-CN" dirty="0">
                <a:solidFill>
                  <a:srgbClr val="FF0000"/>
                </a:solidFill>
              </a:rPr>
              <a:t>g++ -L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LINK_DIRECTORIES(.)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639553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CMakeLists.txt </a:t>
            </a:r>
            <a:r>
              <a:rPr lang="en-US" altLang="zh-CN" sz="2400" dirty="0" smtClean="0">
                <a:solidFill>
                  <a:srgbClr val="FFC000"/>
                </a:solidFill>
              </a:rPr>
              <a:t>2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ADD_DEFINITIONS</a:t>
            </a:r>
            <a:r>
              <a:rPr lang="zh-CN" altLang="zh-CN" dirty="0">
                <a:solidFill>
                  <a:srgbClr val="FF0000"/>
                </a:solidFill>
              </a:rPr>
              <a:t>设置编译参数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ADD_DEFINITIONS("-Wall -g") 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这里设置输出路径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#SET(EXECUTABLE_OUTPUT_PATH ${PROJECT_SOURCE_DIR}/bin)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SET(LIBRARY_OUTPUT_PATH ${PROJECT_SOURCE_DIR}/lib)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lib</a:t>
            </a:r>
            <a:r>
              <a:rPr lang="zh-CN" altLang="zh-CN" dirty="0">
                <a:solidFill>
                  <a:srgbClr val="FF0000"/>
                </a:solidFill>
              </a:rPr>
              <a:t>库，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zh-CN" dirty="0">
                <a:solidFill>
                  <a:srgbClr val="FF0000"/>
                </a:solidFill>
              </a:rPr>
              <a:t>表示生成静态库，</a:t>
            </a:r>
            <a:r>
              <a:rPr lang="en-US" altLang="zh-CN" dirty="0">
                <a:solidFill>
                  <a:srgbClr val="FF0000"/>
                </a:solidFill>
              </a:rPr>
              <a:t>SHAERED</a:t>
            </a:r>
            <a:r>
              <a:rPr lang="zh-CN" altLang="zh-CN" dirty="0">
                <a:solidFill>
                  <a:srgbClr val="FF0000"/>
                </a:solidFill>
              </a:rPr>
              <a:t>表示生成动态库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ADD_LIBRARY(test SHARED ${SOURCES})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生成可执行文件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#ADD_EXECUTABLE(test ${SOURCES})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 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#TARGET_LINK_LIBRARIES </a:t>
            </a:r>
            <a:r>
              <a:rPr lang="zh-CN" altLang="zh-CN" dirty="0">
                <a:solidFill>
                  <a:srgbClr val="FF0000"/>
                </a:solidFill>
              </a:rPr>
              <a:t>用来链接定制库，即</a:t>
            </a:r>
            <a:r>
              <a:rPr lang="en-US" altLang="zh-CN" dirty="0">
                <a:solidFill>
                  <a:srgbClr val="FF0000"/>
                </a:solidFill>
              </a:rPr>
              <a:t>g++ -l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#TARGET_LINK_LIBRARIES(test </a:t>
            </a:r>
            <a:r>
              <a:rPr lang="en-US" altLang="zh-CN" dirty="0" err="1">
                <a:solidFill>
                  <a:srgbClr val="FFC000"/>
                </a:solidFill>
              </a:rPr>
              <a:t>pthread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zh-CN" altLang="zh-C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73265"/>
            <a:ext cx="4188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cmake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>
                <a:solidFill>
                  <a:srgbClr val="FFC000"/>
                </a:solidFill>
              </a:rPr>
              <a:t>使用</a:t>
            </a:r>
          </a:p>
          <a:p>
            <a:r>
              <a:rPr lang="en-US" altLang="zh-CN" dirty="0" err="1">
                <a:solidFill>
                  <a:srgbClr val="FF66FF"/>
                </a:solidFill>
              </a:rPr>
              <a:t>mkdir</a:t>
            </a:r>
            <a:r>
              <a:rPr lang="en-US" altLang="zh-CN" dirty="0">
                <a:solidFill>
                  <a:srgbClr val="FF66FF"/>
                </a:solidFill>
              </a:rPr>
              <a:t> build</a:t>
            </a:r>
            <a:r>
              <a:rPr lang="zh-CN" altLang="en-US" dirty="0">
                <a:solidFill>
                  <a:srgbClr val="FFC000"/>
                </a:solidFill>
              </a:rPr>
              <a:t>建立单独文件夹</a:t>
            </a:r>
            <a:r>
              <a:rPr lang="en-US" altLang="zh-CN" dirty="0" smtClean="0">
                <a:solidFill>
                  <a:srgbClr val="FFC000"/>
                </a:solidFill>
              </a:rPr>
              <a:t>build</a:t>
            </a:r>
          </a:p>
          <a:p>
            <a:r>
              <a:rPr lang="en-US" altLang="zh-CN" dirty="0" smtClean="0">
                <a:solidFill>
                  <a:srgbClr val="FF66FF"/>
                </a:solidFill>
              </a:rPr>
              <a:t>cd build </a:t>
            </a:r>
            <a:r>
              <a:rPr lang="zh-CN" altLang="en-US" dirty="0" smtClean="0">
                <a:solidFill>
                  <a:srgbClr val="FFC000"/>
                </a:solidFill>
              </a:rPr>
              <a:t>进入</a:t>
            </a:r>
            <a:r>
              <a:rPr lang="en-US" altLang="zh-CN" dirty="0" smtClean="0">
                <a:solidFill>
                  <a:srgbClr val="FFC000"/>
                </a:solidFill>
              </a:rPr>
              <a:t>build</a:t>
            </a:r>
            <a:r>
              <a:rPr lang="zh-CN" altLang="en-US" dirty="0" smtClean="0">
                <a:solidFill>
                  <a:srgbClr val="FFC000"/>
                </a:solidFill>
              </a:rPr>
              <a:t>文件夹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err="1">
                <a:solidFill>
                  <a:srgbClr val="FF66FF"/>
                </a:solidFill>
              </a:rPr>
              <a:t>cmake</a:t>
            </a:r>
            <a:r>
              <a:rPr lang="en-US" altLang="zh-CN" dirty="0">
                <a:solidFill>
                  <a:srgbClr val="FF66FF"/>
                </a:solidFill>
              </a:rPr>
              <a:t> ../CMakeLists.txt </a:t>
            </a:r>
            <a:r>
              <a:rPr lang="zh-CN" altLang="en-US" dirty="0">
                <a:solidFill>
                  <a:srgbClr val="FFC000"/>
                </a:solidFill>
              </a:rPr>
              <a:t>生成</a:t>
            </a:r>
            <a:r>
              <a:rPr lang="en-US" altLang="zh-CN" dirty="0" err="1">
                <a:solidFill>
                  <a:srgbClr val="FFC000"/>
                </a:solidFill>
              </a:rPr>
              <a:t>Makefile</a:t>
            </a:r>
            <a:r>
              <a:rPr lang="zh-CN" altLang="en-US" dirty="0">
                <a:solidFill>
                  <a:srgbClr val="FFC000"/>
                </a:solidFill>
              </a:rPr>
              <a:t>文件</a:t>
            </a:r>
          </a:p>
          <a:p>
            <a:r>
              <a:rPr lang="en-US" altLang="zh-CN" dirty="0">
                <a:solidFill>
                  <a:srgbClr val="FF66FF"/>
                </a:solidFill>
              </a:rPr>
              <a:t>make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编译代码</a:t>
            </a:r>
          </a:p>
        </p:txBody>
      </p:sp>
    </p:spTree>
    <p:extLst>
      <p:ext uri="{BB962C8B-B14F-4D97-AF65-F5344CB8AC3E}">
        <p14:creationId xmlns:p14="http://schemas.microsoft.com/office/powerpoint/2010/main" val="23883611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2114" y="2564904"/>
            <a:ext cx="2861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4</a:t>
            </a:r>
            <a:r>
              <a:rPr lang="zh-CN" altLang="en-US" sz="4400" dirty="0">
                <a:solidFill>
                  <a:srgbClr val="FFC000"/>
                </a:solidFill>
              </a:rPr>
              <a:t>调试</a:t>
            </a:r>
            <a:r>
              <a:rPr lang="en-US" altLang="zh-CN" sz="4400" dirty="0">
                <a:solidFill>
                  <a:srgbClr val="FFC000"/>
                </a:solidFill>
              </a:rPr>
              <a:t>– </a:t>
            </a:r>
            <a:r>
              <a:rPr lang="en-US" altLang="zh-CN" sz="4400" dirty="0" err="1" smtClean="0">
                <a:solidFill>
                  <a:srgbClr val="FFC000"/>
                </a:solidFill>
              </a:rPr>
              <a:t>gdb</a:t>
            </a:r>
            <a:endParaRPr lang="en-US" altLang="zh-CN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源码"/>
          <p:cNvSpPr txBox="1"/>
          <p:nvPr/>
        </p:nvSpPr>
        <p:spPr>
          <a:xfrm>
            <a:off x="4986" y="0"/>
            <a:ext cx="2982838" cy="3108543"/>
          </a:xfrm>
          <a:prstGeom prst="rect">
            <a:avLst/>
          </a:prstGeom>
          <a:noFill/>
          <a:ln w="3175"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1 #include </a:t>
            </a:r>
            <a:r>
              <a:rPr lang="en-US" altLang="zh-CN" sz="1400" dirty="0">
                <a:solidFill>
                  <a:srgbClr val="FFC000"/>
                </a:solidFill>
              </a:rPr>
              <a:t>&lt;</a:t>
            </a:r>
            <a:r>
              <a:rPr lang="en-US" altLang="zh-CN" sz="1400" dirty="0" err="1">
                <a:solidFill>
                  <a:srgbClr val="FFC000"/>
                </a:solidFill>
              </a:rPr>
              <a:t>iostream</a:t>
            </a:r>
            <a:r>
              <a:rPr lang="en-US" altLang="zh-CN" sz="14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2 #include </a:t>
            </a:r>
            <a:r>
              <a:rPr lang="en-US" altLang="zh-CN" sz="1400" dirty="0">
                <a:solidFill>
                  <a:srgbClr val="FFC000"/>
                </a:solidFill>
              </a:rPr>
              <a:t>"</a:t>
            </a:r>
            <a:r>
              <a:rPr lang="en-US" altLang="zh-CN" sz="1400" dirty="0" err="1">
                <a:solidFill>
                  <a:srgbClr val="FFC000"/>
                </a:solidFill>
              </a:rPr>
              <a:t>a.h</a:t>
            </a:r>
            <a:r>
              <a:rPr lang="en-US" altLang="zh-CN" sz="1400" dirty="0">
                <a:solidFill>
                  <a:srgbClr val="FFC000"/>
                </a:solidFill>
              </a:rPr>
              <a:t>"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3 using </a:t>
            </a:r>
            <a:r>
              <a:rPr lang="en-US" altLang="zh-CN" sz="1400" dirty="0">
                <a:solidFill>
                  <a:srgbClr val="FFC000"/>
                </a:solidFill>
              </a:rPr>
              <a:t>namespace </a:t>
            </a:r>
            <a:r>
              <a:rPr lang="en-US" altLang="zh-CN" sz="1400" dirty="0" err="1">
                <a:solidFill>
                  <a:srgbClr val="FFC000"/>
                </a:solidFill>
              </a:rPr>
              <a:t>std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4         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5 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int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>
                <a:solidFill>
                  <a:srgbClr val="FFC000"/>
                </a:solidFill>
              </a:rPr>
              <a:t>main(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, char**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6 {       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7   </a:t>
            </a:r>
            <a:r>
              <a:rPr lang="en-US" altLang="zh-CN" sz="1400" dirty="0">
                <a:solidFill>
                  <a:srgbClr val="FFC000"/>
                </a:solidFill>
              </a:rPr>
              <a:t>char a[6] = "hello";                                                                                                                            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>
                <a:solidFill>
                  <a:srgbClr val="FFC000"/>
                </a:solidFill>
              </a:rPr>
              <a:t> 8   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9   </a:t>
            </a:r>
            <a:r>
              <a:rPr lang="en-US" altLang="zh-CN" sz="1400" dirty="0">
                <a:solidFill>
                  <a:srgbClr val="FFC000"/>
                </a:solidFill>
              </a:rPr>
              <a:t>for (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!= MAX_NUM_MY;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 smtClean="0">
                <a:solidFill>
                  <a:srgbClr val="FFC000"/>
                </a:solidFill>
              </a:rPr>
              <a:t>++)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10   </a:t>
            </a:r>
            <a:r>
              <a:rPr lang="en-US" altLang="zh-CN" sz="1400" dirty="0">
                <a:solidFill>
                  <a:srgbClr val="FFC000"/>
                </a:solidFill>
              </a:rPr>
              <a:t>{   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11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12    </a:t>
            </a:r>
            <a:r>
              <a:rPr lang="en-US" altLang="zh-CN" sz="1400" dirty="0">
                <a:solidFill>
                  <a:srgbClr val="FFC000"/>
                </a:solidFill>
              </a:rPr>
              <a:t>}   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13   </a:t>
            </a:r>
            <a:r>
              <a:rPr lang="en-US" altLang="zh-CN" sz="1400" dirty="0">
                <a:solidFill>
                  <a:srgbClr val="FFC000"/>
                </a:solidFill>
              </a:rPr>
              <a:t>return 0;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14}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4" name="gdb边框"/>
          <p:cNvSpPr/>
          <p:nvPr/>
        </p:nvSpPr>
        <p:spPr>
          <a:xfrm>
            <a:off x="2987824" y="0"/>
            <a:ext cx="6156176" cy="6741368"/>
          </a:xfrm>
          <a:prstGeom prst="rect">
            <a:avLst/>
          </a:prstGeom>
          <a:noFill/>
          <a:ln w="3175"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gdb初始界面"/>
          <p:cNvSpPr txBox="1"/>
          <p:nvPr/>
        </p:nvSpPr>
        <p:spPr>
          <a:xfrm>
            <a:off x="2933479" y="188639"/>
            <a:ext cx="591931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</a:rPr>
              <a:t>GNU 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 (GDB) Red Hat Enterprise Linux (7.2-60.el6)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Copyright (C) 2010 Free Software Foundation, Inc.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License GPLv3+: GNU GPL version 3 or later &lt;http://gnu.org/licenses/gpl.html&gt;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This is free software: you are free to change and redistribute it.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There is NO WARRANTY, to the extent permitted by law.  Type "show copying"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and "show warranty" for details.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This GDB was configured as "x86_64-redhat-linux-gnu".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For bug reporting instructions, please see: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&lt;http://www.gnu.org/software/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/bugs/&gt;...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Reading symbols from /home/</a:t>
            </a:r>
            <a:r>
              <a:rPr lang="en-US" altLang="zh-CN" sz="1400" dirty="0" err="1">
                <a:solidFill>
                  <a:srgbClr val="FFC000"/>
                </a:solidFill>
              </a:rPr>
              <a:t>byw</a:t>
            </a:r>
            <a:r>
              <a:rPr lang="en-US" altLang="zh-CN" sz="1400" dirty="0">
                <a:solidFill>
                  <a:srgbClr val="FFC000"/>
                </a:solidFill>
              </a:rPr>
              <a:t>/</a:t>
            </a:r>
            <a:r>
              <a:rPr lang="en-US" altLang="zh-CN" sz="1400" dirty="0" err="1">
                <a:solidFill>
                  <a:srgbClr val="FFC000"/>
                </a:solidFill>
              </a:rPr>
              <a:t>testExamples</a:t>
            </a:r>
            <a:r>
              <a:rPr lang="en-US" altLang="zh-CN" sz="1400" dirty="0">
                <a:solidFill>
                  <a:srgbClr val="FFC000"/>
                </a:solidFill>
              </a:rPr>
              <a:t>/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/test...done.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" name="b main"/>
          <p:cNvSpPr txBox="1"/>
          <p:nvPr/>
        </p:nvSpPr>
        <p:spPr>
          <a:xfrm>
            <a:off x="2933479" y="2329716"/>
            <a:ext cx="35837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b </a:t>
            </a:r>
            <a:r>
              <a:rPr lang="en-US" altLang="zh-CN" sz="1400" dirty="0">
                <a:solidFill>
                  <a:srgbClr val="FF66FF"/>
                </a:solidFill>
              </a:rPr>
              <a:t>main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Breakpoint 1 at 0x4007f3: file main.cpp, line 7</a:t>
            </a:r>
            <a:r>
              <a:rPr lang="en-US" altLang="zh-CN" sz="14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b main.cpp:11"/>
          <p:cNvSpPr txBox="1"/>
          <p:nvPr/>
        </p:nvSpPr>
        <p:spPr>
          <a:xfrm>
            <a:off x="2933479" y="2744747"/>
            <a:ext cx="3711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b </a:t>
            </a:r>
            <a:r>
              <a:rPr lang="en-US" altLang="zh-CN" sz="1400" dirty="0">
                <a:solidFill>
                  <a:srgbClr val="FF66FF"/>
                </a:solidFill>
              </a:rPr>
              <a:t>main.cpp:11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Breakpoint 2 at 0x400810: file main.cpp, line 11.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 smtClean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8" name="info b"/>
          <p:cNvSpPr txBox="1"/>
          <p:nvPr/>
        </p:nvSpPr>
        <p:spPr>
          <a:xfrm>
            <a:off x="2915816" y="3195553"/>
            <a:ext cx="63799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info </a:t>
            </a:r>
            <a:r>
              <a:rPr lang="en-US" altLang="zh-CN" sz="1400" dirty="0">
                <a:solidFill>
                  <a:srgbClr val="FF66FF"/>
                </a:solidFill>
              </a:rPr>
              <a:t>b</a:t>
            </a:r>
          </a:p>
          <a:p>
            <a:r>
              <a:rPr lang="en-US" altLang="zh-CN" sz="1400" dirty="0" err="1">
                <a:solidFill>
                  <a:srgbClr val="FFC000"/>
                </a:solidFill>
              </a:rPr>
              <a:t>Num</a:t>
            </a:r>
            <a:r>
              <a:rPr lang="en-US" altLang="zh-CN" sz="1400" dirty="0">
                <a:solidFill>
                  <a:srgbClr val="FFC000"/>
                </a:solidFill>
              </a:rPr>
              <a:t>     Type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Disp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Enb</a:t>
            </a:r>
            <a:r>
              <a:rPr lang="en-US" altLang="zh-CN" sz="1400" dirty="0">
                <a:solidFill>
                  <a:srgbClr val="FFC000"/>
                </a:solidFill>
              </a:rPr>
              <a:t> Address            What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       breakpoint     keep y   0x00000000004007f3 in main(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, char**) at main.cpp:7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2       breakpoint     keep y   0x0000000000400810 in main(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, char**) at main.cpp:11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9" name="r"/>
          <p:cNvSpPr txBox="1"/>
          <p:nvPr/>
        </p:nvSpPr>
        <p:spPr>
          <a:xfrm>
            <a:off x="2915816" y="4059649"/>
            <a:ext cx="47235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r</a:t>
            </a:r>
            <a:endParaRPr lang="en-US" altLang="zh-CN" sz="1400" dirty="0">
              <a:solidFill>
                <a:srgbClr val="FF66FF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Starting program: /home/</a:t>
            </a:r>
            <a:r>
              <a:rPr lang="en-US" altLang="zh-CN" sz="1400" dirty="0" err="1">
                <a:solidFill>
                  <a:srgbClr val="FFC000"/>
                </a:solidFill>
              </a:rPr>
              <a:t>byw</a:t>
            </a:r>
            <a:r>
              <a:rPr lang="en-US" altLang="zh-CN" sz="1400" dirty="0">
                <a:solidFill>
                  <a:srgbClr val="FFC000"/>
                </a:solidFill>
              </a:rPr>
              <a:t>/</a:t>
            </a:r>
            <a:r>
              <a:rPr lang="en-US" altLang="zh-CN" sz="1400" dirty="0" err="1">
                <a:solidFill>
                  <a:srgbClr val="FFC000"/>
                </a:solidFill>
              </a:rPr>
              <a:t>testExamples</a:t>
            </a:r>
            <a:r>
              <a:rPr lang="en-US" altLang="zh-CN" sz="1400" dirty="0">
                <a:solidFill>
                  <a:srgbClr val="FFC000"/>
                </a:solidFill>
              </a:rPr>
              <a:t>/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/test </a:t>
            </a:r>
          </a:p>
          <a:p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Breakpoint 1, main (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=1, 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=0x7fffffffe548) at main.cpp:7</a:t>
            </a:r>
          </a:p>
          <a:p>
            <a:pPr marL="342900" indent="-342900">
              <a:buAutoNum type="arabicPlain" startAt="7"/>
            </a:pPr>
            <a:r>
              <a:rPr lang="en-US" altLang="zh-CN" sz="1400" dirty="0" smtClean="0">
                <a:solidFill>
                  <a:srgbClr val="FFC000"/>
                </a:solidFill>
              </a:rPr>
              <a:t>char </a:t>
            </a:r>
            <a:r>
              <a:rPr lang="en-US" altLang="zh-CN" sz="1400" dirty="0">
                <a:solidFill>
                  <a:srgbClr val="FFC000"/>
                </a:solidFill>
              </a:rPr>
              <a:t>a[6] = "hello</a:t>
            </a:r>
            <a:r>
              <a:rPr lang="en-US" altLang="zh-CN" sz="1400" dirty="0" smtClean="0">
                <a:solidFill>
                  <a:srgbClr val="FFC000"/>
                </a:solidFill>
              </a:rPr>
              <a:t>";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0" name="c"/>
          <p:cNvSpPr txBox="1"/>
          <p:nvPr/>
        </p:nvSpPr>
        <p:spPr>
          <a:xfrm>
            <a:off x="2915816" y="5142309"/>
            <a:ext cx="4814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c</a:t>
            </a:r>
            <a:endParaRPr lang="en-US" altLang="zh-CN" sz="1400" dirty="0">
              <a:solidFill>
                <a:srgbClr val="FF66FF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Continuing.</a:t>
            </a:r>
          </a:p>
          <a:p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Breakpoint 2, main (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=1, 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=0x7fffffffe548) at main.cpp:11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11   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9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源码"/>
          <p:cNvSpPr txBox="1"/>
          <p:nvPr/>
        </p:nvSpPr>
        <p:spPr>
          <a:xfrm>
            <a:off x="4986" y="0"/>
            <a:ext cx="2982838" cy="3108543"/>
          </a:xfrm>
          <a:prstGeom prst="rect">
            <a:avLst/>
          </a:prstGeom>
          <a:noFill/>
          <a:ln w="3175"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1 #include </a:t>
            </a:r>
            <a:r>
              <a:rPr lang="en-US" altLang="zh-CN" sz="1400" dirty="0">
                <a:solidFill>
                  <a:srgbClr val="FFC000"/>
                </a:solidFill>
              </a:rPr>
              <a:t>&lt;</a:t>
            </a:r>
            <a:r>
              <a:rPr lang="en-US" altLang="zh-CN" sz="1400" dirty="0" err="1">
                <a:solidFill>
                  <a:srgbClr val="FFC000"/>
                </a:solidFill>
              </a:rPr>
              <a:t>iostream</a:t>
            </a:r>
            <a:r>
              <a:rPr lang="en-US" altLang="zh-CN" sz="14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2 #include </a:t>
            </a:r>
            <a:r>
              <a:rPr lang="en-US" altLang="zh-CN" sz="1400" dirty="0">
                <a:solidFill>
                  <a:srgbClr val="FFC000"/>
                </a:solidFill>
              </a:rPr>
              <a:t>"</a:t>
            </a:r>
            <a:r>
              <a:rPr lang="en-US" altLang="zh-CN" sz="1400" dirty="0" err="1">
                <a:solidFill>
                  <a:srgbClr val="FFC000"/>
                </a:solidFill>
              </a:rPr>
              <a:t>a.h</a:t>
            </a:r>
            <a:r>
              <a:rPr lang="en-US" altLang="zh-CN" sz="1400" dirty="0">
                <a:solidFill>
                  <a:srgbClr val="FFC000"/>
                </a:solidFill>
              </a:rPr>
              <a:t>"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3 using </a:t>
            </a:r>
            <a:r>
              <a:rPr lang="en-US" altLang="zh-CN" sz="1400" dirty="0">
                <a:solidFill>
                  <a:srgbClr val="FFC000"/>
                </a:solidFill>
              </a:rPr>
              <a:t>namespace </a:t>
            </a:r>
            <a:r>
              <a:rPr lang="en-US" altLang="zh-CN" sz="1400" dirty="0" err="1">
                <a:solidFill>
                  <a:srgbClr val="FFC000"/>
                </a:solidFill>
              </a:rPr>
              <a:t>std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4         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5 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int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>
                <a:solidFill>
                  <a:srgbClr val="FFC000"/>
                </a:solidFill>
              </a:rPr>
              <a:t>main(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, char**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6 {       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7   </a:t>
            </a:r>
            <a:r>
              <a:rPr lang="en-US" altLang="zh-CN" sz="1400" dirty="0">
                <a:solidFill>
                  <a:srgbClr val="FFC000"/>
                </a:solidFill>
              </a:rPr>
              <a:t>char a[6] = "hello";                                                                                                                            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>
                <a:solidFill>
                  <a:srgbClr val="FFC000"/>
                </a:solidFill>
              </a:rPr>
              <a:t> 8   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  9   </a:t>
            </a:r>
            <a:r>
              <a:rPr lang="en-US" altLang="zh-CN" sz="1400" dirty="0">
                <a:solidFill>
                  <a:srgbClr val="FFC000"/>
                </a:solidFill>
              </a:rPr>
              <a:t>for (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!= MAX_NUM_MY;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 smtClean="0">
                <a:solidFill>
                  <a:srgbClr val="FFC000"/>
                </a:solidFill>
              </a:rPr>
              <a:t>++)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10   </a:t>
            </a:r>
            <a:r>
              <a:rPr lang="en-US" altLang="zh-CN" sz="1400" dirty="0">
                <a:solidFill>
                  <a:srgbClr val="FFC000"/>
                </a:solidFill>
              </a:rPr>
              <a:t>{   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11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12    </a:t>
            </a:r>
            <a:r>
              <a:rPr lang="en-US" altLang="zh-CN" sz="1400" dirty="0">
                <a:solidFill>
                  <a:srgbClr val="FFC000"/>
                </a:solidFill>
              </a:rPr>
              <a:t>}   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13   </a:t>
            </a:r>
            <a:r>
              <a:rPr lang="en-US" altLang="zh-CN" sz="1400" dirty="0">
                <a:solidFill>
                  <a:srgbClr val="FFC000"/>
                </a:solidFill>
              </a:rPr>
              <a:t>return 0;</a:t>
            </a:r>
          </a:p>
          <a:p>
            <a:r>
              <a:rPr lang="en-US" altLang="zh-CN" sz="1400" dirty="0" smtClean="0">
                <a:solidFill>
                  <a:srgbClr val="FFC000"/>
                </a:solidFill>
              </a:rPr>
              <a:t>14}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4" name="gdb边框"/>
          <p:cNvSpPr/>
          <p:nvPr/>
        </p:nvSpPr>
        <p:spPr>
          <a:xfrm>
            <a:off x="2987824" y="0"/>
            <a:ext cx="6156176" cy="6741368"/>
          </a:xfrm>
          <a:prstGeom prst="rect">
            <a:avLst/>
          </a:prstGeom>
          <a:noFill/>
          <a:ln w="3175"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"/>
          <p:cNvSpPr txBox="1"/>
          <p:nvPr/>
        </p:nvSpPr>
        <p:spPr>
          <a:xfrm>
            <a:off x="3004220" y="27384"/>
            <a:ext cx="4814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Breakpoint </a:t>
            </a:r>
            <a:r>
              <a:rPr lang="en-US" altLang="zh-CN" sz="1400" dirty="0">
                <a:solidFill>
                  <a:srgbClr val="FFC000"/>
                </a:solidFill>
              </a:rPr>
              <a:t>2, main (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=1, 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=0x7fffffffe548) at main.cpp:11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11   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" name="p i"/>
          <p:cNvSpPr txBox="1"/>
          <p:nvPr/>
        </p:nvSpPr>
        <p:spPr>
          <a:xfrm>
            <a:off x="3009553" y="476672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pl-PL" altLang="zh-CN" sz="1400" dirty="0" smtClean="0">
                <a:solidFill>
                  <a:srgbClr val="FF66FF"/>
                </a:solidFill>
              </a:rPr>
              <a:t>p </a:t>
            </a:r>
            <a:r>
              <a:rPr lang="pl-PL" altLang="zh-CN" sz="1400" dirty="0">
                <a:solidFill>
                  <a:srgbClr val="FF66FF"/>
                </a:solidFill>
              </a:rPr>
              <a:t>i</a:t>
            </a:r>
          </a:p>
          <a:p>
            <a:r>
              <a:rPr lang="pl-PL" altLang="zh-CN" sz="1400" dirty="0">
                <a:solidFill>
                  <a:srgbClr val="FFC000"/>
                </a:solidFill>
              </a:rPr>
              <a:t>$1 = 0</a:t>
            </a:r>
          </a:p>
          <a:p>
            <a:r>
              <a:rPr lang="pl-PL" altLang="zh-CN" sz="1400" dirty="0">
                <a:solidFill>
                  <a:srgbClr val="FFC000"/>
                </a:solidFill>
              </a:rPr>
              <a:t>(gdb)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1" name="l"/>
          <p:cNvSpPr txBox="1"/>
          <p:nvPr/>
        </p:nvSpPr>
        <p:spPr>
          <a:xfrm>
            <a:off x="3021757" y="908720"/>
            <a:ext cx="319016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l</a:t>
            </a:r>
            <a:endParaRPr lang="en-US" altLang="zh-CN" sz="1400" dirty="0">
              <a:solidFill>
                <a:srgbClr val="FF66FF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6       {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7           char a[6] = "hello";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8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int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9           for (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!= MAX_NUM_MY;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++)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10          {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11   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12          }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13          return 0;</a:t>
            </a:r>
          </a:p>
          <a:p>
            <a:pPr marL="342900" indent="-342900">
              <a:buAutoNum type="arabicPlain" startAt="14"/>
            </a:pPr>
            <a:r>
              <a:rPr lang="en-US" altLang="zh-CN" sz="14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2" name="p i=5"/>
          <p:cNvSpPr txBox="1"/>
          <p:nvPr/>
        </p:nvSpPr>
        <p:spPr>
          <a:xfrm>
            <a:off x="3021757" y="3052619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p </a:t>
            </a:r>
            <a:r>
              <a:rPr lang="en-US" altLang="zh-CN" sz="1400" dirty="0" err="1">
                <a:solidFill>
                  <a:srgbClr val="FF66FF"/>
                </a:solidFill>
              </a:rPr>
              <a:t>i</a:t>
            </a:r>
            <a:r>
              <a:rPr lang="en-US" altLang="zh-CN" sz="1400" dirty="0">
                <a:solidFill>
                  <a:srgbClr val="FF66FF"/>
                </a:solidFill>
              </a:rPr>
              <a:t>=5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$2 = </a:t>
            </a:r>
            <a:r>
              <a:rPr lang="en-US" altLang="zh-CN" sz="1400" dirty="0" smtClean="0">
                <a:solidFill>
                  <a:srgbClr val="FFC000"/>
                </a:solidFill>
              </a:rPr>
              <a:t>5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 smtClean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4" name="n"/>
          <p:cNvSpPr txBox="1"/>
          <p:nvPr/>
        </p:nvSpPr>
        <p:spPr>
          <a:xfrm>
            <a:off x="3021757" y="3501008"/>
            <a:ext cx="3190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n</a:t>
            </a:r>
            <a:endParaRPr lang="en-US" altLang="zh-CN" sz="1400" dirty="0">
              <a:solidFill>
                <a:srgbClr val="FF66FF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5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9           for (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= 0;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 != MAX_NUM_MY; 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++)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5" name="n2"/>
          <p:cNvSpPr txBox="1"/>
          <p:nvPr/>
        </p:nvSpPr>
        <p:spPr>
          <a:xfrm>
            <a:off x="3037384" y="4149080"/>
            <a:ext cx="4814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dirty="0" smtClean="0">
              <a:solidFill>
                <a:srgbClr val="FFC000"/>
              </a:solidFill>
            </a:endParaRPr>
          </a:p>
          <a:p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>
                <a:solidFill>
                  <a:srgbClr val="FFC000"/>
                </a:solidFill>
              </a:rPr>
              <a:t>Breakpoint 2, main (</a:t>
            </a:r>
            <a:r>
              <a:rPr lang="en-US" altLang="zh-CN" sz="1400" dirty="0" err="1">
                <a:solidFill>
                  <a:srgbClr val="FFC000"/>
                </a:solidFill>
              </a:rPr>
              <a:t>argc</a:t>
            </a:r>
            <a:r>
              <a:rPr lang="en-US" altLang="zh-CN" sz="1400" dirty="0">
                <a:solidFill>
                  <a:srgbClr val="FFC000"/>
                </a:solidFill>
              </a:rPr>
              <a:t>=1, </a:t>
            </a:r>
            <a:r>
              <a:rPr lang="en-US" altLang="zh-CN" sz="1400" dirty="0" err="1">
                <a:solidFill>
                  <a:srgbClr val="FFC000"/>
                </a:solidFill>
              </a:rPr>
              <a:t>argv</a:t>
            </a:r>
            <a:r>
              <a:rPr lang="en-US" altLang="zh-CN" sz="1400" dirty="0">
                <a:solidFill>
                  <a:srgbClr val="FFC000"/>
                </a:solidFill>
              </a:rPr>
              <a:t>=0x7fffffffe548) at main.cpp:11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11              </a:t>
            </a:r>
            <a:r>
              <a:rPr lang="en-US" altLang="zh-CN" sz="1400" dirty="0" err="1">
                <a:solidFill>
                  <a:srgbClr val="FFC000"/>
                </a:solidFill>
              </a:rPr>
              <a:t>cout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i</a:t>
            </a:r>
            <a:r>
              <a:rPr lang="en-US" altLang="zh-CN" sz="1400" dirty="0">
                <a:solidFill>
                  <a:srgbClr val="FFC000"/>
                </a:solidFill>
              </a:rPr>
              <a:t>&lt;&lt;</a:t>
            </a:r>
            <a:r>
              <a:rPr lang="en-US" altLang="zh-CN" sz="1400" dirty="0" err="1">
                <a:solidFill>
                  <a:srgbClr val="FFC000"/>
                </a:solidFill>
              </a:rPr>
              <a:t>endl</a:t>
            </a:r>
            <a:r>
              <a:rPr lang="en-US" altLang="zh-CN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6" name="pi"/>
          <p:cNvSpPr txBox="1"/>
          <p:nvPr/>
        </p:nvSpPr>
        <p:spPr>
          <a:xfrm>
            <a:off x="3049588" y="5013176"/>
            <a:ext cx="801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</a:t>
            </a:r>
            <a:r>
              <a:rPr lang="pl-PL" altLang="zh-CN" sz="1400" dirty="0" smtClean="0">
                <a:solidFill>
                  <a:srgbClr val="FFC000"/>
                </a:solidFill>
              </a:rPr>
              <a:t> </a:t>
            </a:r>
            <a:r>
              <a:rPr lang="pl-PL" altLang="zh-CN" sz="1400" dirty="0">
                <a:solidFill>
                  <a:srgbClr val="FF66FF"/>
                </a:solidFill>
              </a:rPr>
              <a:t>p i</a:t>
            </a:r>
          </a:p>
          <a:p>
            <a:r>
              <a:rPr lang="pl-PL" altLang="zh-CN" sz="1400" dirty="0">
                <a:solidFill>
                  <a:srgbClr val="FFC000"/>
                </a:solidFill>
              </a:rPr>
              <a:t>$3 = 6</a:t>
            </a:r>
          </a:p>
          <a:p>
            <a:r>
              <a:rPr lang="pl-PL" altLang="zh-CN" sz="1400" dirty="0">
                <a:solidFill>
                  <a:srgbClr val="FFC000"/>
                </a:solidFill>
              </a:rPr>
              <a:t>(gdb) 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7" name="n和s的区别"/>
          <p:cNvSpPr txBox="1"/>
          <p:nvPr/>
        </p:nvSpPr>
        <p:spPr>
          <a:xfrm>
            <a:off x="6211926" y="3144952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 smtClean="0">
                <a:solidFill>
                  <a:srgbClr val="FFC000"/>
                </a:solidFill>
              </a:rPr>
              <a:t>逐过程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S </a:t>
            </a:r>
            <a:r>
              <a:rPr lang="zh-CN" altLang="en-US" dirty="0" smtClean="0">
                <a:solidFill>
                  <a:srgbClr val="FFC000"/>
                </a:solidFill>
              </a:rPr>
              <a:t>逐语句下一步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8" name="call printf(&quot;a:%s\n&quot;, a)"/>
          <p:cNvSpPr txBox="1"/>
          <p:nvPr/>
        </p:nvSpPr>
        <p:spPr>
          <a:xfrm>
            <a:off x="3049588" y="5442148"/>
            <a:ext cx="2238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call </a:t>
            </a:r>
            <a:r>
              <a:rPr lang="en-US" altLang="zh-CN" sz="1400" dirty="0" err="1">
                <a:solidFill>
                  <a:srgbClr val="FF66FF"/>
                </a:solidFill>
              </a:rPr>
              <a:t>printf</a:t>
            </a:r>
            <a:r>
              <a:rPr lang="en-US" altLang="zh-CN" sz="1400" dirty="0">
                <a:solidFill>
                  <a:srgbClr val="FF66FF"/>
                </a:solidFill>
              </a:rPr>
              <a:t>("a:%s\n", a)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a:hello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$4 = 8</a:t>
            </a:r>
          </a:p>
          <a:p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en-US" altLang="zh-CN" sz="1400" dirty="0" err="1">
                <a:solidFill>
                  <a:srgbClr val="FFC000"/>
                </a:solidFill>
              </a:rPr>
              <a:t>gdb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19" name="q"/>
          <p:cNvSpPr txBox="1"/>
          <p:nvPr/>
        </p:nvSpPr>
        <p:spPr>
          <a:xfrm>
            <a:off x="3049588" y="6076453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FF66FF"/>
                </a:solidFill>
              </a:rPr>
              <a:t>q</a:t>
            </a:r>
            <a:endParaRPr lang="en-US" altLang="zh-CN" sz="1400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13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5"/>
            <a:ext cx="811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1. SSH</a:t>
            </a:r>
            <a:r>
              <a:rPr lang="zh-CN" altLang="zh-CN" sz="4400" b="1" dirty="0"/>
              <a:t>终端仿真工具 </a:t>
            </a:r>
            <a:r>
              <a:rPr lang="en-US" altLang="zh-CN" sz="4400" b="1" dirty="0"/>
              <a:t>– </a:t>
            </a:r>
            <a:r>
              <a:rPr lang="en-US" altLang="zh-CN" sz="4400" b="1" dirty="0" err="1" smtClean="0"/>
              <a:t>secureCRT</a:t>
            </a:r>
            <a:r>
              <a:rPr lang="en-US" altLang="zh-CN" sz="4400" dirty="0" smtClean="0">
                <a:solidFill>
                  <a:srgbClr val="FFC000"/>
                </a:solidFill>
              </a:rPr>
              <a:t> </a:t>
            </a:r>
            <a:endParaRPr lang="zh-CN" altLang="zh-CN" sz="2800" b="1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22910"/>
            <a:ext cx="4814353" cy="2554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6362" y="225455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填写密码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6362" y="291565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单击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08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8171"/>
            <a:ext cx="79928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FC000"/>
                </a:solidFill>
              </a:rPr>
              <a:t>切换目录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FF66FF"/>
                </a:solidFill>
              </a:rPr>
              <a:t>cd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path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cd /</a:t>
            </a:r>
            <a:r>
              <a:rPr lang="en-US" altLang="zh-CN" sz="1600" dirty="0" err="1">
                <a:solidFill>
                  <a:srgbClr val="00B0F0"/>
                </a:solidFill>
              </a:rPr>
              <a:t>etc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查看目录结构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FF66FF"/>
                </a:solidFill>
              </a:rPr>
              <a:t>ls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–</a:t>
            </a:r>
            <a:r>
              <a:rPr lang="en-US" altLang="zh-CN" sz="1600" b="1" dirty="0">
                <a:solidFill>
                  <a:srgbClr val="FF66FF"/>
                </a:solidFill>
              </a:rPr>
              <a:t>la</a:t>
            </a:r>
            <a:r>
              <a:rPr lang="en-US" altLang="zh-CN" sz="1600" dirty="0">
                <a:solidFill>
                  <a:srgbClr val="FF66FF"/>
                </a:solidFill>
              </a:rPr>
              <a:t> 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en-US" altLang="zh-CN" sz="1600" b="1" dirty="0" err="1">
                <a:solidFill>
                  <a:srgbClr val="FF66FF"/>
                </a:solidFill>
              </a:rPr>
              <a:t>ll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更改文件权限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66FF"/>
                </a:solidFill>
              </a:rPr>
              <a:t>chmod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</a:t>
            </a:r>
            <a:r>
              <a:rPr lang="en-US" altLang="zh-CN" sz="1600" b="1" dirty="0">
                <a:solidFill>
                  <a:srgbClr val="FF66FF"/>
                </a:solidFill>
              </a:rPr>
              <a:t>a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en-US" altLang="zh-CN" sz="1600" b="1" dirty="0">
                <a:solidFill>
                  <a:srgbClr val="FF66FF"/>
                </a:solidFill>
              </a:rPr>
              <a:t>u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en-US" altLang="zh-CN" sz="1600" b="1" dirty="0" err="1">
                <a:solidFill>
                  <a:srgbClr val="FF66FF"/>
                </a:solidFill>
              </a:rPr>
              <a:t>o+w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en-US" altLang="zh-CN" sz="1600" b="1" dirty="0">
                <a:solidFill>
                  <a:srgbClr val="FF66FF"/>
                </a:solidFill>
              </a:rPr>
              <a:t>r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en-US" altLang="zh-CN" sz="1600" b="1" dirty="0">
                <a:solidFill>
                  <a:srgbClr val="FF66FF"/>
                </a:solidFill>
              </a:rPr>
              <a:t>x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zh-CN" altLang="zh-CN" sz="1600" b="1" dirty="0">
                <a:solidFill>
                  <a:srgbClr val="FF66FF"/>
                </a:solidFill>
              </a:rPr>
              <a:t>文件夹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chmod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a+x</a:t>
            </a:r>
            <a:r>
              <a:rPr lang="en-US" altLang="zh-CN" sz="1600" dirty="0">
                <a:solidFill>
                  <a:srgbClr val="00B0F0"/>
                </a:solidFill>
              </a:rPr>
              <a:t> ~/text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更改文件用户归属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chown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用户名</a:t>
            </a:r>
            <a:r>
              <a:rPr lang="en-US" altLang="zh-CN" sz="1600" b="1" dirty="0">
                <a:solidFill>
                  <a:srgbClr val="FF66FF"/>
                </a:solidFill>
              </a:rPr>
              <a:t>:</a:t>
            </a:r>
            <a:r>
              <a:rPr lang="zh-CN" altLang="zh-CN" sz="1600" b="1" dirty="0">
                <a:solidFill>
                  <a:srgbClr val="FF66FF"/>
                </a:solidFill>
              </a:rPr>
              <a:t>用户组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</a:t>
            </a:r>
            <a:r>
              <a:rPr lang="zh-CN" altLang="zh-CN" sz="1600" dirty="0">
                <a:solidFill>
                  <a:srgbClr val="FFC000"/>
                </a:solidFill>
              </a:rPr>
              <a:t>或者</a:t>
            </a:r>
            <a:r>
              <a:rPr lang="zh-CN" altLang="zh-CN" sz="1600" b="1" dirty="0">
                <a:solidFill>
                  <a:srgbClr val="FF66FF"/>
                </a:solidFill>
              </a:rPr>
              <a:t>文件夹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chown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user:user</a:t>
            </a:r>
            <a:r>
              <a:rPr lang="en-US" altLang="zh-CN" sz="1600" dirty="0">
                <a:solidFill>
                  <a:srgbClr val="00B0F0"/>
                </a:solidFill>
              </a:rPr>
              <a:t> ~/text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创建文件夹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mkdir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文件夹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mkdir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myDir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删除文件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rm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rm</a:t>
            </a:r>
            <a:r>
              <a:rPr lang="en-US" altLang="zh-CN" sz="1600" dirty="0">
                <a:solidFill>
                  <a:srgbClr val="00B0F0"/>
                </a:solidFill>
              </a:rPr>
              <a:t> text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删除文件夹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rm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文件夹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–</a:t>
            </a:r>
            <a:r>
              <a:rPr lang="en-US" altLang="zh-CN" sz="1600" b="1" dirty="0">
                <a:solidFill>
                  <a:srgbClr val="FF66FF"/>
                </a:solidFill>
              </a:rPr>
              <a:t>r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rm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myDir</a:t>
            </a:r>
            <a:r>
              <a:rPr lang="en-US" altLang="zh-CN" sz="1600" dirty="0">
                <a:solidFill>
                  <a:srgbClr val="00B0F0"/>
                </a:solidFill>
              </a:rPr>
              <a:t> –r 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移动文件或文件夹 </a:t>
            </a:r>
            <a:r>
              <a:rPr lang="en-US" altLang="zh-CN" sz="1600" b="1" dirty="0">
                <a:solidFill>
                  <a:srgbClr val="FF66FF"/>
                </a:solidFill>
              </a:rPr>
              <a:t>mv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</a:t>
            </a:r>
            <a:r>
              <a:rPr lang="zh-CN" altLang="zh-CN" sz="1600" dirty="0">
                <a:solidFill>
                  <a:srgbClr val="FFC000"/>
                </a:solidFill>
              </a:rPr>
              <a:t>或</a:t>
            </a:r>
            <a:r>
              <a:rPr lang="zh-CN" altLang="zh-CN" sz="1600" b="1" dirty="0">
                <a:solidFill>
                  <a:srgbClr val="FF66FF"/>
                </a:solidFill>
              </a:rPr>
              <a:t>文件夹 新路径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mv text ~/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拷贝文件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cp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文件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新</a:t>
            </a:r>
            <a:r>
              <a:rPr lang="zh-CN" altLang="zh-CN" sz="1600" b="1" dirty="0">
                <a:solidFill>
                  <a:srgbClr val="FF66FF"/>
                </a:solidFill>
              </a:rPr>
              <a:t>文件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cp</a:t>
            </a:r>
            <a:r>
              <a:rPr lang="en-US" altLang="zh-CN" sz="1600" dirty="0">
                <a:solidFill>
                  <a:srgbClr val="00B0F0"/>
                </a:solidFill>
              </a:rPr>
              <a:t> text </a:t>
            </a:r>
            <a:r>
              <a:rPr lang="en-US" altLang="zh-CN" sz="1600" dirty="0" err="1">
                <a:solidFill>
                  <a:srgbClr val="00B0F0"/>
                </a:solidFill>
              </a:rPr>
              <a:t>newText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拷贝文件夹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66FF"/>
                </a:solidFill>
              </a:rPr>
              <a:t>cp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 </a:t>
            </a:r>
            <a:r>
              <a:rPr lang="zh-CN" altLang="zh-CN" sz="1600" b="1" dirty="0">
                <a:solidFill>
                  <a:srgbClr val="FF66FF"/>
                </a:solidFill>
              </a:rPr>
              <a:t>文件夹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新文件夹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 </a:t>
            </a:r>
            <a:r>
              <a:rPr lang="en-US" altLang="zh-CN" sz="1600" b="1" dirty="0">
                <a:solidFill>
                  <a:srgbClr val="FF66FF"/>
                </a:solidFill>
              </a:rPr>
              <a:t>–r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cp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myDir</a:t>
            </a:r>
            <a:r>
              <a:rPr lang="en-US" altLang="zh-CN" sz="1600" dirty="0">
                <a:solidFill>
                  <a:srgbClr val="00B0F0"/>
                </a:solidFill>
              </a:rPr>
              <a:t> ~/ -</a:t>
            </a:r>
            <a:r>
              <a:rPr lang="en-US" altLang="zh-CN" sz="1600" dirty="0">
                <a:solidFill>
                  <a:srgbClr val="FFC000"/>
                </a:solidFill>
              </a:rPr>
              <a:t>r</a:t>
            </a:r>
            <a:endParaRPr lang="zh-CN" altLang="zh-CN" sz="1600" dirty="0">
              <a:solidFill>
                <a:srgbClr val="FFC00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查找文件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find    </a:t>
            </a:r>
            <a:r>
              <a:rPr lang="zh-CN" altLang="zh-CN" sz="1600" b="1" dirty="0">
                <a:solidFill>
                  <a:srgbClr val="FF66FF"/>
                </a:solidFill>
              </a:rPr>
              <a:t>路径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–</a:t>
            </a:r>
            <a:r>
              <a:rPr lang="en-US" altLang="zh-CN" sz="1600" b="1" dirty="0">
                <a:solidFill>
                  <a:srgbClr val="FF66FF"/>
                </a:solidFill>
              </a:rPr>
              <a:t>name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”</a:t>
            </a:r>
            <a:r>
              <a:rPr lang="zh-CN" altLang="zh-CN" sz="1600" b="1" dirty="0">
                <a:solidFill>
                  <a:srgbClr val="FF66FF"/>
                </a:solidFill>
              </a:rPr>
              <a:t>文件</a:t>
            </a:r>
            <a:r>
              <a:rPr lang="en-US" altLang="zh-CN" sz="1600" b="1" dirty="0">
                <a:solidFill>
                  <a:srgbClr val="FF66FF"/>
                </a:solidFill>
              </a:rPr>
              <a:t>”</a:t>
            </a:r>
            <a:r>
              <a:rPr lang="en-US" altLang="zh-CN" sz="1600" dirty="0">
                <a:solidFill>
                  <a:srgbClr val="FF66FF"/>
                </a:solidFill>
              </a:rPr>
              <a:t> 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find / -name “*abc.so” </a:t>
            </a:r>
            <a:endParaRPr lang="zh-CN" altLang="zh-CN" sz="1600" dirty="0">
              <a:solidFill>
                <a:srgbClr val="00B0F0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查看进程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>
                <a:solidFill>
                  <a:srgbClr val="FF66FF"/>
                </a:solidFill>
              </a:rPr>
              <a:t>ps</a:t>
            </a:r>
            <a:r>
              <a:rPr lang="en-US" altLang="zh-CN" sz="1600" b="1" dirty="0">
                <a:solidFill>
                  <a:srgbClr val="FF66FF"/>
                </a:solidFill>
              </a:rPr>
              <a:t>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 –</a:t>
            </a:r>
            <a:r>
              <a:rPr lang="en-US" altLang="zh-CN" sz="1600" b="1" dirty="0" err="1">
                <a:solidFill>
                  <a:srgbClr val="FF66FF"/>
                </a:solidFill>
              </a:rPr>
              <a:t>ef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zh-CN" altLang="zh-CN" sz="1600" b="1" dirty="0">
                <a:solidFill>
                  <a:srgbClr val="FFC000"/>
                </a:solidFill>
              </a:rPr>
              <a:t>查看手册</a:t>
            </a:r>
            <a:r>
              <a:rPr lang="zh-CN" altLang="zh-CN" sz="1600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FF66FF"/>
                </a:solidFill>
              </a:rPr>
              <a:t>man </a:t>
            </a:r>
            <a:r>
              <a:rPr lang="en-US" altLang="zh-CN" sz="1600" b="1" dirty="0" smtClean="0">
                <a:solidFill>
                  <a:srgbClr val="FF66FF"/>
                </a:solidFill>
              </a:rPr>
              <a:t>   </a:t>
            </a:r>
            <a:r>
              <a:rPr lang="zh-CN" altLang="zh-CN" sz="1600" b="1" dirty="0" smtClean="0">
                <a:solidFill>
                  <a:srgbClr val="FF66FF"/>
                </a:solidFill>
              </a:rPr>
              <a:t>命令</a:t>
            </a:r>
            <a:r>
              <a:rPr lang="zh-CN" altLang="zh-CN" sz="1600" dirty="0">
                <a:solidFill>
                  <a:srgbClr val="FF66FF"/>
                </a:solidFill>
              </a:rPr>
              <a:t>或者</a:t>
            </a:r>
            <a:r>
              <a:rPr lang="zh-CN" altLang="zh-CN" sz="1600" b="1" dirty="0">
                <a:solidFill>
                  <a:srgbClr val="FF66FF"/>
                </a:solidFill>
              </a:rPr>
              <a:t>库函数</a:t>
            </a:r>
            <a:endParaRPr lang="zh-CN" altLang="zh-CN" sz="1600" dirty="0">
              <a:solidFill>
                <a:srgbClr val="FF66FF"/>
              </a:solidFill>
            </a:endParaRPr>
          </a:p>
          <a:p>
            <a:r>
              <a:rPr lang="en-US" altLang="zh-CN" sz="1600" dirty="0" err="1">
                <a:solidFill>
                  <a:srgbClr val="00B0F0"/>
                </a:solidFill>
              </a:rPr>
              <a:t>eg</a:t>
            </a:r>
            <a:r>
              <a:rPr lang="en-US" altLang="zh-CN" sz="1600" dirty="0">
                <a:solidFill>
                  <a:srgbClr val="00B0F0"/>
                </a:solidFill>
              </a:rPr>
              <a:t>: man ls</a:t>
            </a:r>
            <a:endParaRPr lang="zh-CN" altLang="zh-CN" sz="1600" dirty="0">
              <a:solidFill>
                <a:srgbClr val="00B0F0"/>
              </a:solidFill>
            </a:endParaRPr>
          </a:p>
          <a:p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255" y="33265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附：</a:t>
            </a:r>
            <a:r>
              <a:rPr lang="en-US" altLang="zh-CN" dirty="0" smtClean="0">
                <a:solidFill>
                  <a:srgbClr val="FFC000"/>
                </a:solidFill>
              </a:rPr>
              <a:t>Linux</a:t>
            </a:r>
            <a:r>
              <a:rPr lang="zh-CN" altLang="en-US" dirty="0" smtClean="0">
                <a:solidFill>
                  <a:srgbClr val="FFC000"/>
                </a:solidFill>
              </a:rPr>
              <a:t>命令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80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378072"/>
            <a:ext cx="331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FFC000"/>
                </a:solidFill>
              </a:rPr>
              <a:t>Thank you!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上传文件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5209809" cy="4259954"/>
          </a:xfrm>
          <a:prstGeom prst="rect">
            <a:avLst/>
          </a:prstGeom>
        </p:spPr>
      </p:pic>
      <p:sp>
        <p:nvSpPr>
          <p:cNvPr id="3" name="上传文件右"/>
          <p:cNvSpPr txBox="1"/>
          <p:nvPr/>
        </p:nvSpPr>
        <p:spPr>
          <a:xfrm>
            <a:off x="5461329" y="841289"/>
            <a:ext cx="3406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上传文件到</a:t>
            </a:r>
            <a:r>
              <a:rPr lang="en-US" altLang="zh-CN" dirty="0" err="1" smtClean="0"/>
              <a:t>linux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zh-CN" dirty="0" smtClean="0"/>
              <a:t>使用</a:t>
            </a:r>
            <a:r>
              <a:rPr lang="zh-CN" altLang="zh-CN" dirty="0"/>
              <a:t>命令</a:t>
            </a:r>
            <a:r>
              <a:rPr lang="en-US" altLang="zh-CN" dirty="0"/>
              <a:t> </a:t>
            </a:r>
            <a:r>
              <a:rPr lang="en-US" altLang="zh-CN" dirty="0" err="1" smtClean="0"/>
              <a:t>rz</a:t>
            </a:r>
            <a:r>
              <a:rPr lang="zh-CN" altLang="en-US" dirty="0"/>
              <a:t>，</a:t>
            </a:r>
            <a:r>
              <a:rPr lang="zh-CN" altLang="zh-CN" dirty="0" smtClean="0"/>
              <a:t>打开</a:t>
            </a:r>
            <a:r>
              <a:rPr lang="zh-CN" altLang="zh-CN" dirty="0"/>
              <a:t>文件</a:t>
            </a:r>
            <a:r>
              <a:rPr lang="zh-CN" altLang="zh-CN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选择</a:t>
            </a:r>
            <a:r>
              <a:rPr lang="zh-CN" altLang="zh-CN" dirty="0"/>
              <a:t>相应的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，单击</a:t>
            </a:r>
            <a:r>
              <a:rPr lang="en-US" altLang="zh-CN" dirty="0" smtClean="0"/>
              <a:t>OK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下载文件左"/>
          <p:cNvSpPr txBox="1"/>
          <p:nvPr/>
        </p:nvSpPr>
        <p:spPr>
          <a:xfrm>
            <a:off x="251520" y="4653136"/>
            <a:ext cx="5135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[byw@Test-PublicSecurity-185 </a:t>
            </a:r>
            <a:r>
              <a:rPr lang="en-US" altLang="zh-CN" dirty="0" err="1"/>
              <a:t>gdb</a:t>
            </a:r>
            <a:r>
              <a:rPr lang="en-US" altLang="zh-CN" dirty="0"/>
              <a:t>]$ </a:t>
            </a:r>
            <a:r>
              <a:rPr lang="en-US" altLang="zh-CN" dirty="0" err="1"/>
              <a:t>sz</a:t>
            </a:r>
            <a:r>
              <a:rPr lang="en-US" altLang="zh-CN" dirty="0"/>
              <a:t> test </a:t>
            </a:r>
          </a:p>
          <a:p>
            <a:r>
              <a:rPr lang="en-US" altLang="zh-CN" dirty="0" err="1"/>
              <a:t>rz</a:t>
            </a:r>
            <a:endParaRPr lang="en-US" altLang="zh-CN" dirty="0"/>
          </a:p>
          <a:p>
            <a:r>
              <a:rPr lang="en-US" altLang="zh-CN" dirty="0"/>
              <a:t>Starting </a:t>
            </a:r>
            <a:r>
              <a:rPr lang="en-US" altLang="zh-CN" dirty="0" err="1"/>
              <a:t>zmodem</a:t>
            </a:r>
            <a:r>
              <a:rPr lang="en-US" altLang="zh-CN" dirty="0"/>
              <a:t> transfer.  Press </a:t>
            </a:r>
            <a:r>
              <a:rPr lang="en-US" altLang="zh-CN" dirty="0" err="1"/>
              <a:t>Ctrl+C</a:t>
            </a:r>
            <a:r>
              <a:rPr lang="en-US" altLang="zh-CN" dirty="0"/>
              <a:t> to cancel.</a:t>
            </a:r>
          </a:p>
          <a:p>
            <a:r>
              <a:rPr lang="en-US" altLang="zh-CN" dirty="0"/>
              <a:t>Transferring test...</a:t>
            </a:r>
          </a:p>
          <a:p>
            <a:r>
              <a:rPr lang="en-US" altLang="zh-CN" dirty="0"/>
              <a:t>  100%      35 KB      35 KB/sec    00:00:01       0 Errors  </a:t>
            </a:r>
          </a:p>
          <a:p>
            <a:endParaRPr lang="en-US" altLang="zh-CN" dirty="0"/>
          </a:p>
          <a:p>
            <a:r>
              <a:rPr lang="en-US" altLang="zh-CN" dirty="0"/>
              <a:t>[byw@Test-PublicSecurity-185 </a:t>
            </a:r>
            <a:r>
              <a:rPr lang="en-US" altLang="zh-CN" dirty="0" err="1"/>
              <a:t>gdb</a:t>
            </a:r>
            <a:r>
              <a:rPr lang="en-US" altLang="zh-CN" dirty="0"/>
              <a:t>]$ </a:t>
            </a:r>
            <a:endParaRPr lang="zh-CN" altLang="en-US" dirty="0"/>
          </a:p>
        </p:txBody>
      </p:sp>
      <p:sp>
        <p:nvSpPr>
          <p:cNvPr id="5" name="下载文件右"/>
          <p:cNvSpPr txBox="1"/>
          <p:nvPr/>
        </p:nvSpPr>
        <p:spPr>
          <a:xfrm>
            <a:off x="5724128" y="4745468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下载文件</a:t>
            </a:r>
            <a:r>
              <a:rPr lang="zh-CN" altLang="zh-CN" dirty="0" smtClean="0"/>
              <a:t>到</a:t>
            </a:r>
            <a:r>
              <a:rPr lang="en-US" altLang="zh-CN" dirty="0" smtClean="0"/>
              <a:t>windows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命令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 </a:t>
            </a:r>
            <a:r>
              <a:rPr lang="zh-CN" altLang="zh-CN" dirty="0"/>
              <a:t>文件名。</a:t>
            </a:r>
          </a:p>
          <a:p>
            <a:endParaRPr lang="zh-CN" altLang="en-US" dirty="0"/>
          </a:p>
        </p:txBody>
      </p:sp>
      <p:cxnSp>
        <p:nvCxnSpPr>
          <p:cNvPr id="7" name="分隔符"/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1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66318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2 </a:t>
            </a:r>
            <a:r>
              <a:rPr lang="zh-CN" altLang="zh-CN" sz="4400" dirty="0" smtClean="0">
                <a:solidFill>
                  <a:srgbClr val="FFC000"/>
                </a:solidFill>
              </a:rPr>
              <a:t>编辑器 </a:t>
            </a:r>
            <a:r>
              <a:rPr lang="en-US" altLang="zh-CN" sz="4400" dirty="0">
                <a:solidFill>
                  <a:srgbClr val="FFC000"/>
                </a:solidFill>
              </a:rPr>
              <a:t>– vim</a:t>
            </a:r>
            <a:endParaRPr lang="en-US" altLang="zh-CN" sz="4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2.1vim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</a:rPr>
              <a:t>四种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</a:rPr>
              <a:t>模式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2.2 </a:t>
            </a:r>
            <a:r>
              <a:rPr lang="zh-CN" altLang="zh-CN" sz="2800" dirty="0" smtClean="0">
                <a:solidFill>
                  <a:srgbClr val="FFC000"/>
                </a:solidFill>
              </a:rPr>
              <a:t>基本操作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2.3 </a:t>
            </a:r>
            <a:r>
              <a:rPr lang="zh-CN" altLang="zh-CN" sz="2800" dirty="0" smtClean="0">
                <a:solidFill>
                  <a:srgbClr val="FFC000"/>
                </a:solidFill>
              </a:rPr>
              <a:t>文件配置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rgbClr val="FFC000"/>
                </a:solidFill>
              </a:rPr>
              <a:t>2.4 </a:t>
            </a:r>
            <a:r>
              <a:rPr lang="zh-CN" altLang="zh-CN" sz="2800" b="1" dirty="0">
                <a:solidFill>
                  <a:srgbClr val="FFC000"/>
                </a:solidFill>
              </a:rPr>
              <a:t>插件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配置</a:t>
            </a:r>
            <a:endParaRPr lang="zh-CN" altLang="zh-C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har a[6] = &quot;hello&quot;;"/>
          <p:cNvSpPr txBox="1"/>
          <p:nvPr/>
        </p:nvSpPr>
        <p:spPr>
          <a:xfrm>
            <a:off x="744394" y="2319263"/>
            <a:ext cx="25314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char a[6] = "hello";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"test/</a:t>
            </a:r>
            <a:r>
              <a:rPr lang="en-US" altLang="zh-CN" sz="2400" dirty="0" err="1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13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光标"/>
          <p:cNvSpPr/>
          <p:nvPr/>
        </p:nvSpPr>
        <p:spPr>
          <a:xfrm>
            <a:off x="827584" y="23488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&quot;main.cpp&quot; 14L, 224C"/>
          <p:cNvSpPr txBox="1"/>
          <p:nvPr/>
        </p:nvSpPr>
        <p:spPr>
          <a:xfrm>
            <a:off x="103693" y="6311899"/>
            <a:ext cx="287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"main.cpp" 14L, 224C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正常模式"/>
          <p:cNvSpPr txBox="1"/>
          <p:nvPr/>
        </p:nvSpPr>
        <p:spPr>
          <a:xfrm>
            <a:off x="7624212" y="388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正常模式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插入模式"/>
          <p:cNvSpPr txBox="1"/>
          <p:nvPr/>
        </p:nvSpPr>
        <p:spPr>
          <a:xfrm>
            <a:off x="7624212" y="798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插入模式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命令模式"/>
          <p:cNvSpPr txBox="1"/>
          <p:nvPr/>
        </p:nvSpPr>
        <p:spPr>
          <a:xfrm>
            <a:off x="7624212" y="1259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命令</a:t>
            </a:r>
            <a:r>
              <a:rPr lang="zh-CN" altLang="en-US" dirty="0" smtClean="0">
                <a:solidFill>
                  <a:srgbClr val="FFC000"/>
                </a:solidFill>
              </a:rPr>
              <a:t>模式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可视模式"/>
          <p:cNvSpPr txBox="1"/>
          <p:nvPr/>
        </p:nvSpPr>
        <p:spPr>
          <a:xfrm>
            <a:off x="7624212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可视</a:t>
            </a:r>
            <a:r>
              <a:rPr lang="zh-CN" altLang="en-US" dirty="0" smtClean="0">
                <a:solidFill>
                  <a:srgbClr val="FFC000"/>
                </a:solidFill>
              </a:rPr>
              <a:t>模式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正常模式强调"/>
          <p:cNvSpPr/>
          <p:nvPr/>
        </p:nvSpPr>
        <p:spPr>
          <a:xfrm>
            <a:off x="7624212" y="388551"/>
            <a:ext cx="1107996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插入模式强调"/>
          <p:cNvSpPr/>
          <p:nvPr/>
        </p:nvSpPr>
        <p:spPr>
          <a:xfrm>
            <a:off x="7624212" y="764704"/>
            <a:ext cx="1107996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命令模式强调"/>
          <p:cNvSpPr/>
          <p:nvPr/>
        </p:nvSpPr>
        <p:spPr>
          <a:xfrm>
            <a:off x="7624212" y="1259468"/>
            <a:ext cx="1107996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可视模式强调"/>
          <p:cNvSpPr/>
          <p:nvPr/>
        </p:nvSpPr>
        <p:spPr>
          <a:xfrm>
            <a:off x="7624212" y="1619508"/>
            <a:ext cx="1107996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-- 插入 --"/>
          <p:cNvSpPr txBox="1"/>
          <p:nvPr/>
        </p:nvSpPr>
        <p:spPr>
          <a:xfrm>
            <a:off x="103693" y="6311899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 </a:t>
            </a:r>
            <a:r>
              <a:rPr lang="zh-CN" altLang="en-US" sz="2400" dirty="0">
                <a:solidFill>
                  <a:schemeClr val="bg1"/>
                </a:solidFill>
              </a:rPr>
              <a:t>插入 </a:t>
            </a:r>
            <a:r>
              <a:rPr lang="en-US" altLang="zh-CN" sz="2400" dirty="0">
                <a:solidFill>
                  <a:schemeClr val="bg1"/>
                </a:solidFill>
              </a:rPr>
              <a:t>--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i"/>
          <p:cNvSpPr txBox="1"/>
          <p:nvPr/>
        </p:nvSpPr>
        <p:spPr>
          <a:xfrm>
            <a:off x="7282799" y="2854653"/>
            <a:ext cx="1167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FC000"/>
                </a:solidFill>
              </a:rPr>
              <a:t>i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16" name="Esc"/>
          <p:cNvSpPr txBox="1"/>
          <p:nvPr/>
        </p:nvSpPr>
        <p:spPr>
          <a:xfrm>
            <a:off x="7073810" y="2854653"/>
            <a:ext cx="1520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C000"/>
                </a:solidFill>
              </a:rPr>
              <a:t>Esc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17" name="："/>
          <p:cNvSpPr txBox="1"/>
          <p:nvPr/>
        </p:nvSpPr>
        <p:spPr>
          <a:xfrm>
            <a:off x="103693" y="63118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上方："/>
          <p:cNvSpPr txBox="1"/>
          <p:nvPr/>
        </p:nvSpPr>
        <p:spPr>
          <a:xfrm>
            <a:off x="7082194" y="2782645"/>
            <a:ext cx="1520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FFC000"/>
                </a:solidFill>
              </a:rPr>
              <a:t>：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sp>
        <p:nvSpPr>
          <p:cNvPr id="20" name="-- 可视 行 --"/>
          <p:cNvSpPr txBox="1"/>
          <p:nvPr/>
        </p:nvSpPr>
        <p:spPr>
          <a:xfrm>
            <a:off x="103693" y="631189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 </a:t>
            </a:r>
            <a:r>
              <a:rPr lang="zh-CN" altLang="en-US" sz="2400" dirty="0">
                <a:solidFill>
                  <a:schemeClr val="bg1"/>
                </a:solidFill>
              </a:rPr>
              <a:t>可视 行 </a:t>
            </a:r>
            <a:r>
              <a:rPr lang="en-US" altLang="zh-CN" sz="2400" dirty="0">
                <a:solidFill>
                  <a:schemeClr val="bg1"/>
                </a:solidFill>
              </a:rPr>
              <a:t>--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V"/>
          <p:cNvSpPr txBox="1"/>
          <p:nvPr/>
        </p:nvSpPr>
        <p:spPr>
          <a:xfrm>
            <a:off x="7094348" y="2854653"/>
            <a:ext cx="1520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C000"/>
                </a:solidFill>
              </a:rPr>
              <a:t>V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4" grpId="0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  <p:bldP spid="13" grpId="1"/>
      <p:bldP spid="15" grpId="0"/>
      <p:bldP spid="15" grpId="1"/>
      <p:bldP spid="16" grpId="0"/>
      <p:bldP spid="16" grpId="1"/>
      <p:bldP spid="16" grpId="2"/>
      <p:bldP spid="16" grpId="3"/>
      <p:bldP spid="17" grpId="0"/>
      <p:bldP spid="17" grpId="1"/>
      <p:bldP spid="18" grpId="0"/>
      <p:bldP spid="18" grpId="1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435" y="989904"/>
            <a:ext cx="366318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2 </a:t>
            </a:r>
            <a:r>
              <a:rPr lang="zh-CN" altLang="zh-CN" sz="4400" dirty="0" smtClean="0">
                <a:solidFill>
                  <a:srgbClr val="FFC000"/>
                </a:solidFill>
              </a:rPr>
              <a:t>编辑器 </a:t>
            </a:r>
            <a:r>
              <a:rPr lang="en-US" altLang="zh-CN" sz="4400" dirty="0">
                <a:solidFill>
                  <a:srgbClr val="FFC000"/>
                </a:solidFill>
              </a:rPr>
              <a:t>– vim</a:t>
            </a:r>
            <a:endParaRPr lang="en-US" altLang="zh-CN" sz="44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2.1vim</a:t>
            </a:r>
            <a:r>
              <a:rPr lang="zh-CN" altLang="zh-CN" sz="2800" dirty="0">
                <a:solidFill>
                  <a:srgbClr val="FFC000"/>
                </a:solidFill>
              </a:rPr>
              <a:t>四种</a:t>
            </a:r>
            <a:r>
              <a:rPr lang="zh-CN" altLang="zh-CN" sz="2800" dirty="0" smtClean="0">
                <a:solidFill>
                  <a:srgbClr val="FFC000"/>
                </a:solidFill>
              </a:rPr>
              <a:t>模式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2.2 </a:t>
            </a:r>
            <a:r>
              <a:rPr lang="zh-CN" altLang="zh-CN" sz="2800" dirty="0" smtClean="0">
                <a:solidFill>
                  <a:schemeClr val="accent6">
                    <a:lumMod val="75000"/>
                  </a:schemeClr>
                </a:solidFill>
              </a:rPr>
              <a:t>基本操作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2.3 </a:t>
            </a:r>
            <a:r>
              <a:rPr lang="zh-CN" altLang="zh-CN" sz="2800" dirty="0" smtClean="0">
                <a:solidFill>
                  <a:srgbClr val="FFC000"/>
                </a:solidFill>
              </a:rPr>
              <a:t>文件配置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en-US" altLang="zh-CN" sz="2800" b="1" dirty="0" smtClean="0">
                <a:solidFill>
                  <a:srgbClr val="FFC000"/>
                </a:solidFill>
              </a:rPr>
              <a:t>2.4 </a:t>
            </a:r>
            <a:r>
              <a:rPr lang="zh-CN" altLang="zh-CN" sz="2800" b="1" dirty="0">
                <a:solidFill>
                  <a:srgbClr val="FFC000"/>
                </a:solidFill>
              </a:rPr>
              <a:t>插件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配置</a:t>
            </a:r>
            <a:endParaRPr lang="zh-CN" altLang="zh-C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13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光标右"/>
          <p:cNvSpPr/>
          <p:nvPr/>
        </p:nvSpPr>
        <p:spPr>
          <a:xfrm>
            <a:off x="971600" y="2021647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光标下"/>
          <p:cNvSpPr/>
          <p:nvPr/>
        </p:nvSpPr>
        <p:spPr>
          <a:xfrm>
            <a:off x="971600" y="23488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光标上"/>
          <p:cNvSpPr/>
          <p:nvPr/>
        </p:nvSpPr>
        <p:spPr>
          <a:xfrm>
            <a:off x="827584" y="2021647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光标"/>
          <p:cNvSpPr/>
          <p:nvPr/>
        </p:nvSpPr>
        <p:spPr>
          <a:xfrm>
            <a:off x="827584" y="23488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光标移动"/>
          <p:cNvSpPr txBox="1"/>
          <p:nvPr/>
        </p:nvSpPr>
        <p:spPr>
          <a:xfrm>
            <a:off x="6804248" y="20216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光标移动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k"/>
          <p:cNvSpPr txBox="1"/>
          <p:nvPr/>
        </p:nvSpPr>
        <p:spPr>
          <a:xfrm>
            <a:off x="6804248" y="245369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k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15" name="l"/>
          <p:cNvSpPr txBox="1"/>
          <p:nvPr/>
        </p:nvSpPr>
        <p:spPr>
          <a:xfrm>
            <a:off x="6804248" y="245369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l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16" name="j"/>
          <p:cNvSpPr txBox="1"/>
          <p:nvPr/>
        </p:nvSpPr>
        <p:spPr>
          <a:xfrm>
            <a:off x="6804248" y="245369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j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17" name="h"/>
          <p:cNvSpPr txBox="1"/>
          <p:nvPr/>
        </p:nvSpPr>
        <p:spPr>
          <a:xfrm>
            <a:off x="6804248" y="2453695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h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18" name="光标跳转"/>
          <p:cNvSpPr txBox="1"/>
          <p:nvPr/>
        </p:nvSpPr>
        <p:spPr>
          <a:xfrm>
            <a:off x="6804248" y="20216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光标</a:t>
            </a:r>
            <a:r>
              <a:rPr lang="zh-CN" altLang="en-US" dirty="0">
                <a:solidFill>
                  <a:srgbClr val="FFC000"/>
                </a:solidFill>
              </a:rPr>
              <a:t>跳转</a:t>
            </a:r>
          </a:p>
        </p:txBody>
      </p:sp>
      <p:sp>
        <p:nvSpPr>
          <p:cNvPr id="19" name="光标gg"/>
          <p:cNvSpPr/>
          <p:nvPr/>
        </p:nvSpPr>
        <p:spPr>
          <a:xfrm>
            <a:off x="539552" y="18864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gg"/>
          <p:cNvSpPr txBox="1"/>
          <p:nvPr/>
        </p:nvSpPr>
        <p:spPr>
          <a:xfrm>
            <a:off x="6804248" y="2420888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gg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21" name="光标shift+g"/>
          <p:cNvSpPr/>
          <p:nvPr/>
        </p:nvSpPr>
        <p:spPr>
          <a:xfrm>
            <a:off x="619944" y="4941168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shift+g"/>
          <p:cNvSpPr txBox="1"/>
          <p:nvPr/>
        </p:nvSpPr>
        <p:spPr>
          <a:xfrm>
            <a:off x="6372200" y="2512496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rgbClr val="FFC000"/>
                </a:solidFill>
              </a:rPr>
              <a:t>s</a:t>
            </a:r>
            <a:r>
              <a:rPr lang="en-US" altLang="zh-CN" sz="8800" dirty="0" err="1" smtClean="0">
                <a:solidFill>
                  <a:srgbClr val="FFC000"/>
                </a:solidFill>
              </a:rPr>
              <a:t>hifit</a:t>
            </a:r>
            <a:r>
              <a:rPr lang="en-US" altLang="zh-CN" sz="8800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altLang="zh-CN" sz="8800" dirty="0" smtClean="0">
                <a:solidFill>
                  <a:srgbClr val="FFC000"/>
                </a:solidFill>
              </a:rPr>
              <a:t>g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23" name="光标N(3)"/>
          <p:cNvSpPr/>
          <p:nvPr/>
        </p:nvSpPr>
        <p:spPr>
          <a:xfrm>
            <a:off x="547936" y="90872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:N(3)"/>
          <p:cNvSpPr txBox="1"/>
          <p:nvPr/>
        </p:nvSpPr>
        <p:spPr>
          <a:xfrm>
            <a:off x="6372200" y="2486506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</a:rPr>
              <a:t>:3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25" name="光标ctrl+o"/>
          <p:cNvSpPr/>
          <p:nvPr/>
        </p:nvSpPr>
        <p:spPr>
          <a:xfrm>
            <a:off x="611560" y="4941168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ctrl+o"/>
          <p:cNvSpPr txBox="1"/>
          <p:nvPr/>
        </p:nvSpPr>
        <p:spPr>
          <a:xfrm>
            <a:off x="6376714" y="2492896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C000"/>
                </a:solidFill>
              </a:rPr>
              <a:t>c</a:t>
            </a:r>
            <a:r>
              <a:rPr lang="en-US" altLang="zh-CN" sz="8800" dirty="0" smtClean="0">
                <a:solidFill>
                  <a:srgbClr val="FFC000"/>
                </a:solidFill>
              </a:rPr>
              <a:t>trl</a:t>
            </a:r>
          </a:p>
          <a:p>
            <a:r>
              <a:rPr lang="en-US" altLang="zh-CN" sz="8800" dirty="0" smtClean="0">
                <a:solidFill>
                  <a:srgbClr val="FFC000"/>
                </a:solidFill>
              </a:rPr>
              <a:t>o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27" name="光标ctrl+i"/>
          <p:cNvSpPr/>
          <p:nvPr/>
        </p:nvSpPr>
        <p:spPr>
          <a:xfrm>
            <a:off x="539552" y="90872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ctrl+i"/>
          <p:cNvSpPr txBox="1"/>
          <p:nvPr/>
        </p:nvSpPr>
        <p:spPr>
          <a:xfrm>
            <a:off x="6372200" y="2500441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C000"/>
                </a:solidFill>
              </a:rPr>
              <a:t>c</a:t>
            </a:r>
            <a:r>
              <a:rPr lang="en-US" altLang="zh-CN" sz="8800" dirty="0" smtClean="0">
                <a:solidFill>
                  <a:srgbClr val="FFC000"/>
                </a:solidFill>
              </a:rPr>
              <a:t>trl</a:t>
            </a:r>
          </a:p>
          <a:p>
            <a:r>
              <a:rPr lang="en-US" altLang="zh-CN" sz="8800" dirty="0">
                <a:solidFill>
                  <a:srgbClr val="FFC000"/>
                </a:solidFill>
              </a:rPr>
              <a:t>i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  <p:sp>
        <p:nvSpPr>
          <p:cNvPr id="29" name="gf"/>
          <p:cNvSpPr txBox="1"/>
          <p:nvPr/>
        </p:nvSpPr>
        <p:spPr>
          <a:xfrm>
            <a:off x="6524600" y="2652841"/>
            <a:ext cx="36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C000"/>
                </a:solidFill>
              </a:rPr>
              <a:t>gf</a:t>
            </a:r>
            <a:endParaRPr lang="en-US" altLang="zh-CN" sz="8800" dirty="0" smtClean="0">
              <a:solidFill>
                <a:srgbClr val="FFC000"/>
              </a:solidFill>
            </a:endParaRPr>
          </a:p>
        </p:txBody>
      </p:sp>
      <p:sp>
        <p:nvSpPr>
          <p:cNvPr id="31" name="a.h"/>
          <p:cNvSpPr txBox="1"/>
          <p:nvPr/>
        </p:nvSpPr>
        <p:spPr>
          <a:xfrm>
            <a:off x="107504" y="110237"/>
            <a:ext cx="6844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</a:rPr>
              <a:t> </a:t>
            </a:r>
            <a:r>
              <a:rPr lang="pt-BR" altLang="zh-CN" sz="2400" dirty="0" smtClean="0">
                <a:solidFill>
                  <a:schemeClr val="bg1"/>
                </a:solidFill>
              </a:rPr>
              <a:t> </a:t>
            </a:r>
            <a:r>
              <a:rPr lang="pt-BR" altLang="zh-CN" sz="2400" dirty="0" smtClean="0">
                <a:solidFill>
                  <a:srgbClr val="FFC000"/>
                </a:solidFill>
              </a:rPr>
              <a:t>1</a:t>
            </a:r>
            <a:r>
              <a:rPr lang="pt-BR" altLang="zh-CN" sz="2400" dirty="0" smtClean="0">
                <a:solidFill>
                  <a:schemeClr val="bg1"/>
                </a:solidFill>
              </a:rPr>
              <a:t> </a:t>
            </a:r>
            <a:r>
              <a:rPr lang="pt-BR" altLang="zh-CN" sz="2400" dirty="0">
                <a:solidFill>
                  <a:srgbClr val="FF0000"/>
                </a:solidFill>
              </a:rPr>
              <a:t>#ifndef __A_H__                                                                                                                                 </a:t>
            </a:r>
          </a:p>
          <a:p>
            <a:r>
              <a:rPr lang="pt-BR" altLang="zh-CN" sz="2400" dirty="0">
                <a:solidFill>
                  <a:schemeClr val="bg1"/>
                </a:solidFill>
              </a:rPr>
              <a:t>  </a:t>
            </a:r>
            <a:r>
              <a:rPr lang="pt-BR" altLang="zh-CN" sz="2400" dirty="0">
                <a:solidFill>
                  <a:srgbClr val="FFC000"/>
                </a:solidFill>
              </a:rPr>
              <a:t>2</a:t>
            </a:r>
            <a:r>
              <a:rPr lang="pt-BR" altLang="zh-CN" sz="2400" dirty="0">
                <a:solidFill>
                  <a:schemeClr val="bg1"/>
                </a:solidFill>
              </a:rPr>
              <a:t> </a:t>
            </a:r>
            <a:r>
              <a:rPr lang="pt-BR" altLang="zh-CN" sz="2400" dirty="0">
                <a:solidFill>
                  <a:srgbClr val="FF0000"/>
                </a:solidFill>
              </a:rPr>
              <a:t>#define __A_H__</a:t>
            </a:r>
          </a:p>
          <a:p>
            <a:r>
              <a:rPr lang="pt-BR" altLang="zh-CN" sz="2400" dirty="0">
                <a:solidFill>
                  <a:schemeClr val="bg1"/>
                </a:solidFill>
              </a:rPr>
              <a:t>  </a:t>
            </a:r>
            <a:r>
              <a:rPr lang="pt-BR" altLang="zh-CN" sz="2400" dirty="0">
                <a:solidFill>
                  <a:srgbClr val="FFC000"/>
                </a:solidFill>
              </a:rPr>
              <a:t>3</a:t>
            </a:r>
            <a:r>
              <a:rPr lang="pt-BR" altLang="zh-CN" sz="2400" dirty="0">
                <a:solidFill>
                  <a:schemeClr val="bg1"/>
                </a:solidFill>
              </a:rPr>
              <a:t> </a:t>
            </a:r>
            <a:r>
              <a:rPr lang="pt-BR" altLang="zh-CN" sz="2400" dirty="0">
                <a:solidFill>
                  <a:srgbClr val="FF0000"/>
                </a:solidFill>
              </a:rPr>
              <a:t>#define MAX_NUM_MY 10</a:t>
            </a:r>
          </a:p>
          <a:p>
            <a:r>
              <a:rPr lang="pt-BR" altLang="zh-CN" sz="2400" dirty="0">
                <a:solidFill>
                  <a:schemeClr val="bg1"/>
                </a:solidFill>
              </a:rPr>
              <a:t>  </a:t>
            </a:r>
            <a:r>
              <a:rPr lang="pt-BR" altLang="zh-CN" sz="2400" dirty="0">
                <a:solidFill>
                  <a:srgbClr val="FFC000"/>
                </a:solidFill>
              </a:rPr>
              <a:t>4</a:t>
            </a:r>
            <a:r>
              <a:rPr lang="pt-BR" altLang="zh-CN" sz="2400" dirty="0">
                <a:solidFill>
                  <a:schemeClr val="bg1"/>
                </a:solidFill>
              </a:rPr>
              <a:t> </a:t>
            </a:r>
            <a:r>
              <a:rPr lang="pt-BR" altLang="zh-CN" sz="2400" dirty="0">
                <a:solidFill>
                  <a:srgbClr val="FF0000"/>
                </a:solidFill>
              </a:rPr>
              <a:t>#endif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光标gf"/>
          <p:cNvSpPr/>
          <p:nvPr/>
        </p:nvSpPr>
        <p:spPr>
          <a:xfrm>
            <a:off x="1763688" y="5486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1" grpId="0" animBg="1"/>
      <p:bldP spid="11" grpId="1" animBg="1"/>
      <p:bldP spid="11" grpId="2" animBg="1"/>
      <p:bldP spid="7" grpId="0" animBg="1"/>
      <p:bldP spid="7" grpId="1" animBg="1"/>
      <p:bldP spid="7" grpId="2" animBg="1"/>
      <p:bldP spid="7" grpId="3" animBg="1"/>
      <p:bldP spid="7" grpId="4" animBg="1"/>
      <p:bldP spid="9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19" grpId="2" animBg="1"/>
      <p:bldP spid="20" grpId="0"/>
      <p:bldP spid="20" grpId="1"/>
      <p:bldP spid="21" grpId="0" animBg="1"/>
      <p:bldP spid="21" grpId="1" animBg="1"/>
      <p:bldP spid="21" grpId="2" animBg="1"/>
      <p:bldP spid="22" grpId="0"/>
      <p:bldP spid="22" grpId="1"/>
      <p:bldP spid="23" grpId="0" animBg="1"/>
      <p:bldP spid="23" grpId="1" animBg="1"/>
      <p:bldP spid="23" grpId="2" animBg="1"/>
      <p:bldP spid="24" grpId="0"/>
      <p:bldP spid="24" grpId="1"/>
      <p:bldP spid="25" grpId="0" animBg="1"/>
      <p:bldP spid="25" grpId="1" animBg="1"/>
      <p:bldP spid="25" grpId="2" animBg="1"/>
      <p:bldP spid="26" grpId="0"/>
      <p:bldP spid="26" grpId="1"/>
      <p:bldP spid="27" grpId="0" animBg="1"/>
      <p:bldP spid="27" grpId="1" animBg="1"/>
      <p:bldP spid="27" grpId="2" animBg="1"/>
      <p:bldP spid="28" grpId="0"/>
      <p:bldP spid="28" grpId="1"/>
      <p:bldP spid="29" grpId="0"/>
      <p:bldP spid="31" grpId="0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光标"/>
          <p:cNvSpPr/>
          <p:nvPr/>
        </p:nvSpPr>
        <p:spPr>
          <a:xfrm>
            <a:off x="827584" y="2348880"/>
            <a:ext cx="144016" cy="32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件边框"/>
          <p:cNvSpPr/>
          <p:nvPr/>
        </p:nvSpPr>
        <p:spPr>
          <a:xfrm>
            <a:off x="103693" y="0"/>
            <a:ext cx="6124491" cy="677356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rgbClr val="FFC000"/>
                </a:solidFill>
              </a:rPr>
              <a:t>9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10</a:t>
            </a:r>
            <a:r>
              <a:rPr lang="en-US" altLang="zh-CN" sz="2400" dirty="0">
                <a:solidFill>
                  <a:schemeClr val="bg1"/>
                </a:solidFill>
              </a:rPr>
              <a:t>  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11</a:t>
            </a:r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13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:set nonu"/>
          <p:cNvSpPr txBox="1"/>
          <p:nvPr/>
        </p:nvSpPr>
        <p:spPr>
          <a:xfrm>
            <a:off x="251520" y="6279703"/>
            <a:ext cx="14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:set </a:t>
            </a:r>
            <a:r>
              <a:rPr lang="en-US" altLang="zh-CN" sz="2400" b="1" dirty="0" err="1">
                <a:solidFill>
                  <a:schemeClr val="bg1"/>
                </a:solidFill>
              </a:rPr>
              <a:t>nonu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取消行号"/>
          <p:cNvSpPr txBox="1"/>
          <p:nvPr/>
        </p:nvSpPr>
        <p:spPr>
          <a:xfrm>
            <a:off x="6516216" y="191768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</a:rPr>
              <a:t>取消行号</a:t>
            </a:r>
            <a:endParaRPr lang="zh-CN" altLang="zh-CN" sz="2400" dirty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nonu-main.cpp"/>
          <p:cNvSpPr txBox="1"/>
          <p:nvPr/>
        </p:nvSpPr>
        <p:spPr>
          <a:xfrm>
            <a:off x="103693" y="116632"/>
            <a:ext cx="6844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#include 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a.h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using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namespace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std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5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main(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argc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**</a:t>
            </a:r>
            <a:r>
              <a:rPr lang="en-US" altLang="zh-CN" sz="2400" dirty="0" err="1">
                <a:solidFill>
                  <a:schemeClr val="bg1"/>
                </a:solidFill>
              </a:rPr>
              <a:t>argv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 {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7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char</a:t>
            </a:r>
            <a:r>
              <a:rPr lang="en-US" altLang="zh-CN" sz="2400" dirty="0">
                <a:solidFill>
                  <a:schemeClr val="bg1"/>
                </a:solidFill>
              </a:rPr>
              <a:t> a[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chemeClr val="bg1"/>
                </a:solidFill>
              </a:rPr>
              <a:t>] = </a:t>
            </a:r>
            <a:r>
              <a:rPr lang="en-US" altLang="zh-CN" sz="2400" dirty="0">
                <a:solidFill>
                  <a:srgbClr val="FF0000"/>
                </a:solidFill>
              </a:rPr>
              <a:t>"hello"</a:t>
            </a:r>
            <a:r>
              <a:rPr lang="en-US" altLang="zh-CN" sz="2400" dirty="0">
                <a:solidFill>
                  <a:schemeClr val="bg1"/>
                </a:solidFill>
              </a:rPr>
              <a:t>;                                                                                                                     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8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9 </a:t>
            </a: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/>
                </a:solidFill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!= MAX_NUM_MY;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/>
              <a:t>10  </a:t>
            </a:r>
            <a:r>
              <a:rPr lang="en-US" altLang="zh-CN" sz="2400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/>
              <a:t>11 </a:t>
            </a:r>
            <a:r>
              <a:rPr lang="en-US" altLang="zh-CN" sz="2400" dirty="0">
                <a:solidFill>
                  <a:schemeClr val="bg1"/>
                </a:solidFill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</a:rPr>
              <a:t>cout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&lt;&lt;</a:t>
            </a:r>
            <a:r>
              <a:rPr lang="en-US" altLang="zh-CN" sz="2400" dirty="0" err="1">
                <a:solidFill>
                  <a:schemeClr val="bg1"/>
                </a:solidFill>
              </a:rPr>
              <a:t>endl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/>
              <a:t>12</a:t>
            </a:r>
            <a:r>
              <a:rPr lang="en-US" altLang="zh-CN" sz="2400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sz="2400" dirty="0"/>
              <a:t> 13    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/>
              <a:t>14</a:t>
            </a:r>
            <a:r>
              <a:rPr lang="en-US" altLang="zh-CN" sz="2400" dirty="0">
                <a:solidFill>
                  <a:schemeClr val="bg1"/>
                </a:solidFill>
              </a:rPr>
              <a:t> }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显示行号"/>
          <p:cNvSpPr txBox="1"/>
          <p:nvPr/>
        </p:nvSpPr>
        <p:spPr>
          <a:xfrm>
            <a:off x="6516216" y="191768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</a:rPr>
              <a:t>显示行号</a:t>
            </a:r>
            <a:endParaRPr lang="zh-CN" altLang="zh-CN" sz="2400" dirty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:set nu"/>
          <p:cNvSpPr txBox="1"/>
          <p:nvPr/>
        </p:nvSpPr>
        <p:spPr>
          <a:xfrm>
            <a:off x="251520" y="6279703"/>
            <a:ext cx="11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:set nu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取消行号命令"/>
          <p:cNvSpPr txBox="1"/>
          <p:nvPr/>
        </p:nvSpPr>
        <p:spPr>
          <a:xfrm>
            <a:off x="6372200" y="2945904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C000"/>
                </a:solidFill>
              </a:rPr>
              <a:t>:set </a:t>
            </a:r>
            <a:r>
              <a:rPr lang="en-US" altLang="zh-CN" sz="4800" b="1" dirty="0" err="1" smtClean="0">
                <a:solidFill>
                  <a:srgbClr val="FFC000"/>
                </a:solidFill>
              </a:rPr>
              <a:t>nonu</a:t>
            </a:r>
            <a:endParaRPr lang="zh-CN" altLang="zh-CN" sz="4800" dirty="0">
              <a:solidFill>
                <a:srgbClr val="FFC000"/>
              </a:solidFill>
            </a:endParaRP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12" name="显示行号命令"/>
          <p:cNvSpPr txBox="1"/>
          <p:nvPr/>
        </p:nvSpPr>
        <p:spPr>
          <a:xfrm>
            <a:off x="6372200" y="2945904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C000"/>
                </a:solidFill>
              </a:rPr>
              <a:t>:set nu</a:t>
            </a:r>
            <a:endParaRPr lang="zh-CN" altLang="zh-CN" sz="4800" dirty="0">
              <a:solidFill>
                <a:srgbClr val="FFC000"/>
              </a:solidFill>
            </a:endParaRP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9" grpId="0"/>
      <p:bldP spid="10" grpId="0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3532</Words>
  <Application>Microsoft Office PowerPoint</Application>
  <PresentationFormat>全屏显示(4:3)</PresentationFormat>
  <Paragraphs>745</Paragraphs>
  <Slides>31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240</cp:revision>
  <dcterms:created xsi:type="dcterms:W3CDTF">2016-03-07T11:40:15Z</dcterms:created>
  <dcterms:modified xsi:type="dcterms:W3CDTF">2016-03-18T01:11:37Z</dcterms:modified>
</cp:coreProperties>
</file>