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2.jpeg" ContentType="image/jpeg"/>
  <Override PartName="/ppt/media/image21.jpeg" ContentType="image/jpeg"/>
  <Override PartName="/ppt/media/image5.png" ContentType="image/png"/>
  <Override PartName="/ppt/media/image4.png" ContentType="image/png"/>
  <Override PartName="/ppt/media/image3.png" ContentType="image/png"/>
  <Override PartName="/ppt/media/image6.png" ContentType="image/png"/>
  <Override PartName="/ppt/media/image8.png" ContentType="image/png"/>
  <Override PartName="/ppt/media/image7.png" ContentType="image/png"/>
  <Override PartName="/ppt/media/image9.png" ContentType="image/png"/>
  <Override PartName="/ppt/media/image18.jpeg" ContentType="image/jpeg"/>
  <Override PartName="/ppt/media/image17.jpeg" ContentType="image/jpeg"/>
  <Override PartName="/ppt/media/image14.jpeg" ContentType="image/jpeg"/>
  <Override PartName="/ppt/media/image15.jpeg" ContentType="image/jpeg"/>
  <Override PartName="/ppt/media/image16.jpeg" ContentType="image/jpeg"/>
  <Override PartName="/ppt/media/image11.jpeg" ContentType="image/jpeg"/>
  <Override PartName="/ppt/media/image20.png" ContentType="image/png"/>
  <Override PartName="/ppt/media/image19.png" ContentType="image/png"/>
  <Override PartName="/ppt/media/image1.jpeg" ContentType="image/jpeg"/>
  <Override PartName="/ppt/media/image2.jpeg" ContentType="image/jpeg"/>
  <Override PartName="/ppt/media/image10.png" ContentType="image/png"/>
  <Override PartName="/ppt/media/image12.png" ContentType="image/png"/>
  <Override PartName="/ppt/media/image13.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fr-FR"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p:spPr>
        <p:txBody>
          <a:bodyPr lIns="0" rIns="0" tIns="0" bIns="0" anchor="ctr"/>
          <a:p>
            <a:r>
              <a:rPr b="0" lang="fr-FR" sz="1800" spc="-1" strike="noStrike">
                <a:latin typeface="Arial"/>
              </a:rPr>
              <a:t>Cliquez pour éditer le format du texte-titre</a:t>
            </a:r>
            <a:endParaRPr b="0" lang="fr-FR" sz="1800" spc="-1" strike="noStrike">
              <a:latin typeface="Arial"/>
            </a:endParaRPr>
          </a:p>
        </p:txBody>
      </p:sp>
      <p:sp>
        <p:nvSpPr>
          <p:cNvPr id="1" name="PlaceHolder 2"/>
          <p:cNvSpPr>
            <a:spLocks noGrp="1"/>
          </p:cNvSpPr>
          <p:nvPr>
            <p:ph type="body"/>
          </p:nvPr>
        </p:nvSpPr>
        <p:spPr>
          <a:xfrm>
            <a:off x="609480" y="1604520"/>
            <a:ext cx="10971720" cy="3976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1523880" y="1122480"/>
            <a:ext cx="9142920" cy="2386440"/>
          </a:xfrm>
          <a:prstGeom prst="rect">
            <a:avLst/>
          </a:prstGeom>
        </p:spPr>
        <p:txBody>
          <a:bodyPr lIns="0" rIns="0" tIns="0" bIns="0" anchor="ctr"/>
          <a:p>
            <a:r>
              <a:rPr b="0" lang="fr-FR" sz="1800" spc="-1" strike="noStrike">
                <a:latin typeface="Arial"/>
              </a:rPr>
              <a:t>Cliquez pour éditer le format du texte-titre</a:t>
            </a:r>
            <a:endParaRPr b="0" lang="fr-FR" sz="18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Image 9" descr=""/>
          <p:cNvPicPr/>
          <p:nvPr/>
        </p:nvPicPr>
        <p:blipFill>
          <a:blip r:embed="rId1"/>
          <a:stretch/>
        </p:blipFill>
        <p:spPr>
          <a:xfrm>
            <a:off x="969120" y="390600"/>
            <a:ext cx="1041480" cy="1016280"/>
          </a:xfrm>
          <a:prstGeom prst="rect">
            <a:avLst/>
          </a:prstGeom>
          <a:ln>
            <a:noFill/>
          </a:ln>
        </p:spPr>
      </p:pic>
      <p:sp>
        <p:nvSpPr>
          <p:cNvPr id="115" name="CustomShape 1"/>
          <p:cNvSpPr/>
          <p:nvPr/>
        </p:nvSpPr>
        <p:spPr>
          <a:xfrm>
            <a:off x="146160" y="1699560"/>
            <a:ext cx="3638160" cy="1206720"/>
          </a:xfrm>
          <a:prstGeom prst="rect">
            <a:avLst/>
          </a:prstGeom>
          <a:noFill/>
          <a:ln w="12600">
            <a:noFill/>
          </a:ln>
        </p:spPr>
        <p:style>
          <a:lnRef idx="0"/>
          <a:fillRef idx="0"/>
          <a:effectRef idx="0"/>
          <a:fontRef idx="minor"/>
        </p:style>
        <p:txBody>
          <a:bodyPr lIns="90000" rIns="90000" tIns="45000" bIns="45000" anchor="ctr"/>
          <a:p>
            <a:pPr algn="ctr">
              <a:lnSpc>
                <a:spcPct val="107000"/>
              </a:lnSpc>
              <a:spcAft>
                <a:spcPts val="799"/>
              </a:spcAft>
            </a:pPr>
            <a:r>
              <a:rPr b="0" lang="fr-FR" sz="1400" spc="-1" strike="noStrike">
                <a:solidFill>
                  <a:srgbClr val="002060"/>
                </a:solidFill>
                <a:latin typeface="Times New Roman"/>
                <a:ea typeface="Calibri"/>
              </a:rPr>
              <a:t>Université Cheikh Anta DIOP de Dakar</a:t>
            </a:r>
            <a:endParaRPr b="0" lang="fr-FR" sz="1400" spc="-1" strike="noStrike">
              <a:latin typeface="Arial"/>
            </a:endParaRPr>
          </a:p>
          <a:p>
            <a:pPr algn="ctr">
              <a:lnSpc>
                <a:spcPct val="107000"/>
              </a:lnSpc>
              <a:spcAft>
                <a:spcPts val="799"/>
              </a:spcAft>
            </a:pPr>
            <a:r>
              <a:rPr b="0" lang="fr-FR" sz="1400" spc="-1" strike="noStrike">
                <a:solidFill>
                  <a:srgbClr val="002060"/>
                </a:solidFill>
                <a:latin typeface="Times New Roman"/>
                <a:ea typeface="Calibri"/>
              </a:rPr>
              <a:t>Faculté des Sciences et Techniques</a:t>
            </a:r>
            <a:endParaRPr b="0" lang="fr-FR" sz="1400" spc="-1" strike="noStrike">
              <a:latin typeface="Arial"/>
            </a:endParaRPr>
          </a:p>
          <a:p>
            <a:pPr algn="ctr">
              <a:lnSpc>
                <a:spcPct val="107000"/>
              </a:lnSpc>
              <a:spcAft>
                <a:spcPts val="799"/>
              </a:spcAft>
            </a:pPr>
            <a:r>
              <a:rPr b="0" lang="fr-FR" sz="1400" spc="-1" strike="noStrike">
                <a:solidFill>
                  <a:srgbClr val="002060"/>
                </a:solidFill>
                <a:latin typeface="Times New Roman"/>
                <a:ea typeface="Calibri"/>
              </a:rPr>
              <a:t>Département Mathématiques et Informatique</a:t>
            </a:r>
            <a:endParaRPr b="0" lang="fr-FR" sz="1400" spc="-1" strike="noStrike">
              <a:latin typeface="Arial"/>
            </a:endParaRPr>
          </a:p>
          <a:p>
            <a:pPr algn="ctr">
              <a:lnSpc>
                <a:spcPct val="107000"/>
              </a:lnSpc>
              <a:spcAft>
                <a:spcPts val="799"/>
              </a:spcAft>
            </a:pPr>
            <a:r>
              <a:rPr b="0" lang="fr-FR" sz="1050" spc="-1" strike="noStrike">
                <a:solidFill>
                  <a:srgbClr val="002060"/>
                </a:solidFill>
                <a:latin typeface="Times New Roman"/>
                <a:ea typeface="Calibri"/>
              </a:rPr>
              <a:t> </a:t>
            </a:r>
            <a:endParaRPr b="0" lang="fr-FR" sz="1050" spc="-1" strike="noStrike">
              <a:latin typeface="Arial"/>
            </a:endParaRPr>
          </a:p>
        </p:txBody>
      </p:sp>
      <p:pic>
        <p:nvPicPr>
          <p:cNvPr id="116" name="Image 11" descr=""/>
          <p:cNvPicPr/>
          <p:nvPr/>
        </p:nvPicPr>
        <p:blipFill>
          <a:blip r:embed="rId2"/>
          <a:stretch/>
        </p:blipFill>
        <p:spPr>
          <a:xfrm>
            <a:off x="10026360" y="390600"/>
            <a:ext cx="1055160" cy="1016280"/>
          </a:xfrm>
          <a:prstGeom prst="rect">
            <a:avLst/>
          </a:prstGeom>
          <a:ln>
            <a:noFill/>
          </a:ln>
        </p:spPr>
      </p:pic>
      <p:sp>
        <p:nvSpPr>
          <p:cNvPr id="117" name="CustomShape 2"/>
          <p:cNvSpPr/>
          <p:nvPr/>
        </p:nvSpPr>
        <p:spPr>
          <a:xfrm>
            <a:off x="8741520" y="1701000"/>
            <a:ext cx="3290760" cy="931320"/>
          </a:xfrm>
          <a:prstGeom prst="rect">
            <a:avLst/>
          </a:prstGeom>
          <a:noFill/>
          <a:ln w="12600">
            <a:noFill/>
          </a:ln>
        </p:spPr>
        <p:style>
          <a:lnRef idx="0"/>
          <a:fillRef idx="0"/>
          <a:effectRef idx="0"/>
          <a:fontRef idx="minor"/>
        </p:style>
        <p:txBody>
          <a:bodyPr lIns="90000" rIns="90000" tIns="45000" bIns="45000" anchor="ctr"/>
          <a:p>
            <a:pPr algn="ctr">
              <a:lnSpc>
                <a:spcPct val="115000"/>
              </a:lnSpc>
              <a:spcAft>
                <a:spcPts val="799"/>
              </a:spcAft>
            </a:pPr>
            <a:r>
              <a:rPr b="0" lang="fr-FR" sz="1400" spc="-1" strike="noStrike">
                <a:solidFill>
                  <a:srgbClr val="002060"/>
                </a:solidFill>
                <a:latin typeface="Times New Roman"/>
                <a:ea typeface="Calibri"/>
              </a:rPr>
              <a:t>Laboratoire d’Algèbre de Cryptologie de Géométrie Algébrique et Applications</a:t>
            </a:r>
            <a:endParaRPr b="0" lang="fr-FR" sz="1400" spc="-1" strike="noStrike">
              <a:latin typeface="Arial"/>
            </a:endParaRPr>
          </a:p>
          <a:p>
            <a:pPr algn="ctr">
              <a:lnSpc>
                <a:spcPct val="107000"/>
              </a:lnSpc>
              <a:spcAft>
                <a:spcPts val="799"/>
              </a:spcAft>
            </a:pPr>
            <a:r>
              <a:rPr b="0" lang="fr-FR" sz="1400" spc="-1" strike="noStrike">
                <a:solidFill>
                  <a:srgbClr val="002060"/>
                </a:solidFill>
                <a:latin typeface="Times New Roman"/>
                <a:ea typeface="Calibri"/>
              </a:rPr>
              <a:t>LACGAA </a:t>
            </a:r>
            <a:endParaRPr b="0" lang="fr-FR" sz="1400" spc="-1" strike="noStrike">
              <a:latin typeface="Arial"/>
            </a:endParaRPr>
          </a:p>
        </p:txBody>
      </p:sp>
      <p:sp>
        <p:nvSpPr>
          <p:cNvPr id="118" name="CustomShape 3"/>
          <p:cNvSpPr/>
          <p:nvPr/>
        </p:nvSpPr>
        <p:spPr>
          <a:xfrm>
            <a:off x="1542240" y="2706480"/>
            <a:ext cx="9142920" cy="630000"/>
          </a:xfrm>
          <a:prstGeom prst="rect">
            <a:avLst/>
          </a:prstGeom>
          <a:noFill/>
          <a:ln w="12600">
            <a:noFill/>
          </a:ln>
        </p:spPr>
        <p:style>
          <a:lnRef idx="0"/>
          <a:fillRef idx="0"/>
          <a:effectRef idx="0"/>
          <a:fontRef idx="minor"/>
        </p:style>
        <p:txBody>
          <a:bodyPr lIns="90000" rIns="90000" tIns="45000" bIns="45000" anchor="ctr"/>
          <a:p>
            <a:pPr algn="ctr">
              <a:lnSpc>
                <a:spcPct val="107000"/>
              </a:lnSpc>
              <a:spcBef>
                <a:spcPts val="1001"/>
              </a:spcBef>
              <a:spcAft>
                <a:spcPts val="799"/>
              </a:spcAft>
            </a:pPr>
            <a:r>
              <a:rPr b="0" lang="fr-FR" sz="2800" spc="-1" strike="noStrike">
                <a:solidFill>
                  <a:srgbClr val="002060"/>
                </a:solidFill>
                <a:latin typeface="Script MT Bold"/>
                <a:ea typeface="Calibri"/>
              </a:rPr>
              <a:t>Licence3 Transmission de Données et Sécurité de l’Information</a:t>
            </a:r>
            <a:endParaRPr b="0" lang="fr-FR" sz="2800" spc="-1" strike="noStrike">
              <a:latin typeface="Arial"/>
            </a:endParaRPr>
          </a:p>
        </p:txBody>
      </p:sp>
      <p:sp>
        <p:nvSpPr>
          <p:cNvPr id="119" name="CustomShape 4"/>
          <p:cNvSpPr/>
          <p:nvPr/>
        </p:nvSpPr>
        <p:spPr>
          <a:xfrm>
            <a:off x="5184000" y="3337200"/>
            <a:ext cx="1626480" cy="522720"/>
          </a:xfrm>
          <a:prstGeom prst="rect">
            <a:avLst/>
          </a:prstGeom>
          <a:noFill/>
          <a:ln w="12600">
            <a:noFill/>
          </a:ln>
        </p:spPr>
        <p:style>
          <a:lnRef idx="0"/>
          <a:fillRef idx="0"/>
          <a:effectRef idx="0"/>
          <a:fontRef idx="minor"/>
        </p:style>
        <p:txBody>
          <a:bodyPr lIns="90000" rIns="90000" tIns="45000" bIns="45000" anchor="ctr"/>
          <a:p>
            <a:pPr algn="ctr">
              <a:lnSpc>
                <a:spcPct val="107000"/>
              </a:lnSpc>
              <a:spcAft>
                <a:spcPts val="799"/>
              </a:spcAft>
            </a:pPr>
            <a:r>
              <a:rPr b="0" lang="fr-FR" sz="2800" spc="-1" strike="noStrike">
                <a:solidFill>
                  <a:srgbClr val="002060"/>
                </a:solidFill>
                <a:latin typeface="Times New Roman"/>
                <a:ea typeface="Calibri"/>
              </a:rPr>
              <a:t>Thème :</a:t>
            </a:r>
            <a:endParaRPr b="0" lang="fr-FR" sz="2800" spc="-1" strike="noStrike">
              <a:latin typeface="Arial"/>
            </a:endParaRPr>
          </a:p>
        </p:txBody>
      </p:sp>
      <p:sp>
        <p:nvSpPr>
          <p:cNvPr id="120" name="CustomShape 5"/>
          <p:cNvSpPr/>
          <p:nvPr/>
        </p:nvSpPr>
        <p:spPr>
          <a:xfrm>
            <a:off x="1549800" y="3947400"/>
            <a:ext cx="8673480" cy="1379880"/>
          </a:xfrm>
          <a:prstGeom prst="round2DiagRect">
            <a:avLst>
              <a:gd name="adj1" fmla="val 16667"/>
              <a:gd name="adj2" fmla="val 0"/>
            </a:avLst>
          </a:prstGeom>
          <a:solidFill>
            <a:srgbClr val="f2f2f2"/>
          </a:solidFill>
          <a:ln cap="rnd" w="57240">
            <a:solidFill>
              <a:srgbClr val="808080"/>
            </a:solidFill>
            <a:custDash>
              <a:ds d="100000" sp="100000"/>
            </a:custDash>
            <a:miter/>
          </a:ln>
        </p:spPr>
        <p:style>
          <a:lnRef idx="0"/>
          <a:fillRef idx="0"/>
          <a:effectRef idx="0"/>
          <a:fontRef idx="minor"/>
        </p:style>
        <p:txBody>
          <a:bodyPr lIns="90000" rIns="90000" tIns="45000" bIns="45000" anchor="ctr"/>
          <a:p>
            <a:pPr algn="ctr">
              <a:lnSpc>
                <a:spcPct val="107000"/>
              </a:lnSpc>
              <a:spcAft>
                <a:spcPts val="799"/>
              </a:spcAft>
            </a:pPr>
            <a:r>
              <a:rPr b="0" lang="fr-FR" sz="3600" spc="-1" strike="noStrike">
                <a:solidFill>
                  <a:srgbClr val="002060"/>
                </a:solidFill>
                <a:latin typeface="Agency FB"/>
                <a:ea typeface="Calibri"/>
              </a:rPr>
              <a:t>Réalisation d’une porte domotique (Arduino_RFID)</a:t>
            </a:r>
            <a:endParaRPr b="0" lang="fr-FR" sz="3600" spc="-1" strike="noStrike">
              <a:latin typeface="Arial"/>
            </a:endParaRPr>
          </a:p>
        </p:txBody>
      </p:sp>
      <p:sp>
        <p:nvSpPr>
          <p:cNvPr id="121" name="CustomShape 6"/>
          <p:cNvSpPr/>
          <p:nvPr/>
        </p:nvSpPr>
        <p:spPr>
          <a:xfrm>
            <a:off x="384120" y="5613120"/>
            <a:ext cx="3400560" cy="987840"/>
          </a:xfrm>
          <a:prstGeom prst="rect">
            <a:avLst/>
          </a:prstGeom>
          <a:noFill/>
          <a:ln w="12600">
            <a:noFill/>
          </a:ln>
        </p:spPr>
        <p:style>
          <a:lnRef idx="0"/>
          <a:fillRef idx="0"/>
          <a:effectRef idx="0"/>
          <a:fontRef idx="minor"/>
        </p:style>
        <p:txBody>
          <a:bodyPr lIns="90000" rIns="90000" tIns="45000" bIns="45000" anchor="ctr"/>
          <a:p>
            <a:pPr>
              <a:lnSpc>
                <a:spcPct val="107000"/>
              </a:lnSpc>
            </a:pPr>
            <a:r>
              <a:rPr b="0" lang="fr-FR" sz="1600" spc="-1" strike="noStrike">
                <a:solidFill>
                  <a:srgbClr val="002060"/>
                </a:solidFill>
                <a:latin typeface="Times New Roman"/>
                <a:ea typeface="Calibri"/>
              </a:rPr>
              <a:t>       </a:t>
            </a:r>
            <a:r>
              <a:rPr b="0" lang="fr-FR" sz="1600" spc="-1" strike="noStrike">
                <a:solidFill>
                  <a:srgbClr val="002060"/>
                </a:solidFill>
                <a:latin typeface="Times New Roman"/>
                <a:ea typeface="Calibri"/>
              </a:rPr>
              <a:t>Présenté et soutenu par:</a:t>
            </a:r>
            <a:endParaRPr b="0" lang="fr-FR" sz="1600" spc="-1" strike="noStrike">
              <a:latin typeface="Arial"/>
            </a:endParaRPr>
          </a:p>
          <a:p>
            <a:pPr>
              <a:lnSpc>
                <a:spcPct val="107000"/>
              </a:lnSpc>
            </a:pPr>
            <a:r>
              <a:rPr b="0" lang="fr-FR" sz="1600" spc="-1" strike="noStrike">
                <a:solidFill>
                  <a:srgbClr val="002060"/>
                </a:solidFill>
                <a:latin typeface="Times New Roman"/>
                <a:ea typeface="Calibri"/>
              </a:rPr>
              <a:t>Mame Diégane Diouf &amp; Alassane Kane</a:t>
            </a:r>
            <a:endParaRPr b="0" lang="fr-FR" sz="1600" spc="-1" strike="noStrike">
              <a:latin typeface="Arial"/>
            </a:endParaRPr>
          </a:p>
        </p:txBody>
      </p:sp>
      <p:sp>
        <p:nvSpPr>
          <p:cNvPr id="122" name="CustomShape 7"/>
          <p:cNvSpPr/>
          <p:nvPr/>
        </p:nvSpPr>
        <p:spPr>
          <a:xfrm>
            <a:off x="8357760" y="5613120"/>
            <a:ext cx="3674880" cy="751320"/>
          </a:xfrm>
          <a:prstGeom prst="rect">
            <a:avLst/>
          </a:prstGeom>
          <a:noFill/>
          <a:ln w="12600">
            <a:noFill/>
          </a:ln>
        </p:spPr>
        <p:style>
          <a:lnRef idx="0"/>
          <a:fillRef idx="0"/>
          <a:effectRef idx="0"/>
          <a:fontRef idx="minor"/>
        </p:style>
        <p:txBody>
          <a:bodyPr lIns="90000" rIns="90000" tIns="45000" bIns="45000" anchor="ctr"/>
          <a:p>
            <a:pPr>
              <a:lnSpc>
                <a:spcPct val="107000"/>
              </a:lnSpc>
            </a:pPr>
            <a:r>
              <a:rPr b="0" lang="fr-FR" sz="1600" spc="-1" strike="noStrike">
                <a:solidFill>
                  <a:srgbClr val="002060"/>
                </a:solidFill>
                <a:latin typeface="Times New Roman"/>
                <a:ea typeface="Calibri"/>
              </a:rPr>
              <a:t>       </a:t>
            </a:r>
            <a:r>
              <a:rPr b="0" lang="fr-FR" sz="1600" spc="-1" strike="noStrike">
                <a:solidFill>
                  <a:srgbClr val="002060"/>
                </a:solidFill>
                <a:latin typeface="Times New Roman"/>
                <a:ea typeface="Calibri"/>
              </a:rPr>
              <a:t>Encadreur: </a:t>
            </a:r>
            <a:endParaRPr b="0" lang="fr-FR" sz="1600" spc="-1" strike="noStrike">
              <a:latin typeface="Arial"/>
            </a:endParaRPr>
          </a:p>
          <a:p>
            <a:pPr>
              <a:lnSpc>
                <a:spcPct val="107000"/>
              </a:lnSpc>
            </a:pPr>
            <a:r>
              <a:rPr b="0" lang="fr-FR" sz="1600" spc="-1" strike="noStrike">
                <a:solidFill>
                  <a:srgbClr val="002060"/>
                </a:solidFill>
                <a:latin typeface="Times New Roman"/>
                <a:ea typeface="Calibri"/>
              </a:rPr>
              <a:t>	</a:t>
            </a:r>
            <a:r>
              <a:rPr b="0" lang="fr-FR" sz="1600" spc="-1" strike="noStrike">
                <a:solidFill>
                  <a:srgbClr val="002060"/>
                </a:solidFill>
                <a:latin typeface="Times New Roman"/>
                <a:ea typeface="Calibri"/>
              </a:rPr>
              <a:t>M. Habib Ndiaye</a:t>
            </a:r>
            <a:endParaRPr b="0" lang="fr-FR" sz="1600" spc="-1" strike="noStrike">
              <a:latin typeface="Arial"/>
            </a:endParaRPr>
          </a:p>
        </p:txBody>
      </p:sp>
      <p:sp>
        <p:nvSpPr>
          <p:cNvPr id="123" name="CustomShape 8"/>
          <p:cNvSpPr/>
          <p:nvPr/>
        </p:nvSpPr>
        <p:spPr>
          <a:xfrm>
            <a:off x="4334400" y="6235560"/>
            <a:ext cx="3436920" cy="494280"/>
          </a:xfrm>
          <a:prstGeom prst="rect">
            <a:avLst/>
          </a:prstGeom>
          <a:noFill/>
          <a:ln w="12600">
            <a:noFill/>
          </a:ln>
        </p:spPr>
        <p:style>
          <a:lnRef idx="0"/>
          <a:fillRef idx="0"/>
          <a:effectRef idx="0"/>
          <a:fontRef idx="minor"/>
        </p:style>
        <p:txBody>
          <a:bodyPr lIns="90000" rIns="90000" tIns="45000" bIns="45000" anchor="ctr"/>
          <a:p>
            <a:pPr algn="ctr">
              <a:lnSpc>
                <a:spcPct val="107000"/>
              </a:lnSpc>
            </a:pPr>
            <a:r>
              <a:rPr b="1" lang="fr-FR" sz="1800" spc="-1" strike="noStrike">
                <a:solidFill>
                  <a:srgbClr val="002060"/>
                </a:solidFill>
                <a:latin typeface="Times New Roman"/>
                <a:ea typeface="Calibri"/>
              </a:rPr>
              <a:t>Année Académique 2017 – 2018</a:t>
            </a:r>
            <a:endParaRPr b="0" lang="fr-FR"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609480" y="273600"/>
            <a:ext cx="10972440" cy="1144800"/>
          </a:xfrm>
          <a:prstGeom prst="rect">
            <a:avLst/>
          </a:prstGeom>
          <a:noFill/>
          <a:ln>
            <a:noFill/>
          </a:ln>
        </p:spPr>
        <p:txBody>
          <a:bodyPr lIns="0" rIns="0" tIns="0" bIns="0" anchor="ctr"/>
          <a:p>
            <a:pPr algn="ctr"/>
            <a:endParaRPr b="0" lang="fr-FR" sz="4400" spc="-1" strike="noStrike">
              <a:latin typeface="Arial"/>
            </a:endParaRPr>
          </a:p>
        </p:txBody>
      </p:sp>
      <p:sp>
        <p:nvSpPr>
          <p:cNvPr id="147" name="TextShape 2"/>
          <p:cNvSpPr txBox="1"/>
          <p:nvPr/>
        </p:nvSpPr>
        <p:spPr>
          <a:xfrm>
            <a:off x="609480" y="1604520"/>
            <a:ext cx="109724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2-c) </a:t>
            </a:r>
            <a:r>
              <a:rPr b="0" lang="fr-FR" sz="2800" spc="-1" strike="noStrike" u="sng">
                <a:uFillTx/>
                <a:latin typeface="Arial"/>
                <a:ea typeface="Noto Sans CJK SC Regular"/>
              </a:rPr>
              <a:t>Câblage :</a:t>
            </a:r>
            <a:endParaRPr b="0" lang="fr-FR" sz="2800" spc="-1" strike="noStrike">
              <a:latin typeface="Arial"/>
            </a:endParaRPr>
          </a:p>
          <a:p>
            <a:pPr marL="432000" indent="-324000">
              <a:spcBef>
                <a:spcPts val="1417"/>
              </a:spcBef>
              <a:buClr>
                <a:srgbClr val="000000"/>
              </a:buClr>
              <a:buSzPct val="45000"/>
              <a:buFont typeface="Wingdings" charset="2"/>
              <a:buChar char=""/>
            </a:pPr>
            <a:endParaRPr b="0" lang="fr-FR" sz="2800" spc="-1" strike="noStrike">
              <a:latin typeface="Arial"/>
            </a:endParaRPr>
          </a:p>
        </p:txBody>
      </p:sp>
      <p:pic>
        <p:nvPicPr>
          <p:cNvPr id="148" name="" descr=""/>
          <p:cNvPicPr/>
          <p:nvPr/>
        </p:nvPicPr>
        <p:blipFill>
          <a:blip r:embed="rId1"/>
          <a:stretch/>
        </p:blipFill>
        <p:spPr>
          <a:xfrm>
            <a:off x="3240000" y="2520000"/>
            <a:ext cx="6650640" cy="37911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609480" y="273600"/>
            <a:ext cx="10972440" cy="1144800"/>
          </a:xfrm>
          <a:prstGeom prst="rect">
            <a:avLst/>
          </a:prstGeom>
          <a:noFill/>
          <a:ln>
            <a:noFill/>
          </a:ln>
        </p:spPr>
        <p:txBody>
          <a:bodyPr lIns="0" rIns="0" tIns="0" bIns="0" anchor="ctr"/>
          <a:p>
            <a:pPr algn="ctr"/>
            <a:r>
              <a:rPr b="0" lang="fr-FR" sz="2800" spc="-1" strike="noStrike">
                <a:latin typeface="Times New Roman"/>
              </a:rPr>
              <a:t>3) </a:t>
            </a:r>
            <a:r>
              <a:rPr b="0" lang="fr-FR" sz="2800" spc="-1" strike="noStrike" u="sng">
                <a:uFillTx/>
                <a:latin typeface="Times New Roman"/>
              </a:rPr>
              <a:t>Ecran LCD :</a:t>
            </a:r>
            <a:endParaRPr b="0" lang="fr-FR" sz="2800" spc="-1" strike="noStrike">
              <a:latin typeface="Times New Roman"/>
            </a:endParaRPr>
          </a:p>
        </p:txBody>
      </p:sp>
      <p:sp>
        <p:nvSpPr>
          <p:cNvPr id="150" name="TextShape 2"/>
          <p:cNvSpPr txBox="1"/>
          <p:nvPr/>
        </p:nvSpPr>
        <p:spPr>
          <a:xfrm>
            <a:off x="609480" y="1604520"/>
            <a:ext cx="10972440" cy="3977280"/>
          </a:xfrm>
          <a:prstGeom prst="rect">
            <a:avLst/>
          </a:prstGeom>
          <a:noFill/>
          <a:ln>
            <a:noFill/>
          </a:ln>
        </p:spPr>
        <p:txBody>
          <a:bodyPr lIns="0" rIns="0" tIns="0" bIns="0">
            <a:normAutofit/>
          </a:bodyPr>
          <a:p>
            <a:r>
              <a:rPr b="0" lang="fr-FR" sz="2800" spc="-1" strike="noStrike">
                <a:latin typeface="Arial"/>
                <a:ea typeface="Noto Sans CJK SC Regular"/>
              </a:rPr>
              <a:t>Mettons tout de suite au clair les termes : LCD signifie “Liquid Crystal Display” et se traduit, en français, par “Écran à Cristaux Liquides” (mais on a pas d’acronymes classe en français donc on parlera toujours de LCD).</a:t>
            </a:r>
            <a:endParaRPr b="0" lang="fr-FR" sz="2800" spc="-1" strike="noStrike">
              <a:latin typeface="Arial"/>
            </a:endParaRPr>
          </a:p>
          <a:p>
            <a:endParaRPr b="0" lang="fr-FR" sz="2800" spc="-1" strike="noStrike">
              <a:latin typeface="Arial"/>
            </a:endParaRPr>
          </a:p>
          <a:p>
            <a:endParaRPr b="0" lang="fr-FR" sz="2800" spc="-1" strike="noStrike">
              <a:latin typeface="Arial"/>
            </a:endParaRPr>
          </a:p>
        </p:txBody>
      </p:sp>
      <p:pic>
        <p:nvPicPr>
          <p:cNvPr id="151" name="" descr=""/>
          <p:cNvPicPr/>
          <p:nvPr/>
        </p:nvPicPr>
        <p:blipFill>
          <a:blip r:embed="rId1"/>
          <a:stretch/>
        </p:blipFill>
        <p:spPr>
          <a:xfrm>
            <a:off x="4176000" y="2897280"/>
            <a:ext cx="3960000" cy="21427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609480" y="273600"/>
            <a:ext cx="10972440" cy="1144800"/>
          </a:xfrm>
          <a:prstGeom prst="rect">
            <a:avLst/>
          </a:prstGeom>
          <a:noFill/>
          <a:ln>
            <a:noFill/>
          </a:ln>
        </p:spPr>
        <p:txBody>
          <a:bodyPr lIns="0" rIns="0" tIns="0" bIns="0" anchor="ctr"/>
          <a:p>
            <a:pPr algn="ctr"/>
            <a:endParaRPr b="0" lang="fr-FR" sz="4400" spc="-1" strike="noStrike">
              <a:latin typeface="Arial"/>
            </a:endParaRPr>
          </a:p>
        </p:txBody>
      </p:sp>
      <p:sp>
        <p:nvSpPr>
          <p:cNvPr id="153" name="TextShape 2"/>
          <p:cNvSpPr txBox="1"/>
          <p:nvPr/>
        </p:nvSpPr>
        <p:spPr>
          <a:xfrm>
            <a:off x="609480" y="1604520"/>
            <a:ext cx="10972440" cy="3977280"/>
          </a:xfrm>
          <a:prstGeom prst="rect">
            <a:avLst/>
          </a:prstGeom>
          <a:noFill/>
          <a:ln>
            <a:noFill/>
          </a:ln>
        </p:spPr>
        <p:txBody>
          <a:bodyPr lIns="0" rIns="0" tIns="0" bIns="0">
            <a:normAutofit/>
          </a:bodyPr>
          <a:p>
            <a:pPr algn="just">
              <a:lnSpc>
                <a:spcPts val="1349"/>
              </a:lnSpc>
              <a:spcAft>
                <a:spcPts val="751"/>
              </a:spcAft>
            </a:pPr>
            <a:r>
              <a:rPr b="0" lang="fr-FR" sz="2800" spc="-1" strike="noStrike">
                <a:solidFill>
                  <a:srgbClr val="000000"/>
                </a:solidFill>
                <a:latin typeface="Arial"/>
              </a:rPr>
              <a:t>Nous allons voir comment utiliser un écran LCD en affichant différentes informations dessus.Celui que j’utilise est équipé d’un module PCF8574T qui facilite la connexion avec la carte Arduino.</a:t>
            </a:r>
            <a:endParaRPr b="0" lang="fr-FR" sz="2800" spc="-1" strike="noStrike">
              <a:solidFill>
                <a:srgbClr val="000000"/>
              </a:solidFill>
              <a:latin typeface="Arial"/>
            </a:endParaRPr>
          </a:p>
          <a:p>
            <a:pPr algn="just">
              <a:lnSpc>
                <a:spcPts val="1349"/>
              </a:lnSpc>
            </a:pPr>
            <a:r>
              <a:rPr b="0" lang="fr-FR" sz="2800" spc="-1" strike="noStrike">
                <a:solidFill>
                  <a:srgbClr val="000000"/>
                </a:solidFill>
                <a:latin typeface="Arial"/>
              </a:rPr>
              <a:t>Il s'agit d'un petit circuit imprimé qui permet la communication entre la carte Arduino et l'écran par le protocole I2C qui n'utilise que 4 connections.</a:t>
            </a:r>
            <a:endParaRPr b="0" lang="fr-FR" sz="2800" spc="-1" strike="noStrike">
              <a:solidFill>
                <a:srgbClr val="000000"/>
              </a:solidFill>
              <a:latin typeface="Arial"/>
            </a:endParaRPr>
          </a:p>
          <a:p>
            <a:pPr algn="just">
              <a:lnSpc>
                <a:spcPts val="1349"/>
              </a:lnSpc>
            </a:pPr>
            <a:endParaRPr b="0" lang="fr-FR" sz="2800" spc="-1" strike="noStrike">
              <a:solidFill>
                <a:srgbClr val="000000"/>
              </a:solidFill>
              <a:latin typeface="Arial"/>
            </a:endParaRPr>
          </a:p>
        </p:txBody>
      </p:sp>
      <p:pic>
        <p:nvPicPr>
          <p:cNvPr id="154" name="" descr=""/>
          <p:cNvPicPr/>
          <p:nvPr/>
        </p:nvPicPr>
        <p:blipFill>
          <a:blip r:embed="rId1"/>
          <a:stretch/>
        </p:blipFill>
        <p:spPr>
          <a:xfrm>
            <a:off x="4320000" y="3960000"/>
            <a:ext cx="2466720" cy="18475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609480" y="273600"/>
            <a:ext cx="10972440" cy="1144800"/>
          </a:xfrm>
          <a:prstGeom prst="rect">
            <a:avLst/>
          </a:prstGeom>
          <a:noFill/>
          <a:ln>
            <a:noFill/>
          </a:ln>
        </p:spPr>
        <p:txBody>
          <a:bodyPr lIns="0" rIns="0" tIns="0" bIns="0" anchor="ctr"/>
          <a:p>
            <a:pPr algn="ctr"/>
            <a:endParaRPr b="0" lang="fr-FR" sz="4400" spc="-1" strike="noStrike">
              <a:latin typeface="Arial"/>
            </a:endParaRPr>
          </a:p>
        </p:txBody>
      </p:sp>
      <p:sp>
        <p:nvSpPr>
          <p:cNvPr id="156" name="TextShape 2"/>
          <p:cNvSpPr txBox="1"/>
          <p:nvPr/>
        </p:nvSpPr>
        <p:spPr>
          <a:xfrm>
            <a:off x="609480" y="1604520"/>
            <a:ext cx="10972440" cy="3977280"/>
          </a:xfrm>
          <a:prstGeom prst="rect">
            <a:avLst/>
          </a:prstGeom>
          <a:noFill/>
          <a:ln>
            <a:noFill/>
          </a:ln>
        </p:spPr>
        <p:txBody>
          <a:bodyPr lIns="0" rIns="0" tIns="0" bIns="0">
            <a:normAutofit/>
          </a:bodyPr>
          <a:p>
            <a:r>
              <a:rPr b="0" i="1" lang="fr-FR" sz="2800" spc="-1" strike="noStrike">
                <a:latin typeface="Arial"/>
                <a:ea typeface="Noto Sans CJK SC Regular"/>
              </a:rPr>
              <a:t>On branche le module LCD aux broches de l’Arduino comme </a:t>
            </a:r>
            <a:r>
              <a:rPr b="0" i="1" lang="fr-FR" sz="2800" spc="-1" strike="noStrike">
                <a:latin typeface="Arial"/>
                <a:ea typeface="Noto Sans CJK SC Regular"/>
              </a:rPr>
              <a:t>représenté ci-dessous :</a:t>
            </a:r>
            <a:endParaRPr b="0" i="1" lang="fr-FR" sz="2800" spc="-1" strike="noStrike">
              <a:latin typeface="Arial"/>
            </a:endParaRPr>
          </a:p>
        </p:txBody>
      </p:sp>
      <p:pic>
        <p:nvPicPr>
          <p:cNvPr id="157" name="" descr=""/>
          <p:cNvPicPr/>
          <p:nvPr/>
        </p:nvPicPr>
        <p:blipFill>
          <a:blip r:embed="rId1"/>
          <a:stretch/>
        </p:blipFill>
        <p:spPr>
          <a:xfrm>
            <a:off x="4733640" y="2205360"/>
            <a:ext cx="3114360" cy="14666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609480" y="273600"/>
            <a:ext cx="10972440" cy="1144800"/>
          </a:xfrm>
          <a:prstGeom prst="rect">
            <a:avLst/>
          </a:prstGeom>
          <a:noFill/>
          <a:ln>
            <a:noFill/>
          </a:ln>
        </p:spPr>
        <p:txBody>
          <a:bodyPr lIns="0" rIns="0" tIns="0" bIns="0" anchor="ctr"/>
          <a:p>
            <a:pPr lvl="1" marL="432000" indent="-216000" algn="ctr">
              <a:buClr>
                <a:srgbClr val="000000"/>
              </a:buClr>
              <a:buSzPct val="45000"/>
              <a:buFont typeface="Wingdings" charset="2"/>
              <a:buChar char=""/>
            </a:pPr>
            <a:r>
              <a:rPr b="0" i="1" lang="fr-FR" sz="2800" spc="-1" strike="noStrike">
                <a:latin typeface="Arial"/>
                <a:ea typeface="Noto Sans CJK SC Regular"/>
              </a:rPr>
              <a:t>4) </a:t>
            </a:r>
            <a:r>
              <a:rPr b="0" lang="fr-FR" sz="2800" spc="-1" strike="noStrike" u="sng">
                <a:uFillTx/>
                <a:latin typeface="Arial"/>
                <a:ea typeface="Noto Sans CJK SC Regular"/>
              </a:rPr>
              <a:t>Servo pour le pene </a:t>
            </a:r>
            <a:r>
              <a:rPr b="0" i="1" lang="fr-FR" sz="2800" spc="-1" strike="noStrike">
                <a:latin typeface="Arial"/>
                <a:ea typeface="Noto Sans CJK SC Regular"/>
              </a:rPr>
              <a:t>:</a:t>
            </a:r>
            <a:endParaRPr b="0" lang="fr-FR" sz="2800" spc="-1" strike="noStrike">
              <a:latin typeface="Arial"/>
            </a:endParaRPr>
          </a:p>
        </p:txBody>
      </p:sp>
      <p:sp>
        <p:nvSpPr>
          <p:cNvPr id="159" name="TextShape 2"/>
          <p:cNvSpPr txBox="1"/>
          <p:nvPr/>
        </p:nvSpPr>
        <p:spPr>
          <a:xfrm>
            <a:off x="609480" y="1604520"/>
            <a:ext cx="10972440" cy="3977280"/>
          </a:xfrm>
          <a:prstGeom prst="rect">
            <a:avLst/>
          </a:prstGeom>
          <a:noFill/>
          <a:ln>
            <a:noFill/>
          </a:ln>
        </p:spPr>
        <p:txBody>
          <a:bodyPr lIns="0" rIns="0" tIns="0" bIns="0">
            <a:normAutofit/>
          </a:bodyPr>
          <a:p>
            <a:pPr algn="just">
              <a:spcAft>
                <a:spcPts val="825"/>
              </a:spcAft>
            </a:pPr>
            <a:r>
              <a:rPr b="1" lang="fr-FR" sz="2800" spc="-1" strike="noStrike">
                <a:solidFill>
                  <a:srgbClr val="000000"/>
                </a:solidFill>
                <a:latin typeface="Arial"/>
                <a:ea typeface="Noto Sans CJK SC Regular"/>
              </a:rPr>
              <a:t>On utilise des servomoteurs couramment en modélisme pour contrôler des systèmes </a:t>
            </a:r>
            <a:r>
              <a:rPr b="1" lang="fr-FR" sz="2800" spc="-1" strike="noStrike">
                <a:solidFill>
                  <a:srgbClr val="000000"/>
                </a:solidFill>
                <a:latin typeface="Arial"/>
                <a:ea typeface="Noto Sans CJK SC Regular"/>
              </a:rPr>
              <a:t>mécaniques (gouverne d'avion, accélérateur de moteur thermique, etc.). Les servomoteurs sont </a:t>
            </a:r>
            <a:r>
              <a:rPr b="1" lang="fr-FR" sz="2800" spc="-1" strike="noStrike">
                <a:solidFill>
                  <a:srgbClr val="000000"/>
                </a:solidFill>
                <a:latin typeface="Arial"/>
                <a:ea typeface="Noto Sans CJK SC Regular"/>
              </a:rPr>
              <a:t>aussi couramment utilisés en robotique pour faire des mini-robots, des actionneurs ou des </a:t>
            </a:r>
            <a:r>
              <a:rPr b="1" lang="fr-FR" sz="2800" spc="-1" strike="noStrike">
                <a:solidFill>
                  <a:srgbClr val="000000"/>
                </a:solidFill>
                <a:latin typeface="Arial"/>
                <a:ea typeface="Noto Sans CJK SC Regular"/>
              </a:rPr>
              <a:t>indicateurs rotatifs.</a:t>
            </a:r>
            <a:endParaRPr b="1" lang="fr-FR" sz="2800" spc="-1" strike="noStrike">
              <a:solidFill>
                <a:srgbClr val="000000"/>
              </a:solidFill>
              <a:latin typeface="Arial"/>
            </a:endParaRPr>
          </a:p>
          <a:p>
            <a:pPr algn="just">
              <a:spcAft>
                <a:spcPts val="825"/>
              </a:spcAft>
            </a:pPr>
            <a:endParaRPr b="1" lang="fr-FR" sz="2800" spc="-1" strike="noStrike">
              <a:solidFill>
                <a:srgbClr val="000000"/>
              </a:solidFill>
              <a:latin typeface="Arial"/>
            </a:endParaRPr>
          </a:p>
          <a:p>
            <a:pPr algn="just">
              <a:spcAft>
                <a:spcPts val="825"/>
              </a:spcAft>
            </a:pPr>
            <a:endParaRPr b="1" lang="fr-FR" sz="2800" spc="-1" strike="noStrike">
              <a:solidFill>
                <a:srgbClr val="000000"/>
              </a:solidFill>
              <a:latin typeface="Arial"/>
            </a:endParaRPr>
          </a:p>
        </p:txBody>
      </p:sp>
      <p:pic>
        <p:nvPicPr>
          <p:cNvPr id="160" name="" descr=""/>
          <p:cNvPicPr/>
          <p:nvPr/>
        </p:nvPicPr>
        <p:blipFill>
          <a:blip r:embed="rId1"/>
          <a:stretch/>
        </p:blipFill>
        <p:spPr>
          <a:xfrm>
            <a:off x="3600000" y="3672000"/>
            <a:ext cx="4676760" cy="28792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09480" y="273600"/>
            <a:ext cx="10972440" cy="1144800"/>
          </a:xfrm>
          <a:prstGeom prst="rect">
            <a:avLst/>
          </a:prstGeom>
          <a:noFill/>
          <a:ln>
            <a:noFill/>
          </a:ln>
        </p:spPr>
        <p:txBody>
          <a:bodyPr lIns="0" rIns="0" tIns="0" bIns="0" anchor="ctr"/>
          <a:p>
            <a:pPr algn="ctr"/>
            <a:endParaRPr b="0" lang="fr-FR" sz="4400" spc="-1" strike="noStrike">
              <a:latin typeface="Arial"/>
            </a:endParaRPr>
          </a:p>
        </p:txBody>
      </p:sp>
      <p:sp>
        <p:nvSpPr>
          <p:cNvPr id="162" name="TextShape 2"/>
          <p:cNvSpPr txBox="1"/>
          <p:nvPr/>
        </p:nvSpPr>
        <p:spPr>
          <a:xfrm>
            <a:off x="609480" y="1604520"/>
            <a:ext cx="10972440" cy="3977280"/>
          </a:xfrm>
          <a:prstGeom prst="rect">
            <a:avLst/>
          </a:prstGeom>
          <a:noFill/>
          <a:ln>
            <a:noFill/>
          </a:ln>
        </p:spPr>
        <p:txBody>
          <a:bodyPr lIns="0" rIns="0" tIns="0" bIns="0">
            <a:normAutofit/>
          </a:bodyPr>
          <a:p>
            <a:pPr lvl="9" marL="2160000" indent="-216000" algn="ctr">
              <a:spcBef>
                <a:spcPts val="530"/>
              </a:spcBef>
              <a:spcAft>
                <a:spcPts val="530"/>
              </a:spcAft>
              <a:buClr>
                <a:srgbClr val="000000"/>
              </a:buClr>
              <a:buSzPct val="45000"/>
              <a:buFont typeface="Wingdings" charset="2"/>
              <a:buChar char=""/>
            </a:pPr>
            <a:r>
              <a:rPr b="0" lang="fr-FR" sz="2800" spc="-1" strike="noStrike">
                <a:solidFill>
                  <a:srgbClr val="000000"/>
                </a:solidFill>
                <a:latin typeface="Arial"/>
              </a:rPr>
              <a:t>Connectique</a:t>
            </a:r>
            <a:endParaRPr b="1" lang="fr-FR" sz="2800" spc="-1" strike="noStrike">
              <a:latin typeface="Arial"/>
            </a:endParaRPr>
          </a:p>
          <a:p>
            <a:endParaRPr b="0" lang="fr-FR" sz="2800" spc="-1" strike="noStrike">
              <a:latin typeface="Arial"/>
            </a:endParaRPr>
          </a:p>
          <a:p>
            <a:r>
              <a:rPr b="0" lang="fr-FR" sz="2800" spc="-1" strike="noStrike">
                <a:solidFill>
                  <a:srgbClr val="000000"/>
                </a:solidFill>
                <a:latin typeface="Arial"/>
              </a:rPr>
              <a:t>Le servomoteur a besoin de trois fils de connexion pour fonctionner. Deux  pour l’alimentation positive et la masse et le dernier étant celui qui reçoit le signal de commande :</a:t>
            </a:r>
            <a:endParaRPr b="1" lang="fr-FR" sz="2800" spc="-1" strike="noStrike">
              <a:solidFill>
                <a:srgbClr val="000000"/>
              </a:solidFill>
              <a:latin typeface="Arial"/>
            </a:endParaRPr>
          </a:p>
          <a:p>
            <a:r>
              <a:rPr b="0" lang="fr-FR" sz="2800" spc="-1" strike="noStrike">
                <a:solidFill>
                  <a:srgbClr val="ed1c24"/>
                </a:solidFill>
                <a:latin typeface="Arial"/>
              </a:rPr>
              <a:t>rouge</a:t>
            </a:r>
            <a:r>
              <a:rPr b="0" lang="fr-FR" sz="2800" spc="-1" strike="noStrike">
                <a:solidFill>
                  <a:srgbClr val="000000"/>
                </a:solidFill>
                <a:latin typeface="Arial"/>
              </a:rPr>
              <a:t> : pour l’alimentation positive (4.5V à 6V en général)</a:t>
            </a:r>
            <a:endParaRPr b="1" lang="fr-FR" sz="2800" spc="-1" strike="noStrike">
              <a:latin typeface="Arial"/>
            </a:endParaRPr>
          </a:p>
          <a:p>
            <a:r>
              <a:rPr b="0" lang="fr-FR" sz="2800" spc="-1" strike="noStrike">
                <a:solidFill>
                  <a:srgbClr val="000000"/>
                </a:solidFill>
                <a:latin typeface="Arial"/>
              </a:rPr>
              <a:t>noir ou </a:t>
            </a:r>
            <a:r>
              <a:rPr b="0" lang="fr-FR" sz="2800" spc="-1" strike="noStrike">
                <a:solidFill>
                  <a:srgbClr val="673604"/>
                </a:solidFill>
                <a:latin typeface="Arial"/>
              </a:rPr>
              <a:t>marron</a:t>
            </a:r>
            <a:r>
              <a:rPr b="0" lang="fr-FR" sz="2800" spc="-1" strike="noStrike">
                <a:solidFill>
                  <a:srgbClr val="000000"/>
                </a:solidFill>
                <a:latin typeface="Arial"/>
              </a:rPr>
              <a:t> : pour la masse (0V)</a:t>
            </a:r>
            <a:endParaRPr b="1" lang="fr-FR" sz="2800" spc="-1" strike="noStrike">
              <a:latin typeface="Arial"/>
            </a:endParaRPr>
          </a:p>
          <a:p>
            <a:r>
              <a:rPr b="0" lang="fr-FR" sz="2800" spc="-1" strike="noStrike">
                <a:solidFill>
                  <a:srgbClr val="f58220"/>
                </a:solidFill>
                <a:latin typeface="Arial"/>
              </a:rPr>
              <a:t>orange</a:t>
            </a:r>
            <a:r>
              <a:rPr b="0" lang="fr-FR" sz="2800" spc="-1" strike="noStrike">
                <a:solidFill>
                  <a:srgbClr val="000000"/>
                </a:solidFill>
                <a:latin typeface="Arial"/>
              </a:rPr>
              <a:t>, </a:t>
            </a:r>
            <a:r>
              <a:rPr b="0" lang="fr-FR" sz="2800" spc="-1" strike="noStrike">
                <a:solidFill>
                  <a:srgbClr val="fff200"/>
                </a:solidFill>
                <a:latin typeface="Arial"/>
              </a:rPr>
              <a:t>jaune</a:t>
            </a:r>
            <a:r>
              <a:rPr b="0" lang="fr-FR" sz="2800" spc="-1" strike="noStrike">
                <a:solidFill>
                  <a:srgbClr val="000000"/>
                </a:solidFill>
                <a:latin typeface="Arial"/>
              </a:rPr>
              <a:t>, </a:t>
            </a:r>
            <a:r>
              <a:rPr b="0" lang="fr-FR" sz="2800" spc="-1" strike="noStrike">
                <a:solidFill>
                  <a:srgbClr val="eeeeee"/>
                </a:solidFill>
                <a:latin typeface="Arial"/>
              </a:rPr>
              <a:t>blanc</a:t>
            </a:r>
            <a:r>
              <a:rPr b="0" lang="fr-FR" sz="2800" spc="-1" strike="noStrike">
                <a:solidFill>
                  <a:srgbClr val="000000"/>
                </a:solidFill>
                <a:latin typeface="Arial"/>
              </a:rPr>
              <a:t>, ... : entrée du signal de commande</a:t>
            </a:r>
            <a:endParaRPr b="1" lang="fr-FR" sz="2800" spc="-1" strike="noStrike">
              <a:latin typeface="Arial"/>
            </a:endParaRPr>
          </a:p>
          <a:p>
            <a:r>
              <a:rPr b="0" lang="fr-FR" sz="2800" spc="-1" strike="noStrike">
                <a:solidFill>
                  <a:srgbClr val="000000"/>
                </a:solidFill>
                <a:latin typeface="Arial"/>
              </a:rPr>
              <a:t>Nous verrons tout à l’heure ce que nous devons entrer sur le dernier fil.</a:t>
            </a:r>
            <a:endParaRPr b="1" lang="fr-FR" sz="2800" spc="-1" strike="noStrike">
              <a:solidFill>
                <a:srgbClr val="000000"/>
              </a:solidFill>
              <a:latin typeface="Arial"/>
            </a:endParaRPr>
          </a:p>
          <a:p>
            <a:endParaRPr b="0" lang="fr-FR" sz="2800" spc="-1" strike="noStrike">
              <a:latin typeface="Arial"/>
            </a:endParaRPr>
          </a:p>
          <a:p>
            <a:r>
              <a:rPr b="0" lang="fr-FR" sz="2800" spc="-1" strike="noStrike">
                <a:latin typeface="Arial"/>
              </a:rPr>
              <a:t>Voici maintenant un petit exemple de montage d’un servo sur l’Arduino :</a:t>
            </a:r>
            <a:endParaRPr b="1" lang="fr-FR" sz="2800" spc="-1" strike="noStrike">
              <a:latin typeface="Arial"/>
            </a:endParaRPr>
          </a:p>
          <a:p>
            <a:endParaRPr b="1" lang="fr-FR"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 descr=""/>
          <p:cNvPicPr/>
          <p:nvPr/>
        </p:nvPicPr>
        <p:blipFill>
          <a:blip r:embed="rId1"/>
          <a:stretch/>
        </p:blipFill>
        <p:spPr>
          <a:xfrm>
            <a:off x="3832560" y="326160"/>
            <a:ext cx="3295440" cy="3561840"/>
          </a:xfrm>
          <a:prstGeom prst="rect">
            <a:avLst/>
          </a:prstGeom>
          <a:ln>
            <a:noFill/>
          </a:ln>
        </p:spPr>
      </p:pic>
      <p:sp>
        <p:nvSpPr>
          <p:cNvPr id="164" name="TextShape 1"/>
          <p:cNvSpPr txBox="1"/>
          <p:nvPr/>
        </p:nvSpPr>
        <p:spPr>
          <a:xfrm>
            <a:off x="4771800" y="3888000"/>
            <a:ext cx="2212200" cy="487080"/>
          </a:xfrm>
          <a:prstGeom prst="rect">
            <a:avLst/>
          </a:prstGeom>
          <a:noFill/>
          <a:ln>
            <a:noFill/>
          </a:ln>
        </p:spPr>
        <p:txBody>
          <a:bodyPr lIns="90000" rIns="90000" tIns="45000" bIns="45000"/>
          <a:p>
            <a:r>
              <a:rPr b="0" lang="fr-FR" sz="2800" spc="-1" strike="noStrike">
                <a:latin typeface="Arial"/>
                <a:ea typeface="Noto Sans CJK SC Regular"/>
              </a:rPr>
              <a:t>5) </a:t>
            </a:r>
            <a:r>
              <a:rPr b="0" lang="fr-FR" sz="2800" spc="-1" strike="noStrike" u="sng">
                <a:uFillTx/>
                <a:latin typeface="Arial"/>
                <a:ea typeface="Noto Sans CJK SC Regular"/>
              </a:rPr>
              <a:t>BUZZER :</a:t>
            </a:r>
            <a:endParaRPr b="0" lang="fr-FR" sz="2800" spc="-1" strike="noStrike">
              <a:latin typeface="Arial"/>
            </a:endParaRPr>
          </a:p>
        </p:txBody>
      </p:sp>
      <p:sp>
        <p:nvSpPr>
          <p:cNvPr id="165" name="TextShape 2"/>
          <p:cNvSpPr txBox="1"/>
          <p:nvPr/>
        </p:nvSpPr>
        <p:spPr>
          <a:xfrm>
            <a:off x="216000" y="4444560"/>
            <a:ext cx="12233160" cy="883440"/>
          </a:xfrm>
          <a:prstGeom prst="rect">
            <a:avLst/>
          </a:prstGeom>
          <a:noFill/>
          <a:ln>
            <a:noFill/>
          </a:ln>
        </p:spPr>
        <p:txBody>
          <a:bodyPr lIns="90000" rIns="90000" tIns="45000" bIns="45000"/>
          <a:p>
            <a:r>
              <a:rPr b="0" lang="fr-FR" sz="2800" spc="-1" strike="noStrike">
                <a:solidFill>
                  <a:srgbClr val="000000"/>
                </a:solidFill>
                <a:latin typeface="Arial"/>
                <a:ea typeface="Noto Sans CJK SC Regular"/>
              </a:rPr>
              <a:t>Dans l'univers Arduino, le buzzer est principalement utilisé pour </a:t>
            </a:r>
            <a:r>
              <a:rPr b="0" lang="fr-FR" sz="2800" spc="-1" strike="noStrike">
                <a:solidFill>
                  <a:srgbClr val="000000"/>
                </a:solidFill>
                <a:latin typeface="Arial"/>
                <a:ea typeface="Noto Sans CJK SC Regular"/>
              </a:rPr>
              <a:t>	</a:t>
            </a:r>
            <a:r>
              <a:rPr b="0" lang="fr-FR" sz="2800" spc="-1" strike="noStrike">
                <a:solidFill>
                  <a:srgbClr val="000000"/>
                </a:solidFill>
                <a:latin typeface="Arial"/>
                <a:ea typeface="Noto Sans CJK SC Regular"/>
              </a:rPr>
              <a:t>émettre un son.</a:t>
            </a:r>
            <a:endParaRPr b="0" lang="fr-FR" sz="2800" spc="-1" strike="noStrike">
              <a:latin typeface="Arial"/>
            </a:endParaRPr>
          </a:p>
        </p:txBody>
      </p:sp>
      <p:pic>
        <p:nvPicPr>
          <p:cNvPr id="166" name="" descr=""/>
          <p:cNvPicPr/>
          <p:nvPr/>
        </p:nvPicPr>
        <p:blipFill>
          <a:blip r:embed="rId2"/>
          <a:stretch/>
        </p:blipFill>
        <p:spPr>
          <a:xfrm>
            <a:off x="6912000" y="4824000"/>
            <a:ext cx="3021480" cy="186624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609480" y="273600"/>
            <a:ext cx="10972440" cy="1144800"/>
          </a:xfrm>
          <a:prstGeom prst="rect">
            <a:avLst/>
          </a:prstGeom>
          <a:noFill/>
          <a:ln>
            <a:noFill/>
          </a:ln>
        </p:spPr>
        <p:txBody>
          <a:bodyPr lIns="0" rIns="0" tIns="0" bIns="0" anchor="ctr"/>
          <a:p>
            <a:pPr algn="ctr"/>
            <a:endParaRPr b="0" lang="fr-FR" sz="4400" spc="-1" strike="noStrike">
              <a:latin typeface="Arial"/>
            </a:endParaRPr>
          </a:p>
        </p:txBody>
      </p:sp>
      <p:sp>
        <p:nvSpPr>
          <p:cNvPr id="168" name="TextShape 2"/>
          <p:cNvSpPr txBox="1"/>
          <p:nvPr/>
        </p:nvSpPr>
        <p:spPr>
          <a:xfrm>
            <a:off x="609480" y="1604520"/>
            <a:ext cx="10972440" cy="3977280"/>
          </a:xfrm>
          <a:prstGeom prst="rect">
            <a:avLst/>
          </a:prstGeom>
          <a:noFill/>
          <a:ln>
            <a:noFill/>
          </a:ln>
        </p:spPr>
        <p:txBody>
          <a:bodyPr lIns="0" rIns="0" tIns="0" bIns="0">
            <a:normAutofit/>
          </a:bodyPr>
          <a:p>
            <a:pPr lvl="1" marL="432000" indent="-216000" algn="ctr">
              <a:spcBef>
                <a:spcPts val="1766"/>
              </a:spcBef>
              <a:buClr>
                <a:srgbClr val="000000"/>
              </a:buClr>
              <a:buSzPct val="45000"/>
              <a:buFont typeface="Wingdings" charset="2"/>
              <a:buChar char=""/>
            </a:pPr>
            <a:r>
              <a:rPr b="0" lang="fr-FR" sz="2800" spc="-1" strike="noStrike">
                <a:solidFill>
                  <a:srgbClr val="000000"/>
                </a:solidFill>
                <a:latin typeface="Arial"/>
              </a:rPr>
              <a:t>Principe du montage :</a:t>
            </a:r>
            <a:endParaRPr b="1" lang="fr-FR" sz="2800" spc="-1" strike="noStrike">
              <a:solidFill>
                <a:srgbClr val="0066b3"/>
              </a:solidFill>
              <a:latin typeface="Arial"/>
            </a:endParaRPr>
          </a:p>
          <a:p>
            <a:endParaRPr b="0" lang="fr-FR" sz="2800" spc="-1" strike="noStrike">
              <a:latin typeface="Arial"/>
            </a:endParaRPr>
          </a:p>
          <a:p>
            <a:r>
              <a:rPr b="0" lang="fr-FR" sz="2800" spc="-1" strike="noStrike">
                <a:solidFill>
                  <a:srgbClr val="000000"/>
                </a:solidFill>
                <a:latin typeface="Times New Roman"/>
              </a:rPr>
              <a:t>Le Buzzer fonctionne en numérique. Il faudra donc le relier à une sortie </a:t>
            </a:r>
            <a:r>
              <a:rPr b="0" lang="fr-FR" sz="2800" spc="-1" strike="noStrike">
                <a:solidFill>
                  <a:srgbClr val="000000"/>
                </a:solidFill>
                <a:latin typeface="Times New Roman"/>
              </a:rPr>
              <a:t>digital.</a:t>
            </a:r>
            <a:endParaRPr b="1" lang="fr-FR" sz="2800" spc="-1" strike="noStrike">
              <a:latin typeface="Arial"/>
            </a:endParaRPr>
          </a:p>
          <a:p>
            <a:r>
              <a:rPr b="0" lang="fr-FR" sz="2800" spc="-1" strike="noStrike">
                <a:latin typeface="Times New Roman"/>
              </a:rPr>
              <a:t>Le montage consiste à relier l’alimentation (5V et GND) et une sortie digital </a:t>
            </a:r>
            <a:r>
              <a:rPr b="0" lang="fr-FR" sz="2800" spc="-1" strike="noStrike">
                <a:latin typeface="Times New Roman"/>
              </a:rPr>
              <a:t>du </a:t>
            </a:r>
            <a:r>
              <a:rPr b="0" lang="fr-FR" sz="2800" spc="-1" strike="noStrike">
                <a:latin typeface="Times New Roman"/>
              </a:rPr>
              <a:t>	</a:t>
            </a:r>
            <a:r>
              <a:rPr b="0" lang="fr-FR" sz="2800" spc="-1" strike="noStrike">
                <a:latin typeface="Times New Roman"/>
              </a:rPr>
              <a:t>Arduino au </a:t>
            </a:r>
            <a:r>
              <a:rPr b="0" lang="fr-FR" sz="2800" spc="-1" strike="noStrike">
                <a:latin typeface="Times New Roman"/>
              </a:rPr>
              <a:t>	</a:t>
            </a:r>
            <a:r>
              <a:rPr b="0" lang="fr-FR" sz="2800" spc="-1" strike="noStrike">
                <a:latin typeface="Times New Roman"/>
              </a:rPr>
              <a:t>buzzer.</a:t>
            </a:r>
            <a:endParaRPr b="1" lang="fr-FR" sz="2800" spc="-1" strike="noStrike">
              <a:latin typeface="Arial"/>
            </a:endParaRPr>
          </a:p>
          <a:p>
            <a:pPr marL="457200">
              <a:buClr>
                <a:srgbClr val="000000"/>
              </a:buClr>
              <a:buSzPct val="45000"/>
              <a:buFont typeface="Symbol" charset="2"/>
              <a:buChar char=""/>
            </a:pPr>
            <a:r>
              <a:rPr b="0" lang="fr-FR" sz="2800" spc="-1" strike="noStrike">
                <a:latin typeface="Times New Roman"/>
              </a:rPr>
              <a:t>5V (Arduino) → pin +, au centre (Buzzer)</a:t>
            </a:r>
            <a:endParaRPr b="1" lang="fr-FR" sz="2800" spc="-1" strike="noStrike">
              <a:latin typeface="Arial"/>
            </a:endParaRPr>
          </a:p>
          <a:p>
            <a:r>
              <a:rPr b="0" lang="fr-FR" sz="2800" spc="-1" strike="noStrike">
                <a:latin typeface="Times New Roman"/>
              </a:rPr>
              <a:t>                                                                                      </a:t>
            </a:r>
            <a:endParaRPr b="1" lang="fr-FR" sz="2800" spc="-1" strike="noStrike">
              <a:latin typeface="Arial"/>
            </a:endParaRPr>
          </a:p>
          <a:p>
            <a:pPr marL="457200">
              <a:buClr>
                <a:srgbClr val="000000"/>
              </a:buClr>
              <a:buSzPct val="45000"/>
              <a:buFont typeface="Symbol" charset="2"/>
              <a:buChar char=""/>
            </a:pPr>
            <a:r>
              <a:rPr b="0" lang="fr-FR" sz="2800" spc="-1" strike="noStrike">
                <a:latin typeface="Times New Roman"/>
              </a:rPr>
              <a:t>GND (Arduino) → pin – (Buzzer)</a:t>
            </a:r>
            <a:endParaRPr b="1" lang="fr-FR" sz="2800" spc="-1" strike="noStrike">
              <a:latin typeface="Arial"/>
            </a:endParaRPr>
          </a:p>
        </p:txBody>
      </p:sp>
      <p:pic>
        <p:nvPicPr>
          <p:cNvPr id="169" name="" descr=""/>
          <p:cNvPicPr/>
          <p:nvPr/>
        </p:nvPicPr>
        <p:blipFill>
          <a:blip r:embed="rId1"/>
          <a:stretch/>
        </p:blipFill>
        <p:spPr>
          <a:xfrm>
            <a:off x="8023320" y="3816000"/>
            <a:ext cx="3558600" cy="25200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09480" y="273600"/>
            <a:ext cx="10972440" cy="1144800"/>
          </a:xfrm>
          <a:prstGeom prst="rect">
            <a:avLst/>
          </a:prstGeom>
          <a:noFill/>
          <a:ln>
            <a:noFill/>
          </a:ln>
        </p:spPr>
        <p:txBody>
          <a:bodyPr lIns="0" rIns="0" tIns="0" bIns="0" anchor="ctr"/>
          <a:p>
            <a:pPr lvl="1" marL="432000" indent="-216000" algn="ctr">
              <a:buClr>
                <a:srgbClr val="000000"/>
              </a:buClr>
              <a:buSzPct val="45000"/>
              <a:buFont typeface="Wingdings" charset="2"/>
              <a:buChar char=""/>
            </a:pPr>
            <a:r>
              <a:rPr b="0" lang="fr-FR" sz="2800" spc="-1" strike="noStrike">
                <a:latin typeface="Arial"/>
                <a:ea typeface="Noto Sans CJK SC Regular"/>
              </a:rPr>
              <a:t>6) </a:t>
            </a:r>
            <a:r>
              <a:rPr b="0" lang="fr-FR" sz="2800" spc="-1" strike="noStrike" u="sng">
                <a:uFillTx/>
                <a:latin typeface="Arial"/>
                <a:ea typeface="Noto Sans CJK SC Regular"/>
              </a:rPr>
              <a:t>LED :</a:t>
            </a:r>
            <a:endParaRPr b="0" lang="fr-FR" sz="2800" spc="-1" strike="noStrike">
              <a:latin typeface="Arial"/>
            </a:endParaRPr>
          </a:p>
        </p:txBody>
      </p:sp>
      <p:sp>
        <p:nvSpPr>
          <p:cNvPr id="171" name="TextShape 2"/>
          <p:cNvSpPr txBox="1"/>
          <p:nvPr/>
        </p:nvSpPr>
        <p:spPr>
          <a:xfrm>
            <a:off x="504000" y="1638720"/>
            <a:ext cx="10972440" cy="3977280"/>
          </a:xfrm>
          <a:prstGeom prst="rect">
            <a:avLst/>
          </a:prstGeom>
          <a:noFill/>
          <a:ln>
            <a:noFill/>
          </a:ln>
        </p:spPr>
        <p:txBody>
          <a:bodyPr lIns="0" rIns="0" tIns="0" bIns="0">
            <a:normAutofit/>
          </a:bodyPr>
          <a:p>
            <a:r>
              <a:rPr b="0" lang="fr-FR" sz="2800" spc="-1" strike="noStrike">
                <a:solidFill>
                  <a:srgbClr val="000000"/>
                </a:solidFill>
                <a:latin typeface="Arial"/>
                <a:ea typeface="Noto Sans CJK SC Regular"/>
              </a:rPr>
              <a:t>La diode électroluminescente, abrégée sous les sigles del ou led (de l'anglais Light Emitting Diode), est un composant optoélectronique capable d’émettre de la lumière lorsqu’il est parcouru par un courant électrique. Une diode électroluminescente ne laisse passer le courant électrique que dans un seul sens (de l'anode vers la cathode).</a:t>
            </a:r>
            <a:endParaRPr b="0" lang="fr-FR" sz="2800" spc="-1" strike="noStrike">
              <a:solidFill>
                <a:srgbClr val="000000"/>
              </a:solidFill>
              <a:latin typeface="Arial"/>
            </a:endParaRPr>
          </a:p>
          <a:p>
            <a:r>
              <a:rPr b="0" lang="fr-FR" sz="2800" spc="-1" strike="noStrike">
                <a:solidFill>
                  <a:srgbClr val="000000"/>
                </a:solidFill>
                <a:latin typeface="Arial"/>
                <a:ea typeface="Noto Sans CJK SC Regular"/>
              </a:rPr>
              <a:t>Dans l'univers Arduino, la led est principalement utilisée pour signaler un événement.</a:t>
            </a:r>
            <a:endParaRPr b="1" lang="fr-FR" sz="2800" spc="-1" strike="noStrike">
              <a:solidFill>
                <a:srgbClr val="000000"/>
              </a:solidFill>
              <a:latin typeface="Arial"/>
            </a:endParaRPr>
          </a:p>
          <a:p>
            <a:endParaRPr b="1" lang="fr-FR" sz="2800" spc="-1" strike="noStrike">
              <a:solidFill>
                <a:srgbClr val="000000"/>
              </a:solidFill>
              <a:latin typeface="Arial"/>
            </a:endParaRPr>
          </a:p>
          <a:p>
            <a:endParaRPr b="0" lang="fr-FR" sz="2800" spc="-1" strike="noStrike">
              <a:solidFill>
                <a:srgbClr val="000000"/>
              </a:solidFill>
              <a:latin typeface="Arial"/>
            </a:endParaRPr>
          </a:p>
        </p:txBody>
      </p:sp>
      <p:pic>
        <p:nvPicPr>
          <p:cNvPr id="172" name="" descr=""/>
          <p:cNvPicPr/>
          <p:nvPr/>
        </p:nvPicPr>
        <p:blipFill>
          <a:blip r:embed="rId1"/>
          <a:stretch/>
        </p:blipFill>
        <p:spPr>
          <a:xfrm>
            <a:off x="4680000" y="4608000"/>
            <a:ext cx="2664000" cy="13680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609480" y="273600"/>
            <a:ext cx="10972440" cy="1144800"/>
          </a:xfrm>
          <a:prstGeom prst="rect">
            <a:avLst/>
          </a:prstGeom>
          <a:noFill/>
          <a:ln>
            <a:noFill/>
          </a:ln>
        </p:spPr>
        <p:txBody>
          <a:bodyPr lIns="0" rIns="0" tIns="0" bIns="0" anchor="ctr"/>
          <a:p>
            <a:pPr algn="ctr"/>
            <a:r>
              <a:rPr b="0" lang="fr-FR" sz="2800" spc="-1" strike="noStrike">
                <a:latin typeface="Times New Roman"/>
              </a:rPr>
              <a:t>7) </a:t>
            </a:r>
            <a:r>
              <a:rPr b="1" lang="fr-FR" sz="2800" spc="-1" strike="noStrike" u="sng">
                <a:solidFill>
                  <a:srgbClr val="000000"/>
                </a:solidFill>
                <a:uFillTx/>
                <a:latin typeface="Times New Roman"/>
                <a:ea typeface="Noto Sans CJK SC Regular"/>
              </a:rPr>
              <a:t>Resistor:</a:t>
            </a:r>
            <a:endParaRPr b="0" lang="fr-FR" sz="2800" spc="-1" strike="noStrike">
              <a:latin typeface="Times New Roman"/>
            </a:endParaRPr>
          </a:p>
        </p:txBody>
      </p:sp>
      <p:sp>
        <p:nvSpPr>
          <p:cNvPr id="174" name="TextShape 2"/>
          <p:cNvSpPr txBox="1"/>
          <p:nvPr/>
        </p:nvSpPr>
        <p:spPr>
          <a:xfrm>
            <a:off x="609480" y="1604520"/>
            <a:ext cx="10972440" cy="3977280"/>
          </a:xfrm>
          <a:prstGeom prst="rect">
            <a:avLst/>
          </a:prstGeom>
          <a:noFill/>
          <a:ln>
            <a:noFill/>
          </a:ln>
        </p:spPr>
        <p:txBody>
          <a:bodyPr lIns="0" rIns="0" tIns="0" bIns="0">
            <a:normAutofit/>
          </a:bodyPr>
          <a:p>
            <a:r>
              <a:rPr b="0" lang="fr-FR" sz="2800" spc="-1" strike="noStrike">
                <a:solidFill>
                  <a:srgbClr val="000000"/>
                </a:solidFill>
                <a:latin typeface="Arial"/>
              </a:rPr>
              <a:t>C’est le composant le plus utilisé en électronique. Sa principale fonction est de réduire l’intensité du courant (mais pas uniquement). Ce composant se présente sous la forme</a:t>
            </a:r>
            <a:endParaRPr b="0" lang="fr-FR" sz="2800" spc="-1" strike="noStrike">
              <a:solidFill>
                <a:srgbClr val="000000"/>
              </a:solidFill>
              <a:latin typeface="Arial"/>
            </a:endParaRPr>
          </a:p>
          <a:p>
            <a:r>
              <a:rPr b="0" lang="fr-FR" sz="2800" spc="-1" strike="noStrike">
                <a:solidFill>
                  <a:srgbClr val="000000"/>
                </a:solidFill>
                <a:latin typeface="Arial"/>
              </a:rPr>
              <a:t>d’un petit boîtier fait de divers matériaux et repéré par des anneaux de couleur indiquant</a:t>
            </a:r>
            <a:endParaRPr b="0" lang="fr-FR" sz="2800" spc="-1" strike="noStrike">
              <a:solidFill>
                <a:srgbClr val="000000"/>
              </a:solidFill>
              <a:latin typeface="Arial"/>
            </a:endParaRPr>
          </a:p>
          <a:p>
            <a:r>
              <a:rPr b="0" lang="fr-FR" sz="2800" spc="-1" strike="noStrike">
                <a:solidFill>
                  <a:srgbClr val="000000"/>
                </a:solidFill>
                <a:latin typeface="Arial"/>
              </a:rPr>
              <a:t>la valeur de cette dernière. Photo de résistance :</a:t>
            </a:r>
            <a:endParaRPr b="0" lang="fr-FR" sz="2800" spc="-1" strike="noStrike">
              <a:solidFill>
                <a:srgbClr val="000000"/>
              </a:solidFill>
              <a:latin typeface="Arial"/>
            </a:endParaRPr>
          </a:p>
        </p:txBody>
      </p:sp>
      <p:pic>
        <p:nvPicPr>
          <p:cNvPr id="175" name="" descr=""/>
          <p:cNvPicPr/>
          <p:nvPr/>
        </p:nvPicPr>
        <p:blipFill>
          <a:blip r:embed="rId1"/>
          <a:stretch/>
        </p:blipFill>
        <p:spPr>
          <a:xfrm>
            <a:off x="5146200" y="4248000"/>
            <a:ext cx="2485800" cy="18378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512000" y="132840"/>
            <a:ext cx="9142920" cy="1378440"/>
          </a:xfrm>
          <a:prstGeom prst="rect">
            <a:avLst/>
          </a:prstGeom>
          <a:noFill/>
          <a:ln>
            <a:noFill/>
          </a:ln>
        </p:spPr>
        <p:style>
          <a:lnRef idx="0"/>
          <a:fillRef idx="0"/>
          <a:effectRef idx="0"/>
          <a:fontRef idx="minor"/>
        </p:style>
        <p:txBody>
          <a:bodyPr lIns="0" rIns="0" tIns="0" bIns="0" anchor="ctr"/>
          <a:p>
            <a:pPr>
              <a:lnSpc>
                <a:spcPct val="100000"/>
              </a:lnSpc>
            </a:pPr>
            <a:r>
              <a:rPr b="1" lang="fr-FR" sz="3600" spc="-1" strike="noStrike">
                <a:solidFill>
                  <a:srgbClr val="000000"/>
                </a:solidFill>
                <a:latin typeface="Times New Roman"/>
                <a:ea typeface="DejaVu Sans"/>
              </a:rPr>
              <a:t>Plan</a:t>
            </a:r>
            <a:endParaRPr b="0" lang="fr-FR" sz="3600" spc="-1" strike="noStrike">
              <a:latin typeface="Arial"/>
            </a:endParaRPr>
          </a:p>
        </p:txBody>
      </p:sp>
      <p:sp>
        <p:nvSpPr>
          <p:cNvPr id="125"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90000"/>
              </a:lnSpc>
              <a:spcBef>
                <a:spcPts val="1417"/>
              </a:spcBef>
              <a:buClr>
                <a:srgbClr val="000000"/>
              </a:buClr>
              <a:buSzPct val="45000"/>
              <a:buFont typeface="Wingdings" charset="2"/>
              <a:buChar char=""/>
            </a:pPr>
            <a:r>
              <a:rPr b="0" lang="fr-FR" sz="2800" spc="-1" strike="noStrike">
                <a:solidFill>
                  <a:srgbClr val="000000"/>
                </a:solidFill>
                <a:latin typeface="Calibri"/>
                <a:ea typeface="DejaVu Sans"/>
              </a:rPr>
              <a:t>Introduction</a:t>
            </a:r>
            <a:endParaRPr b="0" lang="fr-FR" sz="2800" spc="-1" strike="noStrike">
              <a:latin typeface="Arial"/>
            </a:endParaRPr>
          </a:p>
          <a:p>
            <a:pPr marL="432000" indent="-323280">
              <a:lnSpc>
                <a:spcPct val="90000"/>
              </a:lnSpc>
              <a:spcBef>
                <a:spcPts val="1134"/>
              </a:spcBef>
              <a:buClr>
                <a:srgbClr val="000000"/>
              </a:buClr>
              <a:buSzPct val="45000"/>
              <a:buFont typeface="Wingdings" charset="2"/>
              <a:buChar char=""/>
            </a:pPr>
            <a:r>
              <a:rPr b="0" lang="fr-FR" sz="2800" spc="-1" strike="noStrike">
                <a:solidFill>
                  <a:srgbClr val="000000"/>
                </a:solidFill>
                <a:latin typeface="Calibri"/>
                <a:ea typeface="DejaVu Sans"/>
              </a:rPr>
              <a:t>I) Généralité sur les technologies</a:t>
            </a:r>
            <a:endParaRPr b="0" lang="fr-FR" sz="2800" spc="-1" strike="noStrike">
              <a:latin typeface="Arial"/>
            </a:endParaRPr>
          </a:p>
          <a:p>
            <a:pPr lvl="1" marL="864000" indent="-323280">
              <a:lnSpc>
                <a:spcPct val="100000"/>
              </a:lnSpc>
              <a:spcBef>
                <a:spcPts val="1134"/>
              </a:spcBef>
              <a:buClr>
                <a:srgbClr val="000000"/>
              </a:buClr>
              <a:buSzPct val="75000"/>
              <a:buFont typeface="Symbol"/>
              <a:buChar char=""/>
            </a:pPr>
            <a:r>
              <a:rPr b="0" lang="fr-FR" sz="2000" spc="-1" strike="noStrike">
                <a:solidFill>
                  <a:srgbClr val="000000"/>
                </a:solidFill>
                <a:latin typeface="Calibri"/>
                <a:ea typeface="DejaVu Sans"/>
              </a:rPr>
              <a:t>I-a) Conception de la porte</a:t>
            </a:r>
            <a:endParaRPr b="0" lang="fr-FR" sz="2000" spc="-1" strike="noStrike">
              <a:latin typeface="Arial"/>
            </a:endParaRPr>
          </a:p>
          <a:p>
            <a:pPr lvl="1" marL="864000" indent="-323280">
              <a:lnSpc>
                <a:spcPct val="100000"/>
              </a:lnSpc>
              <a:spcBef>
                <a:spcPts val="1134"/>
              </a:spcBef>
              <a:buClr>
                <a:srgbClr val="000000"/>
              </a:buClr>
              <a:buSzPct val="75000"/>
              <a:buFont typeface="Symbol"/>
              <a:buChar char=""/>
            </a:pPr>
            <a:r>
              <a:rPr b="0" lang="fr-FR" sz="2000" spc="-1" strike="noStrike">
                <a:solidFill>
                  <a:srgbClr val="000000"/>
                </a:solidFill>
                <a:latin typeface="Calibri"/>
                <a:ea typeface="DejaVu Sans"/>
              </a:rPr>
              <a:t>I-b) Automatisation de la porte</a:t>
            </a:r>
            <a:endParaRPr b="0" lang="fr-FR" sz="2000" spc="-1" strike="noStrike">
              <a:latin typeface="Arial"/>
            </a:endParaRPr>
          </a:p>
          <a:p>
            <a:pPr marL="432000" indent="-323280">
              <a:lnSpc>
                <a:spcPct val="90000"/>
              </a:lnSpc>
              <a:spcBef>
                <a:spcPts val="1134"/>
              </a:spcBef>
              <a:buClr>
                <a:srgbClr val="000000"/>
              </a:buClr>
              <a:buSzPct val="45000"/>
              <a:buFont typeface="Wingdings" charset="2"/>
              <a:buChar char=""/>
            </a:pPr>
            <a:r>
              <a:rPr b="0" lang="fr-FR" sz="2800" spc="-1" strike="noStrike">
                <a:solidFill>
                  <a:srgbClr val="000000"/>
                </a:solidFill>
                <a:latin typeface="Calibri"/>
                <a:ea typeface="DejaVu Sans"/>
              </a:rPr>
              <a:t>II)Les logiciels et schéma générale du montage</a:t>
            </a:r>
            <a:endParaRPr b="0" lang="fr-FR" sz="2800" spc="-1" strike="noStrike">
              <a:latin typeface="Arial"/>
            </a:endParaRPr>
          </a:p>
          <a:p>
            <a:pPr lvl="1" marL="864000" indent="-323280">
              <a:lnSpc>
                <a:spcPct val="100000"/>
              </a:lnSpc>
              <a:spcBef>
                <a:spcPts val="1134"/>
              </a:spcBef>
              <a:buClr>
                <a:srgbClr val="000000"/>
              </a:buClr>
              <a:buSzPct val="75000"/>
              <a:buFont typeface="Symbol"/>
              <a:buChar char=""/>
            </a:pPr>
            <a:r>
              <a:rPr b="0" lang="fr-FR" sz="2000" spc="-1" strike="noStrike">
                <a:solidFill>
                  <a:srgbClr val="000000"/>
                </a:solidFill>
                <a:latin typeface="Calibri"/>
                <a:ea typeface="DejaVu Sans"/>
              </a:rPr>
              <a:t>II-a) Les logiciels utilisés</a:t>
            </a:r>
            <a:endParaRPr b="0" lang="fr-FR" sz="2000" spc="-1" strike="noStrike">
              <a:latin typeface="Arial"/>
            </a:endParaRPr>
          </a:p>
          <a:p>
            <a:pPr lvl="1" marL="864000" indent="-323280">
              <a:lnSpc>
                <a:spcPct val="100000"/>
              </a:lnSpc>
              <a:spcBef>
                <a:spcPts val="1134"/>
              </a:spcBef>
              <a:buClr>
                <a:srgbClr val="000000"/>
              </a:buClr>
              <a:buSzPct val="75000"/>
              <a:buFont typeface="Symbol"/>
              <a:buChar char=""/>
            </a:pPr>
            <a:r>
              <a:rPr b="0" lang="fr-FR" sz="2000" spc="-1" strike="noStrike">
                <a:solidFill>
                  <a:srgbClr val="000000"/>
                </a:solidFill>
                <a:latin typeface="Calibri"/>
                <a:ea typeface="DejaVu Sans"/>
              </a:rPr>
              <a:t>II-b) Le schéma de montage </a:t>
            </a:r>
            <a:endParaRPr b="0" lang="fr-FR" sz="2000" spc="-1" strike="noStrike">
              <a:latin typeface="Arial"/>
            </a:endParaRPr>
          </a:p>
          <a:p>
            <a:pPr marL="432000" indent="-323280">
              <a:lnSpc>
                <a:spcPct val="100000"/>
              </a:lnSpc>
              <a:spcBef>
                <a:spcPts val="1417"/>
              </a:spcBef>
              <a:buClr>
                <a:srgbClr val="000000"/>
              </a:buClr>
              <a:buSzPct val="45000"/>
              <a:buFont typeface="Wingdings" charset="2"/>
              <a:buChar char=""/>
            </a:pPr>
            <a:r>
              <a:rPr b="0" lang="fr-FR" sz="2800" spc="-1" strike="noStrike">
                <a:solidFill>
                  <a:srgbClr val="000000"/>
                </a:solidFill>
                <a:latin typeface="Calibri"/>
                <a:ea typeface="DejaVu Sans"/>
              </a:rPr>
              <a:t>Conclusion</a:t>
            </a:r>
            <a:endParaRPr b="0" lang="fr-FR"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09480" y="273600"/>
            <a:ext cx="10972440" cy="1144800"/>
          </a:xfrm>
          <a:prstGeom prst="rect">
            <a:avLst/>
          </a:prstGeom>
          <a:noFill/>
          <a:ln>
            <a:noFill/>
          </a:ln>
        </p:spPr>
        <p:txBody>
          <a:bodyPr lIns="0" rIns="0" tIns="0" bIns="0" anchor="ctr"/>
          <a:p>
            <a:pPr algn="ctr"/>
            <a:r>
              <a:rPr b="0" lang="fr-FR" sz="2800" spc="-1" strike="noStrike">
                <a:latin typeface="Times New Roman"/>
              </a:rPr>
              <a:t>8) </a:t>
            </a:r>
            <a:r>
              <a:rPr b="1" lang="fr-FR" sz="2800" spc="-1" strike="noStrike" u="sng">
                <a:uFillTx/>
                <a:latin typeface="Times New Roman"/>
                <a:ea typeface="Noto Sans CJK SC Regular"/>
              </a:rPr>
              <a:t>Les plaques d’essais :</a:t>
            </a:r>
            <a:endParaRPr b="0" lang="fr-FR" sz="2800" spc="-1" strike="noStrike">
              <a:latin typeface="Times New Roman"/>
            </a:endParaRPr>
          </a:p>
        </p:txBody>
      </p:sp>
      <p:sp>
        <p:nvSpPr>
          <p:cNvPr id="177" name="TextShape 2"/>
          <p:cNvSpPr txBox="1"/>
          <p:nvPr/>
        </p:nvSpPr>
        <p:spPr>
          <a:xfrm>
            <a:off x="609480" y="1604520"/>
            <a:ext cx="10972440" cy="3977280"/>
          </a:xfrm>
          <a:prstGeom prst="rect">
            <a:avLst/>
          </a:prstGeom>
          <a:noFill/>
          <a:ln>
            <a:noFill/>
          </a:ln>
        </p:spPr>
        <p:txBody>
          <a:bodyPr lIns="0" rIns="0" tIns="0" bIns="0">
            <a:normAutofit/>
          </a:bodyPr>
          <a:p>
            <a:r>
              <a:rPr b="0" lang="fr-FR" sz="2800" spc="-1" strike="noStrike">
                <a:latin typeface="Arial"/>
                <a:ea typeface="Noto Sans CJK SC Regular"/>
              </a:rPr>
              <a:t>Une plaque d'essai permet de réaliser des montages électroniques sans soudure.</a:t>
            </a:r>
            <a:endParaRPr b="0" lang="fr-FR" sz="2800" spc="-1" strike="noStrike">
              <a:latin typeface="Arial"/>
            </a:endParaRPr>
          </a:p>
          <a:p>
            <a:r>
              <a:rPr b="0" lang="fr-FR" sz="2800" spc="-1" strike="noStrike">
                <a:latin typeface="Arial"/>
                <a:ea typeface="Noto Sans CJK SC Regular"/>
              </a:rPr>
              <a:t>Elle s'utilise avec des ≪ straps ≫ qui sont des fils de cuivre isoles, de longueur et couleur variables. </a:t>
            </a:r>
            <a:endParaRPr b="1" lang="fr-FR" sz="2800" spc="-1" strike="noStrike">
              <a:latin typeface="Arial"/>
            </a:endParaRPr>
          </a:p>
          <a:p>
            <a:endParaRPr b="1" lang="fr-FR" sz="2800" spc="-1" strike="noStrike">
              <a:latin typeface="Arial"/>
            </a:endParaRPr>
          </a:p>
        </p:txBody>
      </p:sp>
      <p:pic>
        <p:nvPicPr>
          <p:cNvPr id="178" name="" descr=""/>
          <p:cNvPicPr/>
          <p:nvPr/>
        </p:nvPicPr>
        <p:blipFill>
          <a:blip r:embed="rId1"/>
          <a:stretch/>
        </p:blipFill>
        <p:spPr>
          <a:xfrm>
            <a:off x="4985280" y="3545280"/>
            <a:ext cx="2862720" cy="235872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609480" y="273600"/>
            <a:ext cx="10972440" cy="1144800"/>
          </a:xfrm>
          <a:prstGeom prst="rect">
            <a:avLst/>
          </a:prstGeom>
          <a:noFill/>
          <a:ln>
            <a:noFill/>
          </a:ln>
        </p:spPr>
        <p:txBody>
          <a:bodyPr lIns="0" rIns="0" tIns="0" bIns="0" anchor="ctr"/>
          <a:p>
            <a:pPr algn="ctr"/>
            <a:endParaRPr b="0" lang="fr-FR" sz="4400" spc="-1" strike="noStrike">
              <a:latin typeface="Arial"/>
            </a:endParaRPr>
          </a:p>
        </p:txBody>
      </p:sp>
      <p:sp>
        <p:nvSpPr>
          <p:cNvPr id="180" name="TextShape 2"/>
          <p:cNvSpPr txBox="1"/>
          <p:nvPr/>
        </p:nvSpPr>
        <p:spPr>
          <a:xfrm>
            <a:off x="609480" y="1604520"/>
            <a:ext cx="10972440" cy="3977280"/>
          </a:xfrm>
          <a:prstGeom prst="rect">
            <a:avLst/>
          </a:prstGeom>
          <a:noFill/>
          <a:ln>
            <a:noFill/>
          </a:ln>
        </p:spPr>
        <p:txBody>
          <a:bodyPr lIns="0" rIns="0" tIns="0" bIns="0">
            <a:normAutofit/>
          </a:bodyPr>
          <a:p>
            <a:r>
              <a:rPr b="0" lang="fr-FR" sz="2800" spc="-1" strike="noStrike">
                <a:solidFill>
                  <a:srgbClr val="000000"/>
                </a:solidFill>
                <a:latin typeface="Arial"/>
              </a:rPr>
              <a:t>Breadboard :</a:t>
            </a:r>
            <a:endParaRPr b="0" lang="fr-FR" sz="2800" spc="-1" strike="noStrike">
              <a:solidFill>
                <a:srgbClr val="0066b3"/>
              </a:solidFill>
              <a:latin typeface="Arial"/>
            </a:endParaRPr>
          </a:p>
          <a:p>
            <a:endParaRPr b="0" lang="fr-FR" sz="2800" spc="-1" strike="noStrike">
              <a:solidFill>
                <a:srgbClr val="0066b3"/>
              </a:solidFill>
              <a:latin typeface="Arial"/>
            </a:endParaRPr>
          </a:p>
          <a:p>
            <a:r>
              <a:rPr b="0" lang="fr-FR" sz="2800" spc="-1" strike="noStrike">
                <a:solidFill>
                  <a:srgbClr val="000000"/>
                </a:solidFill>
                <a:latin typeface="Arial"/>
              </a:rPr>
              <a:t>     </a:t>
            </a:r>
            <a:r>
              <a:rPr b="0" lang="fr-FR" sz="2800" spc="-1" strike="noStrike">
                <a:solidFill>
                  <a:srgbClr val="000000"/>
                </a:solidFill>
                <a:latin typeface="Arial"/>
              </a:rPr>
              <a:t>La planche de montage expérimental (appelé en anglais breadboard et platine Labdec en France) est un outil essentiel pour l'électronique.</a:t>
            </a:r>
            <a:endParaRPr b="1" lang="fr-FR" sz="2800" spc="-1" strike="noStrike">
              <a:solidFill>
                <a:srgbClr val="000000"/>
              </a:solidFill>
              <a:latin typeface="Arial"/>
            </a:endParaRPr>
          </a:p>
          <a:p>
            <a:r>
              <a:rPr b="0" lang="fr-FR" sz="2800" spc="-1" strike="noStrike">
                <a:solidFill>
                  <a:srgbClr val="000000"/>
                </a:solidFill>
                <a:latin typeface="Arial"/>
                <a:ea typeface="Noto Sans CJK SC Regular"/>
              </a:rPr>
              <a:t>La planche est recouverte de trous (espacés de 0.1") dans lesquels on insère directement les broches des composants électroniques. </a:t>
            </a:r>
            <a:endParaRPr b="1" lang="fr-FR" sz="2800" spc="-1" strike="noStrike">
              <a:solidFill>
                <a:srgbClr val="000000"/>
              </a:solidFill>
              <a:latin typeface="Arial"/>
            </a:endParaRPr>
          </a:p>
          <a:p>
            <a:endParaRPr b="1" lang="fr-FR" sz="2800" spc="-1" strike="noStrike">
              <a:solidFill>
                <a:srgbClr val="000000"/>
              </a:solidFill>
              <a:latin typeface="Arial"/>
            </a:endParaRPr>
          </a:p>
          <a:p>
            <a:r>
              <a:rPr b="0" lang="fr-FR" sz="2800" spc="-1" strike="noStrike">
                <a:solidFill>
                  <a:srgbClr val="000000"/>
                </a:solidFill>
                <a:latin typeface="Arial"/>
              </a:rPr>
              <a:t> </a:t>
            </a:r>
            <a:endParaRPr b="1" lang="fr-FR" sz="2800" spc="-1" strike="noStrike">
              <a:solidFill>
                <a:srgbClr val="000000"/>
              </a:solidFill>
              <a:latin typeface="Arial"/>
            </a:endParaRPr>
          </a:p>
        </p:txBody>
      </p:sp>
      <p:pic>
        <p:nvPicPr>
          <p:cNvPr id="181" name="" descr=""/>
          <p:cNvPicPr/>
          <p:nvPr/>
        </p:nvPicPr>
        <p:blipFill>
          <a:blip r:embed="rId1"/>
          <a:stretch/>
        </p:blipFill>
        <p:spPr>
          <a:xfrm>
            <a:off x="5184000" y="4049280"/>
            <a:ext cx="2142720" cy="21427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09480" y="273600"/>
            <a:ext cx="10972440" cy="1144800"/>
          </a:xfrm>
          <a:prstGeom prst="rect">
            <a:avLst/>
          </a:prstGeom>
          <a:noFill/>
          <a:ln>
            <a:noFill/>
          </a:ln>
        </p:spPr>
        <p:txBody>
          <a:bodyPr lIns="0" rIns="0" tIns="0" bIns="0" anchor="ctr"/>
          <a:p>
            <a:pPr algn="ctr"/>
            <a:r>
              <a:rPr b="0" lang="fr-FR" sz="2800" spc="-1" strike="noStrike">
                <a:latin typeface="Times New Roman"/>
              </a:rPr>
              <a:t>9) </a:t>
            </a:r>
            <a:r>
              <a:rPr b="1" lang="fr-FR" sz="2800" spc="-1" strike="noStrike" u="sng">
                <a:uFillTx/>
                <a:latin typeface="Times New Roman"/>
                <a:ea typeface="Noto Sans CJK SC Regular"/>
              </a:rPr>
              <a:t>Câble USB :</a:t>
            </a:r>
            <a:endParaRPr b="0" lang="fr-FR" sz="2800" spc="-1" strike="noStrike">
              <a:latin typeface="Times New Roman"/>
            </a:endParaRPr>
          </a:p>
        </p:txBody>
      </p:sp>
      <p:sp>
        <p:nvSpPr>
          <p:cNvPr id="183" name="TextShape 2"/>
          <p:cNvSpPr txBox="1"/>
          <p:nvPr/>
        </p:nvSpPr>
        <p:spPr>
          <a:xfrm>
            <a:off x="609480" y="1604520"/>
            <a:ext cx="10972440" cy="3977280"/>
          </a:xfrm>
          <a:prstGeom prst="rect">
            <a:avLst/>
          </a:prstGeom>
          <a:noFill/>
          <a:ln>
            <a:noFill/>
          </a:ln>
        </p:spPr>
        <p:txBody>
          <a:bodyPr lIns="0" rIns="0" tIns="0" bIns="0">
            <a:normAutofit/>
          </a:bodyPr>
          <a:p>
            <a:r>
              <a:rPr b="0" lang="fr-FR" sz="2800" spc="-1" strike="noStrike">
                <a:latin typeface="Arial"/>
              </a:rPr>
              <a:t>Ce câble USB permet à la fois d'alimenter les projets Arduino, de programmer la carte (via Arduino IDE) mais aussi d'utiliser le Moniteur Série.</a:t>
            </a:r>
            <a:endParaRPr b="0" lang="fr-FR" sz="2800" spc="-1" strike="noStrike">
              <a:latin typeface="Arial"/>
            </a:endParaRPr>
          </a:p>
          <a:p>
            <a:endParaRPr b="0" lang="fr-FR" sz="2800" spc="-1" strike="noStrike">
              <a:latin typeface="Arial"/>
            </a:endParaRPr>
          </a:p>
          <a:p>
            <a:r>
              <a:rPr b="0" lang="fr-FR" sz="2800" spc="-1" strike="noStrike">
                <a:latin typeface="Arial"/>
              </a:rPr>
              <a:t>Un câble USB A mâle/B mâle :</a:t>
            </a:r>
            <a:endParaRPr b="0" lang="fr-FR" sz="2800" spc="-1" strike="noStrike">
              <a:latin typeface="Arial"/>
            </a:endParaRPr>
          </a:p>
          <a:p>
            <a:endParaRPr b="0" lang="fr-FR" sz="2800" spc="-1" strike="noStrike">
              <a:latin typeface="Arial"/>
            </a:endParaRPr>
          </a:p>
        </p:txBody>
      </p:sp>
      <p:pic>
        <p:nvPicPr>
          <p:cNvPr id="184" name="" descr=""/>
          <p:cNvPicPr/>
          <p:nvPr/>
        </p:nvPicPr>
        <p:blipFill>
          <a:blip r:embed="rId1"/>
          <a:stretch/>
        </p:blipFill>
        <p:spPr>
          <a:xfrm>
            <a:off x="4752000" y="3678480"/>
            <a:ext cx="2857320" cy="200952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609480" y="273600"/>
            <a:ext cx="10972440" cy="1144800"/>
          </a:xfrm>
          <a:prstGeom prst="rect">
            <a:avLst/>
          </a:prstGeom>
          <a:noFill/>
          <a:ln>
            <a:noFill/>
          </a:ln>
        </p:spPr>
        <p:txBody>
          <a:bodyPr lIns="0" rIns="0" tIns="0" bIns="0" anchor="ctr"/>
          <a:p>
            <a:pPr algn="ctr"/>
            <a:r>
              <a:rPr b="0" lang="fr-FR" sz="3600" spc="-1" strike="noStrike">
                <a:latin typeface="Times New Roman"/>
              </a:rPr>
              <a:t>II) </a:t>
            </a:r>
            <a:r>
              <a:rPr b="0" lang="fr-FR" sz="3600" spc="-1" strike="noStrike">
                <a:solidFill>
                  <a:srgbClr val="000000"/>
                </a:solidFill>
                <a:latin typeface="Times New Roman"/>
                <a:ea typeface="Noto Sans CJK SC Regular"/>
              </a:rPr>
              <a:t>Les logiciels et le schéma général du montage :</a:t>
            </a:r>
            <a:endParaRPr b="0" lang="fr-FR" sz="3600" spc="-1" strike="noStrike">
              <a:latin typeface="Times New Roman"/>
            </a:endParaRPr>
          </a:p>
        </p:txBody>
      </p:sp>
      <p:sp>
        <p:nvSpPr>
          <p:cNvPr id="186" name="TextShape 2"/>
          <p:cNvSpPr txBox="1"/>
          <p:nvPr/>
        </p:nvSpPr>
        <p:spPr>
          <a:xfrm>
            <a:off x="609480" y="1604520"/>
            <a:ext cx="109724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latin typeface="Arial"/>
              </a:rPr>
              <a:t>II-a) </a:t>
            </a:r>
            <a:r>
              <a:rPr b="0" lang="fr-FR" sz="2800" spc="-1" strike="noStrike" u="sng">
                <a:uFillTx/>
                <a:latin typeface="Arial"/>
              </a:rPr>
              <a:t>Les logiciels utilisés :</a:t>
            </a:r>
            <a:endParaRPr b="0" lang="fr-FR" sz="2800" spc="-1" strike="noStrike">
              <a:latin typeface="Arial"/>
            </a:endParaRPr>
          </a:p>
          <a:p>
            <a:pPr marL="432000" indent="-324000">
              <a:spcBef>
                <a:spcPts val="1417"/>
              </a:spcBef>
              <a:buClr>
                <a:srgbClr val="000000"/>
              </a:buClr>
              <a:buSzPct val="45000"/>
              <a:buFont typeface="Wingdings" charset="2"/>
              <a:buChar char=""/>
            </a:pPr>
            <a:r>
              <a:rPr b="0" lang="fr-FR" sz="3200" spc="-1" strike="noStrike">
                <a:latin typeface="Arial"/>
              </a:rPr>
              <a:t>Arduino IDE</a:t>
            </a:r>
            <a:endParaRPr b="0" lang="fr-FR" sz="3200" spc="-1" strike="noStrike">
              <a:latin typeface="Arial"/>
            </a:endParaRPr>
          </a:p>
          <a:p>
            <a:r>
              <a:rPr b="0" lang="fr-FR" sz="2800" spc="-1" strike="noStrike">
                <a:solidFill>
                  <a:srgbClr val="000000"/>
                </a:solidFill>
                <a:latin typeface="Arial"/>
              </a:rPr>
              <a:t>  </a:t>
            </a:r>
            <a:r>
              <a:rPr b="0" lang="fr-FR" sz="2800" spc="-1" strike="noStrike">
                <a:solidFill>
                  <a:srgbClr val="000000"/>
                </a:solidFill>
                <a:latin typeface="Arial"/>
              </a:rPr>
              <a:t>Correspondance</a:t>
            </a:r>
            <a:endParaRPr b="1" lang="fr-FR" sz="2800" spc="-1" strike="noStrike">
              <a:solidFill>
                <a:srgbClr val="0066b3"/>
              </a:solidFill>
              <a:latin typeface="Arial"/>
            </a:endParaRPr>
          </a:p>
          <a:p>
            <a:endParaRPr b="1" lang="fr-FR" sz="2800" spc="-1" strike="noStrike">
              <a:solidFill>
                <a:srgbClr val="0066b3"/>
              </a:solidFill>
              <a:latin typeface="Arial"/>
            </a:endParaRPr>
          </a:p>
          <a:p>
            <a:r>
              <a:rPr b="0" lang="fr-FR" sz="2800" spc="-1" strike="noStrike">
                <a:latin typeface="Arial"/>
              </a:rPr>
              <a:t>Le cadre numéro </a:t>
            </a:r>
            <a:r>
              <a:rPr b="0" lang="fr-FR" sz="2800" spc="-1" strike="noStrike">
                <a:solidFill>
                  <a:srgbClr val="ce181e"/>
                </a:solidFill>
                <a:latin typeface="Arial"/>
              </a:rPr>
              <a:t>1 </a:t>
            </a:r>
            <a:r>
              <a:rPr b="0" lang="fr-FR" sz="2800" spc="-1" strike="noStrike">
                <a:latin typeface="Arial"/>
              </a:rPr>
              <a:t>: ce sont les options de </a:t>
            </a:r>
            <a:endParaRPr b="1" lang="fr-FR" sz="2800" spc="-1" strike="noStrike">
              <a:latin typeface="Arial"/>
            </a:endParaRPr>
          </a:p>
          <a:p>
            <a:r>
              <a:rPr b="0" lang="fr-FR" sz="2800" spc="-1" strike="noStrike">
                <a:latin typeface="Arial"/>
              </a:rPr>
              <a:t>configuration du logiciel</a:t>
            </a:r>
            <a:endParaRPr b="1" lang="fr-FR" sz="2800" spc="-1" strike="noStrike">
              <a:latin typeface="Arial"/>
            </a:endParaRPr>
          </a:p>
          <a:p>
            <a:r>
              <a:rPr b="0" lang="fr-FR" sz="2800" spc="-1" strike="noStrike">
                <a:latin typeface="Arial"/>
              </a:rPr>
              <a:t>Le cadre numéro </a:t>
            </a:r>
            <a:r>
              <a:rPr b="0" lang="fr-FR" sz="2800" spc="-1" strike="noStrike">
                <a:solidFill>
                  <a:srgbClr val="ce181e"/>
                </a:solidFill>
                <a:latin typeface="Arial"/>
              </a:rPr>
              <a:t>2</a:t>
            </a:r>
            <a:r>
              <a:rPr b="0" lang="fr-FR" sz="2800" spc="-1" strike="noStrike">
                <a:latin typeface="Arial"/>
              </a:rPr>
              <a:t> : il contient les boutons </a:t>
            </a:r>
            <a:endParaRPr b="1" lang="fr-FR" sz="2800" spc="-1" strike="noStrike">
              <a:latin typeface="Arial"/>
            </a:endParaRPr>
          </a:p>
          <a:p>
            <a:r>
              <a:rPr b="0" lang="fr-FR" sz="2800" spc="-1" strike="noStrike">
                <a:latin typeface="Arial"/>
              </a:rPr>
              <a:t>qui vont nous servir lorsque l’on va</a:t>
            </a:r>
            <a:endParaRPr b="1" lang="fr-FR" sz="2800" spc="-1" strike="noStrike">
              <a:latin typeface="Arial"/>
            </a:endParaRPr>
          </a:p>
          <a:p>
            <a:r>
              <a:rPr b="0" lang="fr-FR" sz="2800" spc="-1" strike="noStrike">
                <a:latin typeface="Arial"/>
              </a:rPr>
              <a:t>           </a:t>
            </a:r>
            <a:r>
              <a:rPr b="0" lang="fr-FR" sz="2800" spc="-1" strike="noStrike">
                <a:latin typeface="Arial"/>
              </a:rPr>
              <a:t>programmer nos cartes</a:t>
            </a:r>
            <a:endParaRPr b="1" lang="fr-FR" sz="2800" spc="-1" strike="noStrike">
              <a:latin typeface="Arial"/>
            </a:endParaRPr>
          </a:p>
          <a:p>
            <a:r>
              <a:rPr b="0" lang="fr-FR" sz="2800" spc="-1" strike="noStrike">
                <a:latin typeface="Arial"/>
              </a:rPr>
              <a:t>Le cadre numéro</a:t>
            </a:r>
            <a:r>
              <a:rPr b="0" lang="fr-FR" sz="2800" spc="-1" strike="noStrike">
                <a:solidFill>
                  <a:srgbClr val="ce181e"/>
                </a:solidFill>
                <a:latin typeface="Arial"/>
              </a:rPr>
              <a:t> 3</a:t>
            </a:r>
            <a:r>
              <a:rPr b="0" lang="fr-FR" sz="2800" spc="-1" strike="noStrike">
                <a:latin typeface="Arial"/>
              </a:rPr>
              <a:t> : ce bloc va contenir le</a:t>
            </a:r>
            <a:endParaRPr b="1" lang="fr-FR" sz="2800" spc="-1" strike="noStrike">
              <a:latin typeface="Arial"/>
            </a:endParaRPr>
          </a:p>
          <a:p>
            <a:r>
              <a:rPr b="0" lang="fr-FR" sz="2800" spc="-1" strike="noStrike">
                <a:latin typeface="Arial"/>
              </a:rPr>
              <a:t> </a:t>
            </a:r>
            <a:r>
              <a:rPr b="0" lang="fr-FR" sz="2800" spc="-1" strike="noStrike">
                <a:latin typeface="Arial"/>
              </a:rPr>
              <a:t>programme que nous allons créer</a:t>
            </a:r>
            <a:endParaRPr b="1" lang="fr-FR" sz="2800" spc="-1" strike="noStrike">
              <a:latin typeface="Arial"/>
            </a:endParaRPr>
          </a:p>
          <a:p>
            <a:endParaRPr b="1" lang="fr-FR" sz="2800" spc="-1" strike="noStrike">
              <a:latin typeface="Arial"/>
            </a:endParaRPr>
          </a:p>
          <a:p>
            <a:r>
              <a:rPr b="0" lang="fr-FR" sz="2800" spc="-1" strike="noStrike">
                <a:latin typeface="Arial"/>
              </a:rPr>
              <a:t>Le cadre numéro 4 : celui-ci est important, car il va nous aider à corriger les fautes dans notre programme. C’est le débogueur.</a:t>
            </a:r>
            <a:endParaRPr b="1" lang="fr-FR" sz="2800" spc="-1" strike="noStrike">
              <a:latin typeface="Arial"/>
            </a:endParaRPr>
          </a:p>
          <a:p>
            <a:pPr marL="432000" indent="-324000">
              <a:spcBef>
                <a:spcPts val="1417"/>
              </a:spcBef>
              <a:buClr>
                <a:srgbClr val="000000"/>
              </a:buClr>
              <a:buSzPct val="45000"/>
              <a:buFont typeface="Wingdings" charset="2"/>
              <a:buChar char=""/>
            </a:pPr>
            <a:endParaRPr b="0" lang="fr-FR" sz="2800" spc="-1" strike="noStrike">
              <a:latin typeface="Arial"/>
            </a:endParaRPr>
          </a:p>
        </p:txBody>
      </p:sp>
      <p:pic>
        <p:nvPicPr>
          <p:cNvPr id="187" name="" descr=""/>
          <p:cNvPicPr/>
          <p:nvPr/>
        </p:nvPicPr>
        <p:blipFill>
          <a:blip r:embed="rId1"/>
          <a:stretch/>
        </p:blipFill>
        <p:spPr>
          <a:xfrm>
            <a:off x="7272000" y="1306080"/>
            <a:ext cx="4114080" cy="347472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09480" y="273600"/>
            <a:ext cx="10972440" cy="1144800"/>
          </a:xfrm>
          <a:prstGeom prst="rect">
            <a:avLst/>
          </a:prstGeom>
          <a:noFill/>
          <a:ln>
            <a:noFill/>
          </a:ln>
        </p:spPr>
        <p:txBody>
          <a:bodyPr lIns="0" rIns="0" tIns="0" bIns="0" anchor="ctr"/>
          <a:p>
            <a:pPr algn="ctr"/>
            <a:endParaRPr b="0" lang="fr-FR" sz="4400" spc="-1" strike="noStrike">
              <a:latin typeface="Arial"/>
            </a:endParaRPr>
          </a:p>
        </p:txBody>
      </p:sp>
      <p:sp>
        <p:nvSpPr>
          <p:cNvPr id="189" name="TextShape 2"/>
          <p:cNvSpPr txBox="1"/>
          <p:nvPr/>
        </p:nvSpPr>
        <p:spPr>
          <a:xfrm>
            <a:off x="609480" y="1604520"/>
            <a:ext cx="109724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Fritzing</a:t>
            </a:r>
            <a:endParaRPr b="0" lang="fr-FR" sz="3200" spc="-1" strike="noStrike">
              <a:latin typeface="Arial"/>
            </a:endParaRPr>
          </a:p>
          <a:p>
            <a:r>
              <a:rPr b="0" lang="fr-FR" sz="2800" spc="-1" strike="noStrike">
                <a:latin typeface="Arial"/>
                <a:ea typeface="Noto Sans CJK SC Regular"/>
              </a:rPr>
              <a:t>fritzing est un logiciel open-source multi-plateforme</a:t>
            </a:r>
            <a:endParaRPr b="1" lang="fr-FR" sz="2800" spc="-1" strike="noStrike">
              <a:latin typeface="Arial"/>
            </a:endParaRPr>
          </a:p>
          <a:p>
            <a:r>
              <a:rPr b="0" lang="fr-FR" sz="2800" spc="-1" strike="noStrike">
                <a:latin typeface="Arial"/>
                <a:ea typeface="Noto Sans CJK SC Regular"/>
              </a:rPr>
              <a:t> </a:t>
            </a:r>
            <a:r>
              <a:rPr b="0" lang="fr-FR" sz="2800" spc="-1" strike="noStrike">
                <a:latin typeface="Arial"/>
                <a:ea typeface="Noto Sans CJK SC Regular"/>
              </a:rPr>
              <a:t>permettant de construire des schémas des circuits</a:t>
            </a:r>
            <a:endParaRPr b="1" lang="fr-FR" sz="2800" spc="-1" strike="noStrike">
              <a:latin typeface="Arial"/>
            </a:endParaRPr>
          </a:p>
          <a:p>
            <a:r>
              <a:rPr b="0" lang="fr-FR" sz="2800" spc="-1" strike="noStrike">
                <a:latin typeface="Arial"/>
                <a:ea typeface="Noto Sans CJK SC Regular"/>
              </a:rPr>
              <a:t> </a:t>
            </a:r>
            <a:r>
              <a:rPr b="0" lang="fr-FR" sz="2800" spc="-1" strike="noStrike">
                <a:latin typeface="Arial"/>
                <a:ea typeface="Noto Sans CJK SC Regular"/>
              </a:rPr>
              <a:t>que nous utilisons avec Arduino. Plusieurs vues</a:t>
            </a:r>
            <a:endParaRPr b="1" lang="fr-FR" sz="2800" spc="-1" strike="noStrike">
              <a:latin typeface="Arial"/>
            </a:endParaRPr>
          </a:p>
          <a:p>
            <a:r>
              <a:rPr b="0" lang="fr-FR" sz="2800" spc="-1" strike="noStrike">
                <a:latin typeface="Arial"/>
                <a:ea typeface="Noto Sans CJK SC Regular"/>
              </a:rPr>
              <a:t> </a:t>
            </a:r>
            <a:r>
              <a:rPr b="0" lang="fr-FR" sz="2800" spc="-1" strike="noStrike">
                <a:latin typeface="Arial"/>
                <a:ea typeface="Noto Sans CJK SC Regular"/>
              </a:rPr>
              <a:t>sont disponibles : platine d’essai, schémas</a:t>
            </a:r>
            <a:endParaRPr b="1" lang="fr-FR" sz="2800" spc="-1" strike="noStrike">
              <a:latin typeface="Arial"/>
            </a:endParaRPr>
          </a:p>
          <a:p>
            <a:r>
              <a:rPr b="0" lang="fr-FR" sz="2800" spc="-1" strike="noStrike">
                <a:latin typeface="Arial"/>
                <a:ea typeface="Noto Sans CJK SC Regular"/>
              </a:rPr>
              <a:t> </a:t>
            </a:r>
            <a:r>
              <a:rPr b="0" lang="fr-FR" sz="2800" spc="-1" strike="noStrike">
                <a:latin typeface="Arial"/>
                <a:ea typeface="Noto Sans CJK SC Regular"/>
              </a:rPr>
              <a:t>électriques et circuit imprimé. Il permet aussi </a:t>
            </a:r>
            <a:endParaRPr b="1" lang="fr-FR" sz="2800" spc="-1" strike="noStrike">
              <a:latin typeface="Arial"/>
            </a:endParaRPr>
          </a:p>
          <a:p>
            <a:r>
              <a:rPr b="0" lang="fr-FR" sz="2800" spc="-1" strike="noStrike">
                <a:latin typeface="Arial"/>
                <a:ea typeface="Noto Sans CJK SC Regular"/>
              </a:rPr>
              <a:t>l’export en image pour figurer sur internet.</a:t>
            </a:r>
            <a:endParaRPr b="1" lang="fr-FR" sz="2800" spc="-1" strike="noStrike">
              <a:latin typeface="Arial"/>
            </a:endParaRPr>
          </a:p>
          <a:p>
            <a:pPr marL="432000" indent="-324000">
              <a:spcBef>
                <a:spcPts val="1417"/>
              </a:spcBef>
              <a:buClr>
                <a:srgbClr val="000000"/>
              </a:buClr>
              <a:buSzPct val="45000"/>
              <a:buFont typeface="Wingdings" charset="2"/>
              <a:buChar char=""/>
            </a:pPr>
            <a:endParaRPr b="0" lang="fr-FR" sz="2800" spc="-1" strike="noStrike">
              <a:latin typeface="Arial"/>
            </a:endParaRPr>
          </a:p>
        </p:txBody>
      </p:sp>
      <p:pic>
        <p:nvPicPr>
          <p:cNvPr id="190" name="" descr=""/>
          <p:cNvPicPr/>
          <p:nvPr/>
        </p:nvPicPr>
        <p:blipFill>
          <a:blip r:embed="rId1"/>
          <a:stretch/>
        </p:blipFill>
        <p:spPr>
          <a:xfrm>
            <a:off x="8640000" y="1838160"/>
            <a:ext cx="3312000" cy="28418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609480" y="273600"/>
            <a:ext cx="10972440" cy="1144800"/>
          </a:xfrm>
          <a:prstGeom prst="rect">
            <a:avLst/>
          </a:prstGeom>
          <a:noFill/>
          <a:ln>
            <a:noFill/>
          </a:ln>
        </p:spPr>
        <p:txBody>
          <a:bodyPr lIns="0" rIns="0" tIns="0" bIns="0" anchor="ctr"/>
          <a:p>
            <a:pPr algn="ctr"/>
            <a:r>
              <a:rPr b="0" lang="fr-FR" sz="2800" spc="-1" strike="noStrike">
                <a:latin typeface="Times New Roman"/>
              </a:rPr>
              <a:t>II-b) </a:t>
            </a:r>
            <a:r>
              <a:rPr b="1" lang="fr-FR" sz="2800" spc="-1" strike="noStrike" u="sng">
                <a:uFillTx/>
                <a:latin typeface="Times New Roman"/>
                <a:ea typeface="Noto Sans CJK SC Regular"/>
              </a:rPr>
              <a:t>Schéma générale du montage :</a:t>
            </a:r>
            <a:endParaRPr b="0" lang="fr-FR" sz="2800" spc="-1" strike="noStrike">
              <a:latin typeface="Times New Roman"/>
            </a:endParaRPr>
          </a:p>
        </p:txBody>
      </p:sp>
      <p:pic>
        <p:nvPicPr>
          <p:cNvPr id="192" name="" descr=""/>
          <p:cNvPicPr/>
          <p:nvPr/>
        </p:nvPicPr>
        <p:blipFill>
          <a:blip r:embed="rId1"/>
          <a:stretch/>
        </p:blipFill>
        <p:spPr>
          <a:xfrm>
            <a:off x="591480" y="1296000"/>
            <a:ext cx="10496520" cy="562320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609480" y="273600"/>
            <a:ext cx="10972440" cy="1144800"/>
          </a:xfrm>
          <a:prstGeom prst="rect">
            <a:avLst/>
          </a:prstGeom>
          <a:noFill/>
          <a:ln>
            <a:noFill/>
          </a:ln>
        </p:spPr>
        <p:txBody>
          <a:bodyPr lIns="0" rIns="0" tIns="0" bIns="0" anchor="ctr"/>
          <a:p>
            <a:pPr algn="ctr"/>
            <a:r>
              <a:rPr b="0" lang="fr-FR" sz="3600" spc="-1" strike="noStrike">
                <a:latin typeface="Arial"/>
              </a:rPr>
              <a:t>Conclusion</a:t>
            </a:r>
            <a:endParaRPr b="0" lang="fr-FR" sz="3600" spc="-1" strike="noStrike">
              <a:latin typeface="Arial"/>
            </a:endParaRPr>
          </a:p>
        </p:txBody>
      </p:sp>
      <p:sp>
        <p:nvSpPr>
          <p:cNvPr id="194" name="TextShape 2"/>
          <p:cNvSpPr txBox="1"/>
          <p:nvPr/>
        </p:nvSpPr>
        <p:spPr>
          <a:xfrm>
            <a:off x="609480" y="1604520"/>
            <a:ext cx="10972440" cy="3977280"/>
          </a:xfrm>
          <a:prstGeom prst="rect">
            <a:avLst/>
          </a:prstGeom>
          <a:noFill/>
          <a:ln>
            <a:noFill/>
          </a:ln>
        </p:spPr>
        <p:txBody>
          <a:bodyPr lIns="0" rIns="0" tIns="0" bIns="0">
            <a:normAutofit/>
          </a:bodyPr>
          <a:p>
            <a:pPr marL="432000" indent="-324000" algn="ctr">
              <a:spcBef>
                <a:spcPts val="1417"/>
              </a:spcBef>
              <a:buClr>
                <a:srgbClr val="000000"/>
              </a:buClr>
              <a:buSzPct val="45000"/>
              <a:buFont typeface="Wingdings" charset="2"/>
              <a:buChar char=""/>
            </a:pPr>
            <a:r>
              <a:rPr b="0" lang="fr-FR" sz="2800" spc="-1" strike="noStrike">
                <a:latin typeface="Times New Roman"/>
              </a:rPr>
              <a:t>La domotique a cette particularité de rassembler divers corps de métiers : </a:t>
            </a:r>
            <a:r>
              <a:rPr b="0" lang="fr-FR" sz="2800" spc="-1" strike="noStrike">
                <a:latin typeface="Times New Roman"/>
              </a:rPr>
              <a:t>programmation, informatique, électronique, électrotechnique, et bien </a:t>
            </a:r>
            <a:r>
              <a:rPr b="0" lang="fr-FR" sz="2800" spc="-1" strike="noStrike">
                <a:latin typeface="Times New Roman"/>
              </a:rPr>
              <a:t>d'autres. Cette pluridisciplinarité fut un obstacle que nous avons surmonté </a:t>
            </a:r>
            <a:r>
              <a:rPr b="0" lang="fr-FR" sz="2800" spc="-1" strike="noStrike">
                <a:latin typeface="Times New Roman"/>
              </a:rPr>
              <a:t>grâce aux compétences multiples et à la polyvalence de notre équipe. Cette </a:t>
            </a:r>
            <a:r>
              <a:rPr b="0" lang="fr-FR" sz="2800" spc="-1" strike="noStrike">
                <a:latin typeface="Times New Roman"/>
              </a:rPr>
              <a:t>plurivalente a notamment été mise à profit dans l'attribution des tâches afin </a:t>
            </a:r>
            <a:r>
              <a:rPr b="0" lang="fr-FR" sz="2800" spc="-1" strike="noStrike">
                <a:latin typeface="Times New Roman"/>
              </a:rPr>
              <a:t>que chacun tire parti de ses accomplissements. </a:t>
            </a:r>
            <a:endParaRPr b="0" lang="fr-FR" sz="2800" spc="-1" strike="noStrike">
              <a:latin typeface="Arial"/>
            </a:endParaRPr>
          </a:p>
          <a:p>
            <a:pPr marL="432000" indent="-324000">
              <a:spcBef>
                <a:spcPts val="1417"/>
              </a:spcBef>
              <a:buClr>
                <a:srgbClr val="000000"/>
              </a:buClr>
              <a:buSzPct val="45000"/>
              <a:buFont typeface="Wingdings" charset="2"/>
              <a:buChar char=""/>
            </a:pPr>
            <a:r>
              <a:rPr b="0" lang="fr-FR" sz="2800" spc="-1" strike="noStrike">
                <a:latin typeface="Times New Roman"/>
              </a:rPr>
              <a:t>    </a:t>
            </a:r>
            <a:r>
              <a:rPr b="0" lang="fr-FR" sz="2800" spc="-1" strike="noStrike">
                <a:latin typeface="Times New Roman"/>
              </a:rPr>
              <a:t>Enfin, les temps impartis à la réalisation du système furent bref et il a </a:t>
            </a:r>
            <a:r>
              <a:rPr b="0" lang="fr-FR" sz="2800" spc="-1" strike="noStrike">
                <a:latin typeface="Times New Roman"/>
              </a:rPr>
              <a:t>fallu faire preuve de flexibilité et de persévérance, parfois pour respecter </a:t>
            </a:r>
            <a:r>
              <a:rPr b="0" lang="fr-FR" sz="2800" spc="-1" strike="noStrike">
                <a:latin typeface="Times New Roman"/>
              </a:rPr>
              <a:t>les délais, parfois pour respecter les contraintes technologiques imposées </a:t>
            </a:r>
            <a:r>
              <a:rPr b="0" lang="fr-FR" sz="2800" spc="-1" strike="noStrike">
                <a:latin typeface="Times New Roman"/>
              </a:rPr>
              <a:t>par le projet. Somme toute, nous avons retrouvé lors de ces deux mois, les </a:t>
            </a:r>
            <a:r>
              <a:rPr b="0" lang="fr-FR" sz="2800" spc="-1" strike="noStrike">
                <a:latin typeface="Times New Roman"/>
              </a:rPr>
              <a:t>compétences, les contraintes mais aussi l’excitation d’un projet de fin </a:t>
            </a:r>
            <a:r>
              <a:rPr b="0" lang="fr-FR" sz="2800" spc="-1" strike="noStrike">
                <a:latin typeface="Times New Roman"/>
              </a:rPr>
              <a:t>d’année.</a:t>
            </a:r>
            <a:endParaRPr b="0" lang="fr-FR" sz="2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56360" y="60840"/>
            <a:ext cx="9142920" cy="1542960"/>
          </a:xfrm>
          <a:prstGeom prst="rect">
            <a:avLst/>
          </a:prstGeom>
          <a:noFill/>
          <a:ln>
            <a:noFill/>
          </a:ln>
        </p:spPr>
        <p:style>
          <a:lnRef idx="0"/>
          <a:fillRef idx="0"/>
          <a:effectRef idx="0"/>
          <a:fontRef idx="minor"/>
        </p:style>
        <p:txBody>
          <a:bodyPr lIns="0" rIns="0" tIns="0" bIns="0" anchor="ctr"/>
          <a:p>
            <a:pPr>
              <a:lnSpc>
                <a:spcPct val="100000"/>
              </a:lnSpc>
            </a:pPr>
            <a:r>
              <a:rPr b="1" lang="fr-FR" sz="3600" spc="-1" strike="noStrike">
                <a:solidFill>
                  <a:srgbClr val="000000"/>
                </a:solidFill>
                <a:latin typeface="Times New Roman"/>
                <a:ea typeface="DejaVu Sans"/>
              </a:rPr>
              <a:t>Introduction</a:t>
            </a:r>
            <a:endParaRPr b="0" lang="fr-FR" sz="3600" spc="-1" strike="noStrike">
              <a:latin typeface="Arial"/>
            </a:endParaRPr>
          </a:p>
        </p:txBody>
      </p:sp>
      <p:sp>
        <p:nvSpPr>
          <p:cNvPr id="127"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90000"/>
              </a:lnSpc>
              <a:spcBef>
                <a:spcPts val="1417"/>
              </a:spcBef>
              <a:buClr>
                <a:srgbClr val="000000"/>
              </a:buClr>
              <a:buSzPct val="45000"/>
              <a:buFont typeface="Wingdings" charset="2"/>
              <a:buChar char=""/>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La domotique regroupe les technologies de l’électronique, de l'automatique, et d’informatique permettant d’améliorer le confort, la sécurité, la communication et la gestion d’énergie d’une maison, d’un lieu public…</a:t>
            </a:r>
            <a:endParaRPr b="0" lang="fr-FR" sz="2400" spc="-1" strike="noStrike">
              <a:latin typeface="Arial"/>
            </a:endParaRPr>
          </a:p>
          <a:p>
            <a:pPr>
              <a:lnSpc>
                <a:spcPct val="90000"/>
              </a:lnSpc>
              <a:spcBef>
                <a:spcPts val="1417"/>
              </a:spcBef>
            </a:pPr>
            <a:endParaRPr b="0" lang="fr-FR" sz="2400" spc="-1" strike="noStrike">
              <a:latin typeface="Arial"/>
            </a:endParaRPr>
          </a:p>
          <a:p>
            <a:pPr marL="432000" indent="-323280">
              <a:lnSpc>
                <a:spcPct val="100000"/>
              </a:lnSpc>
              <a:spcBef>
                <a:spcPts val="1417"/>
              </a:spcBef>
              <a:buClr>
                <a:srgbClr val="000000"/>
              </a:buClr>
              <a:buSzPct val="45000"/>
              <a:buFont typeface="Wingdings" charset="2"/>
              <a:buChar char=""/>
            </a:pPr>
            <a:r>
              <a:rPr b="0" lang="fr-FR" sz="2400" spc="-1" strike="noStrike">
                <a:solidFill>
                  <a:srgbClr val="000000"/>
                </a:solidFill>
                <a:latin typeface="Arial"/>
                <a:ea typeface="DejaVu Sans"/>
              </a:rPr>
              <a:t>      </a:t>
            </a:r>
            <a:r>
              <a:rPr b="0" lang="fr-FR" sz="2400" spc="-1" strike="noStrike">
                <a:solidFill>
                  <a:srgbClr val="000000"/>
                </a:solidFill>
                <a:latin typeface="Arial"/>
                <a:ea typeface="DejaVu Sans"/>
              </a:rPr>
              <a:t>En effet, la réalisation d’une porte domotique  assure plus de sécurité à une habitation puisqu’il ne peut être ouvert que par les personnes détentrices de la carte  d’ouverture .</a:t>
            </a:r>
            <a:endParaRPr b="0" lang="fr-FR" sz="2400" spc="-1" strike="noStrike">
              <a:latin typeface="Arial"/>
            </a:endParaRPr>
          </a:p>
          <a:p>
            <a:pPr>
              <a:lnSpc>
                <a:spcPct val="100000"/>
              </a:lnSpc>
              <a:spcBef>
                <a:spcPts val="1417"/>
              </a:spcBef>
            </a:pPr>
            <a:endParaRPr b="0" lang="fr-FR" sz="2400" spc="-1" strike="noStrike">
              <a:latin typeface="Arial"/>
            </a:endParaRPr>
          </a:p>
          <a:p>
            <a:pPr lvl="1" marL="864000" indent="-323280">
              <a:lnSpc>
                <a:spcPct val="100000"/>
              </a:lnSpc>
              <a:spcBef>
                <a:spcPts val="1134"/>
              </a:spcBef>
              <a:buClr>
                <a:srgbClr val="000000"/>
              </a:buClr>
              <a:buSzPct val="75000"/>
              <a:buFont typeface="Symbol"/>
              <a:buChar char=""/>
            </a:pPr>
            <a:r>
              <a:rPr b="0" lang="fr-FR" sz="2400" spc="-1" strike="noStrike">
                <a:solidFill>
                  <a:srgbClr val="000000"/>
                </a:solidFill>
                <a:latin typeface="Arial"/>
                <a:ea typeface="DejaVu Sans"/>
              </a:rPr>
              <a:t>Enfin, les perspectives et extensions probable d’un tel projet, ainsi que les</a:t>
            </a:r>
            <a:endParaRPr b="0" lang="fr-FR" sz="2400" spc="-1" strike="noStrike">
              <a:latin typeface="Arial"/>
            </a:endParaRPr>
          </a:p>
          <a:p>
            <a:pPr marL="432000" indent="-323280">
              <a:lnSpc>
                <a:spcPct val="100000"/>
              </a:lnSpc>
              <a:spcBef>
                <a:spcPts val="1417"/>
              </a:spcBef>
              <a:buClr>
                <a:srgbClr val="000000"/>
              </a:buClr>
              <a:buSzPct val="45000"/>
              <a:buFont typeface="Wingdings" charset="2"/>
              <a:buChar char=""/>
            </a:pPr>
            <a:r>
              <a:rPr b="0" lang="fr-FR" sz="2400" spc="-1" strike="noStrike">
                <a:solidFill>
                  <a:srgbClr val="000000"/>
                </a:solidFill>
                <a:latin typeface="Arial"/>
                <a:ea typeface="DejaVu Sans"/>
              </a:rPr>
              <a:t>améliorations possibles serons discuté dans la conclusion </a:t>
            </a:r>
            <a:endParaRPr b="0" lang="fr-FR"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512360" y="0"/>
            <a:ext cx="9142920" cy="1603800"/>
          </a:xfrm>
          <a:prstGeom prst="rect">
            <a:avLst/>
          </a:prstGeom>
          <a:noFill/>
          <a:ln>
            <a:noFill/>
          </a:ln>
        </p:spPr>
        <p:style>
          <a:lnRef idx="0"/>
          <a:fillRef idx="0"/>
          <a:effectRef idx="0"/>
          <a:fontRef idx="minor"/>
        </p:style>
        <p:txBody>
          <a:bodyPr lIns="0" rIns="0" tIns="0" bIns="0" anchor="ctr"/>
          <a:p>
            <a:pPr>
              <a:lnSpc>
                <a:spcPct val="100000"/>
              </a:lnSpc>
            </a:pPr>
            <a:r>
              <a:rPr b="0" lang="fr-FR" sz="3600" spc="-1" strike="noStrike">
                <a:solidFill>
                  <a:srgbClr val="000000"/>
                </a:solidFill>
                <a:latin typeface="Times New Roman"/>
                <a:ea typeface="DejaVu Sans"/>
              </a:rPr>
              <a:t>I) Généralité sur les technologies</a:t>
            </a:r>
            <a:br/>
            <a:r>
              <a:rPr b="0" lang="fr-FR" sz="3600" spc="-1" strike="noStrike">
                <a:solidFill>
                  <a:srgbClr val="000000"/>
                </a:solidFill>
                <a:latin typeface="Times New Roman"/>
                <a:ea typeface="DejaVu Sans"/>
              </a:rPr>
              <a:t>	</a:t>
            </a:r>
            <a:r>
              <a:rPr b="0" lang="fr-FR" sz="3600" spc="-1" strike="noStrike">
                <a:solidFill>
                  <a:srgbClr val="000000"/>
                </a:solidFill>
                <a:latin typeface="Times New Roman"/>
                <a:ea typeface="DejaVu Sans"/>
              </a:rPr>
              <a:t>I-a) Conception de la porte</a:t>
            </a:r>
            <a:br/>
            <a:endParaRPr b="0" lang="fr-FR" sz="3600" spc="-1" strike="noStrike">
              <a:latin typeface="Arial"/>
            </a:endParaRPr>
          </a:p>
        </p:txBody>
      </p:sp>
      <p:sp>
        <p:nvSpPr>
          <p:cNvPr id="129"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a:lnSpc>
                <a:spcPct val="100000"/>
              </a:lnSpc>
            </a:pPr>
            <a:r>
              <a:rPr b="0" lang="fr-FR" sz="2800" spc="-1" strike="noStrike">
                <a:solidFill>
                  <a:srgbClr val="000000"/>
                </a:solidFill>
                <a:latin typeface="Times New Roman"/>
                <a:ea typeface="DejaVu Sans"/>
              </a:rPr>
              <a:t>Matériel nécessaire pour la porte :</a:t>
            </a:r>
            <a:endParaRPr b="0" lang="fr-FR" sz="2800" spc="-1" strike="noStrike">
              <a:latin typeface="Arial"/>
            </a:endParaRPr>
          </a:p>
          <a:p>
            <a:pPr>
              <a:lnSpc>
                <a:spcPct val="100000"/>
              </a:lnSpc>
            </a:pPr>
            <a:endParaRPr b="0" lang="fr-FR" sz="2800" spc="-1" strike="noStrike">
              <a:latin typeface="Arial"/>
            </a:endParaRPr>
          </a:p>
          <a:p>
            <a:pPr>
              <a:lnSpc>
                <a:spcPct val="100000"/>
              </a:lnSpc>
            </a:pPr>
            <a:r>
              <a:rPr b="0" lang="fr-FR" sz="2800" spc="-1" strike="noStrike">
                <a:solidFill>
                  <a:srgbClr val="000000"/>
                </a:solidFill>
                <a:latin typeface="Times New Roman"/>
                <a:ea typeface="DejaVu Sans"/>
              </a:rPr>
              <a:t>     </a:t>
            </a:r>
            <a:r>
              <a:rPr b="0" lang="fr-FR" sz="2800" spc="-1" strike="noStrike">
                <a:solidFill>
                  <a:srgbClr val="000000"/>
                </a:solidFill>
                <a:latin typeface="Times New Roman"/>
                <a:ea typeface="DejaVu Sans"/>
              </a:rPr>
              <a:t>-une serrure </a:t>
            </a:r>
            <a:endParaRPr b="0" lang="fr-FR" sz="2800" spc="-1" strike="noStrike">
              <a:latin typeface="Arial"/>
            </a:endParaRPr>
          </a:p>
          <a:p>
            <a:pPr>
              <a:lnSpc>
                <a:spcPct val="100000"/>
              </a:lnSpc>
            </a:pPr>
            <a:endParaRPr b="0" lang="fr-FR" sz="2800" spc="-1" strike="noStrike">
              <a:latin typeface="Arial"/>
            </a:endParaRPr>
          </a:p>
          <a:p>
            <a:pPr>
              <a:lnSpc>
                <a:spcPct val="100000"/>
              </a:lnSpc>
            </a:pPr>
            <a:r>
              <a:rPr b="0" lang="fr-FR" sz="2800" spc="-1" strike="noStrike">
                <a:solidFill>
                  <a:srgbClr val="000000"/>
                </a:solidFill>
                <a:latin typeface="Times New Roman"/>
                <a:ea typeface="DejaVu Sans"/>
              </a:rPr>
              <a:t>    </a:t>
            </a:r>
            <a:r>
              <a:rPr b="0" lang="fr-FR" sz="2800" spc="-1" strike="noStrike">
                <a:solidFill>
                  <a:srgbClr val="000000"/>
                </a:solidFill>
                <a:latin typeface="Times New Roman"/>
                <a:ea typeface="DejaVu Sans"/>
              </a:rPr>
              <a:t>-un verrou</a:t>
            </a:r>
            <a:endParaRPr b="0" lang="fr-FR" sz="2800" spc="-1" strike="noStrike">
              <a:latin typeface="Arial"/>
            </a:endParaRPr>
          </a:p>
          <a:p>
            <a:pPr>
              <a:lnSpc>
                <a:spcPct val="100000"/>
              </a:lnSpc>
            </a:pPr>
            <a:endParaRPr b="0" lang="fr-FR" sz="2800" spc="-1" strike="noStrike">
              <a:latin typeface="Arial"/>
            </a:endParaRPr>
          </a:p>
          <a:p>
            <a:pPr>
              <a:lnSpc>
                <a:spcPct val="100000"/>
              </a:lnSpc>
            </a:pPr>
            <a:r>
              <a:rPr b="0" lang="fr-FR" sz="2800" spc="-1" strike="noStrike">
                <a:solidFill>
                  <a:srgbClr val="000000"/>
                </a:solidFill>
                <a:latin typeface="Times New Roman"/>
                <a:ea typeface="DejaVu Sans"/>
              </a:rPr>
              <a:t>    </a:t>
            </a:r>
            <a:r>
              <a:rPr b="0" lang="fr-FR" sz="2800" spc="-1" strike="noStrike">
                <a:solidFill>
                  <a:srgbClr val="000000"/>
                </a:solidFill>
                <a:latin typeface="Times New Roman"/>
                <a:ea typeface="DejaVu Sans"/>
              </a:rPr>
              <a:t>-deux gonds</a:t>
            </a:r>
            <a:endParaRPr b="0" lang="fr-FR" sz="2800" spc="-1" strike="noStrike">
              <a:latin typeface="Arial"/>
            </a:endParaRPr>
          </a:p>
          <a:p>
            <a:pPr>
              <a:lnSpc>
                <a:spcPct val="100000"/>
              </a:lnSpc>
            </a:pPr>
            <a:endParaRPr b="0" lang="fr-FR" sz="2800" spc="-1" strike="noStrike">
              <a:latin typeface="Arial"/>
            </a:endParaRPr>
          </a:p>
          <a:p>
            <a:pPr>
              <a:lnSpc>
                <a:spcPct val="100000"/>
              </a:lnSpc>
            </a:pPr>
            <a:r>
              <a:rPr b="0" lang="fr-FR" sz="2800" spc="-1" strike="noStrike">
                <a:solidFill>
                  <a:srgbClr val="000000"/>
                </a:solidFill>
                <a:latin typeface="Times New Roman"/>
                <a:ea typeface="DejaVu Sans"/>
              </a:rPr>
              <a:t>   </a:t>
            </a:r>
            <a:r>
              <a:rPr b="0" lang="fr-FR" sz="2800" spc="-1" strike="noStrike">
                <a:solidFill>
                  <a:srgbClr val="000000"/>
                </a:solidFill>
                <a:latin typeface="Times New Roman"/>
                <a:ea typeface="DejaVu Sans"/>
              </a:rPr>
              <a:t>-du bois et des vis</a:t>
            </a:r>
            <a:endParaRPr b="0" lang="fr-FR" sz="2800" spc="-1" strike="noStrike">
              <a:latin typeface="Arial"/>
            </a:endParaRPr>
          </a:p>
        </p:txBody>
      </p:sp>
      <p:pic>
        <p:nvPicPr>
          <p:cNvPr id="130" name="" descr=""/>
          <p:cNvPicPr/>
          <p:nvPr/>
        </p:nvPicPr>
        <p:blipFill>
          <a:blip r:embed="rId1"/>
          <a:stretch/>
        </p:blipFill>
        <p:spPr>
          <a:xfrm>
            <a:off x="6241680" y="2160000"/>
            <a:ext cx="4845600" cy="40168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584000" y="60840"/>
            <a:ext cx="9142920" cy="1542960"/>
          </a:xfrm>
          <a:prstGeom prst="rect">
            <a:avLst/>
          </a:prstGeom>
          <a:noFill/>
          <a:ln>
            <a:noFill/>
          </a:ln>
        </p:spPr>
        <p:style>
          <a:lnRef idx="0"/>
          <a:fillRef idx="0"/>
          <a:effectRef idx="0"/>
          <a:fontRef idx="minor"/>
        </p:style>
        <p:txBody>
          <a:bodyPr lIns="0" rIns="0" tIns="0" bIns="0" anchor="ctr"/>
          <a:p>
            <a:pPr>
              <a:lnSpc>
                <a:spcPct val="100000"/>
              </a:lnSpc>
            </a:pPr>
            <a:br/>
            <a:r>
              <a:rPr b="0" lang="fr-FR" sz="3600" spc="-1" strike="noStrike">
                <a:solidFill>
                  <a:srgbClr val="000000"/>
                </a:solidFill>
                <a:latin typeface="Times New Roman"/>
                <a:ea typeface="DejaVu Sans"/>
              </a:rPr>
              <a:t>	</a:t>
            </a:r>
            <a:endParaRPr b="0" lang="fr-FR" sz="3600" spc="-1" strike="noStrike">
              <a:latin typeface="Arial"/>
            </a:endParaRPr>
          </a:p>
        </p:txBody>
      </p:sp>
      <p:sp>
        <p:nvSpPr>
          <p:cNvPr id="132" name="CustomShape 2"/>
          <p:cNvSpPr/>
          <p:nvPr/>
        </p:nvSpPr>
        <p:spPr>
          <a:xfrm>
            <a:off x="609480" y="1604520"/>
            <a:ext cx="10971720" cy="3976560"/>
          </a:xfrm>
          <a:prstGeom prst="rect">
            <a:avLst/>
          </a:prstGeom>
          <a:noFill/>
          <a:ln>
            <a:noFill/>
          </a:ln>
        </p:spPr>
        <p:style>
          <a:lnRef idx="0"/>
          <a:fillRef idx="0"/>
          <a:effectRef idx="0"/>
          <a:fontRef idx="minor"/>
        </p:style>
      </p:sp>
      <p:sp>
        <p:nvSpPr>
          <p:cNvPr id="133" name="CustomShape 3"/>
          <p:cNvSpPr/>
          <p:nvPr/>
        </p:nvSpPr>
        <p:spPr>
          <a:xfrm>
            <a:off x="1368000" y="60840"/>
            <a:ext cx="9142920" cy="1531800"/>
          </a:xfrm>
          <a:prstGeom prst="rect">
            <a:avLst/>
          </a:prstGeom>
          <a:noFill/>
          <a:ln>
            <a:noFill/>
          </a:ln>
        </p:spPr>
        <p:style>
          <a:lnRef idx="0"/>
          <a:fillRef idx="0"/>
          <a:effectRef idx="0"/>
          <a:fontRef idx="minor"/>
        </p:style>
        <p:txBody>
          <a:bodyPr lIns="0" rIns="0" tIns="0" bIns="0" anchor="ctr"/>
          <a:p>
            <a:pPr algn="ctr">
              <a:lnSpc>
                <a:spcPct val="100000"/>
              </a:lnSpc>
            </a:pPr>
            <a:r>
              <a:rPr b="0" lang="fr-FR" sz="3600" spc="-1" strike="noStrike">
                <a:solidFill>
                  <a:srgbClr val="000000"/>
                </a:solidFill>
                <a:latin typeface="Times New Roman"/>
              </a:rPr>
              <a:t>I-b) Automatisation de la porte</a:t>
            </a:r>
            <a:endParaRPr b="0" lang="fr-FR" sz="3600" spc="-1" strike="noStrike">
              <a:latin typeface="Arial"/>
            </a:endParaRPr>
          </a:p>
        </p:txBody>
      </p:sp>
      <p:sp>
        <p:nvSpPr>
          <p:cNvPr id="134" name="CustomShape 4"/>
          <p:cNvSpPr/>
          <p:nvPr/>
        </p:nvSpPr>
        <p:spPr>
          <a:xfrm>
            <a:off x="609480" y="1604520"/>
            <a:ext cx="10971720" cy="3976560"/>
          </a:xfrm>
          <a:prstGeom prst="rect">
            <a:avLst/>
          </a:prstGeom>
          <a:noFill/>
          <a:ln>
            <a:noFill/>
          </a:ln>
        </p:spPr>
        <p:style>
          <a:lnRef idx="0"/>
          <a:fillRef idx="0"/>
          <a:effectRef idx="0"/>
          <a:fontRef idx="minor"/>
        </p:style>
        <p:txBody>
          <a:bodyPr lIns="0" rIns="0" tIns="0" bIns="0" anchor="ctr"/>
          <a:p>
            <a:pPr marL="216000" indent="-215640" algn="ctr">
              <a:lnSpc>
                <a:spcPct val="100000"/>
              </a:lnSpc>
              <a:buClr>
                <a:srgbClr val="000000"/>
              </a:buClr>
              <a:buFont typeface="StarSymbol"/>
              <a:buAutoNum type="arabicParenR"/>
            </a:pPr>
            <a:r>
              <a:rPr b="0" lang="fr-FR" sz="3200" spc="-1" strike="noStrike">
                <a:latin typeface="Arial"/>
              </a:rPr>
              <a:t> </a:t>
            </a:r>
            <a:r>
              <a:rPr b="0" lang="fr-FR" sz="2800" spc="-1" strike="noStrike" u="sng">
                <a:uFillTx/>
                <a:latin typeface="Arial"/>
              </a:rPr>
              <a:t>La carte Arduino Uno :</a:t>
            </a:r>
            <a:endParaRPr b="0" lang="fr-FR" sz="2800" spc="-1" strike="noStrike">
              <a:latin typeface="Arial"/>
            </a:endParaRPr>
          </a:p>
          <a:p>
            <a:pPr algn="ctr">
              <a:lnSpc>
                <a:spcPct val="100000"/>
              </a:lnSpc>
            </a:pPr>
            <a:endParaRPr b="0" lang="fr-FR" sz="2800" spc="-1" strike="noStrike">
              <a:latin typeface="Arial"/>
            </a:endParaRPr>
          </a:p>
          <a:p>
            <a:pPr algn="ctr">
              <a:lnSpc>
                <a:spcPct val="100000"/>
              </a:lnSpc>
            </a:pPr>
            <a:r>
              <a:rPr b="0" lang="fr-FR" sz="2800" spc="-1" strike="noStrike">
                <a:solidFill>
                  <a:srgbClr val="000000"/>
                </a:solidFill>
                <a:latin typeface="Arial"/>
                <a:ea typeface="Noto Sans CJK SC Regular"/>
              </a:rPr>
              <a:t>La carte Arduino Uno et comme d’autres cartes Arduino sont capables de </a:t>
            </a:r>
            <a:r>
              <a:rPr b="0" lang="fr-FR" sz="2800" spc="-1" strike="noStrike">
                <a:solidFill>
                  <a:srgbClr val="000000"/>
                </a:solidFill>
                <a:latin typeface="Arial"/>
                <a:ea typeface="Noto Sans CJK SC Regular"/>
              </a:rPr>
              <a:t>	</a:t>
            </a:r>
            <a:r>
              <a:rPr b="0" lang="fr-FR" sz="2800" spc="-1" strike="noStrike">
                <a:solidFill>
                  <a:srgbClr val="000000"/>
                </a:solidFill>
                <a:latin typeface="Arial"/>
                <a:ea typeface="Noto Sans CJK SC Regular"/>
              </a:rPr>
              <a:t>lire les entrées - la lumière sur un capteur, un doigt sur un bouton -et de la </a:t>
            </a:r>
            <a:r>
              <a:rPr b="0" lang="fr-FR" sz="2800" spc="-1" strike="noStrike">
                <a:solidFill>
                  <a:srgbClr val="000000"/>
                </a:solidFill>
                <a:latin typeface="Arial"/>
                <a:ea typeface="Noto Sans CJK SC Regular"/>
              </a:rPr>
              <a:t>	</a:t>
            </a:r>
            <a:r>
              <a:rPr b="0" lang="fr-FR" sz="2800" spc="-1" strike="noStrike">
                <a:solidFill>
                  <a:srgbClr val="000000"/>
                </a:solidFill>
                <a:latin typeface="Arial"/>
                <a:ea typeface="Noto Sans CJK SC Regular"/>
              </a:rPr>
              <a:t>transformer en sortie - en activant un moteur, en allumant une LED…</a:t>
            </a:r>
            <a:endParaRPr b="0" lang="fr-FR" sz="2800" spc="-1" strike="noStrike">
              <a:latin typeface="Arial"/>
            </a:endParaRPr>
          </a:p>
          <a:p>
            <a:pPr algn="ctr">
              <a:lnSpc>
                <a:spcPct val="100000"/>
              </a:lnSpc>
            </a:pPr>
            <a:endParaRPr b="0" lang="fr-FR" sz="2800" spc="-1" strike="noStrike">
              <a:latin typeface="Arial"/>
            </a:endParaRPr>
          </a:p>
          <a:p>
            <a:pPr algn="ctr">
              <a:lnSpc>
                <a:spcPct val="100000"/>
              </a:lnSpc>
            </a:pPr>
            <a:r>
              <a:rPr b="0" lang="fr-FR" sz="2800" spc="-1" strike="noStrike">
                <a:solidFill>
                  <a:srgbClr val="000000"/>
                </a:solidFill>
                <a:latin typeface="Arial"/>
                <a:ea typeface="Noto Sans CJK SC Regular"/>
              </a:rPr>
              <a:t>J’ai représenté en rouge sur cette photo ci-dessous les points importants de la carte.</a:t>
            </a:r>
            <a:endParaRPr b="0" lang="fr-FR"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 descr=""/>
          <p:cNvPicPr/>
          <p:nvPr/>
        </p:nvPicPr>
        <p:blipFill>
          <a:blip r:embed="rId1"/>
          <a:stretch/>
        </p:blipFill>
        <p:spPr>
          <a:xfrm>
            <a:off x="2520000" y="792000"/>
            <a:ext cx="7199640" cy="53276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09480" y="273600"/>
            <a:ext cx="10972440" cy="114480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2800" spc="-1" strike="noStrike">
                <a:latin typeface="Arial"/>
                <a:ea typeface="Noto Sans CJK SC Regular"/>
              </a:rPr>
              <a:t>2) </a:t>
            </a:r>
            <a:r>
              <a:rPr b="0" lang="en-US" sz="2800" spc="-1" strike="noStrike" u="sng">
                <a:uFillTx/>
                <a:latin typeface="Arial"/>
                <a:ea typeface="Noto Sans CJK SC Regular"/>
              </a:rPr>
              <a:t>RFID (Radio Frequency Identification):</a:t>
            </a:r>
            <a:endParaRPr b="0" lang="en-US" sz="2800" spc="-1" strike="noStrike">
              <a:latin typeface="Arial"/>
            </a:endParaRPr>
          </a:p>
        </p:txBody>
      </p:sp>
      <p:sp>
        <p:nvSpPr>
          <p:cNvPr id="137" name="TextShape 2"/>
          <p:cNvSpPr txBox="1"/>
          <p:nvPr/>
        </p:nvSpPr>
        <p:spPr>
          <a:xfrm>
            <a:off x="609480" y="1604520"/>
            <a:ext cx="10972440" cy="3977280"/>
          </a:xfrm>
          <a:prstGeom prst="rect">
            <a:avLst/>
          </a:prstGeom>
          <a:noFill/>
          <a:ln>
            <a:noFill/>
          </a:ln>
        </p:spPr>
        <p:txBody>
          <a:bodyPr lIns="0" rIns="0" tIns="0" bIns="0" anchor="ctr"/>
          <a:p>
            <a:pPr algn="ctr"/>
            <a:r>
              <a:rPr b="0" lang="fr-FR" sz="2800" spc="-1" strike="noStrike">
                <a:solidFill>
                  <a:srgbClr val="000000"/>
                </a:solidFill>
                <a:latin typeface="Arial"/>
              </a:rPr>
              <a:t>         </a:t>
            </a:r>
            <a:r>
              <a:rPr b="0" lang="fr-FR" sz="2800" spc="-1" strike="noStrike">
                <a:solidFill>
                  <a:srgbClr val="000000"/>
                </a:solidFill>
                <a:latin typeface="Arial"/>
              </a:rPr>
              <a:t>La RFID utilise des champs électromagnétiques pour transférer des données sur de courtes distances. La RFID est utile pour identifier des personnes, effectuer des transactions, etc.</a:t>
            </a:r>
            <a:endParaRPr b="0" lang="fr-FR" sz="2800" spc="-1" strike="noStrike">
              <a:solidFill>
                <a:srgbClr val="000000"/>
              </a:solidFill>
              <a:latin typeface="Arial"/>
            </a:endParaRPr>
          </a:p>
          <a:p>
            <a:pPr algn="ctr">
              <a:spcAft>
                <a:spcPts val="2625"/>
              </a:spcAft>
            </a:pPr>
            <a:r>
              <a:rPr b="0" lang="fr-FR" sz="2800" spc="-1" strike="noStrike">
                <a:latin typeface="Arial"/>
              </a:rPr>
              <a:t>	</a:t>
            </a:r>
            <a:r>
              <a:rPr b="0" lang="fr-FR" sz="2800" spc="-1" strike="noStrike">
                <a:latin typeface="Arial"/>
              </a:rPr>
              <a:t>Vous pouvez utiliser un système RFID pour ouvrir une porte. Par exemple, seule </a:t>
            </a:r>
            <a:r>
              <a:rPr b="0" lang="fr-FR" sz="2800" spc="-1" strike="noStrike">
                <a:latin typeface="Arial"/>
              </a:rPr>
              <a:t>	</a:t>
            </a:r>
            <a:r>
              <a:rPr b="0" lang="fr-FR" sz="2800" spc="-1" strike="noStrike">
                <a:latin typeface="Arial"/>
              </a:rPr>
              <a:t>la personne avec les bonnes informations sur sa carte est autorisée à entrer. Un système RFID utilise:</a:t>
            </a:r>
            <a:endParaRPr b="0" lang="fr-FR"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09480" y="273600"/>
            <a:ext cx="10972440" cy="1144800"/>
          </a:xfrm>
          <a:prstGeom prst="rect">
            <a:avLst/>
          </a:prstGeom>
          <a:noFill/>
          <a:ln>
            <a:noFill/>
          </a:ln>
        </p:spPr>
        <p:txBody>
          <a:bodyPr lIns="0" rIns="0" tIns="0" bIns="0" anchor="ctr"/>
          <a:p>
            <a:pPr algn="ctr"/>
            <a:endParaRPr b="0" lang="fr-FR" sz="4400" spc="-1" strike="noStrike">
              <a:latin typeface="Arial"/>
            </a:endParaRPr>
          </a:p>
        </p:txBody>
      </p:sp>
      <p:sp>
        <p:nvSpPr>
          <p:cNvPr id="139" name="TextShape 2"/>
          <p:cNvSpPr txBox="1"/>
          <p:nvPr/>
        </p:nvSpPr>
        <p:spPr>
          <a:xfrm>
            <a:off x="691560" y="1604520"/>
            <a:ext cx="10972440" cy="397728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fr-FR" sz="2800" spc="-1" strike="noStrike">
                <a:solidFill>
                  <a:srgbClr val="000000"/>
                </a:solidFill>
                <a:latin typeface="Arial"/>
                <a:ea typeface="Noto Sans CJK SC Regular"/>
              </a:rPr>
              <a:t>2-a) </a:t>
            </a:r>
            <a:r>
              <a:rPr b="0" lang="fr-FR" sz="2800" spc="-1" strike="noStrike" u="sng">
                <a:solidFill>
                  <a:srgbClr val="000000"/>
                </a:solidFill>
                <a:uFillTx/>
                <a:latin typeface="Arial"/>
                <a:ea typeface="Noto Sans CJK SC Regular"/>
              </a:rPr>
              <a:t>Description :</a:t>
            </a:r>
            <a:endParaRPr b="0" lang="fr-FR" sz="2800" spc="-1" strike="noStrike">
              <a:latin typeface="Arial"/>
            </a:endParaRPr>
          </a:p>
          <a:p>
            <a:pPr marL="216000" indent="-216000" algn="ctr">
              <a:buClr>
                <a:srgbClr val="000000"/>
              </a:buClr>
              <a:buSzPct val="45000"/>
              <a:buFont typeface="Wingdings" charset="2"/>
              <a:buChar char=""/>
            </a:pPr>
            <a:endParaRPr b="0" lang="fr-FR" sz="2800" spc="-1" strike="noStrike">
              <a:latin typeface="Arial"/>
            </a:endParaRPr>
          </a:p>
          <a:p>
            <a:pPr marL="216000" indent="-216000" algn="ctr">
              <a:buClr>
                <a:srgbClr val="000000"/>
              </a:buClr>
              <a:buSzPct val="45000"/>
              <a:buFont typeface="Wingdings" charset="2"/>
              <a:buChar char=""/>
            </a:pPr>
            <a:r>
              <a:rPr b="0" lang="fr-FR" sz="2800" spc="-1" strike="noStrike">
                <a:solidFill>
                  <a:srgbClr val="000000"/>
                </a:solidFill>
                <a:latin typeface="Arial"/>
                <a:ea typeface="Noto Sans CJK SC Regular"/>
              </a:rPr>
              <a:t>balises attachées à l'objet à identifier, dans cet exemple, nous avons un trousseau et une carte électromagnétique. Chaque étiquette a sa propre identification (UID).</a:t>
            </a:r>
            <a:endParaRPr b="0" lang="fr-FR" sz="2800" spc="-1" strike="noStrike">
              <a:latin typeface="Arial"/>
            </a:endParaRPr>
          </a:p>
          <a:p>
            <a:pPr algn="ctr"/>
            <a:endParaRPr b="0" lang="fr-FR" sz="2800" spc="-1" strike="noStrike">
              <a:latin typeface="Arial"/>
            </a:endParaRPr>
          </a:p>
        </p:txBody>
      </p:sp>
      <p:pic>
        <p:nvPicPr>
          <p:cNvPr id="140" name="" descr=""/>
          <p:cNvPicPr/>
          <p:nvPr/>
        </p:nvPicPr>
        <p:blipFill>
          <a:blip r:embed="rId1"/>
          <a:stretch/>
        </p:blipFill>
        <p:spPr>
          <a:xfrm>
            <a:off x="4377960" y="4381920"/>
            <a:ext cx="3686040" cy="11998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09480" y="1604520"/>
            <a:ext cx="109724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fr-FR" sz="3200" spc="-1" strike="noStrike">
              <a:latin typeface="Arial"/>
            </a:endParaRPr>
          </a:p>
          <a:p>
            <a:pPr marL="216000" indent="-216000">
              <a:buClr>
                <a:srgbClr val="000000"/>
              </a:buClr>
              <a:buSzPct val="45000"/>
              <a:buFont typeface="Wingdings" charset="2"/>
              <a:buChar char=""/>
            </a:pPr>
            <a:endParaRPr b="1" lang="fr-FR" sz="1300" spc="-1" strike="noStrike">
              <a:solidFill>
                <a:srgbClr val="000000"/>
              </a:solidFill>
              <a:latin typeface="Arial"/>
            </a:endParaRPr>
          </a:p>
          <a:p>
            <a:pPr marL="216000" indent="-216000">
              <a:buClr>
                <a:srgbClr val="000000"/>
              </a:buClr>
              <a:buSzPct val="45000"/>
              <a:buFont typeface="Wingdings" charset="2"/>
              <a:buChar char=""/>
            </a:pPr>
            <a:endParaRPr b="1" lang="fr-FR" sz="1300" spc="-1" strike="noStrike">
              <a:solidFill>
                <a:srgbClr val="000000"/>
              </a:solidFill>
              <a:latin typeface="Arial"/>
            </a:endParaRPr>
          </a:p>
          <a:p>
            <a:pPr marL="216000" indent="-216000">
              <a:buClr>
                <a:srgbClr val="000000"/>
              </a:buClr>
              <a:buSzPct val="45000"/>
              <a:buFont typeface="Wingdings" charset="2"/>
              <a:buChar char=""/>
            </a:pPr>
            <a:endParaRPr b="1" lang="fr-FR" sz="1300" spc="-1" strike="noStrike">
              <a:solidFill>
                <a:srgbClr val="000000"/>
              </a:solidFill>
              <a:latin typeface="Arial"/>
            </a:endParaRPr>
          </a:p>
        </p:txBody>
      </p:sp>
      <p:pic>
        <p:nvPicPr>
          <p:cNvPr id="142" name="" descr=""/>
          <p:cNvPicPr/>
          <p:nvPr/>
        </p:nvPicPr>
        <p:blipFill>
          <a:blip r:embed="rId1"/>
          <a:stretch/>
        </p:blipFill>
        <p:spPr>
          <a:xfrm>
            <a:off x="4802040" y="1080000"/>
            <a:ext cx="2829960" cy="2071080"/>
          </a:xfrm>
          <a:prstGeom prst="rect">
            <a:avLst/>
          </a:prstGeom>
          <a:ln>
            <a:noFill/>
          </a:ln>
        </p:spPr>
      </p:pic>
      <p:sp>
        <p:nvSpPr>
          <p:cNvPr id="143" name="TextShape 2"/>
          <p:cNvSpPr txBox="1"/>
          <p:nvPr/>
        </p:nvSpPr>
        <p:spPr>
          <a:xfrm>
            <a:off x="504000" y="288000"/>
            <a:ext cx="11571120" cy="8834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fr-FR" sz="2800" spc="-1" strike="noStrike">
                <a:solidFill>
                  <a:srgbClr val="000000"/>
                </a:solidFill>
                <a:latin typeface="Arial"/>
                <a:ea typeface="Noto Sans CJK SC Regular"/>
              </a:rPr>
              <a:t>émetteur-récepteur radio bidirectionnel, le lecteur, qui envoie un signal à l’étiquette et lit sa réponse.</a:t>
            </a:r>
            <a:endParaRPr b="0" lang="fr-FR" sz="2800" spc="-1" strike="noStrike">
              <a:latin typeface="Arial"/>
            </a:endParaRPr>
          </a:p>
        </p:txBody>
      </p:sp>
      <p:sp>
        <p:nvSpPr>
          <p:cNvPr id="144" name="TextShape 3"/>
          <p:cNvSpPr txBox="1"/>
          <p:nvPr/>
        </p:nvSpPr>
        <p:spPr>
          <a:xfrm>
            <a:off x="609840" y="1604520"/>
            <a:ext cx="10972440" cy="3977280"/>
          </a:xfrm>
          <a:prstGeom prst="rect">
            <a:avLst/>
          </a:prstGeom>
          <a:noFill/>
          <a:ln>
            <a:noFill/>
          </a:ln>
        </p:spPr>
      </p:sp>
      <p:sp>
        <p:nvSpPr>
          <p:cNvPr id="145" name="TextShape 4"/>
          <p:cNvSpPr txBox="1"/>
          <p:nvPr/>
        </p:nvSpPr>
        <p:spPr>
          <a:xfrm>
            <a:off x="504000" y="3312000"/>
            <a:ext cx="7200000" cy="2880000"/>
          </a:xfrm>
          <a:prstGeom prst="rect">
            <a:avLst/>
          </a:prstGeom>
          <a:noFill/>
          <a:ln>
            <a:noFill/>
          </a:ln>
        </p:spPr>
        <p:txBody>
          <a:bodyPr lIns="90000" rIns="90000" tIns="45000" bIns="45000"/>
          <a:p>
            <a:r>
              <a:rPr b="0" lang="fr-FR" sz="2800" spc="-1" strike="noStrike">
                <a:latin typeface="Arial"/>
              </a:rPr>
              <a:t>2-b) </a:t>
            </a:r>
            <a:r>
              <a:rPr b="0" lang="fr-FR" sz="2800" spc="-1" strike="noStrike" u="sng">
                <a:uFillTx/>
                <a:latin typeface="Arial"/>
              </a:rPr>
              <a:t>Caractéristique :</a:t>
            </a:r>
            <a:endParaRPr b="0" lang="fr-FR" sz="2800" spc="-1" strike="noStrike">
              <a:latin typeface="Arial"/>
            </a:endParaRPr>
          </a:p>
          <a:p>
            <a:endParaRPr b="0" lang="fr-FR" sz="2800" spc="-1" strike="noStrike">
              <a:latin typeface="Arial"/>
            </a:endParaRPr>
          </a:p>
          <a:p>
            <a:pPr marL="216000" indent="-216000">
              <a:buClr>
                <a:srgbClr val="000000"/>
              </a:buClr>
              <a:buSzPct val="45000"/>
              <a:buFont typeface="Wingdings" charset="2"/>
              <a:buChar char=""/>
            </a:pPr>
            <a:r>
              <a:rPr b="0" lang="fr-FR" sz="2800" spc="-1" strike="noStrike">
                <a:solidFill>
                  <a:srgbClr val="000000"/>
                </a:solidFill>
                <a:latin typeface="Arial"/>
                <a:ea typeface="Noto Sans CJK SC Regular"/>
              </a:rPr>
              <a:t>Tension d'entrée: </a:t>
            </a:r>
            <a:r>
              <a:rPr b="0" lang="fr-FR" sz="2800" spc="-1" strike="noStrike">
                <a:solidFill>
                  <a:srgbClr val="ce181e"/>
                </a:solidFill>
                <a:latin typeface="Arial"/>
                <a:ea typeface="Noto Sans CJK SC Regular"/>
              </a:rPr>
              <a:t>3.3V</a:t>
            </a:r>
            <a:endParaRPr b="0" lang="fr-FR" sz="2800" spc="-1" strike="noStrike">
              <a:latin typeface="Arial"/>
            </a:endParaRPr>
          </a:p>
          <a:p>
            <a:pPr marL="216000" indent="-216000">
              <a:buClr>
                <a:srgbClr val="000000"/>
              </a:buClr>
              <a:buSzPct val="45000"/>
              <a:buFont typeface="Wingdings" charset="2"/>
              <a:buChar char=""/>
            </a:pPr>
            <a:r>
              <a:rPr b="0" lang="fr-FR" sz="2800" spc="-1" strike="noStrike">
                <a:solidFill>
                  <a:srgbClr val="000000"/>
                </a:solidFill>
                <a:latin typeface="Arial"/>
                <a:ea typeface="Noto Sans CJK SC Regular"/>
              </a:rPr>
              <a:t>Fréquence: </a:t>
            </a:r>
            <a:r>
              <a:rPr b="0" lang="fr-FR" sz="2800" spc="-1" strike="noStrike">
                <a:solidFill>
                  <a:srgbClr val="ce181e"/>
                </a:solidFill>
                <a:latin typeface="Arial"/>
                <a:ea typeface="Noto Sans CJK SC Regular"/>
              </a:rPr>
              <a:t>13.56MHz</a:t>
            </a:r>
            <a:endParaRPr b="0" lang="fr-FR"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2015-03-09T09:40:18Z</dcterms:created>
  <dc:creator>Demba</dc:creator>
  <dc:description/>
  <dc:language>fr-FR</dc:language>
  <cp:lastModifiedBy/>
  <dcterms:modified xsi:type="dcterms:W3CDTF">2018-10-20T02:29:19Z</dcterms:modified>
  <cp:revision>33</cp:revision>
  <dc:subject/>
  <dc:title>REPUBLIQUE DU SENEGAL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