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753" r:id="rId2"/>
  </p:sldMasterIdLst>
  <p:notesMasterIdLst>
    <p:notesMasterId r:id="rId13"/>
  </p:notesMasterIdLst>
  <p:sldIdLst>
    <p:sldId id="258" r:id="rId3"/>
    <p:sldId id="257" r:id="rId4"/>
    <p:sldId id="260" r:id="rId5"/>
    <p:sldId id="261" r:id="rId6"/>
    <p:sldId id="262" r:id="rId7"/>
    <p:sldId id="263" r:id="rId8"/>
    <p:sldId id="269" r:id="rId9"/>
    <p:sldId id="270" r:id="rId10"/>
    <p:sldId id="271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130"/>
    <a:srgbClr val="54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337"/>
  </p:normalViewPr>
  <p:slideViewPr>
    <p:cSldViewPr snapToGrid="0" showGuides="1">
      <p:cViewPr>
        <p:scale>
          <a:sx n="71" d="100"/>
          <a:sy n="71" d="100"/>
        </p:scale>
        <p:origin x="472" y="58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5596-0D43-9C41-B359-61DECFB109D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1A45A-9416-7042-A543-D1028623B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0A1-D82D-E2F7-4B11-431A9232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10000">
                <a:solidFill>
                  <a:srgbClr val="54B3C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91D61-773F-EC0B-506D-95C47B5E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7000">
                <a:solidFill>
                  <a:srgbClr val="DB413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0203-8D05-C4E6-8865-021A1149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E77A-5BD6-6EB7-6C94-5E7D67D2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827A-3E02-7FA8-027E-45857476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6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952E-E5A5-F918-95D0-01DDEB37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943F5-7EDE-57F5-2249-E87B4ECF6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E11C-2745-BD89-750C-002F5E00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4B999-B650-6DAF-156F-D4C8428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46CE-10B7-679A-E19E-C2B6F013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15E8-9509-F03C-7386-EF12BBAF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38A-F8D4-9A0A-F5F0-1A40526F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751D-ED27-F321-C95F-1785FC6C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8959-B7E5-8AA1-4511-815809F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751F-F184-DD00-81D5-08787B7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529E-D45B-BCFA-3193-F06B863B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ADB32-24E4-F427-AA91-9915A8D0D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ACE8F-4EB1-BED0-3C98-1CB9E3E6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37FA-0E5F-7982-CC20-93BBD4B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EE5A-F648-CF42-8651-CC5E272F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38E7-E858-7CC5-CD0A-BC341BF7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6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6232-EEED-0DC6-FA3A-F2F3B429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9838-E851-DBED-DEE9-FB99177D0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7522-04FA-51F9-5C21-F874A30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2F98-1804-2F3E-04FD-884881E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33A1-ED73-CA42-0A9C-CEFEA4E0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1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742-F366-7F86-FB5E-DD4A816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5C65-565C-FD83-6055-B05B9AC6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B0F5-14B7-0029-4265-F5C2BA2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3429F-FB80-5937-C5F3-E6D1F567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0B1D-49A6-F678-70E8-318B00A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C57C-7308-C8E9-3159-6333D66E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2D9C-F56C-AB1D-16E8-6683A6F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5EE-04BB-7B71-56E5-0371EE9E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DBBC-9599-4494-B30A-A96E6A4C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755D-C8DF-4EFB-AD13-171E1FD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3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D92E-77A5-88B8-A701-2CF3B786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CF72-D507-39AB-F497-B4294FE3F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EB96-6E48-9F1D-B46D-BB26FB81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E2B9-F662-0720-CA16-74DA4C73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163E-9B0C-39FE-2F5B-D165706E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F3F9-215F-6225-7899-FF25FB32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B1C4-9519-9CB6-4FD7-469B608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25D1-99AC-F0BC-0360-AAC56252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57B-7F77-E7EF-FC8C-BB41636F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393F4-2446-20E2-61E5-BCBE39383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D2BAA-89A2-9F26-EED1-31F994C2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4BFF-17A3-1FD8-78EA-F69962E6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A72FB-2981-C385-F1A6-0CB4858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FA40C-EA99-013E-E7C5-52E351B1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91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A43-EA32-B98F-5693-E7F3D821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9DF45-1B09-E47A-28AA-3A6C2727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04280-18B4-85BB-B8AA-50356164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FED0-F39E-0403-60B0-01FA6368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18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5AADC-7650-7A06-15FA-7DB47D2D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0E724-4E94-CC2C-77CD-BBBA0EE0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742AC-1578-FED5-110B-4D92560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247F-D63F-DFC7-5022-73711C4C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2E92-5DF0-E862-346A-F1AC5584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6470-C9A2-D9D3-FAD2-A4BB3ACD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B185-C6D7-69C8-342F-D1EDC42E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16F3-B84E-5E43-DEA9-6ACD27D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38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D6E-E9A6-D834-4689-8FBC5069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FAC2-746E-7F6B-E7DC-B0FDCC0F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FE754-0EAF-7637-23A4-2423E9F7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50CA-8213-8A42-F481-8B7D70AE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B789-2696-76D1-2B2C-82480379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ED0A-C23B-CF1C-7803-05EA691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43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68D4-6D0F-874E-38E2-25FD3ED8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97426-69B3-FB92-89F1-939F871E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71181-6038-C568-0C1A-6E6166FB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B5FA2-CA78-AC66-FEB4-2E12701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BF601-DD1E-8FE5-BD6F-698557C2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F85F9-E987-8366-357B-D876F389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8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405-9CF3-91BD-5735-5B25D61A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50C46-92A6-23B5-2238-D4993CE3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A698-BD58-1259-2FEF-9382FB93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C669-62CE-47DF-27B9-73ECB429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8B23-CA14-4863-D44C-BF264088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53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79713-B67E-F84E-D62C-3D45B1534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02507-4100-6EEF-497B-09B445EC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AACB-E0A8-5AAC-95FB-6D0CF08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49A4-EC76-FE0F-20DD-535E4ED1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9D08-283E-EF09-BF15-265AD87A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6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A603-1077-471C-31D8-B3B28C5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4E92-59ED-7DC8-ACE1-3EAE2DAF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DE44-3EE6-1076-083F-18BDA087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872D-E170-EE49-19EE-C7D312E4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5E3CA-48C0-2788-A47F-C7DEA65B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A407-1993-3803-4533-70D85960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9496-CE7C-9539-1612-284ED3927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2461-2BE6-0A05-93EF-C113A9F1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78BE-2164-49D7-A264-CFA97FE5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A32F-BDD2-A328-2618-F2B094FD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A723-786B-125A-A33B-DED379AC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7125-6A9D-5A12-48EA-C26FAC34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8D36-687D-74C9-7570-483D8548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42BE8-8D8D-16C2-A2A4-CF1AF570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1E17F-B780-E445-329E-D0787A81A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C4826-2500-D6D0-4A92-619FC96C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48D13-C3C8-91DA-FE14-AD21D84D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066FA-F7B8-D7D0-39B3-8ADA79C9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D667-3D36-7570-5FD6-9F6CD373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9F2A-F0B9-B66D-2675-D867530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7F67D-66A7-3079-FE6B-AC7A34FB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FA55D-F602-BA0F-7A2B-2E67DA8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C9B9E-0584-85D6-59C7-71C3F8B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9F2A-F0B9-B66D-2675-D867530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s-ES_trad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7F67D-66A7-3079-FE6B-AC7A34FB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FA55D-F602-BA0F-7A2B-2E67DA8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C9B9E-0584-85D6-59C7-71C3F8B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DCF41-303A-CEFB-1E0E-4A4C80E4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783E-D862-BA68-72AF-F022B314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222F4-5D70-49A6-6D8B-18C24B732A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8509" y="280793"/>
            <a:ext cx="7200182" cy="1459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DE244D-AD44-1D2B-8A78-CB96DB5EBDF4}"/>
              </a:ext>
            </a:extLst>
          </p:cNvPr>
          <p:cNvSpPr txBox="1"/>
          <p:nvPr userDrawn="1"/>
        </p:nvSpPr>
        <p:spPr>
          <a:xfrm>
            <a:off x="301199" y="2105561"/>
            <a:ext cx="5410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noProof="0" dirty="0">
                <a:solidFill>
                  <a:srgbClr val="DB4130"/>
                </a:solidFill>
                <a:latin typeface="+mn-lt"/>
                <a:cs typeface="Consolas" panose="020B0609020204030204" pitchFamily="49" charset="0"/>
              </a:rPr>
              <a:t>Berlin Demo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AEE4A-78ED-D947-A9AE-B170AEEF1FB5}"/>
              </a:ext>
            </a:extLst>
          </p:cNvPr>
          <p:cNvSpPr txBox="1"/>
          <p:nvPr userDrawn="1"/>
        </p:nvSpPr>
        <p:spPr>
          <a:xfrm>
            <a:off x="301199" y="3631951"/>
            <a:ext cx="5816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noProof="0" dirty="0">
                <a:solidFill>
                  <a:srgbClr val="54B3CA"/>
                </a:solidFill>
              </a:rPr>
              <a:t>Programming</a:t>
            </a:r>
            <a:r>
              <a:rPr lang="en-GB" sz="6000" dirty="0">
                <a:solidFill>
                  <a:srgbClr val="54B3CA"/>
                </a:solidFill>
              </a:rPr>
              <a:t> 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0E1FF-4486-9844-C403-09816E8E943F}"/>
              </a:ext>
            </a:extLst>
          </p:cNvPr>
          <p:cNvSpPr txBox="1"/>
          <p:nvPr userDrawn="1"/>
        </p:nvSpPr>
        <p:spPr>
          <a:xfrm>
            <a:off x="301199" y="5319288"/>
            <a:ext cx="93408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noProof="0" dirty="0">
                <a:solidFill>
                  <a:srgbClr val="54B3CA"/>
                </a:solidFill>
              </a:rPr>
              <a:t>Wednesday 13</a:t>
            </a:r>
            <a:r>
              <a:rPr lang="en-GB" sz="5000" baseline="30000" noProof="0" dirty="0">
                <a:solidFill>
                  <a:srgbClr val="54B3CA"/>
                </a:solidFill>
              </a:rPr>
              <a:t>th</a:t>
            </a:r>
            <a:r>
              <a:rPr lang="en-GB" sz="5000" noProof="0" dirty="0">
                <a:solidFill>
                  <a:srgbClr val="54B3CA"/>
                </a:solidFill>
              </a:rPr>
              <a:t> of December 2023</a:t>
            </a:r>
            <a:endParaRPr lang="en-GB" sz="5000" dirty="0">
              <a:solidFill>
                <a:srgbClr val="54B3CA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434E43-3463-529A-BA6B-3A56C4681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482" t="30701" r="-1" b="32231"/>
          <a:stretch/>
        </p:blipFill>
        <p:spPr>
          <a:xfrm>
            <a:off x="7026569" y="2120461"/>
            <a:ext cx="4473612" cy="30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95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8F7-1911-4538-2597-F1AEA1D7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5C8F-53E3-7890-884C-A9D2AA9C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FE5A-B7C1-9396-E26F-92BFD468D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B1C7C-CDA9-40E8-E884-785F07EE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9ACDC-DE24-C8A7-99AA-957EB4F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6335-EB8E-FF9A-9F58-B50539C5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BD4F4-5136-8205-C019-E81E600A0478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D9449-4D87-84C3-5F6E-FD5D857E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23C8-B897-5FC5-05EE-40967BE6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E78C5-ADBF-6751-0199-A0E886C79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10000"/>
          </a:blip>
          <a:srcRect l="1840" r="12" b="43751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95C8-8CDA-26D9-1C3E-2632634D8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D221-09CB-E2CB-9C28-8B2929D8C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7E8A-E498-033B-8EB8-8CC2F9D3C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D8B56-F27B-E2E5-F380-DE0D6EDFE504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rgbClr val="DB41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4987-188D-8758-17D6-27A4680C89EA}"/>
              </a:ext>
            </a:extLst>
          </p:cNvPr>
          <p:cNvSpPr/>
          <p:nvPr userDrawn="1"/>
        </p:nvSpPr>
        <p:spPr>
          <a:xfrm>
            <a:off x="0" y="6712225"/>
            <a:ext cx="12192000" cy="136525"/>
          </a:xfrm>
          <a:prstGeom prst="rect">
            <a:avLst/>
          </a:prstGeom>
          <a:solidFill>
            <a:srgbClr val="DB41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5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65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6C2F4-5A39-E17B-EF7D-37BCDD4F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8A41-7582-BB19-ABDE-1747BEA6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12BB-617E-BD50-C18E-36BFD9A7E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CFCE-7F8E-7F47-825D-40DBE95CDD66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D316-94E1-FBFC-7B65-53B59FC65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61EE-9D0A-5B7C-80AB-7D1800FC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8EE2-42E3-9347-88B6-62791361B6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C14D-9AEE-ADFB-9C57-FFE823A03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0000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C0B5-AE6B-C66E-86D5-52E998BE6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70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44266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1FDB697-6F89-822C-F14E-8FDF431A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Pizza Price </a:t>
            </a:r>
            <a:r>
              <a:rPr lang="en-GB" dirty="0"/>
              <a:t>Calculator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B06B98-D7BE-9ED3-36D6-6A0B06FE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231" y="1690688"/>
            <a:ext cx="4351338" cy="4351338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01ABC83-89A1-F7EB-801E-B9006BDF13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9936" b="8482"/>
          <a:stretch/>
        </p:blipFill>
        <p:spPr>
          <a:xfrm>
            <a:off x="838200" y="1488868"/>
            <a:ext cx="5257800" cy="5101283"/>
          </a:xfrm>
        </p:spPr>
      </p:pic>
    </p:spTree>
    <p:extLst>
      <p:ext uri="{BB962C8B-B14F-4D97-AF65-F5344CB8AC3E}">
        <p14:creationId xmlns:p14="http://schemas.microsoft.com/office/powerpoint/2010/main" val="397407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0020-57E5-0035-1EF9-EF25B950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D590-E83B-F8F9-073D-C31E46531C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the size:</a:t>
            </a:r>
          </a:p>
          <a:p>
            <a:pPr lvl="1"/>
            <a:r>
              <a:rPr lang="en-GB" dirty="0"/>
              <a:t> Small, Medium, Large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5A8FE6-147A-F747-A12D-AE4AD812C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Select your diet:</a:t>
            </a:r>
          </a:p>
          <a:p>
            <a:pPr lvl="1"/>
            <a:r>
              <a:rPr lang="en-GB" dirty="0"/>
              <a:t>Vegan</a:t>
            </a:r>
          </a:p>
          <a:p>
            <a:pPr lvl="1"/>
            <a:r>
              <a:rPr lang="en-GB" dirty="0"/>
              <a:t>Vegetarian</a:t>
            </a:r>
          </a:p>
          <a:p>
            <a:pPr lvl="1"/>
            <a:r>
              <a:rPr lang="en-GB" dirty="0"/>
              <a:t>Pescatarian</a:t>
            </a:r>
          </a:p>
          <a:p>
            <a:pPr lvl="1"/>
            <a:r>
              <a:rPr lang="en-GB" dirty="0"/>
              <a:t>Meat eater</a:t>
            </a:r>
          </a:p>
          <a:p>
            <a:pPr lvl="1"/>
            <a:r>
              <a:rPr lang="en-GB" dirty="0"/>
              <a:t>All eater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4A6B02-37CF-87A6-A337-72ACECCB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838200" y="2953544"/>
            <a:ext cx="4826000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D5AC8-E6B3-8AB1-C21F-41FCBF54F5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8763000" y="3473715"/>
            <a:ext cx="2700867" cy="2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02F5-EBD2-ECF4-4D5C-F166DF79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D62B-2D18-39BD-5B57-5C8C8FCEAB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Choose your ingredients:</a:t>
            </a:r>
          </a:p>
          <a:p>
            <a:pPr lvl="1"/>
            <a:r>
              <a:rPr lang="en-GB" dirty="0"/>
              <a:t>Vegetables</a:t>
            </a:r>
          </a:p>
          <a:p>
            <a:pPr lvl="2"/>
            <a:r>
              <a:rPr lang="en-GB" dirty="0"/>
              <a:t>Mushrooms</a:t>
            </a:r>
          </a:p>
          <a:p>
            <a:pPr lvl="2"/>
            <a:r>
              <a:rPr lang="en-GB" dirty="0"/>
              <a:t>Olives…</a:t>
            </a:r>
          </a:p>
          <a:p>
            <a:pPr lvl="1"/>
            <a:r>
              <a:rPr lang="en-GB" dirty="0"/>
              <a:t>Cheese</a:t>
            </a:r>
          </a:p>
          <a:p>
            <a:pPr lvl="2"/>
            <a:r>
              <a:rPr lang="en-GB" dirty="0"/>
              <a:t>Mozzarella</a:t>
            </a:r>
          </a:p>
          <a:p>
            <a:pPr lvl="2"/>
            <a:r>
              <a:rPr lang="en-GB" dirty="0"/>
              <a:t>Cheddar…</a:t>
            </a:r>
          </a:p>
          <a:p>
            <a:pPr lvl="1"/>
            <a:r>
              <a:rPr lang="en-GB" dirty="0"/>
              <a:t>Fish</a:t>
            </a:r>
          </a:p>
          <a:p>
            <a:pPr lvl="2"/>
            <a:r>
              <a:rPr lang="en-GB" dirty="0"/>
              <a:t>Salmon</a:t>
            </a:r>
          </a:p>
          <a:p>
            <a:pPr lvl="2"/>
            <a:r>
              <a:rPr lang="en-GB" dirty="0"/>
              <a:t>Anchovies…</a:t>
            </a:r>
          </a:p>
          <a:p>
            <a:pPr lvl="1"/>
            <a:r>
              <a:rPr lang="en-GB" dirty="0"/>
              <a:t>Meat</a:t>
            </a:r>
          </a:p>
          <a:p>
            <a:pPr lvl="2"/>
            <a:r>
              <a:rPr lang="en-GB" dirty="0"/>
              <a:t>Pepperoni</a:t>
            </a:r>
          </a:p>
          <a:p>
            <a:pPr lvl="2"/>
            <a:r>
              <a:rPr lang="en-GB" dirty="0"/>
              <a:t>Bacon…</a:t>
            </a:r>
          </a:p>
          <a:p>
            <a:pPr lvl="1"/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123D3-1090-2A8D-A472-80844C059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80000"/>
          </a:blip>
          <a:srcRect l="1703" t="4743" b="8866"/>
          <a:stretch/>
        </p:blipFill>
        <p:spPr>
          <a:xfrm>
            <a:off x="6773333" y="2032000"/>
            <a:ext cx="4049471" cy="3759200"/>
          </a:xfrm>
        </p:spPr>
      </p:pic>
    </p:spTree>
    <p:extLst>
      <p:ext uri="{BB962C8B-B14F-4D97-AF65-F5344CB8AC3E}">
        <p14:creationId xmlns:p14="http://schemas.microsoft.com/office/powerpoint/2010/main" val="8196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5113-AD81-3E48-2E12-912815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5D4F-1FD6-B55B-9EBB-DC94C9275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 size</a:t>
            </a:r>
          </a:p>
          <a:p>
            <a:pPr marL="0" indent="0">
              <a:buNone/>
            </a:pPr>
            <a:r>
              <a:rPr lang="en-GB" dirty="0"/>
              <a:t>+ Added ingredients </a:t>
            </a:r>
          </a:p>
          <a:p>
            <a:pPr marL="0" indent="0">
              <a:buNone/>
            </a:pPr>
            <a:r>
              <a:rPr lang="en-GB" dirty="0"/>
              <a:t>-----------------------------</a:t>
            </a:r>
          </a:p>
          <a:p>
            <a:pPr marL="0" indent="0">
              <a:buNone/>
            </a:pPr>
            <a:r>
              <a:rPr lang="en-GB" dirty="0"/>
              <a:t>= Total price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46B16-43AB-65EF-55BF-8B25F20C95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Enter the currency code you want to convert to (e.g. USD):</a:t>
            </a:r>
          </a:p>
          <a:p>
            <a:pPr lvl="1"/>
            <a:r>
              <a:rPr lang="en-GB" dirty="0"/>
              <a:t>Output price in desired currency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Cooking time in minutes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2D6BE-E6C8-6CFF-423A-50EB699F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429000" y="4001294"/>
            <a:ext cx="2226733" cy="2035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2067A-B17F-D767-8299-61DCC8F3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818700" y="3257483"/>
            <a:ext cx="2855665" cy="934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165EE9-1187-ADF8-634D-0BAD2CD390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</a:blip>
          <a:srcRect b="7475"/>
          <a:stretch/>
        </p:blipFill>
        <p:spPr>
          <a:xfrm>
            <a:off x="7473139" y="5054355"/>
            <a:ext cx="796569" cy="93426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0C531F-0C0E-1895-39C4-D2B267015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4807" r="4762" b="7406"/>
          <a:stretch/>
        </p:blipFill>
        <p:spPr bwMode="auto">
          <a:xfrm>
            <a:off x="8942312" y="5018980"/>
            <a:ext cx="956436" cy="9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5A3D-3170-80F3-4532-2E9D3489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F5CF-A972-888E-1A0C-929A0C07A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Special dough</a:t>
            </a:r>
          </a:p>
          <a:p>
            <a:pPr lvl="1"/>
            <a:r>
              <a:rPr lang="en-GB" dirty="0"/>
              <a:t>Gluten free</a:t>
            </a:r>
          </a:p>
          <a:p>
            <a:pPr lvl="1"/>
            <a:r>
              <a:rPr lang="en-GB" dirty="0"/>
              <a:t>Stuffed crust</a:t>
            </a:r>
          </a:p>
          <a:p>
            <a:pPr lvl="1"/>
            <a:r>
              <a:rPr lang="en-GB" dirty="0"/>
              <a:t>Thin crust</a:t>
            </a:r>
          </a:p>
          <a:p>
            <a:pPr lvl="1"/>
            <a:r>
              <a:rPr lang="en-GB" dirty="0"/>
              <a:t>Flat bread…</a:t>
            </a:r>
          </a:p>
          <a:p>
            <a:pPr lvl="1"/>
            <a:endParaRPr lang="en-GB" dirty="0"/>
          </a:p>
          <a:p>
            <a:r>
              <a:rPr lang="en-GB" dirty="0"/>
              <a:t>Fetch API to obtain toppings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D4D2CB-9952-B082-1314-04A4AB3CCBB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Further code refactoring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Implement the “Perfect Pizza Formula” (</a:t>
                </a:r>
                <a:r>
                  <a:rPr lang="en-GB" dirty="0" err="1"/>
                  <a:t>Dr.</a:t>
                </a:r>
                <a:r>
                  <a:rPr lang="en-GB" dirty="0"/>
                  <a:t> Cheng)</a:t>
                </a:r>
              </a:p>
              <a:p>
                <a:pPr lvl="1"/>
                <a:r>
                  <a:rPr lang="en-GB" dirty="0"/>
                  <a:t>Optimum ratio of base to topping: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𝑜𝑝𝑡𝑖𝑚𝑢𝑚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d: constant volume of dough</a:t>
                </a:r>
              </a:p>
              <a:p>
                <a:pPr lvl="2"/>
                <a:r>
                  <a:rPr lang="en-GB" dirty="0"/>
                  <a:t>t : constant volume of topping</a:t>
                </a:r>
              </a:p>
              <a:p>
                <a:pPr lvl="2"/>
                <a:r>
                  <a:rPr lang="en-GB" dirty="0"/>
                  <a:t>r: radius of the pizza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D4D2CB-9952-B082-1314-04A4AB3C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 b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41D848ED-83E6-BCD2-E419-4FE8CBCE0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" t="14167" r="9490" b="19167"/>
          <a:stretch/>
        </p:blipFill>
        <p:spPr bwMode="auto">
          <a:xfrm>
            <a:off x="3362325" y="1825625"/>
            <a:ext cx="26574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5FB8A1-88EE-A0A7-94FF-8E704B56F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9687" r="3906" b="12813"/>
          <a:stretch/>
        </p:blipFill>
        <p:spPr bwMode="auto">
          <a:xfrm>
            <a:off x="1462086" y="4812761"/>
            <a:ext cx="3228976" cy="136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702DA3AE-30B7-B1D7-1E0A-40DE6419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297113"/>
            <a:ext cx="903287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0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18B-6717-6FF1-52DE-10E52654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been learnt and applied?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E455-DBC4-AD07-703D-3C25B62DA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HashMap Operations:</a:t>
            </a:r>
          </a:p>
          <a:p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Size&gt; sizes =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HashMap&lt;&gt;()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sizes.put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"S"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Size(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15.0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sizes.put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"M"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Size(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20.0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sizes.put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"L"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Size(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25.0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GB" dirty="0"/>
              <a:t>Inheritance (Subclass and Superclass):</a:t>
            </a:r>
          </a:p>
          <a:p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Fish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Topping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private static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Integer </a:t>
            </a:r>
            <a:r>
              <a:rPr lang="en-GB" sz="1800" i="1" dirty="0" err="1">
                <a:solidFill>
                  <a:srgbClr val="9876AA"/>
                </a:solidFill>
                <a:effectLst/>
                <a:latin typeface="JetBrains Mono"/>
              </a:rPr>
              <a:t>timeToCook</a:t>
            </a:r>
            <a:r>
              <a:rPr lang="en-GB" sz="1800" i="1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Fish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Double price)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(name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price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i="1" dirty="0" err="1">
                <a:solidFill>
                  <a:srgbClr val="9876AA"/>
                </a:solidFill>
                <a:effectLst/>
                <a:latin typeface="JetBrains Mono"/>
              </a:rPr>
              <a:t>timeToCook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B1F6-4B6C-C9E3-62EC-998AC6E7D5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Abstract Classes: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abstract public class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Topping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protected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protected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Double 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price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protected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Integer 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timeToCook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Topping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Double price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Integer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timeToCook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price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price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timeToCook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timeToCook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r>
              <a:rPr lang="en-GB" dirty="0"/>
              <a:t>Object Classes</a:t>
            </a:r>
          </a:p>
          <a:p>
            <a:pPr lvl="1"/>
            <a:r>
              <a:rPr lang="en-GB" dirty="0" err="1"/>
              <a:t>toString</a:t>
            </a:r>
            <a:r>
              <a:rPr lang="en-GB" dirty="0"/>
              <a:t>() method:</a:t>
            </a:r>
          </a:p>
          <a:p>
            <a:pPr lvl="1"/>
            <a:r>
              <a:rPr lang="en-GB" sz="1800" dirty="0"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lang="en-GB" sz="1800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"Size{"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", price="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price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'}'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3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E33F-1C1B-138D-2584-A1DA1288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been learnt and applied?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7749-2DED-F4B3-A8F1-ACC942E33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Libraries</a:t>
            </a:r>
          </a:p>
          <a:p>
            <a:pPr lvl="1"/>
            <a:r>
              <a:rPr lang="en-GB" dirty="0"/>
              <a:t>Maven</a:t>
            </a:r>
          </a:p>
          <a:p>
            <a:pPr lvl="1"/>
            <a:r>
              <a:rPr lang="en-GB" dirty="0" err="1"/>
              <a:t>Json</a:t>
            </a:r>
            <a:r>
              <a:rPr lang="en-GB" dirty="0"/>
              <a:t>:</a:t>
            </a:r>
          </a:p>
          <a:p>
            <a:pPr lvl="1"/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JsonNode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ratesNode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rootNode.path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GB" sz="1800" dirty="0" err="1">
                <a:solidFill>
                  <a:srgbClr val="6A8759"/>
                </a:solidFill>
                <a:effectLst/>
                <a:latin typeface="JetBrains Mono"/>
              </a:rPr>
              <a:t>conversion_rates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fromRate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ratesNode.path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fromCurrency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asDouble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toRate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ratesNode.path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toCurrency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asDouble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en-GB" sz="3200" b="0" i="0" dirty="0">
                <a:solidFill>
                  <a:srgbClr val="000000"/>
                </a:solidFill>
                <a:effectLst/>
                <a:latin typeface="NunitoSans"/>
              </a:rPr>
              <a:t>Exception Handling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  <a:latin typeface="NunitoSans"/>
              </a:rPr>
              <a:t>Try-catch: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endPriceCurrency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convert.convert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pizza.getPrice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fromCurrency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toCurrency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GB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"Total price in "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toCurrency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": "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lang="en-GB" sz="1800" i="1" dirty="0" err="1"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"%.2f"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endPriceCurrency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|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InterruptedException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GB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"Error getting exchange rates "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457200" lvl="1" indent="0">
              <a:buNone/>
            </a:pP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6CD6-C78A-D219-4F51-C91EE3EB0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Collections</a:t>
            </a:r>
          </a:p>
          <a:p>
            <a:pPr lvl="1"/>
            <a:r>
              <a:rPr lang="en-GB" dirty="0"/>
              <a:t>Map Interface</a:t>
            </a:r>
          </a:p>
          <a:p>
            <a:pPr lvl="1"/>
            <a:r>
              <a:rPr lang="en-GB" dirty="0"/>
              <a:t>List Interface:</a:t>
            </a:r>
          </a:p>
          <a:p>
            <a:pPr lvl="2"/>
            <a:r>
              <a:rPr lang="en-GB" dirty="0"/>
              <a:t>Array List:</a:t>
            </a:r>
          </a:p>
          <a:p>
            <a:pPr lvl="2"/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&lt;Topping&gt;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meatToppings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Meat beef =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Meat(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"beef"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GB" sz="1800" dirty="0">
                <a:solidFill>
                  <a:srgbClr val="6897BB"/>
                </a:solidFill>
                <a:effectLst/>
                <a:latin typeface="JetBrains Mono"/>
              </a:rPr>
              <a:t>2.0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meatToppings.add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(beef)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endParaRPr lang="en-GB" sz="1800" dirty="0">
              <a:solidFill>
                <a:srgbClr val="CC7832"/>
              </a:solidFill>
              <a:effectLst/>
              <a:latin typeface="JetBrains Mono"/>
            </a:endParaRPr>
          </a:p>
          <a:p>
            <a:pPr lvl="2"/>
            <a:r>
              <a:rPr lang="en-GB" dirty="0"/>
              <a:t>List of lists:</a:t>
            </a:r>
          </a:p>
          <a:p>
            <a:pPr lvl="2"/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&lt;Topping&gt;&gt; 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ToppingLists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&lt;Topping&gt;&gt;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listOfLists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 </a:t>
            </a:r>
          </a:p>
          <a:p>
            <a:pPr lvl="2"/>
            <a:endParaRPr lang="en-GB" sz="1800" dirty="0">
              <a:solidFill>
                <a:srgbClr val="CC7832"/>
              </a:solidFill>
              <a:effectLst/>
              <a:latin typeface="JetBrains Mono"/>
            </a:endParaRPr>
          </a:p>
          <a:p>
            <a:pPr marL="1371600" lvl="3" indent="0">
              <a:buNone/>
            </a:pPr>
            <a:r>
              <a:rPr lang="en-GB" sz="1600" dirty="0" err="1">
                <a:solidFill>
                  <a:srgbClr val="A9B7C6"/>
                </a:solidFill>
                <a:effectLst/>
                <a:latin typeface="JetBrains Mono"/>
              </a:rPr>
              <a:t>listOfLists.add</a:t>
            </a:r>
            <a:r>
              <a:rPr lang="en-GB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600" dirty="0" err="1">
                <a:solidFill>
                  <a:srgbClr val="A9B7C6"/>
                </a:solidFill>
                <a:effectLst/>
                <a:latin typeface="JetBrains Mono"/>
              </a:rPr>
              <a:t>meatToppings</a:t>
            </a:r>
            <a:r>
              <a:rPr lang="en-GB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600" dirty="0" err="1">
                <a:solidFill>
                  <a:srgbClr val="A9B7C6"/>
                </a:solidFill>
                <a:effectLst/>
                <a:latin typeface="JetBrains Mono"/>
              </a:rPr>
              <a:t>listOfLists.add</a:t>
            </a:r>
            <a:r>
              <a:rPr lang="en-GB" sz="16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GB" sz="1600" dirty="0" err="1">
                <a:solidFill>
                  <a:srgbClr val="A9B7C6"/>
                </a:solidFill>
                <a:effectLst/>
                <a:latin typeface="JetBrains Mono"/>
              </a:rPr>
              <a:t>fishToppings</a:t>
            </a:r>
            <a:r>
              <a:rPr lang="en-GB" sz="16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GB" sz="16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GB" sz="3200" dirty="0"/>
          </a:p>
          <a:p>
            <a:pPr lvl="2"/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0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E33F-1C1B-138D-2584-A1DA1288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been learnt and applied?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7749-2DED-F4B3-A8F1-ACC942E33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Fetch data from API</a:t>
            </a:r>
          </a:p>
          <a:p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CurrencyConversion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private static final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lang="en-GB" sz="1800" i="1" dirty="0">
                <a:solidFill>
                  <a:srgbClr val="9876AA"/>
                </a:solidFill>
                <a:effectLst/>
                <a:latin typeface="JetBrains Mono"/>
              </a:rPr>
              <a:t>URL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GB" sz="1800" dirty="0">
                <a:solidFill>
                  <a:srgbClr val="6A8759"/>
                </a:solidFill>
                <a:effectLst/>
                <a:latin typeface="JetBrains Mono"/>
              </a:rPr>
              <a:t>"https://v6.exchangerate-api.com/v6/7298c00edad1769469b7957c/latest/EUR"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objectMapper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HttpClient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httpClient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CurrencyConversion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objectMapper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ObjectMapper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 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GB" sz="1800" dirty="0" err="1"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lang="en-GB" sz="1800" dirty="0" err="1">
                <a:solidFill>
                  <a:srgbClr val="9876AA"/>
                </a:solidFill>
                <a:effectLst/>
                <a:latin typeface="JetBrains Mono"/>
              </a:rPr>
              <a:t>httpClient</a:t>
            </a:r>
            <a:r>
              <a:rPr lang="en-GB" sz="1800" dirty="0"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GB" sz="1800" dirty="0" err="1">
                <a:solidFill>
                  <a:srgbClr val="A9B7C6"/>
                </a:solidFill>
                <a:effectLst/>
                <a:latin typeface="JetBrains Mono"/>
              </a:rPr>
              <a:t>HttpClient.</a:t>
            </a:r>
            <a:r>
              <a:rPr lang="en-GB" sz="1800" i="1" dirty="0" err="1">
                <a:solidFill>
                  <a:srgbClr val="A9B7C6"/>
                </a:solidFill>
                <a:effectLst/>
                <a:latin typeface="JetBrains Mono"/>
              </a:rPr>
              <a:t>newHttpClient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GB" sz="18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6CD6-C78A-D219-4F51-C91EE3EB0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 many others….</a:t>
            </a:r>
          </a:p>
          <a:p>
            <a:pPr marL="914400" lvl="2" indent="0">
              <a:buNone/>
            </a:pP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BCF29AE-79A5-D486-5AF4-832A9EB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r="56143" b="2718"/>
          <a:stretch/>
        </p:blipFill>
        <p:spPr bwMode="auto">
          <a:xfrm>
            <a:off x="6870358" y="2801728"/>
            <a:ext cx="1804086" cy="21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FA678B0-D7BA-D071-7E39-27952EDE3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8" r="1690" b="3174"/>
          <a:stretch/>
        </p:blipFill>
        <p:spPr bwMode="auto">
          <a:xfrm>
            <a:off x="9075742" y="2725625"/>
            <a:ext cx="2095064" cy="22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zzaCalculator" id="{A11492EC-0DB9-9B4F-9E0B-73A314D214E9}" vid="{A39F845B-A504-F24A-926A-3535840773B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zzaCalculator" id="{A11492EC-0DB9-9B4F-9E0B-73A314D214E9}" vid="{5B942363-FAFF-2F4E-A1C2-06955DA720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664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JetBrains Mono</vt:lpstr>
      <vt:lpstr>NunitoSans</vt:lpstr>
      <vt:lpstr>Office Theme</vt:lpstr>
      <vt:lpstr>Custom Design</vt:lpstr>
      <vt:lpstr>PowerPoint Presentation</vt:lpstr>
      <vt:lpstr>Pizza Price Calculator</vt:lpstr>
      <vt:lpstr>How does it work?</vt:lpstr>
      <vt:lpstr>How does it work?</vt:lpstr>
      <vt:lpstr>Output</vt:lpstr>
      <vt:lpstr>What can be improved?</vt:lpstr>
      <vt:lpstr>What is been learnt and applied? </vt:lpstr>
      <vt:lpstr>What is been learnt and applied? </vt:lpstr>
      <vt:lpstr>What is been learnt and applied?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2023-12-12T17:54:42Z</dcterms:created>
  <dcterms:modified xsi:type="dcterms:W3CDTF">2023-12-13T00:10:29Z</dcterms:modified>
</cp:coreProperties>
</file>