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8" r:id="rId7"/>
    <p:sldId id="269" r:id="rId8"/>
    <p:sldId id="270" r:id="rId9"/>
    <p:sldId id="272" r:id="rId10"/>
    <p:sldId id="273" r:id="rId11"/>
    <p:sldId id="271" r:id="rId12"/>
    <p:sldId id="259" r:id="rId13"/>
    <p:sldId id="264" r:id="rId14"/>
    <p:sldId id="262" r:id="rId15"/>
    <p:sldId id="263" r:id="rId16"/>
    <p:sldId id="267" r:id="rId17"/>
    <p:sldId id="265" r:id="rId18"/>
    <p:sldId id="266" r:id="rId19"/>
    <p:sldId id="274" r:id="rId20"/>
    <p:sldId id="276" r:id="rId21"/>
    <p:sldId id="277" r:id="rId22"/>
    <p:sldId id="278" r:id="rId23"/>
    <p:sldId id="279" r:id="rId24"/>
    <p:sldId id="275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6" r:id="rId37"/>
    <p:sldId id="298" r:id="rId38"/>
    <p:sldId id="299" r:id="rId39"/>
    <p:sldId id="300" r:id="rId40"/>
    <p:sldId id="297" r:id="rId41"/>
    <p:sldId id="294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202D1-7EBF-A76F-23B7-23BCDEB5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2B122-32A7-5648-AA5E-F87FFA5D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B2611-8D16-A063-C77B-E1BC298B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60B8E-F5B9-B8F8-25AF-71DEC04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4756C-6D44-4BFD-F166-C5BAA2DB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FD9-958F-271A-9B22-C5950F25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521C64-EE89-C851-81C8-75312622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0F2DD-67B6-D211-3E11-77CE0E00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462AC-42C6-D15A-8090-D73337EA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DDD7E-72CF-7BAC-6400-9B598C36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869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F6FD5A-F4B5-1A85-3F20-53D1FEA70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7ECA08-7E6C-8F46-1C49-82D7D0258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533AD-F8A2-BD60-78E7-BEE4222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23C0C-889A-9AED-3ADA-81827DA0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49503-5B30-4505-A4AC-245FD11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037F-67B6-8634-C42A-D704583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B06F5-6201-46CB-7EF8-39D4A919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719732-B5F0-1BF5-228C-6A3BF628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0363F-8438-96CA-6112-F10489E3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21B7E-6DB6-DC8D-DA53-F6F0A9DF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70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E67B9-9932-3D8F-F38B-8670C47D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624F8-DFE6-0B51-7FFD-BD80F2B9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11215-76A1-B6B9-B88E-BE90038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EDF4-D55A-0E50-3A5E-FEEAD89B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316A2-6847-4485-6F38-21E085B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5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365E-F926-CC0F-611D-ECF663B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1A087-405B-F498-C79D-FEB218B74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F085D-2821-BD0F-4D16-95AFAA9E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A1A04-03E0-687F-666E-06122EA3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3C167A-5ABF-F6AD-1972-D920ECC1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4D4EC1-ABB8-DC02-01B0-12A1DA2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37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845D-F5B7-CF69-077F-5937548F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B5BA0A-6A29-5545-815A-1F5F6E6B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2CD835-E308-AD35-9A01-429A4683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888FA-548C-B647-2323-9204F6A3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D3CE72-EFE8-02A7-D9C7-6EBC2BE2E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AC0B9A-2BE7-2B15-A60C-51B955F2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A3F0C-8242-0A7D-23AD-B3A29421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DDC22F-E579-ECE9-B536-AAEA402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3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0AE2-785A-CEA5-3E3E-49B655A9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280E9D-A8B6-29DE-CA5D-6A50C2C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4BFEE6-CB12-C065-47B2-BA1E849D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E500D-BC19-E943-CCBB-A87F256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32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893BF8-9B06-95E7-DE9B-E7FF9B85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D98DF-F6BF-AFB7-6FA5-0E35552B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3CE04A-1D06-4D15-989D-128001CB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3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A3B6C-D710-8708-46D1-0657417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0E17-69EB-7316-606A-580CB61B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E212B-2E26-217D-1B3F-BE130121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FDA83-CE3D-5A63-C044-D0CF1370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47751-FEDE-65D8-AEA6-08138635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F925A9-78A1-57ED-27E6-6C557BB4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0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B812B-B0C1-159F-EDDF-09C9B966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EF4A1E-1A5C-69FA-CAD5-E133ACD33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41B48-E7C9-9ABD-6250-1257ABF3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B0A34-4CC8-5EAB-725F-62AC6215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1A7C3-9473-2AE5-009F-3362343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58DF5-1ADB-664F-B122-71164FD1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5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D81440-1CAB-7BDE-D4B6-27E03C1F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57E1C-F257-3AAA-39F9-5017317D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F5C72-8DCB-147D-9E6F-75FE45F4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E6950-5C9B-4184-8B30-17FF47CB066B}" type="datetimeFigureOut">
              <a:rPr lang="es-CO" smtClean="0"/>
              <a:t>5/03/2024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035CF-4CB4-37F2-EAD7-766907C2C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86AC4-1324-9245-0135-DDC47CD2E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0B998-BA55-425B-ADBB-2CD4E45294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90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ectado">
            <a:extLst>
              <a:ext uri="{FF2B5EF4-FFF2-40B4-BE49-F238E27FC236}">
                <a16:creationId xmlns:a16="http://schemas.microsoft.com/office/drawing/2014/main" id="{482AD098-BE4F-FCBB-E66C-7FE0CBAC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2C50D-7194-471D-A842-464D288B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s-CO" sz="6600">
                <a:solidFill>
                  <a:srgbClr val="FFFFFF"/>
                </a:solidFill>
              </a:rPr>
              <a:t>RELACIONES ENTRE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D8B44-FC27-695B-37F2-0100AA1E5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S07 grupo 4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6A309D-8B20-C409-A316-6DCF20E6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9" y="278248"/>
            <a:ext cx="2210108" cy="685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28566D-868F-A99D-7F94-56676EB0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73" y="621127"/>
            <a:ext cx="2693736" cy="33005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4B74D2F-C0A0-48FA-51B7-35C6B16F6C05}"/>
              </a:ext>
            </a:extLst>
          </p:cNvPr>
          <p:cNvSpPr txBox="1"/>
          <p:nvPr/>
        </p:nvSpPr>
        <p:spPr>
          <a:xfrm>
            <a:off x="669329" y="3994949"/>
            <a:ext cx="10853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0" i="0" dirty="0">
                <a:solidFill>
                  <a:srgbClr val="404243"/>
                </a:solidFill>
                <a:effectLst/>
                <a:latin typeface="Inter"/>
              </a:rPr>
              <a:t>Su propósito clave de enfatizar la dependencia de la clase contenida al ciclo de vida de la clase contenedora. Es decir, la clase </a:t>
            </a:r>
            <a:r>
              <a:rPr lang="es-CO" sz="3600" b="1" i="0" dirty="0">
                <a:solidFill>
                  <a:srgbClr val="404243"/>
                </a:solidFill>
                <a:effectLst/>
                <a:latin typeface="Inter"/>
              </a:rPr>
              <a:t>contenida</a:t>
            </a:r>
            <a:r>
              <a:rPr lang="es-CO" sz="3600" b="0" i="0" dirty="0">
                <a:solidFill>
                  <a:srgbClr val="404243"/>
                </a:solidFill>
                <a:effectLst/>
                <a:latin typeface="Inter"/>
              </a:rPr>
              <a:t> será borrada cuando la clase </a:t>
            </a:r>
            <a:r>
              <a:rPr lang="es-CO" sz="3600" b="1" i="0" dirty="0">
                <a:solidFill>
                  <a:srgbClr val="404243"/>
                </a:solidFill>
                <a:effectLst/>
                <a:latin typeface="Inter"/>
              </a:rPr>
              <a:t>contenedora</a:t>
            </a:r>
            <a:r>
              <a:rPr lang="es-CO" sz="3600" b="0" i="0" dirty="0">
                <a:solidFill>
                  <a:srgbClr val="404243"/>
                </a:solidFill>
                <a:effectLst/>
                <a:latin typeface="Inter"/>
              </a:rPr>
              <a:t> sea destruida.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3464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E68891-04EA-58AE-1F61-57BB8E59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440" y="-14611"/>
            <a:ext cx="6175670" cy="68726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199E36-12FC-2930-8039-148154A0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0" y="799580"/>
            <a:ext cx="4291968" cy="5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CFFA-D201-E53A-EAEC-18CC7EA6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85" y="214296"/>
            <a:ext cx="8805420" cy="4480252"/>
          </a:xfrm>
        </p:spPr>
        <p:txBody>
          <a:bodyPr>
            <a:noAutofit/>
          </a:bodyPr>
          <a:lstStyle/>
          <a:p>
            <a:r>
              <a:rPr lang="en-US" sz="14900" dirty="0" err="1"/>
              <a:t>Herencia</a:t>
            </a:r>
            <a:r>
              <a:rPr lang="en-US" sz="14900" dirty="0"/>
              <a:t> ?  </a:t>
            </a:r>
            <a:endParaRPr lang="es-CO" sz="14900" dirty="0"/>
          </a:p>
        </p:txBody>
      </p:sp>
      <p:pic>
        <p:nvPicPr>
          <p:cNvPr id="5128" name="Picture 8" descr="Postal for Sale con la obra «BEEG Pregunta emoji» de Ariobubble | Redbubble">
            <a:extLst>
              <a:ext uri="{FF2B5EF4-FFF2-40B4-BE49-F238E27FC236}">
                <a16:creationId xmlns:a16="http://schemas.microsoft.com/office/drawing/2014/main" id="{F3BFDA32-BB95-51ED-3374-380D24511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3" b="17359"/>
          <a:stretch/>
        </p:blipFill>
        <p:spPr bwMode="auto">
          <a:xfrm>
            <a:off x="7357658" y="3318234"/>
            <a:ext cx="4147657" cy="35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6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56D9A-1A85-1CD1-E4AC-AC55C4C0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D7AE0-3232-C8B5-7809-2707520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034490" cy="1701128"/>
          </a:xfrm>
        </p:spPr>
        <p:txBody>
          <a:bodyPr>
            <a:normAutofit/>
          </a:bodyPr>
          <a:lstStyle/>
          <a:p>
            <a:r>
              <a:rPr lang="en-US" sz="4800" dirty="0" err="1"/>
              <a:t>Herencia</a:t>
            </a:r>
            <a:r>
              <a:rPr lang="en-US" sz="4800" dirty="0"/>
              <a:t> ?  </a:t>
            </a:r>
            <a:endParaRPr lang="es-CO" sz="4800" dirty="0"/>
          </a:p>
        </p:txBody>
      </p:sp>
      <p:pic>
        <p:nvPicPr>
          <p:cNvPr id="5122" name="Picture 2" descr="🤑 Cara Con Lengua De Dinero Emoji">
            <a:extLst>
              <a:ext uri="{FF2B5EF4-FFF2-40B4-BE49-F238E27FC236}">
                <a16:creationId xmlns:a16="http://schemas.microsoft.com/office/drawing/2014/main" id="{2B911B8B-6A01-30CB-4204-C95AB5E3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64" y="365125"/>
            <a:ext cx="1898601" cy="18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💀 Calavera Emoji">
            <a:extLst>
              <a:ext uri="{FF2B5EF4-FFF2-40B4-BE49-F238E27FC236}">
                <a16:creationId xmlns:a16="http://schemas.microsoft.com/office/drawing/2014/main" id="{68CEA7BB-22E9-B176-9B65-91D1D0A6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7" b="90000" l="10000" r="90000">
                        <a14:foregroundMark x1="45667" y1="7937" x2="52833" y2="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88" y="370849"/>
            <a:ext cx="3833389" cy="20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cono de Flecha correcta Super Basic Rounded Lineal">
            <a:extLst>
              <a:ext uri="{FF2B5EF4-FFF2-40B4-BE49-F238E27FC236}">
                <a16:creationId xmlns:a16="http://schemas.microsoft.com/office/drawing/2014/main" id="{56CA4B28-F2F5-69C5-7BBC-A87E5286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56" y="570086"/>
            <a:ext cx="1450439" cy="14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9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2D518-4AD0-C4A5-9CA3-946EDEA5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0C4FE-0CC8-2123-825C-EE93D694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034490" cy="1701128"/>
          </a:xfrm>
        </p:spPr>
        <p:txBody>
          <a:bodyPr>
            <a:normAutofit/>
          </a:bodyPr>
          <a:lstStyle/>
          <a:p>
            <a:r>
              <a:rPr lang="en-US" sz="4800" dirty="0" err="1"/>
              <a:t>Herencia</a:t>
            </a:r>
            <a:r>
              <a:rPr lang="en-US" sz="4800" dirty="0"/>
              <a:t> ?  </a:t>
            </a:r>
            <a:endParaRPr lang="es-CO" sz="4800" dirty="0"/>
          </a:p>
        </p:txBody>
      </p:sp>
      <p:pic>
        <p:nvPicPr>
          <p:cNvPr id="5122" name="Picture 2" descr="🤑 Cara Con Lengua De Dinero Emoji">
            <a:extLst>
              <a:ext uri="{FF2B5EF4-FFF2-40B4-BE49-F238E27FC236}">
                <a16:creationId xmlns:a16="http://schemas.microsoft.com/office/drawing/2014/main" id="{C2345CCD-3C71-4650-4453-98B1D714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64" y="365125"/>
            <a:ext cx="1898601" cy="18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BC496BB-8898-6A2C-1629-5FEC0D7B4E06}"/>
              </a:ext>
            </a:extLst>
          </p:cNvPr>
          <p:cNvSpPr txBox="1"/>
          <p:nvPr/>
        </p:nvSpPr>
        <p:spPr>
          <a:xfrm>
            <a:off x="585395" y="3162650"/>
            <a:ext cx="11105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0" i="0" dirty="0">
                <a:solidFill>
                  <a:srgbClr val="404041"/>
                </a:solidFill>
                <a:effectLst/>
                <a:latin typeface="Roboto" panose="02000000000000000000" pitchFamily="2" charset="0"/>
              </a:rPr>
              <a:t>Es el </a:t>
            </a:r>
            <a:r>
              <a:rPr lang="es-CO" sz="4000" b="1" i="0" dirty="0">
                <a:solidFill>
                  <a:srgbClr val="404041"/>
                </a:solidFill>
                <a:effectLst/>
                <a:latin typeface="Roboto" panose="02000000000000000000" pitchFamily="2" charset="0"/>
              </a:rPr>
              <a:t>mecanismo por el cual una clase permite heredar las características (atributos y métodos) de otra clase.</a:t>
            </a:r>
            <a:endParaRPr lang="es-CO" sz="4000" dirty="0"/>
          </a:p>
        </p:txBody>
      </p:sp>
      <p:pic>
        <p:nvPicPr>
          <p:cNvPr id="5" name="Picture 4" descr="💀 Calavera Emoji">
            <a:extLst>
              <a:ext uri="{FF2B5EF4-FFF2-40B4-BE49-F238E27FC236}">
                <a16:creationId xmlns:a16="http://schemas.microsoft.com/office/drawing/2014/main" id="{4EB06FB0-5487-D6FF-743C-76E2F57C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7" b="90000" l="10000" r="90000">
                        <a14:foregroundMark x1="45667" y1="7937" x2="52833" y2="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88" y="370849"/>
            <a:ext cx="3833389" cy="20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cono de Flecha correcta Super Basic Rounded Lineal">
            <a:extLst>
              <a:ext uri="{FF2B5EF4-FFF2-40B4-BE49-F238E27FC236}">
                <a16:creationId xmlns:a16="http://schemas.microsoft.com/office/drawing/2014/main" id="{B4C2ADDB-8D45-DADE-6635-0653E337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56" y="570086"/>
            <a:ext cx="1450439" cy="14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4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DF7DF-7085-498A-3066-54471B52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EEC641-843A-1091-C379-4A319C913301}"/>
              </a:ext>
            </a:extLst>
          </p:cNvPr>
          <p:cNvSpPr txBox="1"/>
          <p:nvPr/>
        </p:nvSpPr>
        <p:spPr>
          <a:xfrm>
            <a:off x="543219" y="4703559"/>
            <a:ext cx="11105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0" i="0" dirty="0">
                <a:solidFill>
                  <a:srgbClr val="404041"/>
                </a:solidFill>
                <a:effectLst/>
                <a:latin typeface="Roboto" panose="02000000000000000000" pitchFamily="2" charset="0"/>
              </a:rPr>
              <a:t>Es el </a:t>
            </a:r>
            <a:r>
              <a:rPr lang="es-CO" sz="4000" b="1" i="0" dirty="0">
                <a:solidFill>
                  <a:srgbClr val="404041"/>
                </a:solidFill>
                <a:effectLst/>
                <a:latin typeface="Roboto" panose="02000000000000000000" pitchFamily="2" charset="0"/>
              </a:rPr>
              <a:t>mecanismo por el cual una clase permite heredar las características (atributos y métodos) de otra clase.</a:t>
            </a:r>
            <a:endParaRPr lang="es-CO" sz="4000" dirty="0"/>
          </a:p>
        </p:txBody>
      </p:sp>
      <p:pic>
        <p:nvPicPr>
          <p:cNvPr id="5" name="Picture 4" descr="💀 Calavera Emoji">
            <a:extLst>
              <a:ext uri="{FF2B5EF4-FFF2-40B4-BE49-F238E27FC236}">
                <a16:creationId xmlns:a16="http://schemas.microsoft.com/office/drawing/2014/main" id="{C8A9152E-420C-633B-F3D9-54B62CDA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0000" l="10000" r="90000">
                        <a14:foregroundMark x1="45667" y1="7937" x2="52833" y2="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344" y="1074813"/>
            <a:ext cx="5275015" cy="27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Logo de prohibido diseño editable">
            <a:extLst>
              <a:ext uri="{FF2B5EF4-FFF2-40B4-BE49-F238E27FC236}">
                <a16:creationId xmlns:a16="http://schemas.microsoft.com/office/drawing/2014/main" id="{0DC693DB-981F-9C6F-7EDF-CD26BD16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" y="215448"/>
            <a:ext cx="4488111" cy="44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Familiograma - Qué es, características, función y ejemplos">
            <a:extLst>
              <a:ext uri="{FF2B5EF4-FFF2-40B4-BE49-F238E27FC236}">
                <a16:creationId xmlns:a16="http://schemas.microsoft.com/office/drawing/2014/main" id="{2F764C9D-31A8-0CBF-F66D-E43C5500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3" y="847186"/>
            <a:ext cx="7090336" cy="35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2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BBE978-834F-68BF-E1AF-B80E4829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4" y="1475230"/>
            <a:ext cx="10561487" cy="29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938F88-6D0F-4723-8C55-87695815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79" y="1808849"/>
            <a:ext cx="11015242" cy="35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2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1F1B84-1CB2-1A0B-8898-C5DA76CE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5" y="1234736"/>
            <a:ext cx="11242177" cy="46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AE5E1B-DEA1-0166-1218-D619D110072D}"/>
              </a:ext>
            </a:extLst>
          </p:cNvPr>
          <p:cNvSpPr txBox="1"/>
          <p:nvPr/>
        </p:nvSpPr>
        <p:spPr>
          <a:xfrm>
            <a:off x="329617" y="136251"/>
            <a:ext cx="113649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i="0" dirty="0">
                <a:solidFill>
                  <a:srgbClr val="0D0D0D"/>
                </a:solidFill>
                <a:effectLst/>
                <a:latin typeface="Söhne"/>
              </a:rPr>
              <a:t>Clase Padre (Superclase o Clase Base)</a:t>
            </a:r>
            <a:r>
              <a:rPr lang="es-CO" sz="4000" b="0" i="0" dirty="0">
                <a:solidFill>
                  <a:srgbClr val="0D0D0D"/>
                </a:solidFill>
                <a:effectLst/>
                <a:latin typeface="Söhne"/>
              </a:rPr>
              <a:t>: Una clase padre es una clase que sirve como modelo general o genérico para otras clases.</a:t>
            </a:r>
            <a:endParaRPr lang="es-CO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18942-640C-23DE-8583-F34A570A8681}"/>
              </a:ext>
            </a:extLst>
          </p:cNvPr>
          <p:cNvSpPr txBox="1"/>
          <p:nvPr/>
        </p:nvSpPr>
        <p:spPr>
          <a:xfrm>
            <a:off x="413507" y="4774396"/>
            <a:ext cx="111972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i="0" dirty="0">
                <a:solidFill>
                  <a:srgbClr val="0D0D0D"/>
                </a:solidFill>
                <a:effectLst/>
                <a:latin typeface="Söhne"/>
              </a:rPr>
              <a:t>Clase Hija (Subclase o Clase Derivada)</a:t>
            </a:r>
            <a:r>
              <a:rPr lang="es-CO" sz="4000" b="0" i="0" dirty="0">
                <a:solidFill>
                  <a:srgbClr val="0D0D0D"/>
                </a:solidFill>
                <a:effectLst/>
                <a:latin typeface="Söhne"/>
              </a:rPr>
              <a:t>: Una clase hija es una clase que se deriva o extiende de una clase padre.</a:t>
            </a:r>
            <a:endParaRPr lang="es-CO" sz="4000" dirty="0"/>
          </a:p>
        </p:txBody>
      </p:sp>
      <p:pic>
        <p:nvPicPr>
          <p:cNvPr id="9218" name="Picture 2" descr="Los memes más padres para festejar a papá en su día - Infobae">
            <a:extLst>
              <a:ext uri="{FF2B5EF4-FFF2-40B4-BE49-F238E27FC236}">
                <a16:creationId xmlns:a16="http://schemas.microsoft.com/office/drawing/2014/main" id="{1851B556-3760-C351-B862-C40051F1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1" y="2284115"/>
            <a:ext cx="4155347" cy="22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17CF-327F-13EF-1254-9766B70A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095" y="1666129"/>
            <a:ext cx="8651810" cy="3525742"/>
          </a:xfrm>
        </p:spPr>
        <p:txBody>
          <a:bodyPr>
            <a:normAutofit/>
          </a:bodyPr>
          <a:lstStyle/>
          <a:p>
            <a:pPr algn="ctr"/>
            <a:r>
              <a:rPr lang="es-CO" sz="9600" dirty="0"/>
              <a:t>¿Cómo se sienten?</a:t>
            </a:r>
          </a:p>
        </p:txBody>
      </p:sp>
      <p:pic>
        <p:nvPicPr>
          <p:cNvPr id="3078" name="Picture 6" descr="Cheems llorando | Pegatina">
            <a:extLst>
              <a:ext uri="{FF2B5EF4-FFF2-40B4-BE49-F238E27FC236}">
                <a16:creationId xmlns:a16="http://schemas.microsoft.com/office/drawing/2014/main" id="{01B355DB-570E-262C-5AAE-BDF817CE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78" y="631336"/>
            <a:ext cx="4196496" cy="55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8FD1334-F3B0-96E0-989F-FD8E6E42F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4" b="92969" l="53516" r="89307">
                        <a14:foregroundMark x1="86865" y1="68164" x2="89355" y2="54492"/>
                        <a14:foregroundMark x1="89355" y1="54492" x2="88672" y2="41504"/>
                        <a14:foregroundMark x1="69775" y1="11523" x2="71094" y2="4883"/>
                        <a14:foregroundMark x1="65137" y1="11719" x2="64648" y2="18164"/>
                        <a14:foregroundMark x1="58154" y1="36426" x2="53516" y2="52637"/>
                        <a14:foregroundMark x1="53516" y1="52637" x2="53809" y2="61523"/>
                        <a14:foregroundMark x1="66016" y1="87207" x2="66260" y2="91211"/>
                        <a14:foregroundMark x1="74561" y1="90137" x2="74561" y2="92969"/>
                        <a14:foregroundMark x1="65039" y1="92969" x2="65039" y2="92969"/>
                        <a14:foregroundMark x1="68359" y1="4492" x2="68359" y2="4492"/>
                        <a14:foregroundMark x1="70752" y1="4004" x2="70752" y2="40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79" r="8050" b="3452"/>
          <a:stretch/>
        </p:blipFill>
        <p:spPr bwMode="auto">
          <a:xfrm flipH="1">
            <a:off x="-205978" y="1460564"/>
            <a:ext cx="3333178" cy="39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3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AB52C-5222-C0BD-A09B-DACBEDA4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02338B-91F4-CC14-EEFB-A0045C63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5" y="1234736"/>
            <a:ext cx="11242177" cy="46193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A86C04D-5202-AF35-990C-B4EC11141AB9}"/>
              </a:ext>
            </a:extLst>
          </p:cNvPr>
          <p:cNvSpPr txBox="1"/>
          <p:nvPr/>
        </p:nvSpPr>
        <p:spPr>
          <a:xfrm>
            <a:off x="805343" y="343949"/>
            <a:ext cx="7366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Cual</a:t>
            </a:r>
            <a:r>
              <a:rPr lang="en-US" sz="4400" dirty="0"/>
              <a:t> es la </a:t>
            </a:r>
            <a:r>
              <a:rPr lang="en-US" sz="4400" dirty="0" err="1"/>
              <a:t>clase</a:t>
            </a:r>
            <a:r>
              <a:rPr lang="en-US" sz="4400" dirty="0"/>
              <a:t> padre ideal ? 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04695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F7A06C-6AAE-2E95-C544-EE2FD484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50" y="520508"/>
            <a:ext cx="2820099" cy="1901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546DF3-F0DF-173A-C7F6-C50B0DC6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04" y="3093670"/>
            <a:ext cx="9747933" cy="36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04C5-4DA9-89D4-00CF-C59F6752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0FAAE8-C026-733F-9B92-972C78FD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50" y="814784"/>
            <a:ext cx="2820099" cy="1901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7B9DD9-B3C3-4E2D-4547-858DA2B5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04" y="3093670"/>
            <a:ext cx="9747933" cy="36888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531359-4DF0-4565-161E-BE247B1821D0}"/>
              </a:ext>
            </a:extLst>
          </p:cNvPr>
          <p:cNvSpPr txBox="1"/>
          <p:nvPr/>
        </p:nvSpPr>
        <p:spPr>
          <a:xfrm>
            <a:off x="139609" y="75500"/>
            <a:ext cx="8118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Que </a:t>
            </a:r>
            <a:r>
              <a:rPr lang="en-US" sz="4400" b="1" dirty="0" err="1"/>
              <a:t>atributos</a:t>
            </a:r>
            <a:r>
              <a:rPr lang="en-US" sz="4400" dirty="0"/>
              <a:t> deberia de </a:t>
            </a:r>
            <a:r>
              <a:rPr lang="en-US" sz="4400" dirty="0" err="1"/>
              <a:t>tener</a:t>
            </a:r>
            <a:r>
              <a:rPr lang="en-US" sz="4400" dirty="0"/>
              <a:t>? 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34170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A4042B-7574-7ED1-CC7A-FAF8008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69" y="334892"/>
            <a:ext cx="10024825" cy="6523108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30FEAF6-49AE-893A-B550-09992488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47" y="0"/>
            <a:ext cx="4288454" cy="21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F0107D-FEF0-A52E-AB5F-5FFE3BEB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08" y="592790"/>
            <a:ext cx="8466294" cy="6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0485-069F-A1A8-D482-0FB888CE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F956B4-355B-ED0C-EDFA-23EB0E20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08" y="592790"/>
            <a:ext cx="8466294" cy="603391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E19AC6-7D20-F4D9-3F28-50F5FE0E46E0}"/>
              </a:ext>
            </a:extLst>
          </p:cNvPr>
          <p:cNvSpPr txBox="1"/>
          <p:nvPr/>
        </p:nvSpPr>
        <p:spPr>
          <a:xfrm>
            <a:off x="122549" y="150829"/>
            <a:ext cx="7473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 </a:t>
            </a:r>
            <a:r>
              <a:rPr lang="en-US" sz="4000" b="1" dirty="0" err="1"/>
              <a:t>metodos</a:t>
            </a:r>
            <a:r>
              <a:rPr lang="en-US" sz="4000" dirty="0"/>
              <a:t> deberia de </a:t>
            </a:r>
            <a:r>
              <a:rPr lang="en-US" sz="4000" dirty="0" err="1"/>
              <a:t>tener</a:t>
            </a:r>
            <a:r>
              <a:rPr lang="en-US" sz="4000" dirty="0"/>
              <a:t> ?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8424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DF06CAE-48C0-BDFA-2AE3-CDABC79B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026353"/>
            <a:ext cx="8993383" cy="5831647"/>
          </a:xfrm>
          <a:prstGeom prst="rect">
            <a:avLst/>
          </a:prstGeom>
        </p:spPr>
      </p:pic>
      <p:pic>
        <p:nvPicPr>
          <p:cNvPr id="11268" name="Picture 4" descr="Los mejores memes del señor que dice &quot;obvio&quot; en 'El Hoyo'">
            <a:extLst>
              <a:ext uri="{FF2B5EF4-FFF2-40B4-BE49-F238E27FC236}">
                <a16:creationId xmlns:a16="http://schemas.microsoft.com/office/drawing/2014/main" id="{F9372B93-DD34-F787-BE07-BD360426A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166647" cy="31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63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85CD8A-489B-7FE5-92A4-8D935F74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97" y="0"/>
            <a:ext cx="9379177" cy="67034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FF949B-BE3C-2CF6-F7D7-2C796791E964}"/>
              </a:ext>
            </a:extLst>
          </p:cNvPr>
          <p:cNvSpPr txBox="1"/>
          <p:nvPr/>
        </p:nvSpPr>
        <p:spPr>
          <a:xfrm>
            <a:off x="311086" y="329937"/>
            <a:ext cx="3733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Necesitamos</a:t>
            </a:r>
            <a:r>
              <a:rPr lang="en-US" sz="2800" b="1" dirty="0"/>
              <a:t> </a:t>
            </a:r>
            <a:r>
              <a:rPr lang="en-US" sz="2800" b="1" dirty="0" err="1"/>
              <a:t>representar</a:t>
            </a:r>
            <a:r>
              <a:rPr lang="en-US" sz="2800" b="1" dirty="0"/>
              <a:t> la </a:t>
            </a:r>
            <a:r>
              <a:rPr lang="en-US" sz="2800" b="1" dirty="0" err="1"/>
              <a:t>herencia</a:t>
            </a:r>
            <a:endParaRPr lang="es-CO" sz="28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9B0D4-72D8-7147-2E8C-849FB5D82A18}"/>
              </a:ext>
            </a:extLst>
          </p:cNvPr>
          <p:cNvSpPr txBox="1"/>
          <p:nvPr/>
        </p:nvSpPr>
        <p:spPr>
          <a:xfrm>
            <a:off x="8696811" y="1191712"/>
            <a:ext cx="349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Como lo </a:t>
            </a:r>
            <a:r>
              <a:rPr lang="en-US" sz="2800" b="1" dirty="0" err="1"/>
              <a:t>hacemos</a:t>
            </a:r>
            <a:r>
              <a:rPr lang="en-US" sz="2800" b="1" dirty="0"/>
              <a:t> ?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983451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FC3721-108E-7E7D-7AAE-AF7079C8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82" y="569472"/>
            <a:ext cx="7637030" cy="57190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441E92-2D49-10B9-1091-7835625FB161}"/>
              </a:ext>
            </a:extLst>
          </p:cNvPr>
          <p:cNvSpPr txBox="1"/>
          <p:nvPr/>
        </p:nvSpPr>
        <p:spPr>
          <a:xfrm>
            <a:off x="339365" y="246306"/>
            <a:ext cx="310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Terminamos</a:t>
            </a:r>
            <a:r>
              <a:rPr lang="en-US" sz="3600" b="1" dirty="0"/>
              <a:t>? 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021564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F1CA91-99D1-2605-717E-1BB3B1B6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1" y="413673"/>
            <a:ext cx="8549111" cy="64020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F6D5F3-9B62-9966-8C63-D948D621211E}"/>
              </a:ext>
            </a:extLst>
          </p:cNvPr>
          <p:cNvSpPr txBox="1"/>
          <p:nvPr/>
        </p:nvSpPr>
        <p:spPr>
          <a:xfrm>
            <a:off x="150830" y="90507"/>
            <a:ext cx="5031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Informacion</a:t>
            </a:r>
            <a:r>
              <a:rPr lang="en-US" sz="3600" b="1" dirty="0"/>
              <a:t> </a:t>
            </a:r>
            <a:r>
              <a:rPr lang="en-US" sz="3600" b="1" dirty="0" err="1"/>
              <a:t>repetida</a:t>
            </a:r>
            <a:r>
              <a:rPr lang="en-US" sz="3600" b="1" dirty="0"/>
              <a:t> ? </a:t>
            </a:r>
            <a:endParaRPr lang="es-CO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998870-E6F7-6B8E-9EEC-D5A0CBAA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71" y="5106273"/>
            <a:ext cx="201018" cy="2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ared Hamster | Know Your Meme">
            <a:extLst>
              <a:ext uri="{FF2B5EF4-FFF2-40B4-BE49-F238E27FC236}">
                <a16:creationId xmlns:a16="http://schemas.microsoft.com/office/drawing/2014/main" id="{E151156E-46AD-9889-0FDD-2023B1C4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71" y="61958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C763F9-01EA-C5FC-0388-3A9F0568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875" y="4433789"/>
            <a:ext cx="9530593" cy="20005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600" dirty="0"/>
              <a:t>QUIZ</a:t>
            </a:r>
            <a:endParaRPr lang="es-CO" sz="16600" dirty="0"/>
          </a:p>
        </p:txBody>
      </p:sp>
    </p:spTree>
    <p:extLst>
      <p:ext uri="{BB962C8B-B14F-4D97-AF65-F5344CB8AC3E}">
        <p14:creationId xmlns:p14="http://schemas.microsoft.com/office/powerpoint/2010/main" val="159272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A3BCEF-E9E7-D769-0D81-F17E27F2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45" y="558718"/>
            <a:ext cx="8919110" cy="5740564"/>
          </a:xfrm>
          <a:prstGeom prst="rect">
            <a:avLst/>
          </a:prstGeom>
        </p:spPr>
      </p:pic>
      <p:pic>
        <p:nvPicPr>
          <p:cNvPr id="12290" name="Picture 2" descr="Meme De Perro Elegante">
            <a:extLst>
              <a:ext uri="{FF2B5EF4-FFF2-40B4-BE49-F238E27FC236}">
                <a16:creationId xmlns:a16="http://schemas.microsoft.com/office/drawing/2014/main" id="{243906E5-7DA3-1029-3C16-90998F69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32" y="1"/>
            <a:ext cx="2227868" cy="29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8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56A96C-6545-F367-9DFA-4DE604E7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44" y="1180786"/>
            <a:ext cx="7137021" cy="51351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27D7A8-0C31-4C53-90FC-24FF98C57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48"/>
          <a:stretch/>
        </p:blipFill>
        <p:spPr>
          <a:xfrm>
            <a:off x="77335" y="1011349"/>
            <a:ext cx="4645786" cy="48353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AB118D-62CE-E21A-E278-DBD535CD8F9B}"/>
              </a:ext>
            </a:extLst>
          </p:cNvPr>
          <p:cNvSpPr txBox="1"/>
          <p:nvPr/>
        </p:nvSpPr>
        <p:spPr>
          <a:xfrm>
            <a:off x="5053058" y="642017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Hasta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momento</a:t>
            </a:r>
            <a:r>
              <a:rPr lang="en-US" b="1" dirty="0"/>
              <a:t> </a:t>
            </a:r>
            <a:r>
              <a:rPr lang="en-US" b="1" dirty="0" err="1"/>
              <a:t>todo</a:t>
            </a:r>
            <a:r>
              <a:rPr lang="en-US" b="1" dirty="0"/>
              <a:t> normal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6800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AA778E-6EDF-74DB-361C-E8D81279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1" y="1751171"/>
            <a:ext cx="3052686" cy="25851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F71860-38DA-BDEF-A166-01E5263E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22" y="1500879"/>
            <a:ext cx="6702015" cy="52387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9540E8-63EF-A666-A702-8CB97B0B0261}"/>
              </a:ext>
            </a:extLst>
          </p:cNvPr>
          <p:cNvSpPr txBox="1"/>
          <p:nvPr/>
        </p:nvSpPr>
        <p:spPr>
          <a:xfrm>
            <a:off x="5062636" y="527901"/>
            <a:ext cx="662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Asi lo </a:t>
            </a:r>
            <a:r>
              <a:rPr lang="en-US" sz="2400" b="1" dirty="0" err="1"/>
              <a:t>hariamos</a:t>
            </a:r>
            <a:r>
              <a:rPr lang="en-US" sz="2400" b="1" dirty="0"/>
              <a:t> </a:t>
            </a:r>
            <a:r>
              <a:rPr lang="en-US" sz="2400" b="1" dirty="0" err="1"/>
              <a:t>normalmente</a:t>
            </a:r>
            <a:r>
              <a:rPr lang="en-US" sz="2400" b="1" dirty="0"/>
              <a:t>, </a:t>
            </a:r>
            <a:r>
              <a:rPr lang="en-US" sz="2400" b="1" dirty="0" err="1"/>
              <a:t>pero</a:t>
            </a:r>
            <a:r>
              <a:rPr lang="en-US" sz="2400" b="1" dirty="0"/>
              <a:t> </a:t>
            </a:r>
            <a:r>
              <a:rPr lang="en-US" sz="2400" b="1" dirty="0" err="1"/>
              <a:t>como</a:t>
            </a:r>
            <a:r>
              <a:rPr lang="en-US" sz="2400" b="1" dirty="0"/>
              <a:t> </a:t>
            </a:r>
            <a:r>
              <a:rPr lang="en-US" sz="2400" b="1" dirty="0" err="1"/>
              <a:t>aclaramos</a:t>
            </a:r>
            <a:r>
              <a:rPr lang="en-US" sz="2400" b="1" dirty="0"/>
              <a:t> la </a:t>
            </a:r>
            <a:r>
              <a:rPr lang="en-US" sz="2400" b="1" dirty="0" err="1"/>
              <a:t>herencia</a:t>
            </a:r>
            <a:r>
              <a:rPr lang="en-US" sz="2400" b="1" dirty="0"/>
              <a:t> ? 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914618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2BA6CF-A573-41A1-896B-A9658721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334"/>
            <a:ext cx="12203432" cy="48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3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F16B5F6-DA6A-1AAF-606B-D78A56C4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756864"/>
            <a:ext cx="843080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729DD00-6E4A-8B88-4CE2-9FD51DCA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30" y="2621651"/>
            <a:ext cx="9864340" cy="16146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A66BDE1-0DCA-17D2-1BB6-BA2C2F12F56E}"/>
              </a:ext>
            </a:extLst>
          </p:cNvPr>
          <p:cNvSpPr txBox="1"/>
          <p:nvPr/>
        </p:nvSpPr>
        <p:spPr>
          <a:xfrm>
            <a:off x="1163830" y="771787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Bien o mal ? 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232214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9C6B5-FA5A-2966-2135-191856D9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D7F08B4-1DF3-6B21-64E9-F0B13063E98A}"/>
              </a:ext>
            </a:extLst>
          </p:cNvPr>
          <p:cNvSpPr txBox="1"/>
          <p:nvPr/>
        </p:nvSpPr>
        <p:spPr>
          <a:xfrm>
            <a:off x="1163830" y="771787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Bien o mal ? </a:t>
            </a:r>
            <a:endParaRPr lang="es-CO" sz="4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32C7B-C640-D8B8-85C8-297BAD5C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" y="2866368"/>
            <a:ext cx="11858920" cy="13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3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BA79-DC32-E6EB-2457-EFEB6016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4533CB1-70E4-5AF1-983F-6930A804FDE6}"/>
              </a:ext>
            </a:extLst>
          </p:cNvPr>
          <p:cNvSpPr txBox="1"/>
          <p:nvPr/>
        </p:nvSpPr>
        <p:spPr>
          <a:xfrm>
            <a:off x="1163830" y="771787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Bien o mal ? </a:t>
            </a:r>
            <a:endParaRPr lang="es-CO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30D35D-FADF-30AD-1A81-BADA12E3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8" y="2851032"/>
            <a:ext cx="11839484" cy="9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9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5289F-E540-AC11-4762-96B4336A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3193F13-7642-6CA6-990E-817EC33934C1}"/>
              </a:ext>
            </a:extLst>
          </p:cNvPr>
          <p:cNvSpPr txBox="1"/>
          <p:nvPr/>
        </p:nvSpPr>
        <p:spPr>
          <a:xfrm>
            <a:off x="1163830" y="771787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Bien o mal ? </a:t>
            </a:r>
            <a:endParaRPr lang="es-CO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07FD6-B2A8-35F8-5032-E2008992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8" y="2049755"/>
            <a:ext cx="11839484" cy="983320"/>
          </a:xfrm>
          <a:prstGeom prst="rect">
            <a:avLst/>
          </a:prstGeom>
        </p:spPr>
      </p:pic>
      <p:pic>
        <p:nvPicPr>
          <p:cNvPr id="13314" name="Picture 2" descr="SOLID Principles in Day to Day Life">
            <a:extLst>
              <a:ext uri="{FF2B5EF4-FFF2-40B4-BE49-F238E27FC236}">
                <a16:creationId xmlns:a16="http://schemas.microsoft.com/office/drawing/2014/main" id="{7CB6DA36-8205-0C06-CC23-AA447FDD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" y="3355942"/>
            <a:ext cx="4086003" cy="321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F8CDB93-F86E-462D-B65F-63318ACB438E}"/>
              </a:ext>
            </a:extLst>
          </p:cNvPr>
          <p:cNvSpPr txBox="1"/>
          <p:nvPr/>
        </p:nvSpPr>
        <p:spPr>
          <a:xfrm>
            <a:off x="4639635" y="4704335"/>
            <a:ext cx="1651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Cual</a:t>
            </a:r>
            <a:r>
              <a:rPr lang="en-US" sz="4000" b="1" dirty="0"/>
              <a:t>? 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411270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7CFD-9A65-26E9-DEE1-752DA579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3A9B0C0-60AE-3073-2CE7-9555FF5CD841}"/>
              </a:ext>
            </a:extLst>
          </p:cNvPr>
          <p:cNvSpPr txBox="1"/>
          <p:nvPr/>
        </p:nvSpPr>
        <p:spPr>
          <a:xfrm>
            <a:off x="1163830" y="771787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Bien o mal ? </a:t>
            </a:r>
            <a:endParaRPr lang="es-CO" sz="4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C7DBC5-8EC8-94CE-2D04-A87B40BB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8" y="2049755"/>
            <a:ext cx="11839484" cy="983320"/>
          </a:xfrm>
          <a:prstGeom prst="rect">
            <a:avLst/>
          </a:prstGeom>
        </p:spPr>
      </p:pic>
      <p:pic>
        <p:nvPicPr>
          <p:cNvPr id="13314" name="Picture 2" descr="SOLID Principles in Day to Day Life">
            <a:extLst>
              <a:ext uri="{FF2B5EF4-FFF2-40B4-BE49-F238E27FC236}">
                <a16:creationId xmlns:a16="http://schemas.microsoft.com/office/drawing/2014/main" id="{FB8B875D-DECD-2425-8935-C8A7A617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53" y="3355942"/>
            <a:ext cx="4086003" cy="321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FDE1FC-DE5B-8D97-5208-9D755C00149D}"/>
              </a:ext>
            </a:extLst>
          </p:cNvPr>
          <p:cNvSpPr txBox="1"/>
          <p:nvPr/>
        </p:nvSpPr>
        <p:spPr>
          <a:xfrm>
            <a:off x="5987302" y="4014104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0" i="0" dirty="0">
                <a:solidFill>
                  <a:srgbClr val="0D0D0D"/>
                </a:solidFill>
                <a:effectLst/>
                <a:latin typeface="Söhne"/>
              </a:rPr>
              <a:t>los objetos de una clase derivada (subclase) deben poder ser sustituidos por objetos de su clase base (superclase) sin afectar la funcionalidad del programa.</a:t>
            </a:r>
            <a:endParaRPr lang="es-CO" sz="3200" dirty="0"/>
          </a:p>
        </p:txBody>
      </p:sp>
      <p:pic>
        <p:nvPicPr>
          <p:cNvPr id="5" name="Picture 6" descr="Icono de Flecha correcta Super Basic Rounded Lineal">
            <a:extLst>
              <a:ext uri="{FF2B5EF4-FFF2-40B4-BE49-F238E27FC236}">
                <a16:creationId xmlns:a16="http://schemas.microsoft.com/office/drawing/2014/main" id="{5C6EE8A2-DE19-B0D3-36BC-6B69312B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56" y="4650971"/>
            <a:ext cx="1147492" cy="114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5527C-457B-49B4-6306-A854DAB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 que sabemos hasta el momento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CB784-5D53-468D-4E16-78A2C395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Codigo y pruebas</a:t>
            </a:r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0200A09A-B633-D04D-7F7F-BDFCCFD7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12" y="136882"/>
            <a:ext cx="1607004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king Java Code Easier to Read (Without Changing it) | by Andrey Cheptsov  | Medium">
            <a:extLst>
              <a:ext uri="{FF2B5EF4-FFF2-40B4-BE49-F238E27FC236}">
                <a16:creationId xmlns:a16="http://schemas.microsoft.com/office/drawing/2014/main" id="{7740B165-2864-02DD-999C-CCE320F49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1"/>
          <a:stretch/>
        </p:blipFill>
        <p:spPr bwMode="auto">
          <a:xfrm>
            <a:off x="0" y="3429000"/>
            <a:ext cx="5719665" cy="29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uebas unitarias en Java con JUnit">
            <a:extLst>
              <a:ext uri="{FF2B5EF4-FFF2-40B4-BE49-F238E27FC236}">
                <a16:creationId xmlns:a16="http://schemas.microsoft.com/office/drawing/2014/main" id="{D272B0B2-D8BA-5E55-FFB9-33C86DA1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0" y="1578766"/>
            <a:ext cx="2587884" cy="17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cer pruebas con objetos - Curso de Java con BlueJ">
            <a:extLst>
              <a:ext uri="{FF2B5EF4-FFF2-40B4-BE49-F238E27FC236}">
                <a16:creationId xmlns:a16="http://schemas.microsoft.com/office/drawing/2014/main" id="{B6B9C8E3-A610-38D9-E734-F9E4010A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17" y="3304268"/>
            <a:ext cx="4020699" cy="321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11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12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87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77B8C-395B-89A1-D02D-1DF3C58D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 que sabemos hasta el momento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4535F-CBFB-F9CF-F688-5E6ACFEF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0951"/>
          </a:xfrm>
        </p:spPr>
        <p:txBody>
          <a:bodyPr/>
          <a:lstStyle/>
          <a:p>
            <a:r>
              <a:rPr lang="es-CO" dirty="0"/>
              <a:t>MDD y BDD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8" name="Picture 4" descr="PHP Senior: Explicación de la Semana 2 - &quot;Casos de Uso&quot; (I/IV)">
            <a:extLst>
              <a:ext uri="{FF2B5EF4-FFF2-40B4-BE49-F238E27FC236}">
                <a16:creationId xmlns:a16="http://schemas.microsoft.com/office/drawing/2014/main" id="{29247A8C-0741-52AD-F3B9-30F88D84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6" y="2696547"/>
            <a:ext cx="3632911" cy="338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agrama de clases - Wikipedia, la enciclopedia libre">
            <a:extLst>
              <a:ext uri="{FF2B5EF4-FFF2-40B4-BE49-F238E27FC236}">
                <a16:creationId xmlns:a16="http://schemas.microsoft.com/office/drawing/2014/main" id="{49B3BA90-5196-9865-6937-C151071D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35" y="2418147"/>
            <a:ext cx="5128339" cy="399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eña de las mejores herramientas para hacer Digrama de Secuencia">
            <a:extLst>
              <a:ext uri="{FF2B5EF4-FFF2-40B4-BE49-F238E27FC236}">
                <a16:creationId xmlns:a16="http://schemas.microsoft.com/office/drawing/2014/main" id="{D23EE2AE-666F-3CC1-CE8B-57977A79F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0"/>
          <a:stretch/>
        </p:blipFill>
        <p:spPr bwMode="auto">
          <a:xfrm>
            <a:off x="8313574" y="2126603"/>
            <a:ext cx="4258647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23953A-6236-8D7D-13BA-A5E6C81A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9" y="81747"/>
            <a:ext cx="11501923" cy="3676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0C3AFF-5FAF-A47A-F18D-27F126A2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9" y="3429000"/>
            <a:ext cx="11728166" cy="35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4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C21900-B122-3AB9-FB44-F6C2B6F8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4" y="0"/>
            <a:ext cx="10998724" cy="27816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CFAA9A-BA93-AA95-91E6-0A112F7F7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7" y="3108487"/>
            <a:ext cx="11254257" cy="34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E93FDA-42B3-99CA-C6E9-624291509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86"/>
          <a:stretch/>
        </p:blipFill>
        <p:spPr>
          <a:xfrm>
            <a:off x="557820" y="483234"/>
            <a:ext cx="11076360" cy="9119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D3C25AC-04D8-8D6D-EC59-549CFA499312}"/>
              </a:ext>
            </a:extLst>
          </p:cNvPr>
          <p:cNvSpPr txBox="1"/>
          <p:nvPr/>
        </p:nvSpPr>
        <p:spPr>
          <a:xfrm>
            <a:off x="438890" y="4189467"/>
            <a:ext cx="115708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404243"/>
                </a:solidFill>
                <a:latin typeface="Inter"/>
              </a:rPr>
              <a:t>L</a:t>
            </a:r>
            <a:r>
              <a:rPr lang="es-CO" sz="4000" b="0" i="0" dirty="0">
                <a:solidFill>
                  <a:srgbClr val="404243"/>
                </a:solidFill>
                <a:effectLst/>
                <a:latin typeface="Inter"/>
              </a:rPr>
              <a:t>a clase “biblioteca” está formada por uno o varios libros, entre otros materiales. En la agregación, las clases contenidas no dependen fuertemente del ciclo de vida del </a:t>
            </a:r>
            <a:r>
              <a:rPr lang="es-CO" sz="4000" b="1" i="0" dirty="0">
                <a:solidFill>
                  <a:srgbClr val="404243"/>
                </a:solidFill>
                <a:effectLst/>
                <a:latin typeface="Inter"/>
              </a:rPr>
              <a:t>contenedor</a:t>
            </a:r>
            <a:r>
              <a:rPr lang="es-CO" sz="4000" b="0" i="0" dirty="0">
                <a:solidFill>
                  <a:srgbClr val="404243"/>
                </a:solidFill>
                <a:effectLst/>
                <a:latin typeface="Inter"/>
              </a:rPr>
              <a:t>.</a:t>
            </a:r>
            <a:endParaRPr lang="es-CO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E80A5C-428D-1B1E-096B-F9784CDB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35" y="788486"/>
            <a:ext cx="2618329" cy="34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F209C8B-0983-5594-40A5-9F277F36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2" y="831280"/>
            <a:ext cx="3999837" cy="51954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A50D28-7081-CC08-2C93-DDC26137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11" y="0"/>
            <a:ext cx="6676789" cy="70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05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447280740FD4CAAA204E35D74D9F9" ma:contentTypeVersion="4" ma:contentTypeDescription="Create a new document." ma:contentTypeScope="" ma:versionID="0125b7d21d6fec563c966c185699c826">
  <xsd:schema xmlns:xsd="http://www.w3.org/2001/XMLSchema" xmlns:xs="http://www.w3.org/2001/XMLSchema" xmlns:p="http://schemas.microsoft.com/office/2006/metadata/properties" xmlns:ns2="c16f3462-8c2c-4237-bc0b-e38f6848b6f9" targetNamespace="http://schemas.microsoft.com/office/2006/metadata/properties" ma:root="true" ma:fieldsID="acf92740e3d5d49a24b0647be8c55bda" ns2:_="">
    <xsd:import namespace="c16f3462-8c2c-4237-bc0b-e38f6848b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f3462-8c2c-4237-bc0b-e38f6848b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20A3E2-0A0E-4EB3-96C2-AA72B3BEB885}"/>
</file>

<file path=customXml/itemProps2.xml><?xml version="1.0" encoding="utf-8"?>
<ds:datastoreItem xmlns:ds="http://schemas.openxmlformats.org/officeDocument/2006/customXml" ds:itemID="{C95B86C2-8AC5-40AB-889C-CB76C9F5FE6A}"/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295</Words>
  <Application>Microsoft Office PowerPoint</Application>
  <PresentationFormat>Panorámica</PresentationFormat>
  <Paragraphs>36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Aptos</vt:lpstr>
      <vt:lpstr>Aptos Display</vt:lpstr>
      <vt:lpstr>Arial</vt:lpstr>
      <vt:lpstr>Inter</vt:lpstr>
      <vt:lpstr>Roboto</vt:lpstr>
      <vt:lpstr>Söhne</vt:lpstr>
      <vt:lpstr>Tema de Office</vt:lpstr>
      <vt:lpstr>RELACIONES ENTRE OBJETOS</vt:lpstr>
      <vt:lpstr>¿Cómo se sienten?</vt:lpstr>
      <vt:lpstr>QUIZ</vt:lpstr>
      <vt:lpstr>Lo que sabemos hasta el momento </vt:lpstr>
      <vt:lpstr>Lo que sabemos hasta el momento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Herencia ?  </vt:lpstr>
      <vt:lpstr>Herencia ?  </vt:lpstr>
      <vt:lpstr>Herencia ?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RELACIONES ENTRE OBJETOS</dc:title>
  <dc:creator>Sebastian Garcia Hincapie</dc:creator>
  <cp:lastModifiedBy>Sebastian Garcia Hincapie</cp:lastModifiedBy>
  <cp:revision>4</cp:revision>
  <dcterms:created xsi:type="dcterms:W3CDTF">2024-03-05T05:10:14Z</dcterms:created>
  <dcterms:modified xsi:type="dcterms:W3CDTF">2024-03-05T08:37:29Z</dcterms:modified>
</cp:coreProperties>
</file>