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58" r:id="rId5"/>
    <p:sldId id="261" r:id="rId6"/>
    <p:sldId id="260"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411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s-CO" dirty="0"/>
          </a:p>
        </p:txBody>
      </p:sp>
      <p:sp>
        <p:nvSpPr>
          <p:cNvPr id="5" name="Text 2"/>
          <p:cNvSpPr/>
          <p:nvPr/>
        </p:nvSpPr>
        <p:spPr>
          <a:xfrm>
            <a:off x="1010900" y="3111604"/>
            <a:ext cx="7477601" cy="2874645"/>
          </a:xfrm>
          <a:prstGeom prst="rect">
            <a:avLst/>
          </a:prstGeom>
          <a:noFill/>
          <a:ln/>
        </p:spPr>
        <p:txBody>
          <a:bodyPr wrap="square" rtlCol="0" anchor="t"/>
          <a:lstStyle/>
          <a:p>
            <a:pPr marL="0" indent="0">
              <a:lnSpc>
                <a:spcPts val="7545"/>
              </a:lnSpc>
              <a:buNone/>
            </a:pPr>
            <a:r>
              <a:rPr lang="en-US" sz="6036" dirty="0">
                <a:solidFill>
                  <a:srgbClr val="1B1B27"/>
                </a:solidFill>
                <a:latin typeface="Raleway" pitchFamily="34" charset="0"/>
                <a:ea typeface="Raleway" pitchFamily="34" charset="-122"/>
                <a:cs typeface="Raleway" pitchFamily="34" charset="-120"/>
              </a:rPr>
              <a:t>Entrada – </a:t>
            </a:r>
            <a:r>
              <a:rPr lang="en-US" sz="6036" dirty="0" err="1">
                <a:solidFill>
                  <a:srgbClr val="1B1B27"/>
                </a:solidFill>
                <a:latin typeface="Raleway" pitchFamily="34" charset="0"/>
                <a:ea typeface="Raleway" pitchFamily="34" charset="-122"/>
                <a:cs typeface="Raleway" pitchFamily="34" charset="-120"/>
              </a:rPr>
              <a:t>salida</a:t>
            </a:r>
            <a:br>
              <a:rPr lang="en-US" sz="6036" dirty="0">
                <a:solidFill>
                  <a:srgbClr val="1B1B27"/>
                </a:solidFill>
                <a:latin typeface="Raleway" pitchFamily="34" charset="0"/>
                <a:ea typeface="Raleway" pitchFamily="34" charset="-122"/>
                <a:cs typeface="Raleway" pitchFamily="34" charset="-120"/>
              </a:rPr>
            </a:br>
            <a:r>
              <a:rPr lang="en-US" sz="6036" dirty="0">
                <a:solidFill>
                  <a:srgbClr val="1B1B27"/>
                </a:solidFill>
                <a:latin typeface="Raleway" pitchFamily="34" charset="0"/>
                <a:ea typeface="Raleway" pitchFamily="34" charset="-122"/>
                <a:cs typeface="Raleway" pitchFamily="34" charset="-120"/>
              </a:rPr>
              <a:t>S14</a:t>
            </a:r>
            <a:endParaRPr lang="en-US" sz="6036" dirty="0"/>
          </a:p>
        </p:txBody>
      </p:sp>
      <p:sp>
        <p:nvSpPr>
          <p:cNvPr id="7" name="Shape 4"/>
          <p:cNvSpPr/>
          <p:nvPr/>
        </p:nvSpPr>
        <p:spPr>
          <a:xfrm>
            <a:off x="833199" y="6554391"/>
            <a:ext cx="355402" cy="355402"/>
          </a:xfrm>
          <a:prstGeom prst="roundRect">
            <a:avLst>
              <a:gd name="adj" fmla="val 25726039"/>
            </a:avLst>
          </a:prstGeom>
          <a:noFill/>
          <a:ln w="7620">
            <a:solidFill>
              <a:srgbClr val="FFFFFF"/>
            </a:solidFill>
            <a:prstDash val="solid"/>
          </a:ln>
        </p:spPr>
        <p:txBody>
          <a:bodyPr/>
          <a:lstStyle/>
          <a:p>
            <a:endParaRPr lang="es-CO"/>
          </a:p>
        </p:txBody>
      </p:sp>
      <p:pic>
        <p:nvPicPr>
          <p:cNvPr id="1026" name="Picture 2" descr="Pin de Sandra Sanches en musica | Bts memes, Memes, Memes divertidos">
            <a:extLst>
              <a:ext uri="{FF2B5EF4-FFF2-40B4-BE49-F238E27FC236}">
                <a16:creationId xmlns:a16="http://schemas.microsoft.com/office/drawing/2014/main" id="{2AC3D78E-FC86-AC09-3E20-3D6DEB111D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94" t="11854" r="13601" b="14670"/>
          <a:stretch/>
        </p:blipFill>
        <p:spPr bwMode="auto">
          <a:xfrm>
            <a:off x="7414368" y="2316455"/>
            <a:ext cx="6716239" cy="44156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2">
            <a:extLst>
              <a:ext uri="{FF2B5EF4-FFF2-40B4-BE49-F238E27FC236}">
                <a16:creationId xmlns:a16="http://schemas.microsoft.com/office/drawing/2014/main" id="{87B7167F-3119-107C-10F0-31514E77CFBA}"/>
              </a:ext>
            </a:extLst>
          </p:cNvPr>
          <p:cNvSpPr/>
          <p:nvPr/>
        </p:nvSpPr>
        <p:spPr>
          <a:xfrm>
            <a:off x="8340133" y="1448727"/>
            <a:ext cx="5224102" cy="1009299"/>
          </a:xfrm>
          <a:prstGeom prst="rect">
            <a:avLst/>
          </a:prstGeom>
          <a:noFill/>
          <a:ln/>
        </p:spPr>
        <p:txBody>
          <a:bodyPr wrap="square" rtlCol="0" anchor="t"/>
          <a:lstStyle/>
          <a:p>
            <a:pPr marL="0" indent="0">
              <a:lnSpc>
                <a:spcPts val="7545"/>
              </a:lnSpc>
              <a:buNone/>
            </a:pPr>
            <a:r>
              <a:rPr lang="en-US" sz="4400" b="1" dirty="0" err="1">
                <a:solidFill>
                  <a:srgbClr val="1B1B27"/>
                </a:solidFill>
                <a:latin typeface="Raleway" pitchFamily="34" charset="0"/>
                <a:ea typeface="Raleway" pitchFamily="34" charset="-122"/>
                <a:cs typeface="Raleway" pitchFamily="34" charset="-120"/>
              </a:rPr>
              <a:t>Pov</a:t>
            </a:r>
            <a:r>
              <a:rPr lang="en-US" sz="4400" b="1" dirty="0">
                <a:solidFill>
                  <a:srgbClr val="1B1B27"/>
                </a:solidFill>
                <a:latin typeface="Raleway" pitchFamily="34" charset="0"/>
                <a:ea typeface="Raleway" pitchFamily="34" charset="-122"/>
                <a:cs typeface="Raleway" pitchFamily="34" charset="-120"/>
              </a:rPr>
              <a:t> </a:t>
            </a:r>
            <a:r>
              <a:rPr lang="en-US" sz="4400" b="1" dirty="0" err="1">
                <a:solidFill>
                  <a:srgbClr val="1B1B27"/>
                </a:solidFill>
                <a:latin typeface="Raleway" pitchFamily="34" charset="0"/>
                <a:ea typeface="Raleway" pitchFamily="34" charset="-122"/>
                <a:cs typeface="Raleway" pitchFamily="34" charset="-120"/>
              </a:rPr>
              <a:t>entras</a:t>
            </a:r>
            <a:r>
              <a:rPr lang="en-US" sz="4400" b="1" dirty="0">
                <a:solidFill>
                  <a:srgbClr val="1B1B27"/>
                </a:solidFill>
                <a:latin typeface="Raleway" pitchFamily="34" charset="0"/>
                <a:ea typeface="Raleway" pitchFamily="34" charset="-122"/>
                <a:cs typeface="Raleway" pitchFamily="34" charset="-120"/>
              </a:rPr>
              <a:t> a poob:</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D4946AC-587F-08F8-A816-4AEABF801C25}"/>
              </a:ext>
            </a:extLst>
          </p:cNvPr>
          <p:cNvPicPr>
            <a:picLocks noChangeAspect="1"/>
          </p:cNvPicPr>
          <p:nvPr/>
        </p:nvPicPr>
        <p:blipFill>
          <a:blip r:embed="rId2"/>
          <a:stretch>
            <a:fillRect/>
          </a:stretch>
        </p:blipFill>
        <p:spPr>
          <a:xfrm>
            <a:off x="0" y="0"/>
            <a:ext cx="8798312" cy="8663142"/>
          </a:xfrm>
          <a:prstGeom prst="rect">
            <a:avLst/>
          </a:prstGeom>
        </p:spPr>
      </p:pic>
      <p:pic>
        <p:nvPicPr>
          <p:cNvPr id="5" name="Imagen 4">
            <a:extLst>
              <a:ext uri="{FF2B5EF4-FFF2-40B4-BE49-F238E27FC236}">
                <a16:creationId xmlns:a16="http://schemas.microsoft.com/office/drawing/2014/main" id="{DDE13C8C-5BD3-903C-A92E-19E74EB325FB}"/>
              </a:ext>
            </a:extLst>
          </p:cNvPr>
          <p:cNvPicPr>
            <a:picLocks noChangeAspect="1"/>
          </p:cNvPicPr>
          <p:nvPr/>
        </p:nvPicPr>
        <p:blipFill>
          <a:blip r:embed="rId3"/>
          <a:stretch>
            <a:fillRect/>
          </a:stretch>
        </p:blipFill>
        <p:spPr>
          <a:xfrm>
            <a:off x="8097698" y="4825415"/>
            <a:ext cx="6822643" cy="1266651"/>
          </a:xfrm>
          <a:prstGeom prst="rect">
            <a:avLst/>
          </a:prstGeom>
        </p:spPr>
      </p:pic>
      <p:pic>
        <p:nvPicPr>
          <p:cNvPr id="7" name="Imagen 6">
            <a:extLst>
              <a:ext uri="{FF2B5EF4-FFF2-40B4-BE49-F238E27FC236}">
                <a16:creationId xmlns:a16="http://schemas.microsoft.com/office/drawing/2014/main" id="{3E337F56-FEA7-9C68-56BB-D3A810B83CB5}"/>
              </a:ext>
            </a:extLst>
          </p:cNvPr>
          <p:cNvPicPr>
            <a:picLocks noChangeAspect="1"/>
          </p:cNvPicPr>
          <p:nvPr/>
        </p:nvPicPr>
        <p:blipFill>
          <a:blip r:embed="rId4"/>
          <a:stretch>
            <a:fillRect/>
          </a:stretch>
        </p:blipFill>
        <p:spPr>
          <a:xfrm>
            <a:off x="8947928" y="2720898"/>
            <a:ext cx="6592220" cy="1800476"/>
          </a:xfrm>
          <a:prstGeom prst="rect">
            <a:avLst/>
          </a:prstGeom>
        </p:spPr>
      </p:pic>
    </p:spTree>
    <p:extLst>
      <p:ext uri="{BB962C8B-B14F-4D97-AF65-F5344CB8AC3E}">
        <p14:creationId xmlns:p14="http://schemas.microsoft.com/office/powerpoint/2010/main" val="109094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91440" y="-3691"/>
            <a:ext cx="14630400" cy="8233291"/>
          </a:xfrm>
          <a:prstGeom prst="rect">
            <a:avLst/>
          </a:prstGeom>
          <a:solidFill>
            <a:srgbClr val="FFFFFF">
              <a:alpha val="75000"/>
            </a:srgbClr>
          </a:solidFill>
          <a:ln/>
        </p:spPr>
        <p:txBody>
          <a:bodyPr/>
          <a:lstStyle/>
          <a:p>
            <a:endParaRPr lang="es-CO"/>
          </a:p>
        </p:txBody>
      </p:sp>
      <p:sp>
        <p:nvSpPr>
          <p:cNvPr id="5" name="Text 2"/>
          <p:cNvSpPr/>
          <p:nvPr/>
        </p:nvSpPr>
        <p:spPr>
          <a:xfrm>
            <a:off x="1092994" y="563122"/>
            <a:ext cx="11841154" cy="1489076"/>
          </a:xfrm>
          <a:prstGeom prst="rect">
            <a:avLst/>
          </a:prstGeom>
          <a:noFill/>
          <a:ln/>
        </p:spPr>
        <p:txBody>
          <a:bodyPr wrap="square" rtlCol="0" anchor="t"/>
          <a:lstStyle/>
          <a:p>
            <a:pPr marL="0" indent="0">
              <a:lnSpc>
                <a:spcPts val="4735"/>
              </a:lnSpc>
              <a:buNone/>
            </a:pPr>
            <a:r>
              <a:rPr lang="en-US" sz="3788" dirty="0">
                <a:solidFill>
                  <a:srgbClr val="1B1B27"/>
                </a:solidFill>
                <a:latin typeface="Raleway" pitchFamily="34" charset="0"/>
                <a:ea typeface="Raleway" pitchFamily="34" charset="-122"/>
                <a:cs typeface="Raleway" pitchFamily="34" charset="-120"/>
              </a:rPr>
              <a:t>Herramientas de Java para entrada y salida</a:t>
            </a:r>
            <a:endParaRPr lang="en-US" sz="3788" dirty="0"/>
          </a:p>
        </p:txBody>
      </p:sp>
      <p:sp>
        <p:nvSpPr>
          <p:cNvPr id="6" name="Shape 3"/>
          <p:cNvSpPr/>
          <p:nvPr/>
        </p:nvSpPr>
        <p:spPr>
          <a:xfrm>
            <a:off x="960568" y="2450828"/>
            <a:ext cx="3780890" cy="4058625"/>
          </a:xfrm>
          <a:prstGeom prst="roundRect">
            <a:avLst>
              <a:gd name="adj" fmla="val 2967"/>
            </a:avLst>
          </a:prstGeom>
          <a:solidFill>
            <a:srgbClr val="E1E1EA"/>
          </a:solidFill>
          <a:ln w="7620">
            <a:solidFill>
              <a:srgbClr val="C7C7D0"/>
            </a:solidFill>
            <a:prstDash val="solid"/>
          </a:ln>
        </p:spPr>
        <p:txBody>
          <a:bodyPr/>
          <a:lstStyle/>
          <a:p>
            <a:endParaRPr lang="es-CO"/>
          </a:p>
        </p:txBody>
      </p:sp>
      <p:sp>
        <p:nvSpPr>
          <p:cNvPr id="7" name="Text 4"/>
          <p:cNvSpPr/>
          <p:nvPr/>
        </p:nvSpPr>
        <p:spPr>
          <a:xfrm>
            <a:off x="1338558" y="2733459"/>
            <a:ext cx="3115988" cy="372196"/>
          </a:xfrm>
          <a:prstGeom prst="rect">
            <a:avLst/>
          </a:prstGeom>
          <a:noFill/>
          <a:ln/>
        </p:spPr>
        <p:txBody>
          <a:bodyPr wrap="none" rtlCol="0" anchor="t"/>
          <a:lstStyle/>
          <a:p>
            <a:pPr marL="0" indent="0">
              <a:lnSpc>
                <a:spcPts val="2368"/>
              </a:lnSpc>
              <a:buNone/>
            </a:pPr>
            <a:r>
              <a:rPr lang="en-US" sz="1894" dirty="0">
                <a:solidFill>
                  <a:srgbClr val="3C3939"/>
                </a:solidFill>
                <a:latin typeface="Raleway" pitchFamily="34" charset="0"/>
                <a:ea typeface="Raleway" pitchFamily="34" charset="-122"/>
                <a:cs typeface="Raleway" pitchFamily="34" charset="-120"/>
              </a:rPr>
              <a:t>Streams</a:t>
            </a:r>
            <a:endParaRPr lang="en-US" sz="1894" dirty="0"/>
          </a:p>
        </p:txBody>
      </p:sp>
      <p:sp>
        <p:nvSpPr>
          <p:cNvPr id="8" name="Text 5"/>
          <p:cNvSpPr/>
          <p:nvPr/>
        </p:nvSpPr>
        <p:spPr>
          <a:xfrm>
            <a:off x="1219681" y="3754427"/>
            <a:ext cx="3262664" cy="2009375"/>
          </a:xfrm>
          <a:prstGeom prst="rect">
            <a:avLst/>
          </a:prstGeom>
          <a:noFill/>
          <a:ln/>
        </p:spPr>
        <p:txBody>
          <a:bodyPr wrap="square" rtlCol="0" anchor="t"/>
          <a:lstStyle/>
          <a:p>
            <a:pPr marL="0" indent="0">
              <a:lnSpc>
                <a:spcPts val="2424"/>
              </a:lnSpc>
              <a:buNone/>
            </a:pPr>
            <a:r>
              <a:rPr lang="en-US" sz="1515" dirty="0">
                <a:solidFill>
                  <a:srgbClr val="3C3939"/>
                </a:solidFill>
                <a:latin typeface="Roboto" pitchFamily="34" charset="0"/>
                <a:ea typeface="Roboto" pitchFamily="34" charset="-122"/>
                <a:cs typeface="Roboto" pitchFamily="34" charset="-120"/>
              </a:rPr>
              <a:t>Java proporciona una variedad de streams para manejar la entrada y salida de datos, como FileInputStream, FileOutputStream, ObjectInputStream y ObjectOutputStream.</a:t>
            </a:r>
            <a:endParaRPr lang="en-US" sz="1515" dirty="0"/>
          </a:p>
        </p:txBody>
      </p:sp>
      <p:sp>
        <p:nvSpPr>
          <p:cNvPr id="9" name="Shape 6"/>
          <p:cNvSpPr/>
          <p:nvPr/>
        </p:nvSpPr>
        <p:spPr>
          <a:xfrm>
            <a:off x="5443340" y="2450828"/>
            <a:ext cx="3780890" cy="4058625"/>
          </a:xfrm>
          <a:prstGeom prst="roundRect">
            <a:avLst>
              <a:gd name="adj" fmla="val 2967"/>
            </a:avLst>
          </a:prstGeom>
          <a:solidFill>
            <a:srgbClr val="E1E1EA"/>
          </a:solidFill>
          <a:ln w="7620">
            <a:solidFill>
              <a:srgbClr val="C7C7D0"/>
            </a:solidFill>
            <a:prstDash val="solid"/>
          </a:ln>
        </p:spPr>
        <p:txBody>
          <a:bodyPr/>
          <a:lstStyle/>
          <a:p>
            <a:endParaRPr lang="es-CO"/>
          </a:p>
        </p:txBody>
      </p:sp>
      <p:sp>
        <p:nvSpPr>
          <p:cNvPr id="10" name="Text 7"/>
          <p:cNvSpPr/>
          <p:nvPr/>
        </p:nvSpPr>
        <p:spPr>
          <a:xfrm>
            <a:off x="5547538" y="2733459"/>
            <a:ext cx="3115988" cy="372196"/>
          </a:xfrm>
          <a:prstGeom prst="rect">
            <a:avLst/>
          </a:prstGeom>
          <a:noFill/>
          <a:ln/>
        </p:spPr>
        <p:txBody>
          <a:bodyPr wrap="none" rtlCol="0" anchor="t"/>
          <a:lstStyle/>
          <a:p>
            <a:pPr marL="0" indent="0">
              <a:lnSpc>
                <a:spcPts val="2368"/>
              </a:lnSpc>
              <a:buNone/>
            </a:pPr>
            <a:r>
              <a:rPr lang="en-US" sz="1894" dirty="0">
                <a:solidFill>
                  <a:srgbClr val="3C3939"/>
                </a:solidFill>
                <a:latin typeface="Raleway" pitchFamily="34" charset="0"/>
                <a:ea typeface="Raleway" pitchFamily="34" charset="-122"/>
                <a:cs typeface="Raleway" pitchFamily="34" charset="-120"/>
              </a:rPr>
              <a:t>Readers y Writers</a:t>
            </a:r>
            <a:endParaRPr lang="en-US" sz="1894" dirty="0"/>
          </a:p>
        </p:txBody>
      </p:sp>
      <p:sp>
        <p:nvSpPr>
          <p:cNvPr id="11" name="Text 8"/>
          <p:cNvSpPr/>
          <p:nvPr/>
        </p:nvSpPr>
        <p:spPr>
          <a:xfrm>
            <a:off x="5617656" y="3862067"/>
            <a:ext cx="3262664" cy="1905198"/>
          </a:xfrm>
          <a:prstGeom prst="rect">
            <a:avLst/>
          </a:prstGeom>
          <a:noFill/>
          <a:ln/>
        </p:spPr>
        <p:txBody>
          <a:bodyPr wrap="square" rtlCol="0" anchor="t"/>
          <a:lstStyle/>
          <a:p>
            <a:pPr marL="0" indent="0">
              <a:lnSpc>
                <a:spcPts val="2424"/>
              </a:lnSpc>
              <a:buNone/>
            </a:pPr>
            <a:r>
              <a:rPr lang="en-US" sz="1515" dirty="0">
                <a:solidFill>
                  <a:srgbClr val="3C3939"/>
                </a:solidFill>
                <a:latin typeface="Roboto" pitchFamily="34" charset="0"/>
                <a:ea typeface="Roboto" pitchFamily="34" charset="-122"/>
                <a:cs typeface="Roboto" pitchFamily="34" charset="-120"/>
              </a:rPr>
              <a:t>Herramientas como BufferedReader y PrintWriter facilitan la lectura y escritura de texto de una manera más intuitiva.</a:t>
            </a:r>
            <a:endParaRPr lang="en-US" sz="1515" dirty="0"/>
          </a:p>
        </p:txBody>
      </p:sp>
      <p:sp>
        <p:nvSpPr>
          <p:cNvPr id="12" name="Shape 9"/>
          <p:cNvSpPr/>
          <p:nvPr/>
        </p:nvSpPr>
        <p:spPr>
          <a:xfrm>
            <a:off x="9756518" y="2546414"/>
            <a:ext cx="3780890" cy="4058625"/>
          </a:xfrm>
          <a:prstGeom prst="roundRect">
            <a:avLst>
              <a:gd name="adj" fmla="val 2967"/>
            </a:avLst>
          </a:prstGeom>
          <a:solidFill>
            <a:srgbClr val="E1E1EA"/>
          </a:solidFill>
          <a:ln w="7620">
            <a:solidFill>
              <a:srgbClr val="C7C7D0"/>
            </a:solidFill>
            <a:prstDash val="solid"/>
          </a:ln>
        </p:spPr>
        <p:txBody>
          <a:bodyPr/>
          <a:lstStyle/>
          <a:p>
            <a:endParaRPr lang="es-CO"/>
          </a:p>
        </p:txBody>
      </p:sp>
      <p:sp>
        <p:nvSpPr>
          <p:cNvPr id="13" name="Text 10"/>
          <p:cNvSpPr/>
          <p:nvPr/>
        </p:nvSpPr>
        <p:spPr>
          <a:xfrm>
            <a:off x="9977231" y="2828126"/>
            <a:ext cx="3115988" cy="372196"/>
          </a:xfrm>
          <a:prstGeom prst="rect">
            <a:avLst/>
          </a:prstGeom>
          <a:noFill/>
          <a:ln/>
        </p:spPr>
        <p:txBody>
          <a:bodyPr wrap="none" rtlCol="0" anchor="t"/>
          <a:lstStyle/>
          <a:p>
            <a:pPr marL="0" indent="0">
              <a:lnSpc>
                <a:spcPts val="2368"/>
              </a:lnSpc>
              <a:buNone/>
            </a:pPr>
            <a:r>
              <a:rPr lang="en-US" sz="1894" dirty="0">
                <a:solidFill>
                  <a:srgbClr val="3C3939"/>
                </a:solidFill>
                <a:latin typeface="Raleway" pitchFamily="34" charset="0"/>
                <a:ea typeface="Raleway" pitchFamily="34" charset="-122"/>
                <a:cs typeface="Raleway" pitchFamily="34" charset="-120"/>
              </a:rPr>
              <a:t>Clases de sistema</a:t>
            </a:r>
            <a:endParaRPr lang="en-US" sz="1894" dirty="0"/>
          </a:p>
        </p:txBody>
      </p:sp>
      <p:sp>
        <p:nvSpPr>
          <p:cNvPr id="14" name="Text 11"/>
          <p:cNvSpPr/>
          <p:nvPr/>
        </p:nvSpPr>
        <p:spPr>
          <a:xfrm>
            <a:off x="9977231" y="3858300"/>
            <a:ext cx="3262664" cy="2286237"/>
          </a:xfrm>
          <a:prstGeom prst="rect">
            <a:avLst/>
          </a:prstGeom>
          <a:noFill/>
          <a:ln/>
        </p:spPr>
        <p:txBody>
          <a:bodyPr wrap="square" rtlCol="0" anchor="t"/>
          <a:lstStyle/>
          <a:p>
            <a:pPr marL="0" indent="0">
              <a:lnSpc>
                <a:spcPts val="2424"/>
              </a:lnSpc>
              <a:buNone/>
            </a:pPr>
            <a:r>
              <a:rPr lang="en-US" sz="1515" dirty="0">
                <a:solidFill>
                  <a:srgbClr val="3C3939"/>
                </a:solidFill>
                <a:latin typeface="Roboto" pitchFamily="34" charset="0"/>
                <a:ea typeface="Roboto" pitchFamily="34" charset="-122"/>
                <a:cs typeface="Roboto" pitchFamily="34" charset="-120"/>
              </a:rPr>
              <a:t>Las clases System.in, System.out y System.err permiten interactuar con la entrada estándar, salida estándar y salida de error, respectivamente.</a:t>
            </a:r>
            <a:endParaRPr lang="en-US" sz="151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30791"/>
          </a:xfrm>
          <a:prstGeom prst="rect">
            <a:avLst/>
          </a:prstGeom>
          <a:solidFill>
            <a:srgbClr val="FFFFFF">
              <a:alpha val="75000"/>
            </a:srgbClr>
          </a:solidFill>
          <a:ln/>
        </p:spPr>
        <p:txBody>
          <a:bodyPr/>
          <a:lstStyle/>
          <a:p>
            <a:endParaRPr lang="es-CO" dirty="0"/>
          </a:p>
        </p:txBody>
      </p:sp>
      <p:sp>
        <p:nvSpPr>
          <p:cNvPr id="5" name="Text 2"/>
          <p:cNvSpPr/>
          <p:nvPr/>
        </p:nvSpPr>
        <p:spPr>
          <a:xfrm>
            <a:off x="475975" y="251884"/>
            <a:ext cx="4597122" cy="574596"/>
          </a:xfrm>
          <a:prstGeom prst="rect">
            <a:avLst/>
          </a:prstGeom>
          <a:noFill/>
          <a:ln/>
        </p:spPr>
        <p:txBody>
          <a:bodyPr wrap="none" rtlCol="0" anchor="t"/>
          <a:lstStyle/>
          <a:p>
            <a:pPr marL="0" indent="0">
              <a:lnSpc>
                <a:spcPts val="4525"/>
              </a:lnSpc>
              <a:buNone/>
            </a:pPr>
            <a:r>
              <a:rPr lang="en-US" sz="3620" dirty="0">
                <a:solidFill>
                  <a:srgbClr val="1B1B27"/>
                </a:solidFill>
                <a:latin typeface="Raleway" pitchFamily="34" charset="0"/>
                <a:ea typeface="Raleway" pitchFamily="34" charset="-122"/>
                <a:cs typeface="Raleway" pitchFamily="34" charset="-120"/>
              </a:rPr>
              <a:t>FileOutputStream</a:t>
            </a:r>
            <a:endParaRPr lang="en-US" sz="3620" dirty="0"/>
          </a:p>
        </p:txBody>
      </p:sp>
      <p:sp>
        <p:nvSpPr>
          <p:cNvPr id="6" name="Shape 3"/>
          <p:cNvSpPr/>
          <p:nvPr/>
        </p:nvSpPr>
        <p:spPr>
          <a:xfrm>
            <a:off x="4824971" y="1102228"/>
            <a:ext cx="36671" cy="4070628"/>
          </a:xfrm>
          <a:prstGeom prst="roundRect">
            <a:avLst>
              <a:gd name="adj" fmla="val 225655"/>
            </a:avLst>
          </a:prstGeom>
          <a:solidFill>
            <a:srgbClr val="C7C7D0"/>
          </a:solidFill>
          <a:ln/>
        </p:spPr>
        <p:txBody>
          <a:bodyPr/>
          <a:lstStyle/>
          <a:p>
            <a:endParaRPr lang="es-CO"/>
          </a:p>
        </p:txBody>
      </p:sp>
      <p:sp>
        <p:nvSpPr>
          <p:cNvPr id="7" name="Shape 4"/>
          <p:cNvSpPr/>
          <p:nvPr/>
        </p:nvSpPr>
        <p:spPr>
          <a:xfrm>
            <a:off x="3992903" y="1434294"/>
            <a:ext cx="643533" cy="36671"/>
          </a:xfrm>
          <a:prstGeom prst="roundRect">
            <a:avLst>
              <a:gd name="adj" fmla="val 225655"/>
            </a:avLst>
          </a:prstGeom>
          <a:solidFill>
            <a:srgbClr val="C7C7D0"/>
          </a:solidFill>
          <a:ln/>
        </p:spPr>
        <p:txBody>
          <a:bodyPr/>
          <a:lstStyle/>
          <a:p>
            <a:endParaRPr lang="es-CO"/>
          </a:p>
        </p:txBody>
      </p:sp>
      <p:sp>
        <p:nvSpPr>
          <p:cNvPr id="8" name="Shape 5"/>
          <p:cNvSpPr/>
          <p:nvPr/>
        </p:nvSpPr>
        <p:spPr>
          <a:xfrm>
            <a:off x="4636436" y="1245818"/>
            <a:ext cx="413742" cy="413742"/>
          </a:xfrm>
          <a:prstGeom prst="roundRect">
            <a:avLst>
              <a:gd name="adj" fmla="val 20000"/>
            </a:avLst>
          </a:prstGeom>
          <a:solidFill>
            <a:srgbClr val="E1E1EA"/>
          </a:solidFill>
          <a:ln w="7620">
            <a:solidFill>
              <a:srgbClr val="C7C7D0"/>
            </a:solidFill>
            <a:prstDash val="solid"/>
          </a:ln>
        </p:spPr>
        <p:txBody>
          <a:bodyPr/>
          <a:lstStyle/>
          <a:p>
            <a:endParaRPr lang="es-CO"/>
          </a:p>
        </p:txBody>
      </p:sp>
      <p:sp>
        <p:nvSpPr>
          <p:cNvPr id="9" name="Text 6"/>
          <p:cNvSpPr/>
          <p:nvPr/>
        </p:nvSpPr>
        <p:spPr>
          <a:xfrm>
            <a:off x="4784192" y="1280227"/>
            <a:ext cx="118110" cy="344805"/>
          </a:xfrm>
          <a:prstGeom prst="rect">
            <a:avLst/>
          </a:prstGeom>
          <a:noFill/>
          <a:ln/>
        </p:spPr>
        <p:txBody>
          <a:bodyPr wrap="none" rtlCol="0" anchor="t"/>
          <a:lstStyle/>
          <a:p>
            <a:pPr marL="0" indent="0" algn="ctr">
              <a:lnSpc>
                <a:spcPts val="2715"/>
              </a:lnSpc>
              <a:buNone/>
            </a:pPr>
            <a:r>
              <a:rPr lang="en-US" sz="2172" dirty="0">
                <a:solidFill>
                  <a:srgbClr val="3C3939"/>
                </a:solidFill>
                <a:latin typeface="Raleway" pitchFamily="34" charset="0"/>
                <a:ea typeface="Raleway" pitchFamily="34" charset="-122"/>
                <a:cs typeface="Raleway" pitchFamily="34" charset="-120"/>
              </a:rPr>
              <a:t>1</a:t>
            </a:r>
            <a:endParaRPr lang="en-US" sz="2172" dirty="0"/>
          </a:p>
        </p:txBody>
      </p:sp>
      <p:sp>
        <p:nvSpPr>
          <p:cNvPr id="10" name="Text 7"/>
          <p:cNvSpPr/>
          <p:nvPr/>
        </p:nvSpPr>
        <p:spPr>
          <a:xfrm>
            <a:off x="1533489" y="1286061"/>
            <a:ext cx="2298502" cy="287298"/>
          </a:xfrm>
          <a:prstGeom prst="rect">
            <a:avLst/>
          </a:prstGeom>
          <a:noFill/>
          <a:ln/>
        </p:spPr>
        <p:txBody>
          <a:bodyPr wrap="none" rtlCol="0" anchor="t"/>
          <a:lstStyle/>
          <a:p>
            <a:pPr marL="0" indent="0" algn="r">
              <a:lnSpc>
                <a:spcPts val="2262"/>
              </a:lnSpc>
              <a:buNone/>
            </a:pPr>
            <a:r>
              <a:rPr lang="en-US" sz="1810" b="1" dirty="0">
                <a:solidFill>
                  <a:srgbClr val="3C3939"/>
                </a:solidFill>
                <a:latin typeface="Raleway" pitchFamily="34" charset="0"/>
                <a:ea typeface="Raleway" pitchFamily="34" charset="-122"/>
                <a:cs typeface="Raleway" pitchFamily="34" charset="-120"/>
              </a:rPr>
              <a:t>¿Qué es?</a:t>
            </a:r>
            <a:endParaRPr lang="en-US" sz="1810" b="1" dirty="0"/>
          </a:p>
        </p:txBody>
      </p:sp>
      <p:sp>
        <p:nvSpPr>
          <p:cNvPr id="11" name="Text 8"/>
          <p:cNvSpPr/>
          <p:nvPr/>
        </p:nvSpPr>
        <p:spPr>
          <a:xfrm>
            <a:off x="475975" y="1683611"/>
            <a:ext cx="3356015" cy="882253"/>
          </a:xfrm>
          <a:prstGeom prst="rect">
            <a:avLst/>
          </a:prstGeom>
          <a:noFill/>
          <a:ln/>
        </p:spPr>
        <p:txBody>
          <a:bodyPr wrap="square" rtlCol="0" anchor="t"/>
          <a:lstStyle/>
          <a:p>
            <a:pPr marL="0" indent="0" algn="r">
              <a:lnSpc>
                <a:spcPts val="2317"/>
              </a:lnSpc>
              <a:buNone/>
            </a:pPr>
            <a:r>
              <a:rPr lang="en-US" sz="1448" dirty="0">
                <a:solidFill>
                  <a:srgbClr val="3C3939"/>
                </a:solidFill>
                <a:latin typeface="Roboto" pitchFamily="34" charset="0"/>
                <a:ea typeface="Roboto" pitchFamily="34" charset="-122"/>
                <a:cs typeface="Roboto" pitchFamily="34" charset="-120"/>
              </a:rPr>
              <a:t>FileOutputStream es una clase de Java que permite escribir datos binarios a un archivo en el sistema de archivos.</a:t>
            </a:r>
            <a:endParaRPr lang="en-US" sz="1448" dirty="0"/>
          </a:p>
        </p:txBody>
      </p:sp>
      <p:sp>
        <p:nvSpPr>
          <p:cNvPr id="12" name="Shape 9"/>
          <p:cNvSpPr/>
          <p:nvPr/>
        </p:nvSpPr>
        <p:spPr>
          <a:xfrm>
            <a:off x="4061015" y="3558695"/>
            <a:ext cx="643533" cy="36671"/>
          </a:xfrm>
          <a:prstGeom prst="roundRect">
            <a:avLst>
              <a:gd name="adj" fmla="val 225655"/>
            </a:avLst>
          </a:prstGeom>
          <a:solidFill>
            <a:srgbClr val="C7C7D0"/>
          </a:solidFill>
          <a:ln/>
        </p:spPr>
        <p:txBody>
          <a:bodyPr/>
          <a:lstStyle/>
          <a:p>
            <a:endParaRPr lang="es-CO"/>
          </a:p>
        </p:txBody>
      </p:sp>
      <p:sp>
        <p:nvSpPr>
          <p:cNvPr id="13" name="Shape 10"/>
          <p:cNvSpPr/>
          <p:nvPr/>
        </p:nvSpPr>
        <p:spPr>
          <a:xfrm>
            <a:off x="4656380" y="3411030"/>
            <a:ext cx="413742" cy="413742"/>
          </a:xfrm>
          <a:prstGeom prst="roundRect">
            <a:avLst>
              <a:gd name="adj" fmla="val 20000"/>
            </a:avLst>
          </a:prstGeom>
          <a:solidFill>
            <a:srgbClr val="E1E1EA"/>
          </a:solidFill>
          <a:ln w="7620">
            <a:solidFill>
              <a:srgbClr val="C7C7D0"/>
            </a:solidFill>
            <a:prstDash val="solid"/>
          </a:ln>
        </p:spPr>
        <p:txBody>
          <a:bodyPr/>
          <a:lstStyle/>
          <a:p>
            <a:endParaRPr lang="es-CO"/>
          </a:p>
        </p:txBody>
      </p:sp>
      <p:sp>
        <p:nvSpPr>
          <p:cNvPr id="14" name="Text 11"/>
          <p:cNvSpPr/>
          <p:nvPr/>
        </p:nvSpPr>
        <p:spPr>
          <a:xfrm>
            <a:off x="4771453" y="3445499"/>
            <a:ext cx="143708" cy="344805"/>
          </a:xfrm>
          <a:prstGeom prst="rect">
            <a:avLst/>
          </a:prstGeom>
          <a:noFill/>
          <a:ln/>
        </p:spPr>
        <p:txBody>
          <a:bodyPr wrap="none" rtlCol="0" anchor="t"/>
          <a:lstStyle/>
          <a:p>
            <a:pPr marL="0" indent="0" algn="ctr">
              <a:lnSpc>
                <a:spcPts val="2715"/>
              </a:lnSpc>
              <a:buNone/>
            </a:pPr>
            <a:r>
              <a:rPr lang="en-US" sz="2172" dirty="0">
                <a:solidFill>
                  <a:srgbClr val="3C3939"/>
                </a:solidFill>
                <a:latin typeface="Raleway" pitchFamily="34" charset="0"/>
                <a:ea typeface="Raleway" pitchFamily="34" charset="-122"/>
                <a:cs typeface="Raleway" pitchFamily="34" charset="-120"/>
              </a:rPr>
              <a:t>2</a:t>
            </a:r>
            <a:endParaRPr lang="en-US" sz="2172" dirty="0"/>
          </a:p>
        </p:txBody>
      </p:sp>
      <p:sp>
        <p:nvSpPr>
          <p:cNvPr id="15" name="Text 12"/>
          <p:cNvSpPr/>
          <p:nvPr/>
        </p:nvSpPr>
        <p:spPr>
          <a:xfrm>
            <a:off x="1861388" y="3243410"/>
            <a:ext cx="2298502" cy="287298"/>
          </a:xfrm>
          <a:prstGeom prst="rect">
            <a:avLst/>
          </a:prstGeom>
          <a:noFill/>
          <a:ln/>
        </p:spPr>
        <p:txBody>
          <a:bodyPr wrap="none" rtlCol="0" anchor="t"/>
          <a:lstStyle/>
          <a:p>
            <a:pPr marL="0" indent="0" algn="l">
              <a:lnSpc>
                <a:spcPts val="2262"/>
              </a:lnSpc>
              <a:buNone/>
            </a:pPr>
            <a:r>
              <a:rPr lang="en-US" sz="1810" b="1" dirty="0">
                <a:solidFill>
                  <a:srgbClr val="3C3939"/>
                </a:solidFill>
                <a:latin typeface="Raleway" pitchFamily="34" charset="0"/>
                <a:ea typeface="Raleway" pitchFamily="34" charset="-122"/>
                <a:cs typeface="Raleway" pitchFamily="34" charset="-120"/>
              </a:rPr>
              <a:t>¿Cómo funciona?</a:t>
            </a:r>
            <a:endParaRPr lang="en-US" sz="1810" b="1" dirty="0"/>
          </a:p>
        </p:txBody>
      </p:sp>
      <p:sp>
        <p:nvSpPr>
          <p:cNvPr id="16" name="Text 13"/>
          <p:cNvSpPr/>
          <p:nvPr/>
        </p:nvSpPr>
        <p:spPr>
          <a:xfrm>
            <a:off x="442745" y="3568850"/>
            <a:ext cx="3711240" cy="1270356"/>
          </a:xfrm>
          <a:prstGeom prst="rect">
            <a:avLst/>
          </a:prstGeom>
          <a:noFill/>
          <a:ln/>
        </p:spPr>
        <p:txBody>
          <a:bodyPr wrap="square" rtlCol="0" anchor="t"/>
          <a:lstStyle/>
          <a:p>
            <a:pPr marL="0" indent="0" algn="l">
              <a:lnSpc>
                <a:spcPts val="2317"/>
              </a:lnSpc>
              <a:buNone/>
            </a:pPr>
            <a:r>
              <a:rPr lang="en-US" sz="1448" dirty="0">
                <a:solidFill>
                  <a:srgbClr val="3C3939"/>
                </a:solidFill>
                <a:latin typeface="Roboto" pitchFamily="34" charset="0"/>
                <a:ea typeface="Roboto" pitchFamily="34" charset="-122"/>
                <a:cs typeface="Roboto" pitchFamily="34" charset="-120"/>
              </a:rPr>
              <a:t>Se crea una instancia de FileOutputStream apuntando a un archivo específico, luego se pueden escribir bytes, enteros, cadenas, etc. al archivo.</a:t>
            </a:r>
            <a:endParaRPr lang="en-US" sz="1448" dirty="0"/>
          </a:p>
        </p:txBody>
      </p:sp>
      <p:sp>
        <p:nvSpPr>
          <p:cNvPr id="17" name="Shape 14"/>
          <p:cNvSpPr/>
          <p:nvPr/>
        </p:nvSpPr>
        <p:spPr>
          <a:xfrm>
            <a:off x="4024656" y="5095587"/>
            <a:ext cx="643533" cy="36671"/>
          </a:xfrm>
          <a:prstGeom prst="roundRect">
            <a:avLst>
              <a:gd name="adj" fmla="val 225655"/>
            </a:avLst>
          </a:prstGeom>
          <a:solidFill>
            <a:srgbClr val="C7C7D0"/>
          </a:solidFill>
          <a:ln/>
        </p:spPr>
        <p:txBody>
          <a:bodyPr/>
          <a:lstStyle/>
          <a:p>
            <a:endParaRPr lang="es-CO"/>
          </a:p>
        </p:txBody>
      </p:sp>
      <p:sp>
        <p:nvSpPr>
          <p:cNvPr id="18" name="Shape 15"/>
          <p:cNvSpPr/>
          <p:nvPr/>
        </p:nvSpPr>
        <p:spPr>
          <a:xfrm>
            <a:off x="4654771" y="4925328"/>
            <a:ext cx="413742" cy="413742"/>
          </a:xfrm>
          <a:prstGeom prst="roundRect">
            <a:avLst>
              <a:gd name="adj" fmla="val 20000"/>
            </a:avLst>
          </a:prstGeom>
          <a:solidFill>
            <a:srgbClr val="E1E1EA"/>
          </a:solidFill>
          <a:ln w="7620">
            <a:solidFill>
              <a:srgbClr val="C7C7D0"/>
            </a:solidFill>
            <a:prstDash val="solid"/>
          </a:ln>
        </p:spPr>
        <p:txBody>
          <a:bodyPr/>
          <a:lstStyle/>
          <a:p>
            <a:endParaRPr lang="es-CO"/>
          </a:p>
        </p:txBody>
      </p:sp>
      <p:sp>
        <p:nvSpPr>
          <p:cNvPr id="19" name="Text 16"/>
          <p:cNvSpPr/>
          <p:nvPr/>
        </p:nvSpPr>
        <p:spPr>
          <a:xfrm>
            <a:off x="4788002" y="4883566"/>
            <a:ext cx="147280" cy="344805"/>
          </a:xfrm>
          <a:prstGeom prst="rect">
            <a:avLst/>
          </a:prstGeom>
          <a:noFill/>
          <a:ln/>
        </p:spPr>
        <p:txBody>
          <a:bodyPr wrap="none" rtlCol="0" anchor="t"/>
          <a:lstStyle/>
          <a:p>
            <a:pPr marL="0" indent="0" algn="ctr">
              <a:lnSpc>
                <a:spcPts val="2715"/>
              </a:lnSpc>
              <a:buNone/>
            </a:pPr>
            <a:r>
              <a:rPr lang="en-US" sz="2172" dirty="0">
                <a:solidFill>
                  <a:srgbClr val="3C3939"/>
                </a:solidFill>
                <a:latin typeface="Raleway" pitchFamily="34" charset="0"/>
                <a:ea typeface="Raleway" pitchFamily="34" charset="-122"/>
                <a:cs typeface="Raleway" pitchFamily="34" charset="-120"/>
              </a:rPr>
              <a:t>3</a:t>
            </a:r>
            <a:endParaRPr lang="en-US" sz="2172" dirty="0"/>
          </a:p>
        </p:txBody>
      </p:sp>
      <p:sp>
        <p:nvSpPr>
          <p:cNvPr id="20" name="Text 17"/>
          <p:cNvSpPr/>
          <p:nvPr/>
        </p:nvSpPr>
        <p:spPr>
          <a:xfrm>
            <a:off x="1595827" y="4894429"/>
            <a:ext cx="2298502" cy="287298"/>
          </a:xfrm>
          <a:prstGeom prst="rect">
            <a:avLst/>
          </a:prstGeom>
          <a:noFill/>
          <a:ln/>
        </p:spPr>
        <p:txBody>
          <a:bodyPr wrap="none" rtlCol="0" anchor="t"/>
          <a:lstStyle/>
          <a:p>
            <a:pPr marL="0" indent="0" algn="r">
              <a:lnSpc>
                <a:spcPts val="2262"/>
              </a:lnSpc>
              <a:buNone/>
            </a:pPr>
            <a:r>
              <a:rPr lang="en-US" sz="1810" b="1" dirty="0">
                <a:solidFill>
                  <a:srgbClr val="3C3939"/>
                </a:solidFill>
                <a:latin typeface="Raleway" pitchFamily="34" charset="0"/>
                <a:ea typeface="Raleway" pitchFamily="34" charset="-122"/>
                <a:cs typeface="Raleway" pitchFamily="34" charset="-120"/>
              </a:rPr>
              <a:t>Ventajas</a:t>
            </a:r>
            <a:endParaRPr lang="en-US" sz="1810" b="1" dirty="0"/>
          </a:p>
        </p:txBody>
      </p:sp>
      <p:sp>
        <p:nvSpPr>
          <p:cNvPr id="21" name="Text 18"/>
          <p:cNvSpPr/>
          <p:nvPr/>
        </p:nvSpPr>
        <p:spPr>
          <a:xfrm>
            <a:off x="556362" y="5277646"/>
            <a:ext cx="3356015" cy="882253"/>
          </a:xfrm>
          <a:prstGeom prst="rect">
            <a:avLst/>
          </a:prstGeom>
          <a:noFill/>
          <a:ln/>
        </p:spPr>
        <p:txBody>
          <a:bodyPr wrap="square" rtlCol="0" anchor="t"/>
          <a:lstStyle/>
          <a:p>
            <a:pPr marL="0" indent="0" algn="r">
              <a:lnSpc>
                <a:spcPts val="2317"/>
              </a:lnSpc>
              <a:buNone/>
            </a:pPr>
            <a:r>
              <a:rPr lang="en-US" sz="1448" dirty="0">
                <a:solidFill>
                  <a:srgbClr val="3C3939"/>
                </a:solidFill>
                <a:latin typeface="Roboto" pitchFamily="34" charset="0"/>
                <a:ea typeface="Roboto" pitchFamily="34" charset="-122"/>
                <a:cs typeface="Roboto" pitchFamily="34" charset="-120"/>
              </a:rPr>
              <a:t>Es una herramienta eficiente y confiable para guardar datos de manera permanente en el sistema de archivos.</a:t>
            </a:r>
            <a:endParaRPr lang="en-US" sz="1448" dirty="0"/>
          </a:p>
        </p:txBody>
      </p:sp>
      <p:pic>
        <p:nvPicPr>
          <p:cNvPr id="24" name="Imagen 23">
            <a:extLst>
              <a:ext uri="{FF2B5EF4-FFF2-40B4-BE49-F238E27FC236}">
                <a16:creationId xmlns:a16="http://schemas.microsoft.com/office/drawing/2014/main" id="{DB678A50-F00F-27DE-4D46-1C30EAB7459F}"/>
              </a:ext>
            </a:extLst>
          </p:cNvPr>
          <p:cNvPicPr>
            <a:picLocks noChangeAspect="1"/>
          </p:cNvPicPr>
          <p:nvPr/>
        </p:nvPicPr>
        <p:blipFill>
          <a:blip r:embed="rId3"/>
          <a:stretch>
            <a:fillRect/>
          </a:stretch>
        </p:blipFill>
        <p:spPr>
          <a:xfrm>
            <a:off x="5773765" y="623266"/>
            <a:ext cx="8350382" cy="56444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2"/>
          <p:cNvSpPr/>
          <p:nvPr/>
        </p:nvSpPr>
        <p:spPr>
          <a:xfrm>
            <a:off x="397491" y="47729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ObjectOutputStream</a:t>
            </a:r>
            <a:endParaRPr lang="en-US" sz="4374" dirty="0"/>
          </a:p>
        </p:txBody>
      </p:sp>
      <p:sp>
        <p:nvSpPr>
          <p:cNvPr id="6" name="Text 3"/>
          <p:cNvSpPr/>
          <p:nvPr/>
        </p:nvSpPr>
        <p:spPr>
          <a:xfrm>
            <a:off x="429350" y="1554383"/>
            <a:ext cx="5049431" cy="1421606"/>
          </a:xfrm>
          <a:prstGeom prst="rect">
            <a:avLst/>
          </a:prstGeom>
          <a:noFill/>
          <a:ln/>
        </p:spPr>
        <p:txBody>
          <a:bodyPr wrap="square" rtlCol="0" anchor="t"/>
          <a:lstStyle/>
          <a:p>
            <a:pPr marL="0" indent="0">
              <a:lnSpc>
                <a:spcPts val="2799"/>
              </a:lnSpc>
              <a:buNone/>
            </a:pPr>
            <a:r>
              <a:rPr lang="en-US" sz="1750" dirty="0" err="1">
                <a:solidFill>
                  <a:srgbClr val="3C3939"/>
                </a:solidFill>
                <a:latin typeface="Roboto" pitchFamily="34" charset="0"/>
                <a:ea typeface="Roboto" pitchFamily="34" charset="-122"/>
                <a:cs typeface="Roboto" pitchFamily="34" charset="-120"/>
              </a:rPr>
              <a:t>Permite</a:t>
            </a:r>
            <a:r>
              <a:rPr lang="en-US" sz="1750" dirty="0">
                <a:solidFill>
                  <a:srgbClr val="3C3939"/>
                </a:solidFill>
                <a:latin typeface="Roboto" pitchFamily="34" charset="0"/>
                <a:ea typeface="Roboto" pitchFamily="34" charset="-122"/>
                <a:cs typeface="Roboto" pitchFamily="34" charset="-120"/>
              </a:rPr>
              <a:t> serializar objetos y escribirlos a un flujo de salida, como un archivo o una conexión de red. Esto facilita la transferencia y almacenamiento de datos complejos de manera eficiente y portable.</a:t>
            </a:r>
            <a:endParaRPr lang="en-US" sz="1750" dirty="0"/>
          </a:p>
        </p:txBody>
      </p:sp>
      <p:sp>
        <p:nvSpPr>
          <p:cNvPr id="7" name="Text 4"/>
          <p:cNvSpPr/>
          <p:nvPr/>
        </p:nvSpPr>
        <p:spPr>
          <a:xfrm>
            <a:off x="429349" y="3526495"/>
            <a:ext cx="5385823" cy="1137972"/>
          </a:xfrm>
          <a:prstGeom prst="rect">
            <a:avLst/>
          </a:prstGeom>
          <a:noFill/>
          <a:ln/>
        </p:spPr>
        <p:txBody>
          <a:bodyPr wrap="squar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Convierte objetos Java en una </a:t>
            </a:r>
            <a:r>
              <a:rPr lang="en-US" sz="1750" b="1" dirty="0">
                <a:solidFill>
                  <a:srgbClr val="3C3939"/>
                </a:solidFill>
                <a:latin typeface="Roboto" pitchFamily="34" charset="0"/>
                <a:ea typeface="Roboto" pitchFamily="34" charset="-122"/>
                <a:cs typeface="Roboto" pitchFamily="34" charset="-120"/>
              </a:rPr>
              <a:t>secuencia de bytes</a:t>
            </a:r>
            <a:r>
              <a:rPr lang="en-US" sz="1750" dirty="0">
                <a:solidFill>
                  <a:srgbClr val="3C3939"/>
                </a:solidFill>
                <a:latin typeface="Roboto" pitchFamily="34" charset="0"/>
                <a:ea typeface="Roboto" pitchFamily="34" charset="-122"/>
                <a:cs typeface="Roboto" pitchFamily="34" charset="-120"/>
              </a:rPr>
              <a:t> que pueden enviarse a través de la red o guardarse en disco.</a:t>
            </a:r>
            <a:endParaRPr lang="en-US" sz="1750" dirty="0"/>
          </a:p>
        </p:txBody>
      </p:sp>
      <p:sp>
        <p:nvSpPr>
          <p:cNvPr id="8" name="Text 5"/>
          <p:cNvSpPr/>
          <p:nvPr/>
        </p:nvSpPr>
        <p:spPr>
          <a:xfrm>
            <a:off x="397491" y="4780309"/>
            <a:ext cx="478068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Maneja automáticamente la </a:t>
            </a:r>
            <a:r>
              <a:rPr lang="en-US" sz="1750" b="1" dirty="0">
                <a:solidFill>
                  <a:srgbClr val="3C3939"/>
                </a:solidFill>
                <a:latin typeface="Roboto" pitchFamily="34" charset="0"/>
                <a:ea typeface="Roboto" pitchFamily="34" charset="-122"/>
                <a:cs typeface="Roboto" pitchFamily="34" charset="-120"/>
              </a:rPr>
              <a:t>serialización </a:t>
            </a:r>
            <a:r>
              <a:rPr lang="en-US" sz="1750" dirty="0">
                <a:solidFill>
                  <a:srgbClr val="3C3939"/>
                </a:solidFill>
                <a:latin typeface="Roboto" pitchFamily="34" charset="0"/>
                <a:ea typeface="Roboto" pitchFamily="34" charset="-122"/>
                <a:cs typeface="Roboto" pitchFamily="34" charset="-120"/>
              </a:rPr>
              <a:t>de objetos anidados y referencias circulares.</a:t>
            </a:r>
            <a:endParaRPr lang="en-US" sz="1750" dirty="0"/>
          </a:p>
        </p:txBody>
      </p:sp>
      <p:sp>
        <p:nvSpPr>
          <p:cNvPr id="9" name="Text 6"/>
          <p:cNvSpPr/>
          <p:nvPr/>
        </p:nvSpPr>
        <p:spPr>
          <a:xfrm>
            <a:off x="429350" y="6021950"/>
            <a:ext cx="48937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Proporciona métodos </a:t>
            </a:r>
            <a:r>
              <a:rPr lang="en-US" sz="1750" b="1" dirty="0">
                <a:solidFill>
                  <a:srgbClr val="3C3939"/>
                </a:solidFill>
                <a:latin typeface="Roboto" pitchFamily="34" charset="0"/>
                <a:ea typeface="Roboto" pitchFamily="34" charset="-122"/>
                <a:cs typeface="Roboto" pitchFamily="34" charset="-120"/>
              </a:rPr>
              <a:t>flexibles para controlar el proceso de serialización</a:t>
            </a:r>
            <a:r>
              <a:rPr lang="en-US" sz="1750" dirty="0">
                <a:solidFill>
                  <a:srgbClr val="3C3939"/>
                </a:solidFill>
                <a:latin typeface="Roboto" pitchFamily="34" charset="0"/>
                <a:ea typeface="Roboto" pitchFamily="34" charset="-122"/>
                <a:cs typeface="Roboto" pitchFamily="34" charset="-120"/>
              </a:rPr>
              <a:t>, como la capacidad de personalizar el formato de salida.</a:t>
            </a:r>
            <a:endParaRPr lang="en-US" sz="1750" dirty="0"/>
          </a:p>
        </p:txBody>
      </p:sp>
      <p:pic>
        <p:nvPicPr>
          <p:cNvPr id="14" name="Imagen 13">
            <a:extLst>
              <a:ext uri="{FF2B5EF4-FFF2-40B4-BE49-F238E27FC236}">
                <a16:creationId xmlns:a16="http://schemas.microsoft.com/office/drawing/2014/main" id="{C63DDF92-9830-7CCA-EF1F-EE3342C3DF9F}"/>
              </a:ext>
            </a:extLst>
          </p:cNvPr>
          <p:cNvPicPr>
            <a:picLocks noChangeAspect="1"/>
          </p:cNvPicPr>
          <p:nvPr/>
        </p:nvPicPr>
        <p:blipFill>
          <a:blip r:embed="rId3"/>
          <a:stretch>
            <a:fillRect/>
          </a:stretch>
        </p:blipFill>
        <p:spPr>
          <a:xfrm>
            <a:off x="6601328" y="-15989"/>
            <a:ext cx="7315076" cy="8222939"/>
          </a:xfrm>
          <a:prstGeom prst="rect">
            <a:avLst/>
          </a:prstGeom>
        </p:spPr>
      </p:pic>
      <p:pic>
        <p:nvPicPr>
          <p:cNvPr id="16" name="Imagen 15">
            <a:extLst>
              <a:ext uri="{FF2B5EF4-FFF2-40B4-BE49-F238E27FC236}">
                <a16:creationId xmlns:a16="http://schemas.microsoft.com/office/drawing/2014/main" id="{43200A37-453A-18AC-4562-068DE9BAB368}"/>
              </a:ext>
            </a:extLst>
          </p:cNvPr>
          <p:cNvPicPr>
            <a:picLocks noChangeAspect="1"/>
          </p:cNvPicPr>
          <p:nvPr/>
        </p:nvPicPr>
        <p:blipFill>
          <a:blip r:embed="rId4"/>
          <a:stretch>
            <a:fillRect/>
          </a:stretch>
        </p:blipFill>
        <p:spPr>
          <a:xfrm>
            <a:off x="11839555" y="0"/>
            <a:ext cx="2581635" cy="1981477"/>
          </a:xfrm>
          <a:prstGeom prst="rect">
            <a:avLst/>
          </a:prstGeom>
        </p:spPr>
      </p:pic>
      <p:cxnSp>
        <p:nvCxnSpPr>
          <p:cNvPr id="18" name="Conector recto de flecha 17">
            <a:extLst>
              <a:ext uri="{FF2B5EF4-FFF2-40B4-BE49-F238E27FC236}">
                <a16:creationId xmlns:a16="http://schemas.microsoft.com/office/drawing/2014/main" id="{6A2D83FF-2A8F-7741-DBFF-A1CA27D92F7B}"/>
              </a:ext>
            </a:extLst>
          </p:cNvPr>
          <p:cNvCxnSpPr>
            <a:cxnSpLocks/>
          </p:cNvCxnSpPr>
          <p:nvPr/>
        </p:nvCxnSpPr>
        <p:spPr>
          <a:xfrm flipH="1" flipV="1">
            <a:off x="9801546" y="215757"/>
            <a:ext cx="1952090" cy="924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id="{551A8746-DAD9-A332-2D79-FCB96A4BB74F}"/>
              </a:ext>
            </a:extLst>
          </p:cNvPr>
          <p:cNvPicPr>
            <a:picLocks noChangeAspect="1"/>
          </p:cNvPicPr>
          <p:nvPr/>
        </p:nvPicPr>
        <p:blipFill>
          <a:blip r:embed="rId5"/>
          <a:stretch>
            <a:fillRect/>
          </a:stretch>
        </p:blipFill>
        <p:spPr>
          <a:xfrm>
            <a:off x="166246" y="7796733"/>
            <a:ext cx="14297908" cy="689575"/>
          </a:xfrm>
          <a:prstGeom prst="rect">
            <a:avLst/>
          </a:prstGeom>
        </p:spPr>
      </p:pic>
      <p:cxnSp>
        <p:nvCxnSpPr>
          <p:cNvPr id="20" name="Conector recto de flecha 19">
            <a:extLst>
              <a:ext uri="{FF2B5EF4-FFF2-40B4-BE49-F238E27FC236}">
                <a16:creationId xmlns:a16="http://schemas.microsoft.com/office/drawing/2014/main" id="{23DA5E81-27FE-BFD2-9860-E38FA52135C4}"/>
              </a:ext>
            </a:extLst>
          </p:cNvPr>
          <p:cNvCxnSpPr>
            <a:cxnSpLocks/>
          </p:cNvCxnSpPr>
          <p:nvPr/>
        </p:nvCxnSpPr>
        <p:spPr>
          <a:xfrm flipH="1">
            <a:off x="11976140" y="5019676"/>
            <a:ext cx="3632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0F72DD9A-D0E3-844C-2DD8-9FD6AB71B616}"/>
              </a:ext>
            </a:extLst>
          </p:cNvPr>
          <p:cNvCxnSpPr>
            <a:cxnSpLocks/>
          </p:cNvCxnSpPr>
          <p:nvPr/>
        </p:nvCxnSpPr>
        <p:spPr>
          <a:xfrm flipH="1">
            <a:off x="13553168" y="5704639"/>
            <a:ext cx="3632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A2C6F35-6E84-8DC4-F15D-87C19E5BC469}"/>
              </a:ext>
            </a:extLst>
          </p:cNvPr>
          <p:cNvCxnSpPr>
            <a:cxnSpLocks/>
          </p:cNvCxnSpPr>
          <p:nvPr/>
        </p:nvCxnSpPr>
        <p:spPr>
          <a:xfrm flipH="1">
            <a:off x="12948754" y="6116621"/>
            <a:ext cx="3632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2"/>
          <p:cNvSpPr/>
          <p:nvPr/>
        </p:nvSpPr>
        <p:spPr>
          <a:xfrm>
            <a:off x="468018" y="993604"/>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FileInputStream</a:t>
            </a:r>
            <a:endParaRPr lang="en-US" sz="4374" dirty="0"/>
          </a:p>
        </p:txBody>
      </p:sp>
      <p:sp>
        <p:nvSpPr>
          <p:cNvPr id="5" name="Text 3"/>
          <p:cNvSpPr/>
          <p:nvPr/>
        </p:nvSpPr>
        <p:spPr>
          <a:xfrm>
            <a:off x="415346" y="2268067"/>
            <a:ext cx="5307352"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FileInputStream es una clase de Java que permite leer datos de un archivo en el sistema de archivos. Esta clase se utiliza para leer bytes de un archivo de forma secuencial, lo que la hace ideal para trabajar con datos binarios como imágenes, audio o archivos de configuración.</a:t>
            </a:r>
            <a:endParaRPr lang="en-US" sz="1750" dirty="0"/>
          </a:p>
        </p:txBody>
      </p:sp>
      <p:sp>
        <p:nvSpPr>
          <p:cNvPr id="6" name="Text 4"/>
          <p:cNvSpPr/>
          <p:nvPr/>
        </p:nvSpPr>
        <p:spPr>
          <a:xfrm>
            <a:off x="415346" y="4754999"/>
            <a:ext cx="5660325"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FileInputStream proporciona métodos como read(), available() y close() para controlar la lectura de datos desde el archivo. Es importante cerrar el stream cuando se haya terminado de leer para liberar los recursos del sistema.</a:t>
            </a:r>
            <a:endParaRPr lang="en-US" sz="1750" dirty="0"/>
          </a:p>
        </p:txBody>
      </p:sp>
      <p:pic>
        <p:nvPicPr>
          <p:cNvPr id="12" name="Imagen 11">
            <a:extLst>
              <a:ext uri="{FF2B5EF4-FFF2-40B4-BE49-F238E27FC236}">
                <a16:creationId xmlns:a16="http://schemas.microsoft.com/office/drawing/2014/main" id="{3BD13536-D34F-F0A9-6E79-3A8635A297EB}"/>
              </a:ext>
            </a:extLst>
          </p:cNvPr>
          <p:cNvPicPr>
            <a:picLocks noChangeAspect="1"/>
          </p:cNvPicPr>
          <p:nvPr/>
        </p:nvPicPr>
        <p:blipFill>
          <a:blip r:embed="rId3"/>
          <a:stretch>
            <a:fillRect/>
          </a:stretch>
        </p:blipFill>
        <p:spPr>
          <a:xfrm>
            <a:off x="6181017" y="397830"/>
            <a:ext cx="8344037" cy="6202647"/>
          </a:xfrm>
          <a:prstGeom prst="rect">
            <a:avLst/>
          </a:prstGeom>
        </p:spPr>
      </p:pic>
      <p:pic>
        <p:nvPicPr>
          <p:cNvPr id="14" name="Imagen 13">
            <a:extLst>
              <a:ext uri="{FF2B5EF4-FFF2-40B4-BE49-F238E27FC236}">
                <a16:creationId xmlns:a16="http://schemas.microsoft.com/office/drawing/2014/main" id="{F54EECC8-C4E2-5C36-DD8E-D72678250325}"/>
              </a:ext>
            </a:extLst>
          </p:cNvPr>
          <p:cNvPicPr>
            <a:picLocks noChangeAspect="1"/>
          </p:cNvPicPr>
          <p:nvPr/>
        </p:nvPicPr>
        <p:blipFill>
          <a:blip r:embed="rId4"/>
          <a:stretch>
            <a:fillRect/>
          </a:stretch>
        </p:blipFill>
        <p:spPr>
          <a:xfrm>
            <a:off x="1610440" y="6886530"/>
            <a:ext cx="11409520" cy="1146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52061"/>
            <a:ext cx="14630400" cy="8229600"/>
          </a:xfrm>
          <a:prstGeom prst="rect">
            <a:avLst/>
          </a:prstGeom>
          <a:solidFill>
            <a:srgbClr val="FFFFFF">
              <a:alpha val="75000"/>
            </a:srgbClr>
          </a:solidFill>
          <a:ln/>
        </p:spPr>
        <p:txBody>
          <a:bodyPr/>
          <a:lstStyle/>
          <a:p>
            <a:endParaRPr lang="es-CO"/>
          </a:p>
        </p:txBody>
      </p:sp>
      <p:sp>
        <p:nvSpPr>
          <p:cNvPr id="5" name="Text 2"/>
          <p:cNvSpPr/>
          <p:nvPr/>
        </p:nvSpPr>
        <p:spPr>
          <a:xfrm>
            <a:off x="401120" y="282684"/>
            <a:ext cx="4061426"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ObjectInputStream</a:t>
            </a:r>
            <a:endParaRPr lang="en-US" sz="4374" dirty="0"/>
          </a:p>
        </p:txBody>
      </p:sp>
      <p:sp>
        <p:nvSpPr>
          <p:cNvPr id="6" name="Text 3"/>
          <p:cNvSpPr/>
          <p:nvPr/>
        </p:nvSpPr>
        <p:spPr>
          <a:xfrm>
            <a:off x="381022" y="1885812"/>
            <a:ext cx="7094950" cy="162106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ObjectInputStream es una herramienta de Java que permite leer objetos serializados desde un flujo de entrada, como un archivo o una conexión de red. Puede restaurar el estado de los objetos a partir de los datos binarios almacenados.</a:t>
            </a:r>
            <a:endParaRPr lang="en-US" sz="1750" dirty="0"/>
          </a:p>
        </p:txBody>
      </p:sp>
      <p:sp>
        <p:nvSpPr>
          <p:cNvPr id="7" name="Text 4"/>
          <p:cNvSpPr/>
          <p:nvPr/>
        </p:nvSpPr>
        <p:spPr>
          <a:xfrm>
            <a:off x="381022" y="4415630"/>
            <a:ext cx="6934178" cy="1396412"/>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Esta clase es especialmente útil cuando se necesita transferir datos complejos entre aplicaciones o guardar el estado de un programa para poder reanudarlo más tarde.</a:t>
            </a:r>
            <a:endParaRPr lang="en-US" sz="1750" dirty="0"/>
          </a:p>
        </p:txBody>
      </p:sp>
      <p:pic>
        <p:nvPicPr>
          <p:cNvPr id="10" name="Imagen 9">
            <a:extLst>
              <a:ext uri="{FF2B5EF4-FFF2-40B4-BE49-F238E27FC236}">
                <a16:creationId xmlns:a16="http://schemas.microsoft.com/office/drawing/2014/main" id="{45DEC6B8-6115-6B46-4BE6-C267E3E6403A}"/>
              </a:ext>
            </a:extLst>
          </p:cNvPr>
          <p:cNvPicPr>
            <a:picLocks noChangeAspect="1"/>
          </p:cNvPicPr>
          <p:nvPr/>
        </p:nvPicPr>
        <p:blipFill>
          <a:blip r:embed="rId3"/>
          <a:stretch>
            <a:fillRect/>
          </a:stretch>
        </p:blipFill>
        <p:spPr>
          <a:xfrm>
            <a:off x="7495256" y="52061"/>
            <a:ext cx="5859003" cy="8177539"/>
          </a:xfrm>
          <a:prstGeom prst="rect">
            <a:avLst/>
          </a:prstGeom>
        </p:spPr>
      </p:pic>
      <p:pic>
        <p:nvPicPr>
          <p:cNvPr id="12" name="Imagen 11">
            <a:extLst>
              <a:ext uri="{FF2B5EF4-FFF2-40B4-BE49-F238E27FC236}">
                <a16:creationId xmlns:a16="http://schemas.microsoft.com/office/drawing/2014/main" id="{48D26B76-A6D8-2B22-2B54-B84C003FF6DB}"/>
              </a:ext>
            </a:extLst>
          </p:cNvPr>
          <p:cNvPicPr>
            <a:picLocks noChangeAspect="1"/>
          </p:cNvPicPr>
          <p:nvPr/>
        </p:nvPicPr>
        <p:blipFill rotWithShape="1">
          <a:blip r:embed="rId4"/>
          <a:srcRect r="27982"/>
          <a:stretch/>
        </p:blipFill>
        <p:spPr>
          <a:xfrm>
            <a:off x="-1" y="6441588"/>
            <a:ext cx="7495257" cy="1066205"/>
          </a:xfrm>
          <a:prstGeom prst="rect">
            <a:avLst/>
          </a:prstGeom>
        </p:spPr>
      </p:pic>
      <p:cxnSp>
        <p:nvCxnSpPr>
          <p:cNvPr id="13" name="Conector recto de flecha 12">
            <a:extLst>
              <a:ext uri="{FF2B5EF4-FFF2-40B4-BE49-F238E27FC236}">
                <a16:creationId xmlns:a16="http://schemas.microsoft.com/office/drawing/2014/main" id="{DACC3958-780C-B7CA-536A-BF02A57A7DFD}"/>
              </a:ext>
            </a:extLst>
          </p:cNvPr>
          <p:cNvCxnSpPr>
            <a:cxnSpLocks/>
          </p:cNvCxnSpPr>
          <p:nvPr/>
        </p:nvCxnSpPr>
        <p:spPr>
          <a:xfrm flipV="1">
            <a:off x="8119069" y="6447732"/>
            <a:ext cx="331595" cy="55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A7E948E-4C32-0732-8794-587D682937C2}"/>
              </a:ext>
            </a:extLst>
          </p:cNvPr>
          <p:cNvCxnSpPr>
            <a:cxnSpLocks/>
          </p:cNvCxnSpPr>
          <p:nvPr/>
        </p:nvCxnSpPr>
        <p:spPr>
          <a:xfrm flipH="1">
            <a:off x="12759912" y="7109733"/>
            <a:ext cx="3632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3C73734E-F245-7E91-BE0E-90D10F72F6AD}"/>
              </a:ext>
            </a:extLst>
          </p:cNvPr>
          <p:cNvCxnSpPr/>
          <p:nvPr/>
        </p:nvCxnSpPr>
        <p:spPr>
          <a:xfrm>
            <a:off x="9817240" y="6541478"/>
            <a:ext cx="587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2"/>
          <p:cNvSpPr/>
          <p:nvPr/>
        </p:nvSpPr>
        <p:spPr>
          <a:xfrm>
            <a:off x="694407" y="929168"/>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PrintWriter</a:t>
            </a:r>
            <a:endParaRPr lang="en-US" sz="4374" dirty="0"/>
          </a:p>
        </p:txBody>
      </p:sp>
      <p:sp>
        <p:nvSpPr>
          <p:cNvPr id="7" name="Text 4"/>
          <p:cNvSpPr/>
          <p:nvPr/>
        </p:nvSpPr>
        <p:spPr>
          <a:xfrm>
            <a:off x="442424" y="3643127"/>
            <a:ext cx="5554779" cy="2132409"/>
          </a:xfrm>
          <a:prstGeom prst="rect">
            <a:avLst/>
          </a:prstGeom>
          <a:noFill/>
          <a:ln/>
        </p:spPr>
        <p:txBody>
          <a:bodyPr wrap="square" rtlCol="0" anchor="t"/>
          <a:lstStyle/>
          <a:p>
            <a:pPr marL="285750" indent="-285750" algn="l">
              <a:lnSpc>
                <a:spcPts val="2799"/>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PrintWriter es una clase de Java que permite escribir datos de manera eficiente en archivos. Puede manejar diferentes tipos de datos, desde texto simple hasta objetos complejos.</a:t>
            </a:r>
            <a:endParaRPr lang="en-US" sz="1750" dirty="0"/>
          </a:p>
        </p:txBody>
      </p:sp>
      <p:sp>
        <p:nvSpPr>
          <p:cNvPr id="10" name="Text 6"/>
          <p:cNvSpPr/>
          <p:nvPr/>
        </p:nvSpPr>
        <p:spPr>
          <a:xfrm>
            <a:off x="499671" y="1982391"/>
            <a:ext cx="5554980" cy="2132409"/>
          </a:xfrm>
          <a:prstGeom prst="rect">
            <a:avLst/>
          </a:prstGeom>
          <a:noFill/>
          <a:ln/>
        </p:spPr>
        <p:txBody>
          <a:bodyPr wrap="square" rtlCol="0" anchor="t"/>
          <a:lstStyle/>
          <a:p>
            <a:pPr marL="285750" indent="-285750" algn="l">
              <a:lnSpc>
                <a:spcPts val="2799"/>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PrintWriter ofrece una interfaz sencilla y versátil para la escritura de datos. Proporciona métodos como print(), println() y printf() para un control preciso del formato de salida.</a:t>
            </a:r>
            <a:endParaRPr lang="en-US" sz="1750" dirty="0"/>
          </a:p>
        </p:txBody>
      </p:sp>
      <p:pic>
        <p:nvPicPr>
          <p:cNvPr id="16" name="Imagen 15">
            <a:extLst>
              <a:ext uri="{FF2B5EF4-FFF2-40B4-BE49-F238E27FC236}">
                <a16:creationId xmlns:a16="http://schemas.microsoft.com/office/drawing/2014/main" id="{B071BC4B-CA90-1978-E1AE-0D31949489F1}"/>
              </a:ext>
            </a:extLst>
          </p:cNvPr>
          <p:cNvPicPr>
            <a:picLocks noChangeAspect="1"/>
          </p:cNvPicPr>
          <p:nvPr/>
        </p:nvPicPr>
        <p:blipFill>
          <a:blip r:embed="rId3"/>
          <a:stretch>
            <a:fillRect/>
          </a:stretch>
        </p:blipFill>
        <p:spPr>
          <a:xfrm>
            <a:off x="5821269" y="522251"/>
            <a:ext cx="8627449" cy="6632175"/>
          </a:xfrm>
          <a:prstGeom prst="rect">
            <a:avLst/>
          </a:prstGeom>
        </p:spPr>
      </p:pic>
      <p:pic>
        <p:nvPicPr>
          <p:cNvPr id="18" name="Imagen 17">
            <a:extLst>
              <a:ext uri="{FF2B5EF4-FFF2-40B4-BE49-F238E27FC236}">
                <a16:creationId xmlns:a16="http://schemas.microsoft.com/office/drawing/2014/main" id="{4D5618DC-F12F-3863-A078-02C91CD97200}"/>
              </a:ext>
            </a:extLst>
          </p:cNvPr>
          <p:cNvPicPr>
            <a:picLocks noChangeAspect="1"/>
          </p:cNvPicPr>
          <p:nvPr/>
        </p:nvPicPr>
        <p:blipFill>
          <a:blip r:embed="rId4"/>
          <a:stretch>
            <a:fillRect/>
          </a:stretch>
        </p:blipFill>
        <p:spPr>
          <a:xfrm>
            <a:off x="442424" y="5429491"/>
            <a:ext cx="5321598" cy="24203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s-CO" dirty="0"/>
          </a:p>
        </p:txBody>
      </p:sp>
      <p:sp>
        <p:nvSpPr>
          <p:cNvPr id="4" name="Text 2"/>
          <p:cNvSpPr/>
          <p:nvPr/>
        </p:nvSpPr>
        <p:spPr>
          <a:xfrm>
            <a:off x="726913" y="824150"/>
            <a:ext cx="5337453" cy="667107"/>
          </a:xfrm>
          <a:prstGeom prst="rect">
            <a:avLst/>
          </a:prstGeom>
          <a:noFill/>
          <a:ln/>
        </p:spPr>
        <p:txBody>
          <a:bodyPr wrap="none" rtlCol="0" anchor="t"/>
          <a:lstStyle/>
          <a:p>
            <a:pPr marL="0" indent="0">
              <a:lnSpc>
                <a:spcPts val="5253"/>
              </a:lnSpc>
              <a:buNone/>
            </a:pPr>
            <a:r>
              <a:rPr lang="en-US" sz="4203" dirty="0">
                <a:solidFill>
                  <a:srgbClr val="1B1B27"/>
                </a:solidFill>
                <a:latin typeface="Raleway" pitchFamily="34" charset="0"/>
                <a:ea typeface="Raleway" pitchFamily="34" charset="-122"/>
                <a:cs typeface="Raleway" pitchFamily="34" charset="-120"/>
              </a:rPr>
              <a:t>BufferedReader</a:t>
            </a:r>
            <a:endParaRPr lang="en-US" sz="4203" dirty="0"/>
          </a:p>
        </p:txBody>
      </p:sp>
      <p:sp>
        <p:nvSpPr>
          <p:cNvPr id="6" name="Text 4"/>
          <p:cNvSpPr/>
          <p:nvPr/>
        </p:nvSpPr>
        <p:spPr>
          <a:xfrm>
            <a:off x="726913" y="1916670"/>
            <a:ext cx="4105992" cy="2794162"/>
          </a:xfrm>
          <a:prstGeom prst="rect">
            <a:avLst/>
          </a:prstGeom>
          <a:noFill/>
          <a:ln/>
        </p:spPr>
        <p:txBody>
          <a:bodyPr wrap="square" rtlCol="0" anchor="t"/>
          <a:lstStyle/>
          <a:p>
            <a:pPr marL="0" indent="0">
              <a:lnSpc>
                <a:spcPts val="2690"/>
              </a:lnSpc>
              <a:buNone/>
            </a:pPr>
            <a:r>
              <a:rPr lang="en-US" sz="1681" dirty="0" err="1">
                <a:solidFill>
                  <a:srgbClr val="3C3939"/>
                </a:solidFill>
                <a:latin typeface="Roboto" pitchFamily="34" charset="0"/>
                <a:ea typeface="Roboto" pitchFamily="34" charset="-122"/>
                <a:cs typeface="Roboto" pitchFamily="34" charset="-120"/>
              </a:rPr>
              <a:t>BufferedReader</a:t>
            </a:r>
            <a:r>
              <a:rPr lang="en-US" sz="1681" dirty="0">
                <a:solidFill>
                  <a:srgbClr val="3C3939"/>
                </a:solidFill>
                <a:latin typeface="Roboto" pitchFamily="34" charset="0"/>
                <a:ea typeface="Roboto" pitchFamily="34" charset="-122"/>
                <a:cs typeface="Roboto" pitchFamily="34" charset="-120"/>
              </a:rPr>
              <a:t> es </a:t>
            </a:r>
            <a:r>
              <a:rPr lang="en-US" sz="1681" dirty="0" err="1">
                <a:solidFill>
                  <a:srgbClr val="3C3939"/>
                </a:solidFill>
                <a:latin typeface="Roboto" pitchFamily="34" charset="0"/>
                <a:ea typeface="Roboto" pitchFamily="34" charset="-122"/>
                <a:cs typeface="Roboto" pitchFamily="34" charset="-120"/>
              </a:rPr>
              <a:t>una</a:t>
            </a:r>
            <a:r>
              <a:rPr lang="en-US" sz="1681" dirty="0">
                <a:solidFill>
                  <a:srgbClr val="3C3939"/>
                </a:solidFill>
                <a:latin typeface="Roboto" pitchFamily="34" charset="0"/>
                <a:ea typeface="Roboto" pitchFamily="34" charset="-122"/>
                <a:cs typeface="Roboto" pitchFamily="34" charset="-120"/>
              </a:rPr>
              <a:t> </a:t>
            </a:r>
            <a:r>
              <a:rPr lang="en-US" sz="1681" dirty="0" err="1">
                <a:solidFill>
                  <a:srgbClr val="3C3939"/>
                </a:solidFill>
                <a:latin typeface="Roboto" pitchFamily="34" charset="0"/>
                <a:ea typeface="Roboto" pitchFamily="34" charset="-122"/>
                <a:cs typeface="Roboto" pitchFamily="34" charset="-120"/>
              </a:rPr>
              <a:t>clase</a:t>
            </a:r>
            <a:r>
              <a:rPr lang="en-US" sz="1681" dirty="0">
                <a:solidFill>
                  <a:srgbClr val="3C3939"/>
                </a:solidFill>
                <a:latin typeface="Roboto" pitchFamily="34" charset="0"/>
                <a:ea typeface="Roboto" pitchFamily="34" charset="-122"/>
                <a:cs typeface="Roboto" pitchFamily="34" charset="-120"/>
              </a:rPr>
              <a:t> </a:t>
            </a:r>
            <a:r>
              <a:rPr lang="en-US" sz="1681" dirty="0" err="1">
                <a:solidFill>
                  <a:srgbClr val="3C3939"/>
                </a:solidFill>
                <a:latin typeface="Roboto" pitchFamily="34" charset="0"/>
                <a:ea typeface="Roboto" pitchFamily="34" charset="-122"/>
                <a:cs typeface="Roboto" pitchFamily="34" charset="-120"/>
              </a:rPr>
              <a:t>en</a:t>
            </a:r>
            <a:r>
              <a:rPr lang="en-US" sz="1681" dirty="0">
                <a:solidFill>
                  <a:srgbClr val="3C3939"/>
                </a:solidFill>
                <a:latin typeface="Roboto" pitchFamily="34" charset="0"/>
                <a:ea typeface="Roboto" pitchFamily="34" charset="-122"/>
                <a:cs typeface="Roboto" pitchFamily="34" charset="-120"/>
              </a:rPr>
              <a:t> Java que </a:t>
            </a:r>
            <a:r>
              <a:rPr lang="en-US" sz="1681" dirty="0" err="1">
                <a:solidFill>
                  <a:srgbClr val="3C3939"/>
                </a:solidFill>
                <a:latin typeface="Roboto" pitchFamily="34" charset="0"/>
                <a:ea typeface="Roboto" pitchFamily="34" charset="-122"/>
                <a:cs typeface="Roboto" pitchFamily="34" charset="-120"/>
              </a:rPr>
              <a:t>permite</a:t>
            </a:r>
            <a:r>
              <a:rPr lang="en-US" sz="1681" dirty="0">
                <a:solidFill>
                  <a:srgbClr val="3C3939"/>
                </a:solidFill>
                <a:latin typeface="Roboto" pitchFamily="34" charset="0"/>
                <a:ea typeface="Roboto" pitchFamily="34" charset="-122"/>
                <a:cs typeface="Roboto" pitchFamily="34" charset="-120"/>
              </a:rPr>
              <a:t> leer </a:t>
            </a:r>
            <a:r>
              <a:rPr lang="en-US" sz="1681" dirty="0" err="1">
                <a:solidFill>
                  <a:srgbClr val="3C3939"/>
                </a:solidFill>
                <a:latin typeface="Roboto" pitchFamily="34" charset="0"/>
                <a:ea typeface="Roboto" pitchFamily="34" charset="-122"/>
                <a:cs typeface="Roboto" pitchFamily="34" charset="-120"/>
              </a:rPr>
              <a:t>texto</a:t>
            </a:r>
            <a:r>
              <a:rPr lang="en-US" sz="1681" dirty="0">
                <a:solidFill>
                  <a:srgbClr val="3C3939"/>
                </a:solidFill>
                <a:latin typeface="Roboto" pitchFamily="34" charset="0"/>
                <a:ea typeface="Roboto" pitchFamily="34" charset="-122"/>
                <a:cs typeface="Roboto" pitchFamily="34" charset="-120"/>
              </a:rPr>
              <a:t> de </a:t>
            </a:r>
            <a:r>
              <a:rPr lang="en-US" sz="1681" dirty="0" err="1">
                <a:solidFill>
                  <a:srgbClr val="3C3939"/>
                </a:solidFill>
                <a:latin typeface="Roboto" pitchFamily="34" charset="0"/>
                <a:ea typeface="Roboto" pitchFamily="34" charset="-122"/>
                <a:cs typeface="Roboto" pitchFamily="34" charset="-120"/>
              </a:rPr>
              <a:t>una</a:t>
            </a:r>
            <a:r>
              <a:rPr lang="en-US" sz="1681" dirty="0">
                <a:solidFill>
                  <a:srgbClr val="3C3939"/>
                </a:solidFill>
                <a:latin typeface="Roboto" pitchFamily="34" charset="0"/>
                <a:ea typeface="Roboto" pitchFamily="34" charset="-122"/>
                <a:cs typeface="Roboto" pitchFamily="34" charset="-120"/>
              </a:rPr>
              <a:t> </a:t>
            </a:r>
            <a:r>
              <a:rPr lang="en-US" sz="1681" dirty="0" err="1">
                <a:solidFill>
                  <a:srgbClr val="3C3939"/>
                </a:solidFill>
                <a:latin typeface="Roboto" pitchFamily="34" charset="0"/>
                <a:ea typeface="Roboto" pitchFamily="34" charset="-122"/>
                <a:cs typeface="Roboto" pitchFamily="34" charset="-120"/>
              </a:rPr>
              <a:t>manera</a:t>
            </a:r>
            <a:r>
              <a:rPr lang="en-US" sz="1681" dirty="0">
                <a:solidFill>
                  <a:srgbClr val="3C3939"/>
                </a:solidFill>
                <a:latin typeface="Roboto" pitchFamily="34" charset="0"/>
                <a:ea typeface="Roboto" pitchFamily="34" charset="-122"/>
                <a:cs typeface="Roboto" pitchFamily="34" charset="-120"/>
              </a:rPr>
              <a:t> </a:t>
            </a:r>
            <a:r>
              <a:rPr lang="en-US" sz="1681" dirty="0" err="1">
                <a:solidFill>
                  <a:srgbClr val="3C3939"/>
                </a:solidFill>
                <a:latin typeface="Roboto" pitchFamily="34" charset="0"/>
                <a:ea typeface="Roboto" pitchFamily="34" charset="-122"/>
                <a:cs typeface="Roboto" pitchFamily="34" charset="-120"/>
              </a:rPr>
              <a:t>más</a:t>
            </a:r>
            <a:r>
              <a:rPr lang="en-US" sz="1681" dirty="0">
                <a:solidFill>
                  <a:srgbClr val="3C3939"/>
                </a:solidFill>
                <a:latin typeface="Roboto" pitchFamily="34" charset="0"/>
                <a:ea typeface="Roboto" pitchFamily="34" charset="-122"/>
                <a:cs typeface="Roboto" pitchFamily="34" charset="-120"/>
              </a:rPr>
              <a:t> </a:t>
            </a:r>
            <a:r>
              <a:rPr lang="en-US" sz="1681" dirty="0" err="1">
                <a:solidFill>
                  <a:srgbClr val="3C3939"/>
                </a:solidFill>
                <a:latin typeface="Roboto" pitchFamily="34" charset="0"/>
                <a:ea typeface="Roboto" pitchFamily="34" charset="-122"/>
                <a:cs typeface="Roboto" pitchFamily="34" charset="-120"/>
              </a:rPr>
              <a:t>eficiente</a:t>
            </a:r>
            <a:r>
              <a:rPr lang="en-US" sz="1681" dirty="0">
                <a:solidFill>
                  <a:srgbClr val="3C3939"/>
                </a:solidFill>
                <a:latin typeface="Roboto" pitchFamily="34" charset="0"/>
                <a:ea typeface="Roboto" pitchFamily="34" charset="-122"/>
                <a:cs typeface="Roboto" pitchFamily="34" charset="-120"/>
              </a:rPr>
              <a:t> que la lectura carácter por carácter. Utiliza un búfer interno para almacenar los datos leídos, lo que mejora el rendimiento de la lectura de archivos y otras fuentes de entrada de texto.</a:t>
            </a:r>
            <a:endParaRPr lang="en-US" sz="1681" dirty="0"/>
          </a:p>
        </p:txBody>
      </p:sp>
      <p:pic>
        <p:nvPicPr>
          <p:cNvPr id="18" name="Imagen 17">
            <a:extLst>
              <a:ext uri="{FF2B5EF4-FFF2-40B4-BE49-F238E27FC236}">
                <a16:creationId xmlns:a16="http://schemas.microsoft.com/office/drawing/2014/main" id="{DFAC440C-D4E1-6F00-4C72-187AB1BB0211}"/>
              </a:ext>
            </a:extLst>
          </p:cNvPr>
          <p:cNvPicPr>
            <a:picLocks noChangeAspect="1"/>
          </p:cNvPicPr>
          <p:nvPr/>
        </p:nvPicPr>
        <p:blipFill>
          <a:blip r:embed="rId3"/>
          <a:stretch>
            <a:fillRect/>
          </a:stretch>
        </p:blipFill>
        <p:spPr>
          <a:xfrm>
            <a:off x="5077929" y="773776"/>
            <a:ext cx="9100295" cy="6891059"/>
          </a:xfrm>
          <a:prstGeom prst="rect">
            <a:avLst/>
          </a:prstGeom>
        </p:spPr>
      </p:pic>
      <p:pic>
        <p:nvPicPr>
          <p:cNvPr id="20" name="Imagen 19">
            <a:extLst>
              <a:ext uri="{FF2B5EF4-FFF2-40B4-BE49-F238E27FC236}">
                <a16:creationId xmlns:a16="http://schemas.microsoft.com/office/drawing/2014/main" id="{CA43E555-5CBF-A443-34B6-52B26D6B8323}"/>
              </a:ext>
            </a:extLst>
          </p:cNvPr>
          <p:cNvPicPr>
            <a:picLocks noChangeAspect="1"/>
          </p:cNvPicPr>
          <p:nvPr/>
        </p:nvPicPr>
        <p:blipFill rotWithShape="1">
          <a:blip r:embed="rId4"/>
          <a:srcRect r="65823"/>
          <a:stretch/>
        </p:blipFill>
        <p:spPr>
          <a:xfrm>
            <a:off x="341645" y="5017906"/>
            <a:ext cx="4610719" cy="2794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s-CO"/>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s-CO"/>
          </a:p>
        </p:txBody>
      </p:sp>
      <p:sp>
        <p:nvSpPr>
          <p:cNvPr id="7" name="Shape 4"/>
          <p:cNvSpPr/>
          <p:nvPr/>
        </p:nvSpPr>
        <p:spPr>
          <a:xfrm>
            <a:off x="602933" y="886590"/>
            <a:ext cx="499943" cy="499943"/>
          </a:xfrm>
          <a:prstGeom prst="roundRect">
            <a:avLst>
              <a:gd name="adj" fmla="val 20000"/>
            </a:avLst>
          </a:prstGeom>
          <a:solidFill>
            <a:srgbClr val="E1E1EA"/>
          </a:solidFill>
          <a:ln w="7620">
            <a:solidFill>
              <a:srgbClr val="C7C7D0"/>
            </a:solidFill>
            <a:prstDash val="solid"/>
          </a:ln>
        </p:spPr>
        <p:txBody>
          <a:bodyPr/>
          <a:lstStyle/>
          <a:p>
            <a:endParaRPr lang="es-CO"/>
          </a:p>
        </p:txBody>
      </p:sp>
      <p:sp>
        <p:nvSpPr>
          <p:cNvPr id="8" name="Text 5"/>
          <p:cNvSpPr/>
          <p:nvPr/>
        </p:nvSpPr>
        <p:spPr>
          <a:xfrm>
            <a:off x="781527" y="928262"/>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9" name="Text 6"/>
          <p:cNvSpPr/>
          <p:nvPr/>
        </p:nvSpPr>
        <p:spPr>
          <a:xfrm>
            <a:off x="1325047" y="962909"/>
            <a:ext cx="264795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trim()</a:t>
            </a:r>
            <a:endParaRPr lang="en-US" sz="2187" dirty="0"/>
          </a:p>
        </p:txBody>
      </p:sp>
      <p:sp>
        <p:nvSpPr>
          <p:cNvPr id="10" name="Text 7"/>
          <p:cNvSpPr/>
          <p:nvPr/>
        </p:nvSpPr>
        <p:spPr>
          <a:xfrm>
            <a:off x="1325047" y="1443326"/>
            <a:ext cx="2647950"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El método trim() elimina los espacios en blanco al inicio y al final de una cadena de texto, lo que facilita el procesamiento y limpieza de los datos de entrada y salida.</a:t>
            </a:r>
            <a:endParaRPr lang="en-US" sz="1750" dirty="0"/>
          </a:p>
        </p:txBody>
      </p:sp>
      <p:sp>
        <p:nvSpPr>
          <p:cNvPr id="11" name="Shape 8"/>
          <p:cNvSpPr/>
          <p:nvPr/>
        </p:nvSpPr>
        <p:spPr>
          <a:xfrm>
            <a:off x="5069028" y="827226"/>
            <a:ext cx="499943" cy="499943"/>
          </a:xfrm>
          <a:prstGeom prst="roundRect">
            <a:avLst>
              <a:gd name="adj" fmla="val 20000"/>
            </a:avLst>
          </a:prstGeom>
          <a:solidFill>
            <a:srgbClr val="E1E1EA"/>
          </a:solidFill>
          <a:ln w="7620">
            <a:solidFill>
              <a:srgbClr val="C7C7D0"/>
            </a:solidFill>
            <a:prstDash val="solid"/>
          </a:ln>
        </p:spPr>
        <p:txBody>
          <a:bodyPr/>
          <a:lstStyle/>
          <a:p>
            <a:endParaRPr lang="es-CO"/>
          </a:p>
        </p:txBody>
      </p:sp>
      <p:sp>
        <p:nvSpPr>
          <p:cNvPr id="12" name="Text 9"/>
          <p:cNvSpPr/>
          <p:nvPr/>
        </p:nvSpPr>
        <p:spPr>
          <a:xfrm>
            <a:off x="5232143" y="868898"/>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3" name="Text 10"/>
          <p:cNvSpPr/>
          <p:nvPr/>
        </p:nvSpPr>
        <p:spPr>
          <a:xfrm>
            <a:off x="5791142" y="903545"/>
            <a:ext cx="264795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System.out.print()</a:t>
            </a:r>
            <a:endParaRPr lang="en-US" sz="2187" dirty="0"/>
          </a:p>
        </p:txBody>
      </p:sp>
      <p:sp>
        <p:nvSpPr>
          <p:cNvPr id="14" name="Text 11"/>
          <p:cNvSpPr/>
          <p:nvPr/>
        </p:nvSpPr>
        <p:spPr>
          <a:xfrm>
            <a:off x="5791142" y="1383962"/>
            <a:ext cx="2647950"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Este método imprime un valor o una cadena de texto en la consola, permitiendo mostrar información relevante al usuario durante la ejecución del programa.</a:t>
            </a:r>
            <a:endParaRPr lang="en-US" sz="1750" dirty="0"/>
          </a:p>
        </p:txBody>
      </p:sp>
      <p:sp>
        <p:nvSpPr>
          <p:cNvPr id="15" name="Shape 12"/>
          <p:cNvSpPr/>
          <p:nvPr/>
        </p:nvSpPr>
        <p:spPr>
          <a:xfrm>
            <a:off x="9000291" y="403602"/>
            <a:ext cx="499943" cy="499943"/>
          </a:xfrm>
          <a:prstGeom prst="roundRect">
            <a:avLst>
              <a:gd name="adj" fmla="val 20000"/>
            </a:avLst>
          </a:prstGeom>
          <a:solidFill>
            <a:srgbClr val="E1E1EA"/>
          </a:solidFill>
          <a:ln w="7620">
            <a:solidFill>
              <a:srgbClr val="C7C7D0"/>
            </a:solidFill>
            <a:prstDash val="solid"/>
          </a:ln>
        </p:spPr>
        <p:txBody>
          <a:bodyPr/>
          <a:lstStyle/>
          <a:p>
            <a:endParaRPr lang="es-CO"/>
          </a:p>
        </p:txBody>
      </p:sp>
      <p:sp>
        <p:nvSpPr>
          <p:cNvPr id="16" name="Text 13"/>
          <p:cNvSpPr/>
          <p:nvPr/>
        </p:nvSpPr>
        <p:spPr>
          <a:xfrm>
            <a:off x="9161264" y="445274"/>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7" name="Text 14"/>
          <p:cNvSpPr/>
          <p:nvPr/>
        </p:nvSpPr>
        <p:spPr>
          <a:xfrm>
            <a:off x="9722405" y="479921"/>
            <a:ext cx="2647950" cy="1041559"/>
          </a:xfrm>
          <a:prstGeom prst="rect">
            <a:avLst/>
          </a:prstGeom>
          <a:noFill/>
          <a:ln/>
        </p:spPr>
        <p:txBody>
          <a:bodyPr wrap="square" rtlCol="0" anchor="t"/>
          <a:lstStyle/>
          <a:p>
            <a:pPr>
              <a:lnSpc>
                <a:spcPts val="2734"/>
              </a:lnSpc>
            </a:pPr>
            <a:r>
              <a:rPr lang="en-US" sz="2187" dirty="0" err="1">
                <a:solidFill>
                  <a:srgbClr val="3C3939"/>
                </a:solidFill>
                <a:latin typeface="Raleway" pitchFamily="34" charset="0"/>
                <a:ea typeface="Raleway" pitchFamily="34" charset="-122"/>
                <a:cs typeface="Raleway" pitchFamily="34" charset="-120"/>
              </a:rPr>
              <a:t>System.setIn</a:t>
            </a:r>
            <a:r>
              <a:rPr lang="en-US" sz="2187" dirty="0">
                <a:solidFill>
                  <a:srgbClr val="3C3939"/>
                </a:solidFill>
                <a:latin typeface="Raleway" pitchFamily="34" charset="0"/>
                <a:ea typeface="Raleway" pitchFamily="34" charset="-122"/>
                <a:cs typeface="Raleway" pitchFamily="34" charset="-120"/>
              </a:rPr>
              <a:t>(), </a:t>
            </a:r>
            <a:r>
              <a:rPr lang="en-US" sz="2187" dirty="0" err="1">
                <a:solidFill>
                  <a:srgbClr val="3C3939"/>
                </a:solidFill>
                <a:latin typeface="Raleway" pitchFamily="34" charset="0"/>
                <a:ea typeface="Raleway" pitchFamily="34" charset="-122"/>
                <a:cs typeface="Raleway" pitchFamily="34" charset="-120"/>
              </a:rPr>
              <a:t>System.setOut</a:t>
            </a:r>
            <a:r>
              <a:rPr lang="en-US" sz="2187" dirty="0">
                <a:solidFill>
                  <a:srgbClr val="3C3939"/>
                </a:solidFill>
                <a:latin typeface="Raleway" pitchFamily="34" charset="0"/>
                <a:ea typeface="Raleway" pitchFamily="34" charset="-122"/>
                <a:cs typeface="Raleway" pitchFamily="34" charset="-120"/>
              </a:rPr>
              <a:t>(), </a:t>
            </a:r>
            <a:r>
              <a:rPr lang="en-US" sz="2187" dirty="0" err="1">
                <a:solidFill>
                  <a:srgbClr val="3C3939"/>
                </a:solidFill>
                <a:latin typeface="Raleway" pitchFamily="34" charset="0"/>
                <a:ea typeface="Raleway" pitchFamily="34" charset="-122"/>
                <a:cs typeface="Raleway" pitchFamily="34" charset="-120"/>
              </a:rPr>
              <a:t>System.setErr</a:t>
            </a:r>
            <a:r>
              <a:rPr lang="en-US" sz="2187" dirty="0">
                <a:solidFill>
                  <a:srgbClr val="3C3939"/>
                </a:solidFill>
                <a:latin typeface="Raleway" pitchFamily="34" charset="0"/>
                <a:ea typeface="Raleway" pitchFamily="34" charset="-122"/>
                <a:cs typeface="Raleway" pitchFamily="34" charset="-120"/>
              </a:rPr>
              <a:t>()</a:t>
            </a:r>
            <a:endParaRPr lang="en-US" sz="2187" dirty="0"/>
          </a:p>
          <a:p>
            <a:pPr marL="0" indent="0">
              <a:lnSpc>
                <a:spcPts val="2734"/>
              </a:lnSpc>
              <a:buNone/>
            </a:pPr>
            <a:endParaRPr lang="en-US" sz="2187" dirty="0"/>
          </a:p>
        </p:txBody>
      </p:sp>
      <p:sp>
        <p:nvSpPr>
          <p:cNvPr id="18" name="Text 15"/>
          <p:cNvSpPr/>
          <p:nvPr/>
        </p:nvSpPr>
        <p:spPr>
          <a:xfrm>
            <a:off x="9722405" y="1654711"/>
            <a:ext cx="2647950" cy="355401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Estos métodos permiten redirigir la entrada estándar, la salida estándar y la salida de error a otros destinos, como archivos o dispositivos, brindando mayor flexibilidad y control sobre los flujos de entrada y salida.</a:t>
            </a:r>
            <a:endParaRPr lang="en-US" sz="1750" dirty="0"/>
          </a:p>
        </p:txBody>
      </p:sp>
      <p:pic>
        <p:nvPicPr>
          <p:cNvPr id="21" name="Imagen 20">
            <a:extLst>
              <a:ext uri="{FF2B5EF4-FFF2-40B4-BE49-F238E27FC236}">
                <a16:creationId xmlns:a16="http://schemas.microsoft.com/office/drawing/2014/main" id="{061CE4E5-8D86-F2DD-74F4-C9C45BB61A51}"/>
              </a:ext>
            </a:extLst>
          </p:cNvPr>
          <p:cNvPicPr>
            <a:picLocks noChangeAspect="1"/>
          </p:cNvPicPr>
          <p:nvPr/>
        </p:nvPicPr>
        <p:blipFill>
          <a:blip r:embed="rId3"/>
          <a:stretch>
            <a:fillRect/>
          </a:stretch>
        </p:blipFill>
        <p:spPr>
          <a:xfrm>
            <a:off x="29311" y="4463336"/>
            <a:ext cx="4976913" cy="995382"/>
          </a:xfrm>
          <a:prstGeom prst="rect">
            <a:avLst/>
          </a:prstGeom>
        </p:spPr>
      </p:pic>
      <p:pic>
        <p:nvPicPr>
          <p:cNvPr id="6146" name="Picture 2" descr="Futurama Fry Meme Generator">
            <a:extLst>
              <a:ext uri="{FF2B5EF4-FFF2-40B4-BE49-F238E27FC236}">
                <a16:creationId xmlns:a16="http://schemas.microsoft.com/office/drawing/2014/main" id="{F91A18D6-7B68-B6D6-617F-95924C70F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296" y="4060597"/>
            <a:ext cx="3764995" cy="2823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9447280740FD4CAAA204E35D74D9F9" ma:contentTypeVersion="8" ma:contentTypeDescription="Create a new document." ma:contentTypeScope="" ma:versionID="3613524ed1978d56bb099c41f053e320">
  <xsd:schema xmlns:xsd="http://www.w3.org/2001/XMLSchema" xmlns:xs="http://www.w3.org/2001/XMLSchema" xmlns:p="http://schemas.microsoft.com/office/2006/metadata/properties" xmlns:ns2="c16f3462-8c2c-4237-bc0b-e38f6848b6f9" targetNamespace="http://schemas.microsoft.com/office/2006/metadata/properties" ma:root="true" ma:fieldsID="d8ed5c796584a4acfdbda5e8977c3413" ns2:_="">
    <xsd:import namespace="c16f3462-8c2c-4237-bc0b-e38f6848b6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f3462-8c2c-4237-bc0b-e38f6848b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BC7496-B0A3-4AB1-8415-27D3DD1C0116}"/>
</file>

<file path=customXml/itemProps2.xml><?xml version="1.0" encoding="utf-8"?>
<ds:datastoreItem xmlns:ds="http://schemas.openxmlformats.org/officeDocument/2006/customXml" ds:itemID="{144FD059-FBB0-40B4-ABA7-DD358BA6F289}"/>
</file>

<file path=docProps/app.xml><?xml version="1.0" encoding="utf-8"?>
<Properties xmlns="http://schemas.openxmlformats.org/officeDocument/2006/extended-properties" xmlns:vt="http://schemas.openxmlformats.org/officeDocument/2006/docPropsVTypes">
  <TotalTime>718</TotalTime>
  <Words>666</Words>
  <Application>Microsoft Office PowerPoint</Application>
  <PresentationFormat>Personalizado</PresentationFormat>
  <Paragraphs>53</Paragraphs>
  <Slides>10</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Raleway</vt:lpstr>
      <vt:lpstr>Roboto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Sebastian Garcia Hincapie</cp:lastModifiedBy>
  <cp:revision>3</cp:revision>
  <dcterms:created xsi:type="dcterms:W3CDTF">2024-04-30T04:28:27Z</dcterms:created>
  <dcterms:modified xsi:type="dcterms:W3CDTF">2024-04-30T16:35:50Z</dcterms:modified>
</cp:coreProperties>
</file>