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1" r:id="rId6"/>
    <p:sldId id="262" r:id="rId7"/>
    <p:sldId id="263" r:id="rId8"/>
    <p:sldId id="258" r:id="rId9"/>
    <p:sldId id="264" r:id="rId10"/>
    <p:sldId id="265" r:id="rId11"/>
    <p:sldId id="268" r:id="rId12"/>
    <p:sldId id="266" r:id="rId13"/>
    <p:sldId id="267" r:id="rId14"/>
    <p:sldId id="271"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9D6922-0D9F-670D-13E3-A11280DEB209}"/>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CO"/>
          </a:p>
        </p:txBody>
      </p:sp>
      <p:sp>
        <p:nvSpPr>
          <p:cNvPr id="3" name="Subtítulo 2">
            <a:extLst>
              <a:ext uri="{FF2B5EF4-FFF2-40B4-BE49-F238E27FC236}">
                <a16:creationId xmlns:a16="http://schemas.microsoft.com/office/drawing/2014/main" id="{FE81D899-0DC8-0641-8C7D-9707CE11FA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O"/>
          </a:p>
        </p:txBody>
      </p:sp>
      <p:sp>
        <p:nvSpPr>
          <p:cNvPr id="4" name="Marcador de fecha 3">
            <a:extLst>
              <a:ext uri="{FF2B5EF4-FFF2-40B4-BE49-F238E27FC236}">
                <a16:creationId xmlns:a16="http://schemas.microsoft.com/office/drawing/2014/main" id="{1BD318E8-540C-F67E-E9CB-B29E5D27358F}"/>
              </a:ext>
            </a:extLst>
          </p:cNvPr>
          <p:cNvSpPr>
            <a:spLocks noGrp="1"/>
          </p:cNvSpPr>
          <p:nvPr>
            <p:ph type="dt" sz="half" idx="10"/>
          </p:nvPr>
        </p:nvSpPr>
        <p:spPr/>
        <p:txBody>
          <a:bodyPr/>
          <a:lstStyle/>
          <a:p>
            <a:fld id="{7F9993F8-44A2-4E9E-BF30-FDA98F108603}" type="datetimeFigureOut">
              <a:rPr lang="es-CO" smtClean="0"/>
              <a:t>8/04/2024</a:t>
            </a:fld>
            <a:endParaRPr lang="es-CO"/>
          </a:p>
        </p:txBody>
      </p:sp>
      <p:sp>
        <p:nvSpPr>
          <p:cNvPr id="5" name="Marcador de pie de página 4">
            <a:extLst>
              <a:ext uri="{FF2B5EF4-FFF2-40B4-BE49-F238E27FC236}">
                <a16:creationId xmlns:a16="http://schemas.microsoft.com/office/drawing/2014/main" id="{26BEEE8A-9FDA-AC63-297C-5E6B5E86D61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E85D6CD-A88E-AF9D-A1CD-011768D9EA7A}"/>
              </a:ext>
            </a:extLst>
          </p:cNvPr>
          <p:cNvSpPr>
            <a:spLocks noGrp="1"/>
          </p:cNvSpPr>
          <p:nvPr>
            <p:ph type="sldNum" sz="quarter" idx="12"/>
          </p:nvPr>
        </p:nvSpPr>
        <p:spPr/>
        <p:txBody>
          <a:bodyPr/>
          <a:lstStyle/>
          <a:p>
            <a:fld id="{1AC78286-C2D8-447A-AD38-B42EDBDF8A4D}" type="slidenum">
              <a:rPr lang="es-CO" smtClean="0"/>
              <a:t>‹Nº›</a:t>
            </a:fld>
            <a:endParaRPr lang="es-CO"/>
          </a:p>
        </p:txBody>
      </p:sp>
    </p:spTree>
    <p:extLst>
      <p:ext uri="{BB962C8B-B14F-4D97-AF65-F5344CB8AC3E}">
        <p14:creationId xmlns:p14="http://schemas.microsoft.com/office/powerpoint/2010/main" val="2877939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45CC8A-7410-C775-CC50-F61351C58001}"/>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50EE2009-4416-3CA5-5656-E196F5B2DF20}"/>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A69FDAD5-CE56-5CD6-A848-6EF15298D0A7}"/>
              </a:ext>
            </a:extLst>
          </p:cNvPr>
          <p:cNvSpPr>
            <a:spLocks noGrp="1"/>
          </p:cNvSpPr>
          <p:nvPr>
            <p:ph type="dt" sz="half" idx="10"/>
          </p:nvPr>
        </p:nvSpPr>
        <p:spPr/>
        <p:txBody>
          <a:bodyPr/>
          <a:lstStyle/>
          <a:p>
            <a:fld id="{7F9993F8-44A2-4E9E-BF30-FDA98F108603}" type="datetimeFigureOut">
              <a:rPr lang="es-CO" smtClean="0"/>
              <a:t>8/04/2024</a:t>
            </a:fld>
            <a:endParaRPr lang="es-CO"/>
          </a:p>
        </p:txBody>
      </p:sp>
      <p:sp>
        <p:nvSpPr>
          <p:cNvPr id="5" name="Marcador de pie de página 4">
            <a:extLst>
              <a:ext uri="{FF2B5EF4-FFF2-40B4-BE49-F238E27FC236}">
                <a16:creationId xmlns:a16="http://schemas.microsoft.com/office/drawing/2014/main" id="{97B6C133-CB11-CB17-FF01-FAFF377F4DA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A7AD54F-9E9D-0BEB-CF31-2AFC9BB2C738}"/>
              </a:ext>
            </a:extLst>
          </p:cNvPr>
          <p:cNvSpPr>
            <a:spLocks noGrp="1"/>
          </p:cNvSpPr>
          <p:nvPr>
            <p:ph type="sldNum" sz="quarter" idx="12"/>
          </p:nvPr>
        </p:nvSpPr>
        <p:spPr/>
        <p:txBody>
          <a:bodyPr/>
          <a:lstStyle/>
          <a:p>
            <a:fld id="{1AC78286-C2D8-447A-AD38-B42EDBDF8A4D}" type="slidenum">
              <a:rPr lang="es-CO" smtClean="0"/>
              <a:t>‹Nº›</a:t>
            </a:fld>
            <a:endParaRPr lang="es-CO"/>
          </a:p>
        </p:txBody>
      </p:sp>
    </p:spTree>
    <p:extLst>
      <p:ext uri="{BB962C8B-B14F-4D97-AF65-F5344CB8AC3E}">
        <p14:creationId xmlns:p14="http://schemas.microsoft.com/office/powerpoint/2010/main" val="353183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AEC2531-C7E1-6C51-FA84-D931F02F7C50}"/>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297ACE7B-B323-A4EB-7411-17383CC0F240}"/>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AEDD14C3-157F-9F13-D05C-9CD946173F6A}"/>
              </a:ext>
            </a:extLst>
          </p:cNvPr>
          <p:cNvSpPr>
            <a:spLocks noGrp="1"/>
          </p:cNvSpPr>
          <p:nvPr>
            <p:ph type="dt" sz="half" idx="10"/>
          </p:nvPr>
        </p:nvSpPr>
        <p:spPr/>
        <p:txBody>
          <a:bodyPr/>
          <a:lstStyle/>
          <a:p>
            <a:fld id="{7F9993F8-44A2-4E9E-BF30-FDA98F108603}" type="datetimeFigureOut">
              <a:rPr lang="es-CO" smtClean="0"/>
              <a:t>8/04/2024</a:t>
            </a:fld>
            <a:endParaRPr lang="es-CO"/>
          </a:p>
        </p:txBody>
      </p:sp>
      <p:sp>
        <p:nvSpPr>
          <p:cNvPr id="5" name="Marcador de pie de página 4">
            <a:extLst>
              <a:ext uri="{FF2B5EF4-FFF2-40B4-BE49-F238E27FC236}">
                <a16:creationId xmlns:a16="http://schemas.microsoft.com/office/drawing/2014/main" id="{EEA2AD1A-F27B-6329-234F-513C93FB5F9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3ADBA1C-82B9-436E-3CFA-101A245E6DC0}"/>
              </a:ext>
            </a:extLst>
          </p:cNvPr>
          <p:cNvSpPr>
            <a:spLocks noGrp="1"/>
          </p:cNvSpPr>
          <p:nvPr>
            <p:ph type="sldNum" sz="quarter" idx="12"/>
          </p:nvPr>
        </p:nvSpPr>
        <p:spPr/>
        <p:txBody>
          <a:bodyPr/>
          <a:lstStyle/>
          <a:p>
            <a:fld id="{1AC78286-C2D8-447A-AD38-B42EDBDF8A4D}" type="slidenum">
              <a:rPr lang="es-CO" smtClean="0"/>
              <a:t>‹Nº›</a:t>
            </a:fld>
            <a:endParaRPr lang="es-CO"/>
          </a:p>
        </p:txBody>
      </p:sp>
    </p:spTree>
    <p:extLst>
      <p:ext uri="{BB962C8B-B14F-4D97-AF65-F5344CB8AC3E}">
        <p14:creationId xmlns:p14="http://schemas.microsoft.com/office/powerpoint/2010/main" val="174554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C261A-8662-529F-DE75-3A62D3DE3AA1}"/>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A20F7C05-7783-FC0C-CA0F-FEB078A28B59}"/>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1D244183-C7A4-EEF1-CB2A-F6980C8F05D7}"/>
              </a:ext>
            </a:extLst>
          </p:cNvPr>
          <p:cNvSpPr>
            <a:spLocks noGrp="1"/>
          </p:cNvSpPr>
          <p:nvPr>
            <p:ph type="dt" sz="half" idx="10"/>
          </p:nvPr>
        </p:nvSpPr>
        <p:spPr/>
        <p:txBody>
          <a:bodyPr/>
          <a:lstStyle/>
          <a:p>
            <a:fld id="{7F9993F8-44A2-4E9E-BF30-FDA98F108603}" type="datetimeFigureOut">
              <a:rPr lang="es-CO" smtClean="0"/>
              <a:t>8/04/2024</a:t>
            </a:fld>
            <a:endParaRPr lang="es-CO"/>
          </a:p>
        </p:txBody>
      </p:sp>
      <p:sp>
        <p:nvSpPr>
          <p:cNvPr id="5" name="Marcador de pie de página 4">
            <a:extLst>
              <a:ext uri="{FF2B5EF4-FFF2-40B4-BE49-F238E27FC236}">
                <a16:creationId xmlns:a16="http://schemas.microsoft.com/office/drawing/2014/main" id="{769F5CA0-65C8-3599-FE76-45359ADDEB9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0613B2A-04F0-ABAD-E618-C6526BA1E159}"/>
              </a:ext>
            </a:extLst>
          </p:cNvPr>
          <p:cNvSpPr>
            <a:spLocks noGrp="1"/>
          </p:cNvSpPr>
          <p:nvPr>
            <p:ph type="sldNum" sz="quarter" idx="12"/>
          </p:nvPr>
        </p:nvSpPr>
        <p:spPr/>
        <p:txBody>
          <a:bodyPr/>
          <a:lstStyle/>
          <a:p>
            <a:fld id="{1AC78286-C2D8-447A-AD38-B42EDBDF8A4D}" type="slidenum">
              <a:rPr lang="es-CO" smtClean="0"/>
              <a:t>‹Nº›</a:t>
            </a:fld>
            <a:endParaRPr lang="es-CO"/>
          </a:p>
        </p:txBody>
      </p:sp>
    </p:spTree>
    <p:extLst>
      <p:ext uri="{BB962C8B-B14F-4D97-AF65-F5344CB8AC3E}">
        <p14:creationId xmlns:p14="http://schemas.microsoft.com/office/powerpoint/2010/main" val="269789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DFD87-7C66-7725-EAF8-085747862869}"/>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B13D5E58-8F2B-F798-4459-19619187241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FFEA7B25-7E2E-64A8-57AC-236159C1D98D}"/>
              </a:ext>
            </a:extLst>
          </p:cNvPr>
          <p:cNvSpPr>
            <a:spLocks noGrp="1"/>
          </p:cNvSpPr>
          <p:nvPr>
            <p:ph type="dt" sz="half" idx="10"/>
          </p:nvPr>
        </p:nvSpPr>
        <p:spPr/>
        <p:txBody>
          <a:bodyPr/>
          <a:lstStyle/>
          <a:p>
            <a:fld id="{7F9993F8-44A2-4E9E-BF30-FDA98F108603}" type="datetimeFigureOut">
              <a:rPr lang="es-CO" smtClean="0"/>
              <a:t>8/04/2024</a:t>
            </a:fld>
            <a:endParaRPr lang="es-CO"/>
          </a:p>
        </p:txBody>
      </p:sp>
      <p:sp>
        <p:nvSpPr>
          <p:cNvPr id="5" name="Marcador de pie de página 4">
            <a:extLst>
              <a:ext uri="{FF2B5EF4-FFF2-40B4-BE49-F238E27FC236}">
                <a16:creationId xmlns:a16="http://schemas.microsoft.com/office/drawing/2014/main" id="{DE3FA193-94B4-D5E4-5879-5A6C46AA599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3935DE1-7B6B-5789-2200-458F20BB6707}"/>
              </a:ext>
            </a:extLst>
          </p:cNvPr>
          <p:cNvSpPr>
            <a:spLocks noGrp="1"/>
          </p:cNvSpPr>
          <p:nvPr>
            <p:ph type="sldNum" sz="quarter" idx="12"/>
          </p:nvPr>
        </p:nvSpPr>
        <p:spPr/>
        <p:txBody>
          <a:bodyPr/>
          <a:lstStyle/>
          <a:p>
            <a:fld id="{1AC78286-C2D8-447A-AD38-B42EDBDF8A4D}" type="slidenum">
              <a:rPr lang="es-CO" smtClean="0"/>
              <a:t>‹Nº›</a:t>
            </a:fld>
            <a:endParaRPr lang="es-CO"/>
          </a:p>
        </p:txBody>
      </p:sp>
    </p:spTree>
    <p:extLst>
      <p:ext uri="{BB962C8B-B14F-4D97-AF65-F5344CB8AC3E}">
        <p14:creationId xmlns:p14="http://schemas.microsoft.com/office/powerpoint/2010/main" val="75515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66226B-18F4-D5D1-485D-2EE4C9F1A4F5}"/>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C8EF5C4C-86DB-7652-24E8-FAE7F5326AA5}"/>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contenido 3">
            <a:extLst>
              <a:ext uri="{FF2B5EF4-FFF2-40B4-BE49-F238E27FC236}">
                <a16:creationId xmlns:a16="http://schemas.microsoft.com/office/drawing/2014/main" id="{F0F40DB3-EC7B-F283-ABFE-822364422270}"/>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fecha 4">
            <a:extLst>
              <a:ext uri="{FF2B5EF4-FFF2-40B4-BE49-F238E27FC236}">
                <a16:creationId xmlns:a16="http://schemas.microsoft.com/office/drawing/2014/main" id="{8FCF744F-69C2-4648-7B10-8802EC0C48FA}"/>
              </a:ext>
            </a:extLst>
          </p:cNvPr>
          <p:cNvSpPr>
            <a:spLocks noGrp="1"/>
          </p:cNvSpPr>
          <p:nvPr>
            <p:ph type="dt" sz="half" idx="10"/>
          </p:nvPr>
        </p:nvSpPr>
        <p:spPr/>
        <p:txBody>
          <a:bodyPr/>
          <a:lstStyle/>
          <a:p>
            <a:fld id="{7F9993F8-44A2-4E9E-BF30-FDA98F108603}" type="datetimeFigureOut">
              <a:rPr lang="es-CO" smtClean="0"/>
              <a:t>8/04/2024</a:t>
            </a:fld>
            <a:endParaRPr lang="es-CO"/>
          </a:p>
        </p:txBody>
      </p:sp>
      <p:sp>
        <p:nvSpPr>
          <p:cNvPr id="6" name="Marcador de pie de página 5">
            <a:extLst>
              <a:ext uri="{FF2B5EF4-FFF2-40B4-BE49-F238E27FC236}">
                <a16:creationId xmlns:a16="http://schemas.microsoft.com/office/drawing/2014/main" id="{A088C034-EBA7-4F90-AD41-308C9D5EB67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E8A6FB7-D4B3-D380-D169-549AA547D96A}"/>
              </a:ext>
            </a:extLst>
          </p:cNvPr>
          <p:cNvSpPr>
            <a:spLocks noGrp="1"/>
          </p:cNvSpPr>
          <p:nvPr>
            <p:ph type="sldNum" sz="quarter" idx="12"/>
          </p:nvPr>
        </p:nvSpPr>
        <p:spPr/>
        <p:txBody>
          <a:bodyPr/>
          <a:lstStyle/>
          <a:p>
            <a:fld id="{1AC78286-C2D8-447A-AD38-B42EDBDF8A4D}" type="slidenum">
              <a:rPr lang="es-CO" smtClean="0"/>
              <a:t>‹Nº›</a:t>
            </a:fld>
            <a:endParaRPr lang="es-CO"/>
          </a:p>
        </p:txBody>
      </p:sp>
    </p:spTree>
    <p:extLst>
      <p:ext uri="{BB962C8B-B14F-4D97-AF65-F5344CB8AC3E}">
        <p14:creationId xmlns:p14="http://schemas.microsoft.com/office/powerpoint/2010/main" val="680512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D24A56-31AF-4D28-7B36-99C60722188B}"/>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4A6DAFDF-24FF-95C9-36D8-3E3A4A9C56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939AFC80-1339-E43B-6E5E-62876DE585D2}"/>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texto 4">
            <a:extLst>
              <a:ext uri="{FF2B5EF4-FFF2-40B4-BE49-F238E27FC236}">
                <a16:creationId xmlns:a16="http://schemas.microsoft.com/office/drawing/2014/main" id="{387426A2-133E-DAB2-0CDF-2CAEDB9DCF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209090E9-26EA-5833-A757-189BC163CDA4}"/>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7" name="Marcador de fecha 6">
            <a:extLst>
              <a:ext uri="{FF2B5EF4-FFF2-40B4-BE49-F238E27FC236}">
                <a16:creationId xmlns:a16="http://schemas.microsoft.com/office/drawing/2014/main" id="{3210164D-B131-8FCB-1C26-2195ADA73D7E}"/>
              </a:ext>
            </a:extLst>
          </p:cNvPr>
          <p:cNvSpPr>
            <a:spLocks noGrp="1"/>
          </p:cNvSpPr>
          <p:nvPr>
            <p:ph type="dt" sz="half" idx="10"/>
          </p:nvPr>
        </p:nvSpPr>
        <p:spPr/>
        <p:txBody>
          <a:bodyPr/>
          <a:lstStyle/>
          <a:p>
            <a:fld id="{7F9993F8-44A2-4E9E-BF30-FDA98F108603}" type="datetimeFigureOut">
              <a:rPr lang="es-CO" smtClean="0"/>
              <a:t>8/04/2024</a:t>
            </a:fld>
            <a:endParaRPr lang="es-CO"/>
          </a:p>
        </p:txBody>
      </p:sp>
      <p:sp>
        <p:nvSpPr>
          <p:cNvPr id="8" name="Marcador de pie de página 7">
            <a:extLst>
              <a:ext uri="{FF2B5EF4-FFF2-40B4-BE49-F238E27FC236}">
                <a16:creationId xmlns:a16="http://schemas.microsoft.com/office/drawing/2014/main" id="{CFFC0B00-6291-F4A7-3B1B-219CDC0BA849}"/>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7428595D-CF47-631B-04E8-A00B3D7A5671}"/>
              </a:ext>
            </a:extLst>
          </p:cNvPr>
          <p:cNvSpPr>
            <a:spLocks noGrp="1"/>
          </p:cNvSpPr>
          <p:nvPr>
            <p:ph type="sldNum" sz="quarter" idx="12"/>
          </p:nvPr>
        </p:nvSpPr>
        <p:spPr/>
        <p:txBody>
          <a:bodyPr/>
          <a:lstStyle/>
          <a:p>
            <a:fld id="{1AC78286-C2D8-447A-AD38-B42EDBDF8A4D}" type="slidenum">
              <a:rPr lang="es-CO" smtClean="0"/>
              <a:t>‹Nº›</a:t>
            </a:fld>
            <a:endParaRPr lang="es-CO"/>
          </a:p>
        </p:txBody>
      </p:sp>
    </p:spTree>
    <p:extLst>
      <p:ext uri="{BB962C8B-B14F-4D97-AF65-F5344CB8AC3E}">
        <p14:creationId xmlns:p14="http://schemas.microsoft.com/office/powerpoint/2010/main" val="2835594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BE875D-1C28-3B57-3DAA-52503EA05E03}"/>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fecha 2">
            <a:extLst>
              <a:ext uri="{FF2B5EF4-FFF2-40B4-BE49-F238E27FC236}">
                <a16:creationId xmlns:a16="http://schemas.microsoft.com/office/drawing/2014/main" id="{3404039C-19CE-07A2-1E14-F5B49734FDE3}"/>
              </a:ext>
            </a:extLst>
          </p:cNvPr>
          <p:cNvSpPr>
            <a:spLocks noGrp="1"/>
          </p:cNvSpPr>
          <p:nvPr>
            <p:ph type="dt" sz="half" idx="10"/>
          </p:nvPr>
        </p:nvSpPr>
        <p:spPr/>
        <p:txBody>
          <a:bodyPr/>
          <a:lstStyle/>
          <a:p>
            <a:fld id="{7F9993F8-44A2-4E9E-BF30-FDA98F108603}" type="datetimeFigureOut">
              <a:rPr lang="es-CO" smtClean="0"/>
              <a:t>8/04/2024</a:t>
            </a:fld>
            <a:endParaRPr lang="es-CO"/>
          </a:p>
        </p:txBody>
      </p:sp>
      <p:sp>
        <p:nvSpPr>
          <p:cNvPr id="4" name="Marcador de pie de página 3">
            <a:extLst>
              <a:ext uri="{FF2B5EF4-FFF2-40B4-BE49-F238E27FC236}">
                <a16:creationId xmlns:a16="http://schemas.microsoft.com/office/drawing/2014/main" id="{2213EDEA-98A5-69CB-DE3C-8CA627BEE347}"/>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34F6F25-B4B6-31DC-AA0D-6C97FD6CDC6B}"/>
              </a:ext>
            </a:extLst>
          </p:cNvPr>
          <p:cNvSpPr>
            <a:spLocks noGrp="1"/>
          </p:cNvSpPr>
          <p:nvPr>
            <p:ph type="sldNum" sz="quarter" idx="12"/>
          </p:nvPr>
        </p:nvSpPr>
        <p:spPr/>
        <p:txBody>
          <a:bodyPr/>
          <a:lstStyle/>
          <a:p>
            <a:fld id="{1AC78286-C2D8-447A-AD38-B42EDBDF8A4D}" type="slidenum">
              <a:rPr lang="es-CO" smtClean="0"/>
              <a:t>‹Nº›</a:t>
            </a:fld>
            <a:endParaRPr lang="es-CO"/>
          </a:p>
        </p:txBody>
      </p:sp>
    </p:spTree>
    <p:extLst>
      <p:ext uri="{BB962C8B-B14F-4D97-AF65-F5344CB8AC3E}">
        <p14:creationId xmlns:p14="http://schemas.microsoft.com/office/powerpoint/2010/main" val="1458462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9BE7BCF-A38F-0164-EFCF-AC6F74B4FFA6}"/>
              </a:ext>
            </a:extLst>
          </p:cNvPr>
          <p:cNvSpPr>
            <a:spLocks noGrp="1"/>
          </p:cNvSpPr>
          <p:nvPr>
            <p:ph type="dt" sz="half" idx="10"/>
          </p:nvPr>
        </p:nvSpPr>
        <p:spPr/>
        <p:txBody>
          <a:bodyPr/>
          <a:lstStyle/>
          <a:p>
            <a:fld id="{7F9993F8-44A2-4E9E-BF30-FDA98F108603}" type="datetimeFigureOut">
              <a:rPr lang="es-CO" smtClean="0"/>
              <a:t>8/04/2024</a:t>
            </a:fld>
            <a:endParaRPr lang="es-CO"/>
          </a:p>
        </p:txBody>
      </p:sp>
      <p:sp>
        <p:nvSpPr>
          <p:cNvPr id="3" name="Marcador de pie de página 2">
            <a:extLst>
              <a:ext uri="{FF2B5EF4-FFF2-40B4-BE49-F238E27FC236}">
                <a16:creationId xmlns:a16="http://schemas.microsoft.com/office/drawing/2014/main" id="{21F0C940-9576-27A1-3790-ABDB59284C51}"/>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B4B7590-51B3-4A32-A0D4-0629C949DE30}"/>
              </a:ext>
            </a:extLst>
          </p:cNvPr>
          <p:cNvSpPr>
            <a:spLocks noGrp="1"/>
          </p:cNvSpPr>
          <p:nvPr>
            <p:ph type="sldNum" sz="quarter" idx="12"/>
          </p:nvPr>
        </p:nvSpPr>
        <p:spPr/>
        <p:txBody>
          <a:bodyPr/>
          <a:lstStyle/>
          <a:p>
            <a:fld id="{1AC78286-C2D8-447A-AD38-B42EDBDF8A4D}" type="slidenum">
              <a:rPr lang="es-CO" smtClean="0"/>
              <a:t>‹Nº›</a:t>
            </a:fld>
            <a:endParaRPr lang="es-CO"/>
          </a:p>
        </p:txBody>
      </p:sp>
    </p:spTree>
    <p:extLst>
      <p:ext uri="{BB962C8B-B14F-4D97-AF65-F5344CB8AC3E}">
        <p14:creationId xmlns:p14="http://schemas.microsoft.com/office/powerpoint/2010/main" val="2065640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335975-90E3-E725-2352-C4979ADC4224}"/>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02AFEDBA-F8F0-031E-2E91-F0BE36D25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texto 3">
            <a:extLst>
              <a:ext uri="{FF2B5EF4-FFF2-40B4-BE49-F238E27FC236}">
                <a16:creationId xmlns:a16="http://schemas.microsoft.com/office/drawing/2014/main" id="{DA8C6AFD-62D8-F13E-2683-9A8D144F9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D21C1794-4A27-5D1A-7CF9-B6CB13587FF0}"/>
              </a:ext>
            </a:extLst>
          </p:cNvPr>
          <p:cNvSpPr>
            <a:spLocks noGrp="1"/>
          </p:cNvSpPr>
          <p:nvPr>
            <p:ph type="dt" sz="half" idx="10"/>
          </p:nvPr>
        </p:nvSpPr>
        <p:spPr/>
        <p:txBody>
          <a:bodyPr/>
          <a:lstStyle/>
          <a:p>
            <a:fld id="{7F9993F8-44A2-4E9E-BF30-FDA98F108603}" type="datetimeFigureOut">
              <a:rPr lang="es-CO" smtClean="0"/>
              <a:t>8/04/2024</a:t>
            </a:fld>
            <a:endParaRPr lang="es-CO"/>
          </a:p>
        </p:txBody>
      </p:sp>
      <p:sp>
        <p:nvSpPr>
          <p:cNvPr id="6" name="Marcador de pie de página 5">
            <a:extLst>
              <a:ext uri="{FF2B5EF4-FFF2-40B4-BE49-F238E27FC236}">
                <a16:creationId xmlns:a16="http://schemas.microsoft.com/office/drawing/2014/main" id="{94C6F3D0-B08C-08BB-9F47-39CAE903AB6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2B25A3D-E70B-9C48-75F0-4780098672FA}"/>
              </a:ext>
            </a:extLst>
          </p:cNvPr>
          <p:cNvSpPr>
            <a:spLocks noGrp="1"/>
          </p:cNvSpPr>
          <p:nvPr>
            <p:ph type="sldNum" sz="quarter" idx="12"/>
          </p:nvPr>
        </p:nvSpPr>
        <p:spPr/>
        <p:txBody>
          <a:bodyPr/>
          <a:lstStyle/>
          <a:p>
            <a:fld id="{1AC78286-C2D8-447A-AD38-B42EDBDF8A4D}" type="slidenum">
              <a:rPr lang="es-CO" smtClean="0"/>
              <a:t>‹Nº›</a:t>
            </a:fld>
            <a:endParaRPr lang="es-CO"/>
          </a:p>
        </p:txBody>
      </p:sp>
    </p:spTree>
    <p:extLst>
      <p:ext uri="{BB962C8B-B14F-4D97-AF65-F5344CB8AC3E}">
        <p14:creationId xmlns:p14="http://schemas.microsoft.com/office/powerpoint/2010/main" val="42286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140416-D176-232A-558B-DD9D87DFAEDE}"/>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posición de imagen 2">
            <a:extLst>
              <a:ext uri="{FF2B5EF4-FFF2-40B4-BE49-F238E27FC236}">
                <a16:creationId xmlns:a16="http://schemas.microsoft.com/office/drawing/2014/main" id="{696B6421-165A-A12D-058F-BAE9164881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F9801DC1-222E-33D9-872F-C55E86AF3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7A0F15E5-DEB0-2D5E-5798-3F56808E4B75}"/>
              </a:ext>
            </a:extLst>
          </p:cNvPr>
          <p:cNvSpPr>
            <a:spLocks noGrp="1"/>
          </p:cNvSpPr>
          <p:nvPr>
            <p:ph type="dt" sz="half" idx="10"/>
          </p:nvPr>
        </p:nvSpPr>
        <p:spPr/>
        <p:txBody>
          <a:bodyPr/>
          <a:lstStyle/>
          <a:p>
            <a:fld id="{7F9993F8-44A2-4E9E-BF30-FDA98F108603}" type="datetimeFigureOut">
              <a:rPr lang="es-CO" smtClean="0"/>
              <a:t>8/04/2024</a:t>
            </a:fld>
            <a:endParaRPr lang="es-CO"/>
          </a:p>
        </p:txBody>
      </p:sp>
      <p:sp>
        <p:nvSpPr>
          <p:cNvPr id="6" name="Marcador de pie de página 5">
            <a:extLst>
              <a:ext uri="{FF2B5EF4-FFF2-40B4-BE49-F238E27FC236}">
                <a16:creationId xmlns:a16="http://schemas.microsoft.com/office/drawing/2014/main" id="{DC13E7B2-CF56-A9DD-0262-206BF6AE493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65A4951-2349-6F2D-F0DE-D7D4CD3EAEDC}"/>
              </a:ext>
            </a:extLst>
          </p:cNvPr>
          <p:cNvSpPr>
            <a:spLocks noGrp="1"/>
          </p:cNvSpPr>
          <p:nvPr>
            <p:ph type="sldNum" sz="quarter" idx="12"/>
          </p:nvPr>
        </p:nvSpPr>
        <p:spPr/>
        <p:txBody>
          <a:bodyPr/>
          <a:lstStyle/>
          <a:p>
            <a:fld id="{1AC78286-C2D8-447A-AD38-B42EDBDF8A4D}" type="slidenum">
              <a:rPr lang="es-CO" smtClean="0"/>
              <a:t>‹Nº›</a:t>
            </a:fld>
            <a:endParaRPr lang="es-CO"/>
          </a:p>
        </p:txBody>
      </p:sp>
    </p:spTree>
    <p:extLst>
      <p:ext uri="{BB962C8B-B14F-4D97-AF65-F5344CB8AC3E}">
        <p14:creationId xmlns:p14="http://schemas.microsoft.com/office/powerpoint/2010/main" val="1091628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184FEE1-2B95-59B6-35AA-7CCDE4ECA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C5E4BA3D-8916-0F2A-A588-01D248F44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14146798-1B86-6697-6A7C-41C4AD3EE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9993F8-44A2-4E9E-BF30-FDA98F108603}" type="datetimeFigureOut">
              <a:rPr lang="es-CO" smtClean="0"/>
              <a:t>8/04/2024</a:t>
            </a:fld>
            <a:endParaRPr lang="es-CO"/>
          </a:p>
        </p:txBody>
      </p:sp>
      <p:sp>
        <p:nvSpPr>
          <p:cNvPr id="5" name="Marcador de pie de página 4">
            <a:extLst>
              <a:ext uri="{FF2B5EF4-FFF2-40B4-BE49-F238E27FC236}">
                <a16:creationId xmlns:a16="http://schemas.microsoft.com/office/drawing/2014/main" id="{CCB9FB1E-9261-804B-8851-78440702A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70C9D9F7-93B9-8F50-0963-356DAAB4D3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AC78286-C2D8-447A-AD38-B42EDBDF8A4D}" type="slidenum">
              <a:rPr lang="es-CO" smtClean="0"/>
              <a:t>‹Nº›</a:t>
            </a:fld>
            <a:endParaRPr lang="es-CO"/>
          </a:p>
        </p:txBody>
      </p:sp>
    </p:spTree>
    <p:extLst>
      <p:ext uri="{BB962C8B-B14F-4D97-AF65-F5344CB8AC3E}">
        <p14:creationId xmlns:p14="http://schemas.microsoft.com/office/powerpoint/2010/main" val="3283253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7E88A30-EFC0-E42C-49CA-8929F5D3C598}"/>
              </a:ext>
            </a:extLst>
          </p:cNvPr>
          <p:cNvSpPr>
            <a:spLocks noGrp="1"/>
          </p:cNvSpPr>
          <p:nvPr>
            <p:ph type="ctrTitle"/>
          </p:nvPr>
        </p:nvSpPr>
        <p:spPr>
          <a:xfrm>
            <a:off x="6590662" y="4267832"/>
            <a:ext cx="4805996" cy="1297115"/>
          </a:xfrm>
        </p:spPr>
        <p:txBody>
          <a:bodyPr anchor="t">
            <a:normAutofit/>
          </a:bodyPr>
          <a:lstStyle/>
          <a:p>
            <a:pPr algn="l"/>
            <a:r>
              <a:rPr lang="es-CO" sz="4000">
                <a:solidFill>
                  <a:schemeClr val="tx2"/>
                </a:solidFill>
              </a:rPr>
              <a:t>Solución Preparcial</a:t>
            </a:r>
          </a:p>
        </p:txBody>
      </p:sp>
      <p:sp>
        <p:nvSpPr>
          <p:cNvPr id="3" name="Subtítulo 2">
            <a:extLst>
              <a:ext uri="{FF2B5EF4-FFF2-40B4-BE49-F238E27FC236}">
                <a16:creationId xmlns:a16="http://schemas.microsoft.com/office/drawing/2014/main" id="{A578A839-6B11-3EB9-3D0D-DBD2F856C21A}"/>
              </a:ext>
            </a:extLst>
          </p:cNvPr>
          <p:cNvSpPr>
            <a:spLocks noGrp="1"/>
          </p:cNvSpPr>
          <p:nvPr>
            <p:ph type="subTitle" idx="1"/>
          </p:nvPr>
        </p:nvSpPr>
        <p:spPr>
          <a:xfrm>
            <a:off x="6590966" y="3428999"/>
            <a:ext cx="4805691" cy="838831"/>
          </a:xfrm>
        </p:spPr>
        <p:txBody>
          <a:bodyPr anchor="b">
            <a:normAutofit/>
          </a:bodyPr>
          <a:lstStyle/>
          <a:p>
            <a:pPr algn="l"/>
            <a:r>
              <a:rPr lang="es-CO" sz="2000">
                <a:solidFill>
                  <a:schemeClr val="tx2"/>
                </a:solidFill>
              </a:rPr>
              <a:t>Semana 11</a:t>
            </a:r>
          </a:p>
        </p:txBody>
      </p:sp>
      <p:pic>
        <p:nvPicPr>
          <p:cNvPr id="7" name="Graphic 6" descr="Foco">
            <a:extLst>
              <a:ext uri="{FF2B5EF4-FFF2-40B4-BE49-F238E27FC236}">
                <a16:creationId xmlns:a16="http://schemas.microsoft.com/office/drawing/2014/main" id="{0EFEF61C-901F-DB46-2829-70AED87676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9663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69DE53-6012-8677-550F-B2613D3E82CE}"/>
              </a:ext>
            </a:extLst>
          </p:cNvPr>
          <p:cNvSpPr>
            <a:spLocks noGrp="1"/>
          </p:cNvSpPr>
          <p:nvPr>
            <p:ph type="title"/>
          </p:nvPr>
        </p:nvSpPr>
        <p:spPr>
          <a:xfrm>
            <a:off x="346229" y="365125"/>
            <a:ext cx="11603115" cy="1325563"/>
          </a:xfrm>
        </p:spPr>
        <p:txBody>
          <a:bodyPr/>
          <a:lstStyle/>
          <a:p>
            <a:r>
              <a:rPr lang="es-CO" dirty="0"/>
              <a:t>4. Implemente la clase responsable de las excepciones del sistema(opcion 1)</a:t>
            </a:r>
          </a:p>
        </p:txBody>
      </p:sp>
      <p:pic>
        <p:nvPicPr>
          <p:cNvPr id="5" name="Imagen 4">
            <a:extLst>
              <a:ext uri="{FF2B5EF4-FFF2-40B4-BE49-F238E27FC236}">
                <a16:creationId xmlns:a16="http://schemas.microsoft.com/office/drawing/2014/main" id="{7B432A5F-8099-B3BF-2AC5-CAFB378C1014}"/>
              </a:ext>
            </a:extLst>
          </p:cNvPr>
          <p:cNvPicPr>
            <a:picLocks noChangeAspect="1"/>
          </p:cNvPicPr>
          <p:nvPr/>
        </p:nvPicPr>
        <p:blipFill>
          <a:blip r:embed="rId2"/>
          <a:stretch>
            <a:fillRect/>
          </a:stretch>
        </p:blipFill>
        <p:spPr>
          <a:xfrm>
            <a:off x="346229" y="1610538"/>
            <a:ext cx="11310062" cy="3193577"/>
          </a:xfrm>
          <a:prstGeom prst="rect">
            <a:avLst/>
          </a:prstGeom>
        </p:spPr>
      </p:pic>
      <p:pic>
        <p:nvPicPr>
          <p:cNvPr id="7" name="Imagen 6">
            <a:extLst>
              <a:ext uri="{FF2B5EF4-FFF2-40B4-BE49-F238E27FC236}">
                <a16:creationId xmlns:a16="http://schemas.microsoft.com/office/drawing/2014/main" id="{BB830567-932E-998A-7AF6-BC257927CBBA}"/>
              </a:ext>
            </a:extLst>
          </p:cNvPr>
          <p:cNvPicPr>
            <a:picLocks noChangeAspect="1"/>
          </p:cNvPicPr>
          <p:nvPr/>
        </p:nvPicPr>
        <p:blipFill>
          <a:blip r:embed="rId3"/>
          <a:stretch>
            <a:fillRect/>
          </a:stretch>
        </p:blipFill>
        <p:spPr>
          <a:xfrm>
            <a:off x="748341" y="5111261"/>
            <a:ext cx="10695318" cy="1381614"/>
          </a:xfrm>
          <a:prstGeom prst="rect">
            <a:avLst/>
          </a:prstGeom>
          <a:ln>
            <a:solidFill>
              <a:srgbClr val="FF0000"/>
            </a:solidFill>
          </a:ln>
        </p:spPr>
      </p:pic>
      <p:cxnSp>
        <p:nvCxnSpPr>
          <p:cNvPr id="9" name="Conector recto de flecha 8">
            <a:extLst>
              <a:ext uri="{FF2B5EF4-FFF2-40B4-BE49-F238E27FC236}">
                <a16:creationId xmlns:a16="http://schemas.microsoft.com/office/drawing/2014/main" id="{DA5264D4-E1D8-12B5-DF98-F16587D40CB4}"/>
              </a:ext>
            </a:extLst>
          </p:cNvPr>
          <p:cNvCxnSpPr>
            <a:cxnSpLocks/>
          </p:cNvCxnSpPr>
          <p:nvPr/>
        </p:nvCxnSpPr>
        <p:spPr>
          <a:xfrm flipH="1">
            <a:off x="3722255" y="1690688"/>
            <a:ext cx="4880207" cy="12887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CuadroTexto 10">
            <a:extLst>
              <a:ext uri="{FF2B5EF4-FFF2-40B4-BE49-F238E27FC236}">
                <a16:creationId xmlns:a16="http://schemas.microsoft.com/office/drawing/2014/main" id="{2C10124F-AA87-902A-EAEC-25D2594EC3F9}"/>
              </a:ext>
            </a:extLst>
          </p:cNvPr>
          <p:cNvSpPr txBox="1"/>
          <p:nvPr/>
        </p:nvSpPr>
        <p:spPr>
          <a:xfrm>
            <a:off x="8602462" y="952024"/>
            <a:ext cx="3457021" cy="1477328"/>
          </a:xfrm>
          <a:prstGeom prst="rect">
            <a:avLst/>
          </a:prstGeom>
          <a:noFill/>
        </p:spPr>
        <p:txBody>
          <a:bodyPr wrap="square" rtlCol="0">
            <a:spAutoFit/>
          </a:bodyPr>
          <a:lstStyle/>
          <a:p>
            <a:r>
              <a:rPr lang="es-CO" dirty="0"/>
              <a:t>Aca también pueden crear una sola clase “</a:t>
            </a:r>
            <a:r>
              <a:rPr lang="es-CO" dirty="0" err="1"/>
              <a:t>AnimalAppException</a:t>
            </a:r>
            <a:r>
              <a:rPr lang="es-CO" dirty="0"/>
              <a:t>” para manejar todos los errores desde una única clase </a:t>
            </a:r>
            <a:r>
              <a:rPr lang="es-CO" b="1" dirty="0"/>
              <a:t>(favorito  de </a:t>
            </a:r>
            <a:r>
              <a:rPr lang="es-CO" b="1" dirty="0" err="1"/>
              <a:t>irma</a:t>
            </a:r>
            <a:r>
              <a:rPr lang="es-CO" b="1" dirty="0"/>
              <a:t>)</a:t>
            </a:r>
          </a:p>
        </p:txBody>
      </p:sp>
    </p:spTree>
    <p:extLst>
      <p:ext uri="{BB962C8B-B14F-4D97-AF65-F5344CB8AC3E}">
        <p14:creationId xmlns:p14="http://schemas.microsoft.com/office/powerpoint/2010/main" val="3143920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68B4F5E-7CEC-2BC7-69F5-302128ADF8BA}"/>
              </a:ext>
            </a:extLst>
          </p:cNvPr>
          <p:cNvSpPr>
            <a:spLocks noGrp="1"/>
          </p:cNvSpPr>
          <p:nvPr>
            <p:ph type="title"/>
          </p:nvPr>
        </p:nvSpPr>
        <p:spPr>
          <a:xfrm>
            <a:off x="0" y="0"/>
            <a:ext cx="12192000" cy="1325563"/>
          </a:xfrm>
        </p:spPr>
        <p:txBody>
          <a:bodyPr>
            <a:normAutofit/>
          </a:bodyPr>
          <a:lstStyle/>
          <a:p>
            <a:r>
              <a:rPr lang="es-CO" sz="3600" dirty="0"/>
              <a:t>4. Implemente la clase responsable de las excepciones del sistema(opcion 2)</a:t>
            </a:r>
          </a:p>
        </p:txBody>
      </p:sp>
      <p:pic>
        <p:nvPicPr>
          <p:cNvPr id="6" name="Imagen 5">
            <a:extLst>
              <a:ext uri="{FF2B5EF4-FFF2-40B4-BE49-F238E27FC236}">
                <a16:creationId xmlns:a16="http://schemas.microsoft.com/office/drawing/2014/main" id="{1C76924D-6956-6220-7C4A-65DD5BAADDD5}"/>
              </a:ext>
            </a:extLst>
          </p:cNvPr>
          <p:cNvPicPr>
            <a:picLocks noChangeAspect="1"/>
          </p:cNvPicPr>
          <p:nvPr/>
        </p:nvPicPr>
        <p:blipFill>
          <a:blip r:embed="rId2"/>
          <a:stretch>
            <a:fillRect/>
          </a:stretch>
        </p:blipFill>
        <p:spPr>
          <a:xfrm>
            <a:off x="724691" y="1214726"/>
            <a:ext cx="10742618" cy="3449637"/>
          </a:xfrm>
          <a:prstGeom prst="rect">
            <a:avLst/>
          </a:prstGeom>
        </p:spPr>
      </p:pic>
      <p:pic>
        <p:nvPicPr>
          <p:cNvPr id="8" name="Imagen 7">
            <a:extLst>
              <a:ext uri="{FF2B5EF4-FFF2-40B4-BE49-F238E27FC236}">
                <a16:creationId xmlns:a16="http://schemas.microsoft.com/office/drawing/2014/main" id="{6062D531-F3B2-5A85-D735-E2405F441285}"/>
              </a:ext>
            </a:extLst>
          </p:cNvPr>
          <p:cNvPicPr>
            <a:picLocks noChangeAspect="1"/>
          </p:cNvPicPr>
          <p:nvPr/>
        </p:nvPicPr>
        <p:blipFill>
          <a:blip r:embed="rId3"/>
          <a:stretch>
            <a:fillRect/>
          </a:stretch>
        </p:blipFill>
        <p:spPr>
          <a:xfrm>
            <a:off x="724691" y="5033673"/>
            <a:ext cx="11139051" cy="1514763"/>
          </a:xfrm>
          <a:prstGeom prst="rect">
            <a:avLst/>
          </a:prstGeom>
        </p:spPr>
      </p:pic>
    </p:spTree>
    <p:extLst>
      <p:ext uri="{BB962C8B-B14F-4D97-AF65-F5344CB8AC3E}">
        <p14:creationId xmlns:p14="http://schemas.microsoft.com/office/powerpoint/2010/main" val="2827580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94F915-1AF1-8555-05B1-22425D7EE914}"/>
              </a:ext>
            </a:extLst>
          </p:cNvPr>
          <p:cNvSpPr>
            <a:spLocks noGrp="1"/>
          </p:cNvSpPr>
          <p:nvPr>
            <p:ph type="title"/>
          </p:nvPr>
        </p:nvSpPr>
        <p:spPr>
          <a:xfrm>
            <a:off x="0" y="0"/>
            <a:ext cx="12192000" cy="1325563"/>
          </a:xfrm>
        </p:spPr>
        <p:txBody>
          <a:bodyPr>
            <a:normAutofit/>
          </a:bodyPr>
          <a:lstStyle/>
          <a:p>
            <a:r>
              <a:rPr lang="es-CO" sz="3600" dirty="0"/>
              <a:t>4. Implemente la clase responsable de las excepciones del sistema(opcion 3)</a:t>
            </a:r>
          </a:p>
        </p:txBody>
      </p:sp>
      <p:pic>
        <p:nvPicPr>
          <p:cNvPr id="7" name="Imagen 6">
            <a:extLst>
              <a:ext uri="{FF2B5EF4-FFF2-40B4-BE49-F238E27FC236}">
                <a16:creationId xmlns:a16="http://schemas.microsoft.com/office/drawing/2014/main" id="{B2B1B3BE-E3D9-08F0-577D-841D958E227F}"/>
              </a:ext>
            </a:extLst>
          </p:cNvPr>
          <p:cNvPicPr>
            <a:picLocks noChangeAspect="1"/>
          </p:cNvPicPr>
          <p:nvPr/>
        </p:nvPicPr>
        <p:blipFill>
          <a:blip r:embed="rId2"/>
          <a:stretch>
            <a:fillRect/>
          </a:stretch>
        </p:blipFill>
        <p:spPr>
          <a:xfrm>
            <a:off x="511585" y="1083417"/>
            <a:ext cx="10367327" cy="4100402"/>
          </a:xfrm>
          <a:prstGeom prst="rect">
            <a:avLst/>
          </a:prstGeom>
        </p:spPr>
      </p:pic>
      <p:pic>
        <p:nvPicPr>
          <p:cNvPr id="9" name="Imagen 8">
            <a:extLst>
              <a:ext uri="{FF2B5EF4-FFF2-40B4-BE49-F238E27FC236}">
                <a16:creationId xmlns:a16="http://schemas.microsoft.com/office/drawing/2014/main" id="{9C9EB44E-D05A-1605-A270-98A46882FB06}"/>
              </a:ext>
            </a:extLst>
          </p:cNvPr>
          <p:cNvPicPr>
            <a:picLocks noChangeAspect="1"/>
          </p:cNvPicPr>
          <p:nvPr/>
        </p:nvPicPr>
        <p:blipFill>
          <a:blip r:embed="rId3"/>
          <a:stretch>
            <a:fillRect/>
          </a:stretch>
        </p:blipFill>
        <p:spPr>
          <a:xfrm>
            <a:off x="511585" y="5254840"/>
            <a:ext cx="11168828" cy="1831689"/>
          </a:xfrm>
          <a:prstGeom prst="rect">
            <a:avLst/>
          </a:prstGeom>
          <a:ln w="28575">
            <a:solidFill>
              <a:srgbClr val="FF0000"/>
            </a:solidFill>
          </a:ln>
        </p:spPr>
      </p:pic>
      <p:pic>
        <p:nvPicPr>
          <p:cNvPr id="1026" name="Picture 2" descr="sello-calidad - Bandacol">
            <a:extLst>
              <a:ext uri="{FF2B5EF4-FFF2-40B4-BE49-F238E27FC236}">
                <a16:creationId xmlns:a16="http://schemas.microsoft.com/office/drawing/2014/main" id="{FBE5E336-034D-4390-B7E0-6475050BF0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442803">
            <a:off x="9353909" y="850960"/>
            <a:ext cx="3068102" cy="2347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7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28BF2F-238C-FC68-F038-1F7FED983BE4}"/>
              </a:ext>
            </a:extLst>
          </p:cNvPr>
          <p:cNvSpPr>
            <a:spLocks noGrp="1"/>
          </p:cNvSpPr>
          <p:nvPr>
            <p:ph type="title"/>
          </p:nvPr>
        </p:nvSpPr>
        <p:spPr>
          <a:xfrm>
            <a:off x="261151" y="223082"/>
            <a:ext cx="11661560" cy="1325563"/>
          </a:xfrm>
        </p:spPr>
        <p:txBody>
          <a:bodyPr>
            <a:normAutofit/>
          </a:bodyPr>
          <a:lstStyle/>
          <a:p>
            <a:r>
              <a:rPr lang="es-CO" dirty="0"/>
              <a:t>5. Implemente los métodos correspondientes al diseño. Incluya la documentación (si es necesario)</a:t>
            </a:r>
          </a:p>
        </p:txBody>
      </p:sp>
      <p:pic>
        <p:nvPicPr>
          <p:cNvPr id="5" name="Imagen 4">
            <a:extLst>
              <a:ext uri="{FF2B5EF4-FFF2-40B4-BE49-F238E27FC236}">
                <a16:creationId xmlns:a16="http://schemas.microsoft.com/office/drawing/2014/main" id="{37AA41E0-551D-D135-A509-FD8CD03FBE4E}"/>
              </a:ext>
            </a:extLst>
          </p:cNvPr>
          <p:cNvPicPr>
            <a:picLocks noChangeAspect="1"/>
          </p:cNvPicPr>
          <p:nvPr/>
        </p:nvPicPr>
        <p:blipFill>
          <a:blip r:embed="rId2"/>
          <a:stretch>
            <a:fillRect/>
          </a:stretch>
        </p:blipFill>
        <p:spPr>
          <a:xfrm>
            <a:off x="609840" y="1881981"/>
            <a:ext cx="2927688" cy="4642029"/>
          </a:xfrm>
          <a:prstGeom prst="rect">
            <a:avLst/>
          </a:prstGeom>
        </p:spPr>
      </p:pic>
      <p:sp>
        <p:nvSpPr>
          <p:cNvPr id="9" name="CuadroTexto 8">
            <a:extLst>
              <a:ext uri="{FF2B5EF4-FFF2-40B4-BE49-F238E27FC236}">
                <a16:creationId xmlns:a16="http://schemas.microsoft.com/office/drawing/2014/main" id="{DE6A209C-1FF1-E24C-B230-40DC3346BB6E}"/>
              </a:ext>
            </a:extLst>
          </p:cNvPr>
          <p:cNvSpPr txBox="1"/>
          <p:nvPr/>
        </p:nvSpPr>
        <p:spPr>
          <a:xfrm>
            <a:off x="4347391" y="1999695"/>
            <a:ext cx="7234769" cy="4524315"/>
          </a:xfrm>
          <a:prstGeom prst="rect">
            <a:avLst/>
          </a:prstGeom>
          <a:noFill/>
        </p:spPr>
        <p:txBody>
          <a:bodyPr wrap="square" rtlCol="0">
            <a:spAutoFit/>
          </a:bodyPr>
          <a:lstStyle/>
          <a:p>
            <a:r>
              <a:rPr lang="es-CO" sz="3600" dirty="0"/>
              <a:t>La mascota se evalúa teniendo en cuenta las revisiones médicas que ha tenido, </a:t>
            </a:r>
            <a:r>
              <a:rPr lang="es-CO" sz="3600" dirty="0">
                <a:solidFill>
                  <a:srgbClr val="FF0000"/>
                </a:solidFill>
              </a:rPr>
              <a:t>por cada revisión la mascota obtiene 50 puntos y por cada enfermedad pierde 30</a:t>
            </a:r>
            <a:r>
              <a:rPr lang="es-CO" sz="3600" dirty="0"/>
              <a:t>. </a:t>
            </a:r>
            <a:r>
              <a:rPr lang="es-CO" sz="3600" dirty="0">
                <a:solidFill>
                  <a:srgbClr val="0070C0"/>
                </a:solidFill>
              </a:rPr>
              <a:t>No se puede calcular la evaluación si la mascota no cuenta con revisiones o enfermedades asociadas. </a:t>
            </a:r>
          </a:p>
        </p:txBody>
      </p:sp>
    </p:spTree>
    <p:extLst>
      <p:ext uri="{BB962C8B-B14F-4D97-AF65-F5344CB8AC3E}">
        <p14:creationId xmlns:p14="http://schemas.microsoft.com/office/powerpoint/2010/main" val="323378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245E60-41BB-1809-D56C-ED0CDB760E7C}"/>
              </a:ext>
            </a:extLst>
          </p:cNvPr>
          <p:cNvSpPr>
            <a:spLocks noGrp="1"/>
          </p:cNvSpPr>
          <p:nvPr>
            <p:ph type="title"/>
          </p:nvPr>
        </p:nvSpPr>
        <p:spPr>
          <a:xfrm>
            <a:off x="173182" y="87746"/>
            <a:ext cx="10515600" cy="1325563"/>
          </a:xfrm>
        </p:spPr>
        <p:txBody>
          <a:bodyPr/>
          <a:lstStyle/>
          <a:p>
            <a:r>
              <a:rPr lang="es-CO" dirty="0"/>
              <a:t>En resumidas cuentas: </a:t>
            </a:r>
          </a:p>
        </p:txBody>
      </p:sp>
      <p:pic>
        <p:nvPicPr>
          <p:cNvPr id="7" name="Imagen 6">
            <a:extLst>
              <a:ext uri="{FF2B5EF4-FFF2-40B4-BE49-F238E27FC236}">
                <a16:creationId xmlns:a16="http://schemas.microsoft.com/office/drawing/2014/main" id="{855A8107-E295-762D-210C-7C7001562586}"/>
              </a:ext>
            </a:extLst>
          </p:cNvPr>
          <p:cNvPicPr>
            <a:picLocks noChangeAspect="1"/>
          </p:cNvPicPr>
          <p:nvPr/>
        </p:nvPicPr>
        <p:blipFill>
          <a:blip r:embed="rId2"/>
          <a:stretch>
            <a:fillRect/>
          </a:stretch>
        </p:blipFill>
        <p:spPr>
          <a:xfrm>
            <a:off x="155827" y="1413309"/>
            <a:ext cx="11862991" cy="4701164"/>
          </a:xfrm>
          <a:prstGeom prst="rect">
            <a:avLst/>
          </a:prstGeom>
        </p:spPr>
      </p:pic>
    </p:spTree>
    <p:extLst>
      <p:ext uri="{BB962C8B-B14F-4D97-AF65-F5344CB8AC3E}">
        <p14:creationId xmlns:p14="http://schemas.microsoft.com/office/powerpoint/2010/main" val="4058165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CE53351F-F71B-095C-7801-41368017D839}"/>
              </a:ext>
            </a:extLst>
          </p:cNvPr>
          <p:cNvSpPr txBox="1"/>
          <p:nvPr/>
        </p:nvSpPr>
        <p:spPr>
          <a:xfrm>
            <a:off x="304060" y="373732"/>
            <a:ext cx="11476608" cy="1200329"/>
          </a:xfrm>
          <a:prstGeom prst="rect">
            <a:avLst/>
          </a:prstGeom>
          <a:noFill/>
        </p:spPr>
        <p:txBody>
          <a:bodyPr wrap="square">
            <a:spAutoFit/>
          </a:bodyPr>
          <a:lstStyle/>
          <a:p>
            <a:r>
              <a:rPr lang="es-CO" sz="3600" dirty="0">
                <a:solidFill>
                  <a:srgbClr val="0070C0"/>
                </a:solidFill>
              </a:rPr>
              <a:t>No se puede calcular la evaluación si la mascota no cuenta con revisiones o enfermedades asociadas</a:t>
            </a:r>
            <a:endParaRPr lang="es-CO" sz="3600" dirty="0"/>
          </a:p>
        </p:txBody>
      </p:sp>
      <p:pic>
        <p:nvPicPr>
          <p:cNvPr id="11" name="Imagen 10">
            <a:extLst>
              <a:ext uri="{FF2B5EF4-FFF2-40B4-BE49-F238E27FC236}">
                <a16:creationId xmlns:a16="http://schemas.microsoft.com/office/drawing/2014/main" id="{4A99D122-D926-D0FE-4AC8-3604A67C43B2}"/>
              </a:ext>
            </a:extLst>
          </p:cNvPr>
          <p:cNvPicPr>
            <a:picLocks noChangeAspect="1"/>
          </p:cNvPicPr>
          <p:nvPr/>
        </p:nvPicPr>
        <p:blipFill>
          <a:blip r:embed="rId2"/>
          <a:stretch>
            <a:fillRect/>
          </a:stretch>
        </p:blipFill>
        <p:spPr>
          <a:xfrm>
            <a:off x="72501" y="2713787"/>
            <a:ext cx="12046998" cy="2201035"/>
          </a:xfrm>
          <a:prstGeom prst="rect">
            <a:avLst/>
          </a:prstGeom>
        </p:spPr>
      </p:pic>
    </p:spTree>
    <p:extLst>
      <p:ext uri="{BB962C8B-B14F-4D97-AF65-F5344CB8AC3E}">
        <p14:creationId xmlns:p14="http://schemas.microsoft.com/office/powerpoint/2010/main" val="1394314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33FB165-B1EE-A76A-6336-500E1C62AADB}"/>
              </a:ext>
            </a:extLst>
          </p:cNvPr>
          <p:cNvSpPr txBox="1"/>
          <p:nvPr/>
        </p:nvSpPr>
        <p:spPr>
          <a:xfrm>
            <a:off x="275208" y="142913"/>
            <a:ext cx="11620869" cy="1323439"/>
          </a:xfrm>
          <a:prstGeom prst="rect">
            <a:avLst/>
          </a:prstGeom>
          <a:noFill/>
        </p:spPr>
        <p:txBody>
          <a:bodyPr wrap="square">
            <a:spAutoFit/>
          </a:bodyPr>
          <a:lstStyle/>
          <a:p>
            <a:r>
              <a:rPr lang="es-CO" sz="4000" dirty="0">
                <a:solidFill>
                  <a:srgbClr val="FF0000"/>
                </a:solidFill>
              </a:rPr>
              <a:t>por cada revisión la mascota obtiene 50 puntos y por cada enfermedad pierde 30</a:t>
            </a:r>
            <a:endParaRPr lang="es-CO" sz="4000" dirty="0"/>
          </a:p>
        </p:txBody>
      </p:sp>
      <p:pic>
        <p:nvPicPr>
          <p:cNvPr id="9" name="Imagen 8">
            <a:extLst>
              <a:ext uri="{FF2B5EF4-FFF2-40B4-BE49-F238E27FC236}">
                <a16:creationId xmlns:a16="http://schemas.microsoft.com/office/drawing/2014/main" id="{F8CA6728-7E8E-6D77-7BE7-DD4D19F97A0F}"/>
              </a:ext>
            </a:extLst>
          </p:cNvPr>
          <p:cNvPicPr>
            <a:picLocks noChangeAspect="1"/>
          </p:cNvPicPr>
          <p:nvPr/>
        </p:nvPicPr>
        <p:blipFill>
          <a:blip r:embed="rId2"/>
          <a:stretch>
            <a:fillRect/>
          </a:stretch>
        </p:blipFill>
        <p:spPr>
          <a:xfrm>
            <a:off x="285886" y="2460762"/>
            <a:ext cx="11620228" cy="3533637"/>
          </a:xfrm>
          <a:prstGeom prst="rect">
            <a:avLst/>
          </a:prstGeom>
        </p:spPr>
      </p:pic>
    </p:spTree>
    <p:extLst>
      <p:ext uri="{BB962C8B-B14F-4D97-AF65-F5344CB8AC3E}">
        <p14:creationId xmlns:p14="http://schemas.microsoft.com/office/powerpoint/2010/main" val="4251458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5338EAF-1FA1-A642-CF99-DDC1A36A20C0}"/>
              </a:ext>
            </a:extLst>
          </p:cNvPr>
          <p:cNvPicPr>
            <a:picLocks noChangeAspect="1"/>
          </p:cNvPicPr>
          <p:nvPr/>
        </p:nvPicPr>
        <p:blipFill rotWithShape="1">
          <a:blip r:embed="rId2"/>
          <a:srcRect l="24803" b="-727"/>
          <a:stretch/>
        </p:blipFill>
        <p:spPr>
          <a:xfrm>
            <a:off x="83127" y="449979"/>
            <a:ext cx="5663391" cy="6181730"/>
          </a:xfrm>
          <a:prstGeom prst="rect">
            <a:avLst/>
          </a:prstGeom>
        </p:spPr>
      </p:pic>
      <p:sp>
        <p:nvSpPr>
          <p:cNvPr id="7" name="CuadroTexto 6">
            <a:extLst>
              <a:ext uri="{FF2B5EF4-FFF2-40B4-BE49-F238E27FC236}">
                <a16:creationId xmlns:a16="http://schemas.microsoft.com/office/drawing/2014/main" id="{2F8B9166-D8BC-3F04-19BF-FBA21BAC5069}"/>
              </a:ext>
            </a:extLst>
          </p:cNvPr>
          <p:cNvSpPr txBox="1"/>
          <p:nvPr/>
        </p:nvSpPr>
        <p:spPr>
          <a:xfrm>
            <a:off x="6696723" y="1555685"/>
            <a:ext cx="5004046" cy="3970318"/>
          </a:xfrm>
          <a:prstGeom prst="rect">
            <a:avLst/>
          </a:prstGeom>
          <a:noFill/>
        </p:spPr>
        <p:txBody>
          <a:bodyPr wrap="square">
            <a:spAutoFit/>
          </a:bodyPr>
          <a:lstStyle/>
          <a:p>
            <a:r>
              <a:rPr lang="es-CO" sz="3600" dirty="0">
                <a:solidFill>
                  <a:srgbClr val="0070C0"/>
                </a:solidFill>
              </a:rPr>
              <a:t>se puede concluir que las mascotas que tienen menor puntaje son las que requieren personas con mayor experiencia y evaluación. </a:t>
            </a:r>
          </a:p>
        </p:txBody>
      </p:sp>
    </p:spTree>
    <p:extLst>
      <p:ext uri="{BB962C8B-B14F-4D97-AF65-F5344CB8AC3E}">
        <p14:creationId xmlns:p14="http://schemas.microsoft.com/office/powerpoint/2010/main" val="2714141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3B14FEA-E46F-65DA-070A-69AD5D952135}"/>
              </a:ext>
            </a:extLst>
          </p:cNvPr>
          <p:cNvPicPr>
            <a:picLocks noChangeAspect="1"/>
          </p:cNvPicPr>
          <p:nvPr/>
        </p:nvPicPr>
        <p:blipFill>
          <a:blip r:embed="rId2"/>
          <a:stretch>
            <a:fillRect/>
          </a:stretch>
        </p:blipFill>
        <p:spPr>
          <a:xfrm>
            <a:off x="497824" y="360965"/>
            <a:ext cx="11047875" cy="6136069"/>
          </a:xfrm>
          <a:prstGeom prst="rect">
            <a:avLst/>
          </a:prstGeom>
        </p:spPr>
      </p:pic>
    </p:spTree>
    <p:extLst>
      <p:ext uri="{BB962C8B-B14F-4D97-AF65-F5344CB8AC3E}">
        <p14:creationId xmlns:p14="http://schemas.microsoft.com/office/powerpoint/2010/main" val="339816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8863A6D-027F-9CE0-DEDA-54D90CFB5963}"/>
              </a:ext>
            </a:extLst>
          </p:cNvPr>
          <p:cNvPicPr>
            <a:picLocks noChangeAspect="1"/>
          </p:cNvPicPr>
          <p:nvPr/>
        </p:nvPicPr>
        <p:blipFill rotWithShape="1">
          <a:blip r:embed="rId2"/>
          <a:srcRect b="49065"/>
          <a:stretch/>
        </p:blipFill>
        <p:spPr>
          <a:xfrm>
            <a:off x="155366" y="848350"/>
            <a:ext cx="6310089" cy="4003847"/>
          </a:xfrm>
          <a:prstGeom prst="rect">
            <a:avLst/>
          </a:prstGeom>
        </p:spPr>
      </p:pic>
      <p:sp>
        <p:nvSpPr>
          <p:cNvPr id="6" name="CuadroTexto 5">
            <a:extLst>
              <a:ext uri="{FF2B5EF4-FFF2-40B4-BE49-F238E27FC236}">
                <a16:creationId xmlns:a16="http://schemas.microsoft.com/office/drawing/2014/main" id="{29440625-0081-4ABE-B1F3-C0CBBB1FB778}"/>
              </a:ext>
            </a:extLst>
          </p:cNvPr>
          <p:cNvSpPr txBox="1"/>
          <p:nvPr/>
        </p:nvSpPr>
        <p:spPr>
          <a:xfrm>
            <a:off x="6465455" y="-64264"/>
            <a:ext cx="5478810" cy="6986528"/>
          </a:xfrm>
          <a:prstGeom prst="rect">
            <a:avLst/>
          </a:prstGeom>
          <a:noFill/>
        </p:spPr>
        <p:txBody>
          <a:bodyPr wrap="square" rtlCol="0">
            <a:spAutoFit/>
          </a:bodyPr>
          <a:lstStyle/>
          <a:p>
            <a:r>
              <a:rPr lang="es-CO" sz="3200" dirty="0"/>
              <a:t>La evaluación depende de la experiencia que este tenga dentro de </a:t>
            </a:r>
            <a:r>
              <a:rPr lang="es-CO" sz="3200" dirty="0" err="1"/>
              <a:t>AnimalAPP</a:t>
            </a:r>
            <a:r>
              <a:rPr lang="es-CO" sz="3200" dirty="0"/>
              <a:t>, </a:t>
            </a:r>
            <a:r>
              <a:rPr lang="es-CO" sz="3200" dirty="0">
                <a:solidFill>
                  <a:srgbClr val="0070C0"/>
                </a:solidFill>
              </a:rPr>
              <a:t>por cada mascota que pone en adopción este gana 30 puntos de experiencia, siempre y cuando esta última fue adoptada</a:t>
            </a:r>
            <a:r>
              <a:rPr lang="es-CO" sz="3200" dirty="0"/>
              <a:t>. </a:t>
            </a:r>
            <a:r>
              <a:rPr lang="es-CO" sz="3200" dirty="0">
                <a:solidFill>
                  <a:srgbClr val="FF0000"/>
                </a:solidFill>
              </a:rPr>
              <a:t>Si ha adoptado a alguna mascota obtiene 50 puntos</a:t>
            </a:r>
            <a:r>
              <a:rPr lang="es-CO" sz="3200" dirty="0"/>
              <a:t>. No se puede evaluar un usuario que no tenga experiencia en </a:t>
            </a:r>
            <a:r>
              <a:rPr lang="es-CO" sz="3200" dirty="0" err="1"/>
              <a:t>AnimalAPP</a:t>
            </a:r>
            <a:r>
              <a:rPr lang="es-CO" sz="3200" dirty="0"/>
              <a:t> (No adoptó ni colocó en adopción).</a:t>
            </a:r>
          </a:p>
        </p:txBody>
      </p:sp>
    </p:spTree>
    <p:extLst>
      <p:ext uri="{BB962C8B-B14F-4D97-AF65-F5344CB8AC3E}">
        <p14:creationId xmlns:p14="http://schemas.microsoft.com/office/powerpoint/2010/main" val="117029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A59F3F-749C-C9B7-E83E-2275AE35DF23}"/>
              </a:ext>
            </a:extLst>
          </p:cNvPr>
          <p:cNvSpPr>
            <a:spLocks noGrp="1"/>
          </p:cNvSpPr>
          <p:nvPr>
            <p:ph type="title"/>
          </p:nvPr>
        </p:nvSpPr>
        <p:spPr>
          <a:xfrm>
            <a:off x="2173734" y="2392786"/>
            <a:ext cx="7844531" cy="2072428"/>
          </a:xfrm>
        </p:spPr>
        <p:txBody>
          <a:bodyPr>
            <a:normAutofit/>
          </a:bodyPr>
          <a:lstStyle/>
          <a:p>
            <a:r>
              <a:rPr lang="es-CO" sz="7200" dirty="0"/>
              <a:t>IMPLEMENTACIÓN</a:t>
            </a:r>
          </a:p>
        </p:txBody>
      </p:sp>
    </p:spTree>
    <p:extLst>
      <p:ext uri="{BB962C8B-B14F-4D97-AF65-F5344CB8AC3E}">
        <p14:creationId xmlns:p14="http://schemas.microsoft.com/office/powerpoint/2010/main" val="36012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A800CBF-26EB-D5DA-D290-3624BEAB843E}"/>
              </a:ext>
            </a:extLst>
          </p:cNvPr>
          <p:cNvPicPr>
            <a:picLocks noChangeAspect="1"/>
          </p:cNvPicPr>
          <p:nvPr/>
        </p:nvPicPr>
        <p:blipFill>
          <a:blip r:embed="rId2"/>
          <a:stretch>
            <a:fillRect/>
          </a:stretch>
        </p:blipFill>
        <p:spPr>
          <a:xfrm>
            <a:off x="690285" y="2355437"/>
            <a:ext cx="10811430" cy="4226395"/>
          </a:xfrm>
          <a:prstGeom prst="rect">
            <a:avLst/>
          </a:prstGeom>
        </p:spPr>
      </p:pic>
      <p:sp>
        <p:nvSpPr>
          <p:cNvPr id="7" name="CuadroTexto 6">
            <a:extLst>
              <a:ext uri="{FF2B5EF4-FFF2-40B4-BE49-F238E27FC236}">
                <a16:creationId xmlns:a16="http://schemas.microsoft.com/office/drawing/2014/main" id="{81794F4A-7155-CB5D-2A2A-586AB706C099}"/>
              </a:ext>
            </a:extLst>
          </p:cNvPr>
          <p:cNvSpPr txBox="1"/>
          <p:nvPr/>
        </p:nvSpPr>
        <p:spPr>
          <a:xfrm>
            <a:off x="500108" y="276168"/>
            <a:ext cx="11342704" cy="1938992"/>
          </a:xfrm>
          <a:prstGeom prst="rect">
            <a:avLst/>
          </a:prstGeom>
          <a:noFill/>
        </p:spPr>
        <p:txBody>
          <a:bodyPr wrap="square">
            <a:spAutoFit/>
          </a:bodyPr>
          <a:lstStyle/>
          <a:p>
            <a:r>
              <a:rPr lang="es-CO" sz="4000" dirty="0"/>
              <a:t>No se puede evaluar un usuario que no tenga experiencia en </a:t>
            </a:r>
            <a:r>
              <a:rPr lang="es-CO" sz="4000" dirty="0" err="1"/>
              <a:t>AnimalAPP</a:t>
            </a:r>
            <a:r>
              <a:rPr lang="es-CO" sz="4000" dirty="0"/>
              <a:t> (No adoptó ni colocó en adopción).</a:t>
            </a:r>
          </a:p>
        </p:txBody>
      </p:sp>
    </p:spTree>
    <p:extLst>
      <p:ext uri="{BB962C8B-B14F-4D97-AF65-F5344CB8AC3E}">
        <p14:creationId xmlns:p14="http://schemas.microsoft.com/office/powerpoint/2010/main" val="3931777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7883695-228C-E45F-3194-7506225348DC}"/>
              </a:ext>
            </a:extLst>
          </p:cNvPr>
          <p:cNvSpPr txBox="1"/>
          <p:nvPr/>
        </p:nvSpPr>
        <p:spPr>
          <a:xfrm>
            <a:off x="180142" y="0"/>
            <a:ext cx="11831715" cy="830997"/>
          </a:xfrm>
          <a:prstGeom prst="rect">
            <a:avLst/>
          </a:prstGeom>
          <a:noFill/>
        </p:spPr>
        <p:txBody>
          <a:bodyPr wrap="square">
            <a:spAutoFit/>
          </a:bodyPr>
          <a:lstStyle/>
          <a:p>
            <a:r>
              <a:rPr lang="es-CO" sz="2400" dirty="0">
                <a:solidFill>
                  <a:srgbClr val="0070C0"/>
                </a:solidFill>
              </a:rPr>
              <a:t>por cada mascota que pone en adopción este gana 30 puntos de experiencia, siempre y cuando esta última fue adoptada</a:t>
            </a:r>
            <a:r>
              <a:rPr lang="es-CO" sz="2400" dirty="0"/>
              <a:t>. </a:t>
            </a:r>
            <a:r>
              <a:rPr lang="es-CO" sz="2400" dirty="0">
                <a:solidFill>
                  <a:srgbClr val="FF0000"/>
                </a:solidFill>
              </a:rPr>
              <a:t>Si ha adoptado a alguna mascota obtiene 50 puntos</a:t>
            </a:r>
            <a:endParaRPr lang="es-CO" sz="2400" dirty="0"/>
          </a:p>
        </p:txBody>
      </p:sp>
      <p:pic>
        <p:nvPicPr>
          <p:cNvPr id="7" name="Imagen 6">
            <a:extLst>
              <a:ext uri="{FF2B5EF4-FFF2-40B4-BE49-F238E27FC236}">
                <a16:creationId xmlns:a16="http://schemas.microsoft.com/office/drawing/2014/main" id="{F17B0FFF-8E21-E144-FA16-833A7059E74D}"/>
              </a:ext>
            </a:extLst>
          </p:cNvPr>
          <p:cNvPicPr>
            <a:picLocks noChangeAspect="1"/>
          </p:cNvPicPr>
          <p:nvPr/>
        </p:nvPicPr>
        <p:blipFill>
          <a:blip r:embed="rId2"/>
          <a:stretch>
            <a:fillRect/>
          </a:stretch>
        </p:blipFill>
        <p:spPr>
          <a:xfrm>
            <a:off x="1782021" y="830997"/>
            <a:ext cx="9273905" cy="6199853"/>
          </a:xfrm>
          <a:prstGeom prst="rect">
            <a:avLst/>
          </a:prstGeom>
        </p:spPr>
      </p:pic>
    </p:spTree>
    <p:extLst>
      <p:ext uri="{BB962C8B-B14F-4D97-AF65-F5344CB8AC3E}">
        <p14:creationId xmlns:p14="http://schemas.microsoft.com/office/powerpoint/2010/main" val="347803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CF27E50-1E2C-1563-29F4-EE93F4E03550}"/>
              </a:ext>
            </a:extLst>
          </p:cNvPr>
          <p:cNvPicPr>
            <a:picLocks noChangeAspect="1"/>
          </p:cNvPicPr>
          <p:nvPr/>
        </p:nvPicPr>
        <p:blipFill rotWithShape="1">
          <a:blip r:embed="rId2"/>
          <a:srcRect b="50620"/>
          <a:stretch/>
        </p:blipFill>
        <p:spPr>
          <a:xfrm>
            <a:off x="101598" y="1572856"/>
            <a:ext cx="4747671" cy="2389542"/>
          </a:xfrm>
          <a:prstGeom prst="rect">
            <a:avLst/>
          </a:prstGeom>
        </p:spPr>
      </p:pic>
      <p:pic>
        <p:nvPicPr>
          <p:cNvPr id="9" name="Imagen 8">
            <a:extLst>
              <a:ext uri="{FF2B5EF4-FFF2-40B4-BE49-F238E27FC236}">
                <a16:creationId xmlns:a16="http://schemas.microsoft.com/office/drawing/2014/main" id="{4904C168-B84F-DE2F-2E03-E4FBE133EC5D}"/>
              </a:ext>
            </a:extLst>
          </p:cNvPr>
          <p:cNvPicPr>
            <a:picLocks noChangeAspect="1"/>
          </p:cNvPicPr>
          <p:nvPr/>
        </p:nvPicPr>
        <p:blipFill>
          <a:blip r:embed="rId3"/>
          <a:stretch>
            <a:fillRect/>
          </a:stretch>
        </p:blipFill>
        <p:spPr>
          <a:xfrm>
            <a:off x="4655308" y="555311"/>
            <a:ext cx="7753318" cy="5965561"/>
          </a:xfrm>
          <a:prstGeom prst="rect">
            <a:avLst/>
          </a:prstGeom>
        </p:spPr>
      </p:pic>
    </p:spTree>
    <p:extLst>
      <p:ext uri="{BB962C8B-B14F-4D97-AF65-F5344CB8AC3E}">
        <p14:creationId xmlns:p14="http://schemas.microsoft.com/office/powerpoint/2010/main" val="3954083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705C994-40A6-D631-33DA-0972AAED8109}"/>
              </a:ext>
            </a:extLst>
          </p:cNvPr>
          <p:cNvSpPr txBox="1"/>
          <p:nvPr/>
        </p:nvSpPr>
        <p:spPr>
          <a:xfrm>
            <a:off x="3420863" y="2527552"/>
            <a:ext cx="5137212" cy="1107996"/>
          </a:xfrm>
          <a:prstGeom prst="rect">
            <a:avLst/>
          </a:prstGeom>
          <a:noFill/>
        </p:spPr>
        <p:txBody>
          <a:bodyPr wrap="square">
            <a:spAutoFit/>
          </a:bodyPr>
          <a:lstStyle/>
          <a:p>
            <a:r>
              <a:rPr lang="es-CO" sz="6600" dirty="0"/>
              <a:t> DISEÑANDO</a:t>
            </a:r>
          </a:p>
        </p:txBody>
      </p:sp>
    </p:spTree>
    <p:extLst>
      <p:ext uri="{BB962C8B-B14F-4D97-AF65-F5344CB8AC3E}">
        <p14:creationId xmlns:p14="http://schemas.microsoft.com/office/powerpoint/2010/main" val="2156242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39F0A7-59DF-550F-28FF-4ADD2121D57E}"/>
              </a:ext>
            </a:extLst>
          </p:cNvPr>
          <p:cNvSpPr>
            <a:spLocks noGrp="1"/>
          </p:cNvSpPr>
          <p:nvPr>
            <p:ph type="title"/>
          </p:nvPr>
        </p:nvSpPr>
        <p:spPr/>
        <p:txBody>
          <a:bodyPr>
            <a:noAutofit/>
          </a:bodyPr>
          <a:lstStyle/>
          <a:p>
            <a:r>
              <a:rPr lang="es-CO" sz="2400" dirty="0"/>
              <a:t>Diseñe los métodos necesarios para cumplir con los compromisos asociados a la interfaz </a:t>
            </a:r>
            <a:r>
              <a:rPr lang="es-CO" sz="2400" dirty="0" err="1"/>
              <a:t>Evaluated</a:t>
            </a:r>
            <a:r>
              <a:rPr lang="es-CO" sz="2400" dirty="0"/>
              <a:t>. No olvide el manejo de excepciones.</a:t>
            </a:r>
            <a:br>
              <a:rPr lang="es-CO" sz="2400" dirty="0"/>
            </a:br>
            <a:endParaRPr lang="es-CO" sz="2400" dirty="0"/>
          </a:p>
        </p:txBody>
      </p:sp>
      <p:pic>
        <p:nvPicPr>
          <p:cNvPr id="5" name="Imagen 4">
            <a:extLst>
              <a:ext uri="{FF2B5EF4-FFF2-40B4-BE49-F238E27FC236}">
                <a16:creationId xmlns:a16="http://schemas.microsoft.com/office/drawing/2014/main" id="{64844AD7-EB85-5565-FE68-C46B32F827C3}"/>
              </a:ext>
            </a:extLst>
          </p:cNvPr>
          <p:cNvPicPr>
            <a:picLocks noChangeAspect="1"/>
          </p:cNvPicPr>
          <p:nvPr/>
        </p:nvPicPr>
        <p:blipFill>
          <a:blip r:embed="rId2"/>
          <a:stretch>
            <a:fillRect/>
          </a:stretch>
        </p:blipFill>
        <p:spPr>
          <a:xfrm>
            <a:off x="926976" y="1522341"/>
            <a:ext cx="9725891" cy="5131652"/>
          </a:xfrm>
          <a:prstGeom prst="rect">
            <a:avLst/>
          </a:prstGeom>
        </p:spPr>
      </p:pic>
      <p:sp>
        <p:nvSpPr>
          <p:cNvPr id="6" name="Rectángulo 5">
            <a:extLst>
              <a:ext uri="{FF2B5EF4-FFF2-40B4-BE49-F238E27FC236}">
                <a16:creationId xmlns:a16="http://schemas.microsoft.com/office/drawing/2014/main" id="{59F081CF-E12B-2354-51E9-62D166A3E12A}"/>
              </a:ext>
            </a:extLst>
          </p:cNvPr>
          <p:cNvSpPr/>
          <p:nvPr/>
        </p:nvSpPr>
        <p:spPr>
          <a:xfrm>
            <a:off x="3409025" y="3533313"/>
            <a:ext cx="1251752" cy="94991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7DC6258B-20EC-242C-BFBA-2D5038B40F82}"/>
              </a:ext>
            </a:extLst>
          </p:cNvPr>
          <p:cNvSpPr/>
          <p:nvPr/>
        </p:nvSpPr>
        <p:spPr>
          <a:xfrm>
            <a:off x="5470124" y="3439357"/>
            <a:ext cx="1251752" cy="94991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E8B9804D-6EBE-FA11-1EE2-9EADA10595BA}"/>
              </a:ext>
            </a:extLst>
          </p:cNvPr>
          <p:cNvSpPr/>
          <p:nvPr/>
        </p:nvSpPr>
        <p:spPr>
          <a:xfrm>
            <a:off x="5391704" y="4662257"/>
            <a:ext cx="1330171" cy="106384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62065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FD3BC43-066D-87DC-EB30-D307E8C02D06}"/>
              </a:ext>
            </a:extLst>
          </p:cNvPr>
          <p:cNvSpPr>
            <a:spLocks noGrp="1"/>
          </p:cNvSpPr>
          <p:nvPr>
            <p:ph idx="1"/>
          </p:nvPr>
        </p:nvSpPr>
        <p:spPr>
          <a:xfrm>
            <a:off x="145743" y="522825"/>
            <a:ext cx="11253186" cy="6091037"/>
          </a:xfrm>
        </p:spPr>
        <p:txBody>
          <a:bodyPr>
            <a:normAutofit lnSpcReduction="10000"/>
          </a:bodyPr>
          <a:lstStyle/>
          <a:p>
            <a:r>
              <a:rPr lang="es-CO" sz="4400" b="1" dirty="0"/>
              <a:t>Persona</a:t>
            </a:r>
            <a:r>
              <a:rPr lang="es-CO" sz="4400" dirty="0"/>
              <a:t>: La evaluación depende de la experiencia que este tenga dentro de </a:t>
            </a:r>
            <a:r>
              <a:rPr lang="es-CO" sz="4400" dirty="0" err="1"/>
              <a:t>AnimalAPP</a:t>
            </a:r>
            <a:r>
              <a:rPr lang="es-CO" sz="4400" dirty="0"/>
              <a:t>, </a:t>
            </a:r>
            <a:r>
              <a:rPr lang="es-CO" sz="4400" dirty="0">
                <a:solidFill>
                  <a:srgbClr val="FF0000"/>
                </a:solidFill>
              </a:rPr>
              <a:t>por cada mascota que pone en adopción esta gana 30 puntos de experiencia</a:t>
            </a:r>
            <a:r>
              <a:rPr lang="es-CO" sz="4400" dirty="0"/>
              <a:t>, </a:t>
            </a:r>
            <a:r>
              <a:rPr lang="es-CO" sz="4400" dirty="0">
                <a:solidFill>
                  <a:srgbClr val="FF0000"/>
                </a:solidFill>
              </a:rPr>
              <a:t>siempre y cuando esta última fue adoptada</a:t>
            </a:r>
            <a:r>
              <a:rPr lang="es-CO" sz="4400" dirty="0"/>
              <a:t>. </a:t>
            </a:r>
            <a:r>
              <a:rPr lang="es-CO" sz="4400" dirty="0">
                <a:solidFill>
                  <a:schemeClr val="accent6">
                    <a:lumMod val="50000"/>
                  </a:schemeClr>
                </a:solidFill>
              </a:rPr>
              <a:t>Si ha adoptado a alguna mascota obtiene 50 puntos</a:t>
            </a:r>
            <a:r>
              <a:rPr lang="es-CO" sz="4400" dirty="0"/>
              <a:t>. </a:t>
            </a:r>
            <a:r>
              <a:rPr lang="es-CO" sz="4400" dirty="0">
                <a:solidFill>
                  <a:schemeClr val="accent2"/>
                </a:solidFill>
              </a:rPr>
              <a:t>No se puede evaluar un usuario que no tenga experiencia en </a:t>
            </a:r>
            <a:r>
              <a:rPr lang="es-CO" sz="4400" dirty="0" err="1">
                <a:solidFill>
                  <a:schemeClr val="accent2"/>
                </a:solidFill>
              </a:rPr>
              <a:t>AnimalAPP</a:t>
            </a:r>
            <a:r>
              <a:rPr lang="es-CO" sz="4400" dirty="0">
                <a:solidFill>
                  <a:schemeClr val="accent2"/>
                </a:solidFill>
              </a:rPr>
              <a:t> (No adoptó ni colocó en adopción). </a:t>
            </a:r>
          </a:p>
        </p:txBody>
      </p:sp>
    </p:spTree>
    <p:extLst>
      <p:ext uri="{BB962C8B-B14F-4D97-AF65-F5344CB8AC3E}">
        <p14:creationId xmlns:p14="http://schemas.microsoft.com/office/powerpoint/2010/main" val="356501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AAC5887-2F41-9AAA-A4C4-52B1E0404BE3}"/>
              </a:ext>
            </a:extLst>
          </p:cNvPr>
          <p:cNvSpPr txBox="1"/>
          <p:nvPr/>
        </p:nvSpPr>
        <p:spPr>
          <a:xfrm>
            <a:off x="454980" y="375482"/>
            <a:ext cx="11325688" cy="5262979"/>
          </a:xfrm>
          <a:prstGeom prst="rect">
            <a:avLst/>
          </a:prstGeom>
          <a:noFill/>
        </p:spPr>
        <p:txBody>
          <a:bodyPr wrap="square">
            <a:spAutoFit/>
          </a:bodyPr>
          <a:lstStyle/>
          <a:p>
            <a:r>
              <a:rPr lang="es-CO" sz="4800" b="1" dirty="0"/>
              <a:t>Fundación: </a:t>
            </a:r>
            <a:r>
              <a:rPr lang="es-CO" sz="4800" dirty="0">
                <a:solidFill>
                  <a:srgbClr val="FF0000"/>
                </a:solidFill>
              </a:rPr>
              <a:t>Se calcula como el promedio de las mascotas que han sido adoptadas sobre el número de mascotas que tiene en adopción multiplicado por 50 puntos. </a:t>
            </a:r>
            <a:r>
              <a:rPr lang="es-CO" sz="4800" dirty="0">
                <a:solidFill>
                  <a:schemeClr val="accent1">
                    <a:lumMod val="60000"/>
                    <a:lumOff val="40000"/>
                  </a:schemeClr>
                </a:solidFill>
              </a:rPr>
              <a:t>No se puede calcular la evaluación de una Fundación que ya dio en adopción a todas sus mascotas</a:t>
            </a:r>
          </a:p>
        </p:txBody>
      </p:sp>
    </p:spTree>
    <p:extLst>
      <p:ext uri="{BB962C8B-B14F-4D97-AF65-F5344CB8AC3E}">
        <p14:creationId xmlns:p14="http://schemas.microsoft.com/office/powerpoint/2010/main" val="3911764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6C6E16D-A2FB-236E-53E4-211383FA8058}"/>
              </a:ext>
            </a:extLst>
          </p:cNvPr>
          <p:cNvSpPr txBox="1"/>
          <p:nvPr/>
        </p:nvSpPr>
        <p:spPr>
          <a:xfrm>
            <a:off x="366202" y="402115"/>
            <a:ext cx="11520997" cy="5262979"/>
          </a:xfrm>
          <a:prstGeom prst="rect">
            <a:avLst/>
          </a:prstGeom>
          <a:noFill/>
        </p:spPr>
        <p:txBody>
          <a:bodyPr wrap="square">
            <a:spAutoFit/>
          </a:bodyPr>
          <a:lstStyle/>
          <a:p>
            <a:r>
              <a:rPr lang="es-CO" sz="4800" b="1" dirty="0"/>
              <a:t>Mascota:</a:t>
            </a:r>
            <a:r>
              <a:rPr lang="es-CO" sz="4800" dirty="0"/>
              <a:t> </a:t>
            </a:r>
            <a:r>
              <a:rPr lang="es-CO" sz="4800" dirty="0">
                <a:solidFill>
                  <a:srgbClr val="FF0000"/>
                </a:solidFill>
              </a:rPr>
              <a:t>La mascota se evalúa teniendo en cuenta las revisiones médicas que ha tenido, por cada revisión la mascota obtiene 50 puntos y por cada enfermedad pierde 30. </a:t>
            </a:r>
            <a:r>
              <a:rPr lang="es-CO" sz="4800" dirty="0">
                <a:solidFill>
                  <a:schemeClr val="accent1">
                    <a:lumMod val="50000"/>
                  </a:schemeClr>
                </a:solidFill>
              </a:rPr>
              <a:t>No se puede calcular la evaluación si la mascota no cuenta con revisiones o enfermedades asociadas. </a:t>
            </a:r>
          </a:p>
        </p:txBody>
      </p:sp>
    </p:spTree>
    <p:extLst>
      <p:ext uri="{BB962C8B-B14F-4D97-AF65-F5344CB8AC3E}">
        <p14:creationId xmlns:p14="http://schemas.microsoft.com/office/powerpoint/2010/main" val="4142834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E97279-B50D-5F9C-EF9D-A0A0517A612A}"/>
              </a:ext>
            </a:extLst>
          </p:cNvPr>
          <p:cNvSpPr>
            <a:spLocks noGrp="1"/>
          </p:cNvSpPr>
          <p:nvPr>
            <p:ph type="title"/>
          </p:nvPr>
        </p:nvSpPr>
        <p:spPr>
          <a:xfrm>
            <a:off x="3017298" y="2313045"/>
            <a:ext cx="6157404" cy="2231910"/>
          </a:xfrm>
        </p:spPr>
        <p:txBody>
          <a:bodyPr>
            <a:normAutofit/>
          </a:bodyPr>
          <a:lstStyle/>
          <a:p>
            <a:r>
              <a:rPr lang="es-CO" sz="7200" dirty="0"/>
              <a:t>EXTENDIENDO </a:t>
            </a:r>
          </a:p>
        </p:txBody>
      </p:sp>
    </p:spTree>
    <p:extLst>
      <p:ext uri="{BB962C8B-B14F-4D97-AF65-F5344CB8AC3E}">
        <p14:creationId xmlns:p14="http://schemas.microsoft.com/office/powerpoint/2010/main" val="1943251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5E85AB-F1DF-1FA0-ECF3-A2E7D975ABDD}"/>
              </a:ext>
            </a:extLst>
          </p:cNvPr>
          <p:cNvSpPr>
            <a:spLocks noGrp="1"/>
          </p:cNvSpPr>
          <p:nvPr>
            <p:ph type="title"/>
          </p:nvPr>
        </p:nvSpPr>
        <p:spPr>
          <a:xfrm>
            <a:off x="625137" y="2664441"/>
            <a:ext cx="10515600" cy="1325563"/>
          </a:xfrm>
        </p:spPr>
        <p:txBody>
          <a:bodyPr>
            <a:normAutofit fontScale="90000"/>
          </a:bodyPr>
          <a:lstStyle/>
          <a:p>
            <a:r>
              <a:rPr lang="es-CO" dirty="0"/>
              <a:t>desea adicionar un nuevo tipo de solicitud </a:t>
            </a:r>
            <a:r>
              <a:rPr lang="es-CO" dirty="0" err="1"/>
              <a:t>Automatic</a:t>
            </a:r>
            <a:r>
              <a:rPr lang="es-CO" dirty="0"/>
              <a:t>(Automática), son solicitudes que se crean de manera automática relacionando a una mascota con el usuario que sea el más conveniente dependiendo de sus necesidades (Ejemplo: Una mascota con enfermedades no debería ser adoptada por una persona inexperta (El valor de la evaluación es bajo Menor de 50)) Cuando se decide realizar un proceso de solicitud automática la mascota no puede tener otro tipo de solicitudes de adopción. </a:t>
            </a:r>
          </a:p>
        </p:txBody>
      </p:sp>
    </p:spTree>
    <p:extLst>
      <p:ext uri="{BB962C8B-B14F-4D97-AF65-F5344CB8AC3E}">
        <p14:creationId xmlns:p14="http://schemas.microsoft.com/office/powerpoint/2010/main" val="1284125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767D9C-5216-4C04-8FDE-8F24DD95FE0B}"/>
              </a:ext>
            </a:extLst>
          </p:cNvPr>
          <p:cNvSpPr>
            <a:spLocks noGrp="1"/>
          </p:cNvSpPr>
          <p:nvPr>
            <p:ph type="title"/>
          </p:nvPr>
        </p:nvSpPr>
        <p:spPr>
          <a:xfrm>
            <a:off x="909221" y="2513521"/>
            <a:ext cx="10152356" cy="1325563"/>
          </a:xfrm>
        </p:spPr>
        <p:txBody>
          <a:bodyPr>
            <a:normAutofit fontScale="90000"/>
          </a:bodyPr>
          <a:lstStyle/>
          <a:p>
            <a:r>
              <a:rPr lang="es-CO" dirty="0"/>
              <a:t>1. Estudie la especificación (documentación + encabezado) del método y los diagramas de secuencia. </a:t>
            </a:r>
          </a:p>
        </p:txBody>
      </p:sp>
    </p:spTree>
    <p:extLst>
      <p:ext uri="{BB962C8B-B14F-4D97-AF65-F5344CB8AC3E}">
        <p14:creationId xmlns:p14="http://schemas.microsoft.com/office/powerpoint/2010/main" val="2442836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5E85AB-F1DF-1FA0-ECF3-A2E7D975ABDD}"/>
              </a:ext>
            </a:extLst>
          </p:cNvPr>
          <p:cNvSpPr>
            <a:spLocks noGrp="1"/>
          </p:cNvSpPr>
          <p:nvPr>
            <p:ph type="title"/>
          </p:nvPr>
        </p:nvSpPr>
        <p:spPr>
          <a:xfrm>
            <a:off x="625137" y="2664441"/>
            <a:ext cx="10515600" cy="1325563"/>
          </a:xfrm>
        </p:spPr>
        <p:txBody>
          <a:bodyPr>
            <a:normAutofit fontScale="90000"/>
          </a:bodyPr>
          <a:lstStyle/>
          <a:p>
            <a:r>
              <a:rPr lang="es-CO" dirty="0"/>
              <a:t>desea adicionar un </a:t>
            </a:r>
            <a:r>
              <a:rPr lang="es-CO" dirty="0">
                <a:solidFill>
                  <a:srgbClr val="FF0000"/>
                </a:solidFill>
              </a:rPr>
              <a:t>nuevo tipo de solicitud </a:t>
            </a:r>
            <a:r>
              <a:rPr lang="es-CO" dirty="0" err="1">
                <a:solidFill>
                  <a:srgbClr val="FF0000"/>
                </a:solidFill>
              </a:rPr>
              <a:t>Automatic</a:t>
            </a:r>
            <a:r>
              <a:rPr lang="es-CO" dirty="0">
                <a:solidFill>
                  <a:srgbClr val="FF0000"/>
                </a:solidFill>
              </a:rPr>
              <a:t>(Automática), </a:t>
            </a:r>
            <a:r>
              <a:rPr lang="es-CO" dirty="0"/>
              <a:t>son solicitudes que se crean de manera automática relacionando a una mascota con el usuario que sea el más conveniente dependiendo de sus necesidades (Ejemplo: Una mascota con enfermedades no debería ser adoptada por una persona inexperta (El valor de la evaluación es bajo Menor de 50)) Cuando se decide realizar un proceso de solicitud automática la mascota no puede tener otro tipo de solicitudes de adopción. </a:t>
            </a:r>
          </a:p>
        </p:txBody>
      </p:sp>
    </p:spTree>
    <p:extLst>
      <p:ext uri="{BB962C8B-B14F-4D97-AF65-F5344CB8AC3E}">
        <p14:creationId xmlns:p14="http://schemas.microsoft.com/office/powerpoint/2010/main" val="2359394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82EC2-B945-1BBE-7AB0-87E60347C368}"/>
              </a:ext>
            </a:extLst>
          </p:cNvPr>
          <p:cNvSpPr>
            <a:spLocks noGrp="1"/>
          </p:cNvSpPr>
          <p:nvPr>
            <p:ph type="title"/>
          </p:nvPr>
        </p:nvSpPr>
        <p:spPr>
          <a:xfrm>
            <a:off x="651769" y="862274"/>
            <a:ext cx="10515600" cy="1325563"/>
          </a:xfrm>
        </p:spPr>
        <p:txBody>
          <a:bodyPr>
            <a:normAutofit/>
          </a:bodyPr>
          <a:lstStyle/>
          <a:p>
            <a:r>
              <a:rPr lang="es-CO" dirty="0"/>
              <a:t>1. Realice las extensiones necesarias en el diagrama de clases. </a:t>
            </a:r>
          </a:p>
        </p:txBody>
      </p:sp>
      <p:pic>
        <p:nvPicPr>
          <p:cNvPr id="5" name="Imagen 4">
            <a:extLst>
              <a:ext uri="{FF2B5EF4-FFF2-40B4-BE49-F238E27FC236}">
                <a16:creationId xmlns:a16="http://schemas.microsoft.com/office/drawing/2014/main" id="{2B199B2B-998C-973F-D703-B32ECBEF94B8}"/>
              </a:ext>
            </a:extLst>
          </p:cNvPr>
          <p:cNvPicPr>
            <a:picLocks noChangeAspect="1"/>
          </p:cNvPicPr>
          <p:nvPr/>
        </p:nvPicPr>
        <p:blipFill>
          <a:blip r:embed="rId2"/>
          <a:stretch>
            <a:fillRect/>
          </a:stretch>
        </p:blipFill>
        <p:spPr>
          <a:xfrm>
            <a:off x="1996085" y="2187837"/>
            <a:ext cx="7283681" cy="3980424"/>
          </a:xfrm>
          <a:prstGeom prst="rect">
            <a:avLst/>
          </a:prstGeom>
        </p:spPr>
      </p:pic>
    </p:spTree>
    <p:extLst>
      <p:ext uri="{BB962C8B-B14F-4D97-AF65-F5344CB8AC3E}">
        <p14:creationId xmlns:p14="http://schemas.microsoft.com/office/powerpoint/2010/main" val="4119781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F17E2D4-F517-7917-FF2A-CFF675E2BF2F}"/>
              </a:ext>
            </a:extLst>
          </p:cNvPr>
          <p:cNvSpPr txBox="1"/>
          <p:nvPr/>
        </p:nvSpPr>
        <p:spPr>
          <a:xfrm>
            <a:off x="340311" y="569129"/>
            <a:ext cx="11644543" cy="1323439"/>
          </a:xfrm>
          <a:prstGeom prst="rect">
            <a:avLst/>
          </a:prstGeom>
          <a:noFill/>
        </p:spPr>
        <p:txBody>
          <a:bodyPr wrap="square">
            <a:spAutoFit/>
          </a:bodyPr>
          <a:lstStyle/>
          <a:p>
            <a:r>
              <a:rPr lang="es-CO" sz="4000" dirty="0"/>
              <a:t>2. Implemente dichas extensiones (encabezados y atributos de los nuevos componentes)</a:t>
            </a:r>
          </a:p>
        </p:txBody>
      </p:sp>
      <p:pic>
        <p:nvPicPr>
          <p:cNvPr id="7" name="Imagen 6">
            <a:extLst>
              <a:ext uri="{FF2B5EF4-FFF2-40B4-BE49-F238E27FC236}">
                <a16:creationId xmlns:a16="http://schemas.microsoft.com/office/drawing/2014/main" id="{E7974BFF-F3AF-AA1B-ADB4-7C4C5E9B4E9D}"/>
              </a:ext>
            </a:extLst>
          </p:cNvPr>
          <p:cNvPicPr>
            <a:picLocks noChangeAspect="1"/>
          </p:cNvPicPr>
          <p:nvPr/>
        </p:nvPicPr>
        <p:blipFill>
          <a:blip r:embed="rId2"/>
          <a:stretch>
            <a:fillRect/>
          </a:stretch>
        </p:blipFill>
        <p:spPr>
          <a:xfrm>
            <a:off x="1740992" y="2634847"/>
            <a:ext cx="8710015" cy="2833798"/>
          </a:xfrm>
          <a:prstGeom prst="rect">
            <a:avLst/>
          </a:prstGeom>
        </p:spPr>
      </p:pic>
    </p:spTree>
    <p:extLst>
      <p:ext uri="{BB962C8B-B14F-4D97-AF65-F5344CB8AC3E}">
        <p14:creationId xmlns:p14="http://schemas.microsoft.com/office/powerpoint/2010/main" val="4170369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74F67D-1D74-7033-DCD6-4CC35ECF2BB4}"/>
              </a:ext>
            </a:extLst>
          </p:cNvPr>
          <p:cNvSpPr>
            <a:spLocks noGrp="1"/>
          </p:cNvSpPr>
          <p:nvPr>
            <p:ph type="title"/>
          </p:nvPr>
        </p:nvSpPr>
        <p:spPr>
          <a:xfrm>
            <a:off x="345786" y="2517555"/>
            <a:ext cx="11500428" cy="1325563"/>
          </a:xfrm>
        </p:spPr>
        <p:txBody>
          <a:bodyPr/>
          <a:lstStyle/>
          <a:p>
            <a:pPr algn="ctr"/>
            <a:r>
              <a:rPr lang="es-CO" dirty="0"/>
              <a:t>3. Explique los cambios necesarios en los diseños anteriores para esta extensión</a:t>
            </a:r>
          </a:p>
        </p:txBody>
      </p:sp>
    </p:spTree>
    <p:extLst>
      <p:ext uri="{BB962C8B-B14F-4D97-AF65-F5344CB8AC3E}">
        <p14:creationId xmlns:p14="http://schemas.microsoft.com/office/powerpoint/2010/main" val="2837936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054B40C-6A39-AC7A-BA7E-FBA027DE6002}"/>
              </a:ext>
            </a:extLst>
          </p:cNvPr>
          <p:cNvSpPr txBox="1"/>
          <p:nvPr/>
        </p:nvSpPr>
        <p:spPr>
          <a:xfrm>
            <a:off x="650659" y="1732016"/>
            <a:ext cx="10890681" cy="2862322"/>
          </a:xfrm>
          <a:prstGeom prst="rect">
            <a:avLst/>
          </a:prstGeom>
          <a:noFill/>
        </p:spPr>
        <p:txBody>
          <a:bodyPr wrap="square">
            <a:spAutoFit/>
          </a:bodyPr>
          <a:lstStyle/>
          <a:p>
            <a:r>
              <a:rPr lang="es-CO" sz="6000" dirty="0"/>
              <a:t>4. Considerando el segundo principio SOLID. ¿Se cumplen en estos diseños?.</a:t>
            </a:r>
          </a:p>
        </p:txBody>
      </p:sp>
    </p:spTree>
    <p:extLst>
      <p:ext uri="{BB962C8B-B14F-4D97-AF65-F5344CB8AC3E}">
        <p14:creationId xmlns:p14="http://schemas.microsoft.com/office/powerpoint/2010/main" val="602943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3E38658-D00E-8C88-3E5A-98BAC2E4DE62}"/>
              </a:ext>
            </a:extLst>
          </p:cNvPr>
          <p:cNvSpPr txBox="1"/>
          <p:nvPr/>
        </p:nvSpPr>
        <p:spPr>
          <a:xfrm>
            <a:off x="3260324" y="2767280"/>
            <a:ext cx="7978806" cy="1323439"/>
          </a:xfrm>
          <a:prstGeom prst="rect">
            <a:avLst/>
          </a:prstGeom>
          <a:noFill/>
        </p:spPr>
        <p:txBody>
          <a:bodyPr wrap="square">
            <a:spAutoFit/>
          </a:bodyPr>
          <a:lstStyle/>
          <a:p>
            <a:r>
              <a:rPr lang="es-CO" sz="8000" b="1" dirty="0"/>
              <a:t>Conceptos</a:t>
            </a:r>
          </a:p>
        </p:txBody>
      </p:sp>
    </p:spTree>
    <p:extLst>
      <p:ext uri="{BB962C8B-B14F-4D97-AF65-F5344CB8AC3E}">
        <p14:creationId xmlns:p14="http://schemas.microsoft.com/office/powerpoint/2010/main" val="3566309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650496B-1978-9378-A507-E9D4AE4A3DB2}"/>
              </a:ext>
            </a:extLst>
          </p:cNvPr>
          <p:cNvSpPr txBox="1"/>
          <p:nvPr/>
        </p:nvSpPr>
        <p:spPr>
          <a:xfrm>
            <a:off x="1627203" y="1110579"/>
            <a:ext cx="8937594" cy="3785652"/>
          </a:xfrm>
          <a:prstGeom prst="rect">
            <a:avLst/>
          </a:prstGeom>
          <a:noFill/>
        </p:spPr>
        <p:txBody>
          <a:bodyPr wrap="square">
            <a:spAutoFit/>
          </a:bodyPr>
          <a:lstStyle/>
          <a:p>
            <a:r>
              <a:rPr lang="es-CO" sz="6000" dirty="0"/>
              <a:t>¿Qué es polimorfismo y cómo pudo evidenciar este concepto en la realización del parcial?</a:t>
            </a:r>
          </a:p>
        </p:txBody>
      </p:sp>
    </p:spTree>
    <p:extLst>
      <p:ext uri="{BB962C8B-B14F-4D97-AF65-F5344CB8AC3E}">
        <p14:creationId xmlns:p14="http://schemas.microsoft.com/office/powerpoint/2010/main" val="1139355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C581713-7111-830F-094F-9F3579A5B623}"/>
              </a:ext>
            </a:extLst>
          </p:cNvPr>
          <p:cNvSpPr txBox="1"/>
          <p:nvPr/>
        </p:nvSpPr>
        <p:spPr>
          <a:xfrm>
            <a:off x="2044453" y="1719593"/>
            <a:ext cx="8103093" cy="2585323"/>
          </a:xfrm>
          <a:prstGeom prst="rect">
            <a:avLst/>
          </a:prstGeom>
          <a:noFill/>
        </p:spPr>
        <p:txBody>
          <a:bodyPr wrap="square">
            <a:spAutoFit/>
          </a:bodyPr>
          <a:lstStyle/>
          <a:p>
            <a:r>
              <a:rPr lang="es-CO" sz="5400" dirty="0"/>
              <a:t>¿Qué prácticas XP pudo aplicar a la realización del parcial?.</a:t>
            </a:r>
          </a:p>
        </p:txBody>
      </p:sp>
    </p:spTree>
    <p:extLst>
      <p:ext uri="{BB962C8B-B14F-4D97-AF65-F5344CB8AC3E}">
        <p14:creationId xmlns:p14="http://schemas.microsoft.com/office/powerpoint/2010/main" val="221725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212BE-13F8-2DA8-CDBD-0C297C5D42AB}"/>
              </a:ext>
            </a:extLst>
          </p:cNvPr>
          <p:cNvSpPr>
            <a:spLocks noGrp="1"/>
          </p:cNvSpPr>
          <p:nvPr>
            <p:ph type="title"/>
          </p:nvPr>
        </p:nvSpPr>
        <p:spPr/>
        <p:txBody>
          <a:bodyPr/>
          <a:lstStyle/>
          <a:p>
            <a:endParaRPr lang="es-CO" dirty="0"/>
          </a:p>
        </p:txBody>
      </p:sp>
      <p:pic>
        <p:nvPicPr>
          <p:cNvPr id="5" name="Imagen 4">
            <a:extLst>
              <a:ext uri="{FF2B5EF4-FFF2-40B4-BE49-F238E27FC236}">
                <a16:creationId xmlns:a16="http://schemas.microsoft.com/office/drawing/2014/main" id="{0FBAFF48-687A-9342-C098-F39EA5885587}"/>
              </a:ext>
            </a:extLst>
          </p:cNvPr>
          <p:cNvPicPr>
            <a:picLocks noChangeAspect="1"/>
          </p:cNvPicPr>
          <p:nvPr/>
        </p:nvPicPr>
        <p:blipFill>
          <a:blip r:embed="rId2"/>
          <a:stretch>
            <a:fillRect/>
          </a:stretch>
        </p:blipFill>
        <p:spPr>
          <a:xfrm>
            <a:off x="0" y="310677"/>
            <a:ext cx="12192000" cy="6236646"/>
          </a:xfrm>
          <a:prstGeom prst="rect">
            <a:avLst/>
          </a:prstGeom>
        </p:spPr>
      </p:pic>
    </p:spTree>
    <p:extLst>
      <p:ext uri="{BB962C8B-B14F-4D97-AF65-F5344CB8AC3E}">
        <p14:creationId xmlns:p14="http://schemas.microsoft.com/office/powerpoint/2010/main" val="41472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9507B8A-683F-6E58-CD71-DDDD2A298CF8}"/>
              </a:ext>
            </a:extLst>
          </p:cNvPr>
          <p:cNvPicPr>
            <a:picLocks noChangeAspect="1"/>
          </p:cNvPicPr>
          <p:nvPr/>
        </p:nvPicPr>
        <p:blipFill>
          <a:blip r:embed="rId2"/>
          <a:stretch>
            <a:fillRect/>
          </a:stretch>
        </p:blipFill>
        <p:spPr>
          <a:xfrm>
            <a:off x="781415" y="2550167"/>
            <a:ext cx="11159051" cy="1955219"/>
          </a:xfrm>
          <a:prstGeom prst="rect">
            <a:avLst/>
          </a:prstGeom>
        </p:spPr>
      </p:pic>
    </p:spTree>
    <p:extLst>
      <p:ext uri="{BB962C8B-B14F-4D97-AF65-F5344CB8AC3E}">
        <p14:creationId xmlns:p14="http://schemas.microsoft.com/office/powerpoint/2010/main" val="112588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E2D0EF7-0242-99DA-0AA0-9F90F2FAB2B0}"/>
              </a:ext>
            </a:extLst>
          </p:cNvPr>
          <p:cNvPicPr>
            <a:picLocks noChangeAspect="1"/>
          </p:cNvPicPr>
          <p:nvPr/>
        </p:nvPicPr>
        <p:blipFill>
          <a:blip r:embed="rId2"/>
          <a:stretch>
            <a:fillRect/>
          </a:stretch>
        </p:blipFill>
        <p:spPr>
          <a:xfrm>
            <a:off x="0" y="765613"/>
            <a:ext cx="12192000" cy="5326774"/>
          </a:xfrm>
          <a:prstGeom prst="rect">
            <a:avLst/>
          </a:prstGeom>
        </p:spPr>
      </p:pic>
    </p:spTree>
    <p:extLst>
      <p:ext uri="{BB962C8B-B14F-4D97-AF65-F5344CB8AC3E}">
        <p14:creationId xmlns:p14="http://schemas.microsoft.com/office/powerpoint/2010/main" val="272384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E2D0EF7-0242-99DA-0AA0-9F90F2FAB2B0}"/>
              </a:ext>
            </a:extLst>
          </p:cNvPr>
          <p:cNvPicPr>
            <a:picLocks noChangeAspect="1"/>
          </p:cNvPicPr>
          <p:nvPr/>
        </p:nvPicPr>
        <p:blipFill>
          <a:blip r:embed="rId2"/>
          <a:stretch>
            <a:fillRect/>
          </a:stretch>
        </p:blipFill>
        <p:spPr>
          <a:xfrm>
            <a:off x="0" y="765613"/>
            <a:ext cx="12192000" cy="5326774"/>
          </a:xfrm>
          <a:prstGeom prst="rect">
            <a:avLst/>
          </a:prstGeom>
        </p:spPr>
      </p:pic>
      <p:sp>
        <p:nvSpPr>
          <p:cNvPr id="2" name="CuadroTexto 1">
            <a:extLst>
              <a:ext uri="{FF2B5EF4-FFF2-40B4-BE49-F238E27FC236}">
                <a16:creationId xmlns:a16="http://schemas.microsoft.com/office/drawing/2014/main" id="{62A4784D-0679-DE75-7600-6B25B1B6EE04}"/>
              </a:ext>
            </a:extLst>
          </p:cNvPr>
          <p:cNvSpPr txBox="1"/>
          <p:nvPr/>
        </p:nvSpPr>
        <p:spPr>
          <a:xfrm>
            <a:off x="9086160" y="5220339"/>
            <a:ext cx="2168094" cy="461665"/>
          </a:xfrm>
          <a:prstGeom prst="rect">
            <a:avLst/>
          </a:prstGeom>
          <a:noFill/>
        </p:spPr>
        <p:txBody>
          <a:bodyPr wrap="none" rtlCol="0">
            <a:spAutoFit/>
          </a:bodyPr>
          <a:lstStyle/>
          <a:p>
            <a:r>
              <a:rPr lang="es-CO" sz="2400" b="1" dirty="0" err="1">
                <a:solidFill>
                  <a:srgbClr val="FF0000"/>
                </a:solidFill>
              </a:rPr>
              <a:t>throw</a:t>
            </a:r>
            <a:r>
              <a:rPr lang="es-CO" sz="2400" b="1" dirty="0">
                <a:solidFill>
                  <a:srgbClr val="FF0000"/>
                </a:solidFill>
              </a:rPr>
              <a:t> , </a:t>
            </a:r>
            <a:r>
              <a:rPr lang="es-CO" sz="2400" b="1" dirty="0" err="1">
                <a:solidFill>
                  <a:srgbClr val="FF0000"/>
                </a:solidFill>
              </a:rPr>
              <a:t>throws</a:t>
            </a:r>
            <a:endParaRPr lang="es-CO" sz="2400" b="1" dirty="0">
              <a:solidFill>
                <a:srgbClr val="FF0000"/>
              </a:solidFill>
            </a:endParaRPr>
          </a:p>
        </p:txBody>
      </p:sp>
      <p:sp>
        <p:nvSpPr>
          <p:cNvPr id="3" name="CuadroTexto 2">
            <a:extLst>
              <a:ext uri="{FF2B5EF4-FFF2-40B4-BE49-F238E27FC236}">
                <a16:creationId xmlns:a16="http://schemas.microsoft.com/office/drawing/2014/main" id="{70226D98-130C-AB93-8B45-7C8FA07BF482}"/>
              </a:ext>
            </a:extLst>
          </p:cNvPr>
          <p:cNvSpPr txBox="1"/>
          <p:nvPr/>
        </p:nvSpPr>
        <p:spPr>
          <a:xfrm>
            <a:off x="6175764" y="1848305"/>
            <a:ext cx="2168094" cy="461665"/>
          </a:xfrm>
          <a:prstGeom prst="rect">
            <a:avLst/>
          </a:prstGeom>
          <a:noFill/>
        </p:spPr>
        <p:txBody>
          <a:bodyPr wrap="none" rtlCol="0">
            <a:spAutoFit/>
          </a:bodyPr>
          <a:lstStyle/>
          <a:p>
            <a:r>
              <a:rPr lang="es-CO" sz="2400" b="1" dirty="0" err="1">
                <a:solidFill>
                  <a:srgbClr val="FF0000"/>
                </a:solidFill>
              </a:rPr>
              <a:t>throw</a:t>
            </a:r>
            <a:r>
              <a:rPr lang="es-CO" sz="2400" b="1" dirty="0">
                <a:solidFill>
                  <a:srgbClr val="FF0000"/>
                </a:solidFill>
              </a:rPr>
              <a:t> , </a:t>
            </a:r>
            <a:r>
              <a:rPr lang="es-CO" sz="2400" b="1" dirty="0" err="1">
                <a:solidFill>
                  <a:srgbClr val="FF0000"/>
                </a:solidFill>
              </a:rPr>
              <a:t>throws</a:t>
            </a:r>
            <a:endParaRPr lang="es-CO" sz="2400" b="1" dirty="0">
              <a:solidFill>
                <a:srgbClr val="FF0000"/>
              </a:solidFill>
            </a:endParaRPr>
          </a:p>
        </p:txBody>
      </p:sp>
      <p:sp>
        <p:nvSpPr>
          <p:cNvPr id="4" name="CuadroTexto 3">
            <a:extLst>
              <a:ext uri="{FF2B5EF4-FFF2-40B4-BE49-F238E27FC236}">
                <a16:creationId xmlns:a16="http://schemas.microsoft.com/office/drawing/2014/main" id="{C117D296-4C25-4FF1-95D5-247C7E20F4A6}"/>
              </a:ext>
            </a:extLst>
          </p:cNvPr>
          <p:cNvSpPr txBox="1"/>
          <p:nvPr/>
        </p:nvSpPr>
        <p:spPr>
          <a:xfrm>
            <a:off x="4419465" y="1200414"/>
            <a:ext cx="1504836" cy="338554"/>
          </a:xfrm>
          <a:prstGeom prst="rect">
            <a:avLst/>
          </a:prstGeom>
          <a:noFill/>
        </p:spPr>
        <p:txBody>
          <a:bodyPr wrap="none" rtlCol="0">
            <a:spAutoFit/>
          </a:bodyPr>
          <a:lstStyle/>
          <a:p>
            <a:r>
              <a:rPr lang="es-CO" sz="1600" b="1" dirty="0" err="1">
                <a:solidFill>
                  <a:srgbClr val="FF0000"/>
                </a:solidFill>
              </a:rPr>
              <a:t>throw</a:t>
            </a:r>
            <a:r>
              <a:rPr lang="es-CO" sz="1600" b="1" dirty="0">
                <a:solidFill>
                  <a:srgbClr val="FF0000"/>
                </a:solidFill>
              </a:rPr>
              <a:t> , </a:t>
            </a:r>
            <a:r>
              <a:rPr lang="es-CO" sz="1600" b="1" dirty="0" err="1">
                <a:solidFill>
                  <a:srgbClr val="FF0000"/>
                </a:solidFill>
              </a:rPr>
              <a:t>throws</a:t>
            </a:r>
            <a:endParaRPr lang="es-CO" sz="1600" b="1" dirty="0">
              <a:solidFill>
                <a:srgbClr val="FF0000"/>
              </a:solidFill>
            </a:endParaRPr>
          </a:p>
        </p:txBody>
      </p:sp>
      <p:sp>
        <p:nvSpPr>
          <p:cNvPr id="6" name="CuadroTexto 5">
            <a:extLst>
              <a:ext uri="{FF2B5EF4-FFF2-40B4-BE49-F238E27FC236}">
                <a16:creationId xmlns:a16="http://schemas.microsoft.com/office/drawing/2014/main" id="{DD91D729-1EA4-9B11-6CD3-D29D126823FA}"/>
              </a:ext>
            </a:extLst>
          </p:cNvPr>
          <p:cNvSpPr txBox="1"/>
          <p:nvPr/>
        </p:nvSpPr>
        <p:spPr>
          <a:xfrm>
            <a:off x="1072583" y="3563174"/>
            <a:ext cx="1145442" cy="461665"/>
          </a:xfrm>
          <a:prstGeom prst="rect">
            <a:avLst/>
          </a:prstGeom>
          <a:noFill/>
        </p:spPr>
        <p:txBody>
          <a:bodyPr wrap="none" rtlCol="0">
            <a:spAutoFit/>
          </a:bodyPr>
          <a:lstStyle/>
          <a:p>
            <a:r>
              <a:rPr lang="es-CO" sz="2400" b="1" dirty="0" err="1">
                <a:solidFill>
                  <a:srgbClr val="FF0000"/>
                </a:solidFill>
              </a:rPr>
              <a:t>throws</a:t>
            </a:r>
            <a:endParaRPr lang="es-CO" sz="2400" b="1" dirty="0">
              <a:solidFill>
                <a:srgbClr val="FF0000"/>
              </a:solidFill>
            </a:endParaRPr>
          </a:p>
        </p:txBody>
      </p:sp>
      <p:sp>
        <p:nvSpPr>
          <p:cNvPr id="7" name="CuadroTexto 6">
            <a:extLst>
              <a:ext uri="{FF2B5EF4-FFF2-40B4-BE49-F238E27FC236}">
                <a16:creationId xmlns:a16="http://schemas.microsoft.com/office/drawing/2014/main" id="{CD5FD4E2-4C57-00A8-229E-8D55F6425AD6}"/>
              </a:ext>
            </a:extLst>
          </p:cNvPr>
          <p:cNvSpPr txBox="1"/>
          <p:nvPr/>
        </p:nvSpPr>
        <p:spPr>
          <a:xfrm>
            <a:off x="5171883" y="4841559"/>
            <a:ext cx="1713226" cy="461665"/>
          </a:xfrm>
          <a:prstGeom prst="rect">
            <a:avLst/>
          </a:prstGeom>
          <a:noFill/>
        </p:spPr>
        <p:txBody>
          <a:bodyPr wrap="none" rtlCol="0">
            <a:spAutoFit/>
          </a:bodyPr>
          <a:lstStyle/>
          <a:p>
            <a:r>
              <a:rPr lang="es-CO" sz="2400" b="1" dirty="0">
                <a:solidFill>
                  <a:srgbClr val="FF0000"/>
                </a:solidFill>
              </a:rPr>
              <a:t>Try – catch</a:t>
            </a:r>
          </a:p>
        </p:txBody>
      </p:sp>
    </p:spTree>
    <p:extLst>
      <p:ext uri="{BB962C8B-B14F-4D97-AF65-F5344CB8AC3E}">
        <p14:creationId xmlns:p14="http://schemas.microsoft.com/office/powerpoint/2010/main" val="1571635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69879A-6989-ACBC-8B7B-2BFE9180C384}"/>
              </a:ext>
            </a:extLst>
          </p:cNvPr>
          <p:cNvSpPr>
            <a:spLocks noGrp="1"/>
          </p:cNvSpPr>
          <p:nvPr>
            <p:ph type="title"/>
          </p:nvPr>
        </p:nvSpPr>
        <p:spPr/>
        <p:txBody>
          <a:bodyPr/>
          <a:lstStyle/>
          <a:p>
            <a:r>
              <a:rPr lang="es-CO" dirty="0"/>
              <a:t>2. Actualice el diagrama de clase con los nuevos elementos </a:t>
            </a:r>
          </a:p>
        </p:txBody>
      </p:sp>
      <p:sp>
        <p:nvSpPr>
          <p:cNvPr id="4" name="CuadroTexto 3">
            <a:extLst>
              <a:ext uri="{FF2B5EF4-FFF2-40B4-BE49-F238E27FC236}">
                <a16:creationId xmlns:a16="http://schemas.microsoft.com/office/drawing/2014/main" id="{63806529-1E51-F71F-67DF-76FDBD699EBE}"/>
              </a:ext>
            </a:extLst>
          </p:cNvPr>
          <p:cNvSpPr txBox="1"/>
          <p:nvPr/>
        </p:nvSpPr>
        <p:spPr>
          <a:xfrm>
            <a:off x="665487" y="3049243"/>
            <a:ext cx="4549835" cy="646331"/>
          </a:xfrm>
          <a:prstGeom prst="rect">
            <a:avLst/>
          </a:prstGeom>
          <a:noFill/>
        </p:spPr>
        <p:txBody>
          <a:bodyPr wrap="none" rtlCol="0">
            <a:spAutoFit/>
          </a:bodyPr>
          <a:lstStyle/>
          <a:p>
            <a:r>
              <a:rPr lang="es-CO" b="1" dirty="0"/>
              <a:t>+</a:t>
            </a:r>
            <a:r>
              <a:rPr lang="es-CO" b="1" dirty="0" err="1"/>
              <a:t>findBestPet</a:t>
            </a:r>
            <a:r>
              <a:rPr lang="es-CO" b="1" dirty="0"/>
              <a:t>(</a:t>
            </a:r>
            <a:r>
              <a:rPr lang="es-CO" b="1" dirty="0" err="1"/>
              <a:t>String</a:t>
            </a:r>
            <a:r>
              <a:rPr lang="es-CO" b="1" dirty="0"/>
              <a:t> email): </a:t>
            </a:r>
            <a:r>
              <a:rPr lang="es-CO" b="1" dirty="0" err="1"/>
              <a:t>ArrayList</a:t>
            </a:r>
            <a:r>
              <a:rPr lang="es-CO" b="1" dirty="0"/>
              <a:t>&lt;</a:t>
            </a:r>
            <a:r>
              <a:rPr lang="es-CO" b="1" dirty="0" err="1"/>
              <a:t>pet</a:t>
            </a:r>
            <a:r>
              <a:rPr lang="es-CO" b="1" dirty="0"/>
              <a:t>&gt;</a:t>
            </a:r>
          </a:p>
          <a:p>
            <a:r>
              <a:rPr lang="es-CO" b="1" dirty="0"/>
              <a:t> + - </a:t>
            </a:r>
            <a:r>
              <a:rPr lang="es-CO" b="1" dirty="0" err="1"/>
              <a:t>loadPerson</a:t>
            </a:r>
            <a:r>
              <a:rPr lang="es-CO" b="1" dirty="0"/>
              <a:t>(</a:t>
            </a:r>
            <a:r>
              <a:rPr lang="es-CO" b="1" dirty="0" err="1"/>
              <a:t>String</a:t>
            </a:r>
            <a:r>
              <a:rPr lang="es-CO" b="1" dirty="0"/>
              <a:t> email): </a:t>
            </a:r>
            <a:r>
              <a:rPr lang="es-CO" b="1" dirty="0" err="1"/>
              <a:t>person</a:t>
            </a:r>
            <a:endParaRPr lang="es-CO" b="1" dirty="0"/>
          </a:p>
        </p:txBody>
      </p:sp>
      <p:pic>
        <p:nvPicPr>
          <p:cNvPr id="6" name="Imagen 5">
            <a:extLst>
              <a:ext uri="{FF2B5EF4-FFF2-40B4-BE49-F238E27FC236}">
                <a16:creationId xmlns:a16="http://schemas.microsoft.com/office/drawing/2014/main" id="{F6B84469-BA18-9116-8889-612D50FE4DB9}"/>
              </a:ext>
            </a:extLst>
          </p:cNvPr>
          <p:cNvPicPr>
            <a:picLocks noChangeAspect="1"/>
          </p:cNvPicPr>
          <p:nvPr/>
        </p:nvPicPr>
        <p:blipFill>
          <a:blip r:embed="rId2"/>
          <a:stretch>
            <a:fillRect/>
          </a:stretch>
        </p:blipFill>
        <p:spPr>
          <a:xfrm>
            <a:off x="631727" y="1828034"/>
            <a:ext cx="2628707" cy="1221209"/>
          </a:xfrm>
          <a:prstGeom prst="rect">
            <a:avLst/>
          </a:prstGeom>
        </p:spPr>
      </p:pic>
      <p:pic>
        <p:nvPicPr>
          <p:cNvPr id="8" name="Imagen 7">
            <a:extLst>
              <a:ext uri="{FF2B5EF4-FFF2-40B4-BE49-F238E27FC236}">
                <a16:creationId xmlns:a16="http://schemas.microsoft.com/office/drawing/2014/main" id="{D46B7258-05C0-642D-7CC7-426BF80C2168}"/>
              </a:ext>
            </a:extLst>
          </p:cNvPr>
          <p:cNvPicPr>
            <a:picLocks noChangeAspect="1"/>
          </p:cNvPicPr>
          <p:nvPr/>
        </p:nvPicPr>
        <p:blipFill rotWithShape="1">
          <a:blip r:embed="rId3"/>
          <a:srcRect b="12690"/>
          <a:stretch/>
        </p:blipFill>
        <p:spPr>
          <a:xfrm>
            <a:off x="7294720" y="1215050"/>
            <a:ext cx="3273695" cy="1834193"/>
          </a:xfrm>
          <a:prstGeom prst="rect">
            <a:avLst/>
          </a:prstGeom>
        </p:spPr>
      </p:pic>
      <p:sp>
        <p:nvSpPr>
          <p:cNvPr id="9" name="CuadroTexto 8">
            <a:extLst>
              <a:ext uri="{FF2B5EF4-FFF2-40B4-BE49-F238E27FC236}">
                <a16:creationId xmlns:a16="http://schemas.microsoft.com/office/drawing/2014/main" id="{F5022BFA-DE65-494F-B1F7-EACAB3FAFD42}"/>
              </a:ext>
            </a:extLst>
          </p:cNvPr>
          <p:cNvSpPr txBox="1"/>
          <p:nvPr/>
        </p:nvSpPr>
        <p:spPr>
          <a:xfrm>
            <a:off x="7419230" y="3049243"/>
            <a:ext cx="2978188" cy="369332"/>
          </a:xfrm>
          <a:prstGeom prst="rect">
            <a:avLst/>
          </a:prstGeom>
          <a:noFill/>
        </p:spPr>
        <p:txBody>
          <a:bodyPr wrap="none" rtlCol="0">
            <a:spAutoFit/>
          </a:bodyPr>
          <a:lstStyle/>
          <a:p>
            <a:r>
              <a:rPr lang="es-CO" b="1" dirty="0"/>
              <a:t>+</a:t>
            </a:r>
            <a:r>
              <a:rPr lang="es-CO" b="1" dirty="0" err="1"/>
              <a:t>calculateEvaluation</a:t>
            </a:r>
            <a:r>
              <a:rPr lang="es-CO" b="1" dirty="0"/>
              <a:t>() : </a:t>
            </a:r>
            <a:r>
              <a:rPr lang="es-CO" b="1" dirty="0" err="1"/>
              <a:t>int</a:t>
            </a:r>
            <a:endParaRPr lang="es-CO" b="1" dirty="0"/>
          </a:p>
        </p:txBody>
      </p:sp>
      <p:pic>
        <p:nvPicPr>
          <p:cNvPr id="11" name="Imagen 10">
            <a:extLst>
              <a:ext uri="{FF2B5EF4-FFF2-40B4-BE49-F238E27FC236}">
                <a16:creationId xmlns:a16="http://schemas.microsoft.com/office/drawing/2014/main" id="{E288F93F-438A-595D-C179-87BF41FAAD1D}"/>
              </a:ext>
            </a:extLst>
          </p:cNvPr>
          <p:cNvPicPr>
            <a:picLocks noChangeAspect="1"/>
          </p:cNvPicPr>
          <p:nvPr/>
        </p:nvPicPr>
        <p:blipFill>
          <a:blip r:embed="rId4"/>
          <a:stretch>
            <a:fillRect/>
          </a:stretch>
        </p:blipFill>
        <p:spPr>
          <a:xfrm>
            <a:off x="631727" y="3695574"/>
            <a:ext cx="2791691" cy="2143298"/>
          </a:xfrm>
          <a:prstGeom prst="rect">
            <a:avLst/>
          </a:prstGeom>
        </p:spPr>
      </p:pic>
      <p:sp>
        <p:nvSpPr>
          <p:cNvPr id="12" name="CuadroTexto 11">
            <a:extLst>
              <a:ext uri="{FF2B5EF4-FFF2-40B4-BE49-F238E27FC236}">
                <a16:creationId xmlns:a16="http://schemas.microsoft.com/office/drawing/2014/main" id="{FD701D08-C916-9C61-9120-DCF5F3FF43FE}"/>
              </a:ext>
            </a:extLst>
          </p:cNvPr>
          <p:cNvSpPr txBox="1"/>
          <p:nvPr/>
        </p:nvSpPr>
        <p:spPr>
          <a:xfrm>
            <a:off x="539364" y="5838872"/>
            <a:ext cx="4601131" cy="369332"/>
          </a:xfrm>
          <a:prstGeom prst="rect">
            <a:avLst/>
          </a:prstGeom>
          <a:noFill/>
        </p:spPr>
        <p:txBody>
          <a:bodyPr wrap="none" rtlCol="0">
            <a:spAutoFit/>
          </a:bodyPr>
          <a:lstStyle/>
          <a:p>
            <a:r>
              <a:rPr lang="es-CO" b="1" dirty="0"/>
              <a:t>+ </a:t>
            </a:r>
            <a:r>
              <a:rPr lang="es-CO" b="1" dirty="0" err="1"/>
              <a:t>findBestPet</a:t>
            </a:r>
            <a:r>
              <a:rPr lang="es-CO" b="1" dirty="0"/>
              <a:t>(</a:t>
            </a:r>
            <a:r>
              <a:rPr lang="es-CO" b="1" dirty="0" err="1"/>
              <a:t>String</a:t>
            </a:r>
            <a:r>
              <a:rPr lang="es-CO" b="1" dirty="0"/>
              <a:t> email, </a:t>
            </a:r>
            <a:r>
              <a:rPr lang="es-CO" b="1" dirty="0" err="1"/>
              <a:t>int</a:t>
            </a:r>
            <a:r>
              <a:rPr lang="es-CO" b="1" dirty="0"/>
              <a:t> </a:t>
            </a:r>
            <a:r>
              <a:rPr lang="es-CO" b="1" dirty="0" err="1"/>
              <a:t>evaluation</a:t>
            </a:r>
            <a:r>
              <a:rPr lang="es-CO" b="1" dirty="0"/>
              <a:t> ) </a:t>
            </a:r>
          </a:p>
        </p:txBody>
      </p:sp>
      <p:pic>
        <p:nvPicPr>
          <p:cNvPr id="14" name="Imagen 13">
            <a:extLst>
              <a:ext uri="{FF2B5EF4-FFF2-40B4-BE49-F238E27FC236}">
                <a16:creationId xmlns:a16="http://schemas.microsoft.com/office/drawing/2014/main" id="{10B3DCD5-7682-E381-A8CB-900556A6B5A7}"/>
              </a:ext>
            </a:extLst>
          </p:cNvPr>
          <p:cNvPicPr>
            <a:picLocks noChangeAspect="1"/>
          </p:cNvPicPr>
          <p:nvPr/>
        </p:nvPicPr>
        <p:blipFill rotWithShape="1">
          <a:blip r:embed="rId5"/>
          <a:srcRect t="10038" b="10344"/>
          <a:stretch/>
        </p:blipFill>
        <p:spPr>
          <a:xfrm>
            <a:off x="7294720" y="3418575"/>
            <a:ext cx="3273695" cy="2224376"/>
          </a:xfrm>
          <a:prstGeom prst="rect">
            <a:avLst/>
          </a:prstGeom>
        </p:spPr>
      </p:pic>
      <p:sp>
        <p:nvSpPr>
          <p:cNvPr id="15" name="CuadroTexto 14">
            <a:extLst>
              <a:ext uri="{FF2B5EF4-FFF2-40B4-BE49-F238E27FC236}">
                <a16:creationId xmlns:a16="http://schemas.microsoft.com/office/drawing/2014/main" id="{766887F7-F8F4-E2F9-B3A5-8234F358FA20}"/>
              </a:ext>
            </a:extLst>
          </p:cNvPr>
          <p:cNvSpPr txBox="1"/>
          <p:nvPr/>
        </p:nvSpPr>
        <p:spPr>
          <a:xfrm>
            <a:off x="7395986" y="5654206"/>
            <a:ext cx="3071162" cy="369332"/>
          </a:xfrm>
          <a:prstGeom prst="rect">
            <a:avLst/>
          </a:prstGeom>
          <a:noFill/>
        </p:spPr>
        <p:txBody>
          <a:bodyPr wrap="none" rtlCol="0">
            <a:spAutoFit/>
          </a:bodyPr>
          <a:lstStyle/>
          <a:p>
            <a:r>
              <a:rPr lang="es-CO" b="1" dirty="0"/>
              <a:t>+ </a:t>
            </a:r>
            <a:r>
              <a:rPr lang="es-CO" b="1" dirty="0" err="1"/>
              <a:t>calculateEvaluation</a:t>
            </a:r>
            <a:r>
              <a:rPr lang="es-CO" b="1" dirty="0"/>
              <a:t>(): </a:t>
            </a:r>
            <a:r>
              <a:rPr lang="es-CO" b="1" dirty="0" err="1"/>
              <a:t>int</a:t>
            </a:r>
            <a:r>
              <a:rPr lang="es-CO" b="1" dirty="0"/>
              <a:t>  </a:t>
            </a:r>
          </a:p>
        </p:txBody>
      </p:sp>
    </p:spTree>
    <p:extLst>
      <p:ext uri="{BB962C8B-B14F-4D97-AF65-F5344CB8AC3E}">
        <p14:creationId xmlns:p14="http://schemas.microsoft.com/office/powerpoint/2010/main" val="2050849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2FAFA-5CCC-0FCC-5B8F-DAE07B2B76B3}"/>
              </a:ext>
            </a:extLst>
          </p:cNvPr>
          <p:cNvSpPr>
            <a:spLocks noGrp="1"/>
          </p:cNvSpPr>
          <p:nvPr>
            <p:ph type="title"/>
          </p:nvPr>
        </p:nvSpPr>
        <p:spPr>
          <a:xfrm>
            <a:off x="114101" y="199673"/>
            <a:ext cx="12077899" cy="1325563"/>
          </a:xfrm>
        </p:spPr>
        <p:txBody>
          <a:bodyPr/>
          <a:lstStyle/>
          <a:p>
            <a:r>
              <a:rPr lang="es-CO" dirty="0"/>
              <a:t>3. Implemente la clase responsable inicial (sólo atributos) y la interfaz </a:t>
            </a:r>
            <a:r>
              <a:rPr lang="es-CO" dirty="0" err="1"/>
              <a:t>FeedBacker</a:t>
            </a:r>
            <a:r>
              <a:rPr lang="es-CO" dirty="0"/>
              <a:t> </a:t>
            </a:r>
            <a:r>
              <a:rPr lang="es-CO" b="1" dirty="0"/>
              <a:t>&lt;- ? </a:t>
            </a:r>
          </a:p>
        </p:txBody>
      </p:sp>
      <p:pic>
        <p:nvPicPr>
          <p:cNvPr id="5" name="Imagen 4">
            <a:extLst>
              <a:ext uri="{FF2B5EF4-FFF2-40B4-BE49-F238E27FC236}">
                <a16:creationId xmlns:a16="http://schemas.microsoft.com/office/drawing/2014/main" id="{477B834E-AD7B-4DE7-92AD-1FD0EE925D69}"/>
              </a:ext>
            </a:extLst>
          </p:cNvPr>
          <p:cNvPicPr>
            <a:picLocks noChangeAspect="1"/>
          </p:cNvPicPr>
          <p:nvPr/>
        </p:nvPicPr>
        <p:blipFill>
          <a:blip r:embed="rId2"/>
          <a:stretch>
            <a:fillRect/>
          </a:stretch>
        </p:blipFill>
        <p:spPr>
          <a:xfrm>
            <a:off x="5837669" y="2432589"/>
            <a:ext cx="6140646" cy="2618804"/>
          </a:xfrm>
          <a:prstGeom prst="rect">
            <a:avLst/>
          </a:prstGeom>
        </p:spPr>
      </p:pic>
      <p:pic>
        <p:nvPicPr>
          <p:cNvPr id="9" name="Imagen 8">
            <a:extLst>
              <a:ext uri="{FF2B5EF4-FFF2-40B4-BE49-F238E27FC236}">
                <a16:creationId xmlns:a16="http://schemas.microsoft.com/office/drawing/2014/main" id="{F746840D-3DD1-4636-6A6E-962A5E1BBF26}"/>
              </a:ext>
            </a:extLst>
          </p:cNvPr>
          <p:cNvPicPr>
            <a:picLocks noChangeAspect="1"/>
          </p:cNvPicPr>
          <p:nvPr/>
        </p:nvPicPr>
        <p:blipFill>
          <a:blip r:embed="rId3"/>
          <a:stretch>
            <a:fillRect/>
          </a:stretch>
        </p:blipFill>
        <p:spPr>
          <a:xfrm>
            <a:off x="0" y="1946634"/>
            <a:ext cx="5367935" cy="1795357"/>
          </a:xfrm>
          <a:prstGeom prst="rect">
            <a:avLst/>
          </a:prstGeom>
        </p:spPr>
      </p:pic>
      <p:pic>
        <p:nvPicPr>
          <p:cNvPr id="15" name="Imagen 14">
            <a:extLst>
              <a:ext uri="{FF2B5EF4-FFF2-40B4-BE49-F238E27FC236}">
                <a16:creationId xmlns:a16="http://schemas.microsoft.com/office/drawing/2014/main" id="{6BB42639-0AF0-FE7C-925E-041A1E897DE5}"/>
              </a:ext>
            </a:extLst>
          </p:cNvPr>
          <p:cNvPicPr>
            <a:picLocks noChangeAspect="1"/>
          </p:cNvPicPr>
          <p:nvPr/>
        </p:nvPicPr>
        <p:blipFill>
          <a:blip r:embed="rId4"/>
          <a:stretch>
            <a:fillRect/>
          </a:stretch>
        </p:blipFill>
        <p:spPr>
          <a:xfrm>
            <a:off x="114101" y="5910350"/>
            <a:ext cx="5601482" cy="819264"/>
          </a:xfrm>
          <a:prstGeom prst="rect">
            <a:avLst/>
          </a:prstGeom>
        </p:spPr>
      </p:pic>
      <p:pic>
        <p:nvPicPr>
          <p:cNvPr id="19" name="Imagen 18">
            <a:extLst>
              <a:ext uri="{FF2B5EF4-FFF2-40B4-BE49-F238E27FC236}">
                <a16:creationId xmlns:a16="http://schemas.microsoft.com/office/drawing/2014/main" id="{180B87BE-1D0D-B4FE-740C-B148DBC2DCF8}"/>
              </a:ext>
            </a:extLst>
          </p:cNvPr>
          <p:cNvPicPr>
            <a:picLocks noChangeAspect="1"/>
          </p:cNvPicPr>
          <p:nvPr/>
        </p:nvPicPr>
        <p:blipFill>
          <a:blip r:embed="rId5"/>
          <a:stretch>
            <a:fillRect/>
          </a:stretch>
        </p:blipFill>
        <p:spPr>
          <a:xfrm>
            <a:off x="1547020" y="3872718"/>
            <a:ext cx="2273893" cy="1906904"/>
          </a:xfrm>
          <a:prstGeom prst="rect">
            <a:avLst/>
          </a:prstGeom>
        </p:spPr>
      </p:pic>
      <p:pic>
        <p:nvPicPr>
          <p:cNvPr id="23" name="Imagen 22">
            <a:extLst>
              <a:ext uri="{FF2B5EF4-FFF2-40B4-BE49-F238E27FC236}">
                <a16:creationId xmlns:a16="http://schemas.microsoft.com/office/drawing/2014/main" id="{B0E9BCEC-7E83-D8F1-B7D3-72DAA6EF75D4}"/>
              </a:ext>
            </a:extLst>
          </p:cNvPr>
          <p:cNvPicPr>
            <a:picLocks noChangeAspect="1"/>
          </p:cNvPicPr>
          <p:nvPr/>
        </p:nvPicPr>
        <p:blipFill>
          <a:blip r:embed="rId6"/>
          <a:stretch>
            <a:fillRect/>
          </a:stretch>
        </p:blipFill>
        <p:spPr>
          <a:xfrm>
            <a:off x="8050169" y="5098839"/>
            <a:ext cx="2686425" cy="1295581"/>
          </a:xfrm>
          <a:prstGeom prst="rect">
            <a:avLst/>
          </a:prstGeom>
        </p:spPr>
      </p:pic>
    </p:spTree>
    <p:extLst>
      <p:ext uri="{BB962C8B-B14F-4D97-AF65-F5344CB8AC3E}">
        <p14:creationId xmlns:p14="http://schemas.microsoft.com/office/powerpoint/2010/main" val="234938745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9447280740FD4CAAA204E35D74D9F9" ma:contentTypeVersion="4" ma:contentTypeDescription="Create a new document." ma:contentTypeScope="" ma:versionID="0125b7d21d6fec563c966c185699c826">
  <xsd:schema xmlns:xsd="http://www.w3.org/2001/XMLSchema" xmlns:xs="http://www.w3.org/2001/XMLSchema" xmlns:p="http://schemas.microsoft.com/office/2006/metadata/properties" xmlns:ns2="c16f3462-8c2c-4237-bc0b-e38f6848b6f9" targetNamespace="http://schemas.microsoft.com/office/2006/metadata/properties" ma:root="true" ma:fieldsID="acf92740e3d5d49a24b0647be8c55bda" ns2:_="">
    <xsd:import namespace="c16f3462-8c2c-4237-bc0b-e38f6848b6f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6f3462-8c2c-4237-bc0b-e38f6848b6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427202-52E0-4DC7-9B50-27BC7E42EA15}"/>
</file>

<file path=customXml/itemProps2.xml><?xml version="1.0" encoding="utf-8"?>
<ds:datastoreItem xmlns:ds="http://schemas.openxmlformats.org/officeDocument/2006/customXml" ds:itemID="{EE72AB7B-C5E0-43C7-98AB-533EB1CD90FB}"/>
</file>

<file path=docProps/app.xml><?xml version="1.0" encoding="utf-8"?>
<Properties xmlns="http://schemas.openxmlformats.org/officeDocument/2006/extended-properties" xmlns:vt="http://schemas.openxmlformats.org/officeDocument/2006/docPropsVTypes">
  <TotalTime>2162</TotalTime>
  <Words>840</Words>
  <Application>Microsoft Office PowerPoint</Application>
  <PresentationFormat>Panorámica</PresentationFormat>
  <Paragraphs>44</Paragraphs>
  <Slides>37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37</vt:i4>
      </vt:variant>
    </vt:vector>
  </HeadingPairs>
  <TitlesOfParts>
    <vt:vector size="41" baseType="lpstr">
      <vt:lpstr>Aptos</vt:lpstr>
      <vt:lpstr>Aptos Display</vt:lpstr>
      <vt:lpstr>Arial</vt:lpstr>
      <vt:lpstr>Tema de Office</vt:lpstr>
      <vt:lpstr>Solución Preparcial</vt:lpstr>
      <vt:lpstr>IMPLEMENTACIÓN</vt:lpstr>
      <vt:lpstr>1. Estudie la especificación (documentación + encabezado) del método y los diagramas de secuencia. </vt:lpstr>
      <vt:lpstr>Presentación de PowerPoint</vt:lpstr>
      <vt:lpstr>Presentación de PowerPoint</vt:lpstr>
      <vt:lpstr>Presentación de PowerPoint</vt:lpstr>
      <vt:lpstr>Presentación de PowerPoint</vt:lpstr>
      <vt:lpstr>2. Actualice el diagrama de clase con los nuevos elementos </vt:lpstr>
      <vt:lpstr>3. Implemente la clase responsable inicial (sólo atributos) y la interfaz FeedBacker &lt;- ? </vt:lpstr>
      <vt:lpstr>4. Implemente la clase responsable de las excepciones del sistema(opcion 1)</vt:lpstr>
      <vt:lpstr>4. Implemente la clase responsable de las excepciones del sistema(opcion 2)</vt:lpstr>
      <vt:lpstr>4. Implemente la clase responsable de las excepciones del sistema(opcion 3)</vt:lpstr>
      <vt:lpstr>5. Implemente los métodos correspondientes al diseño. Incluya la documentación (si es necesario)</vt:lpstr>
      <vt:lpstr>En resumidas cuentas: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Diseñe los métodos necesarios para cumplir con los compromisos asociados a la interfaz Evaluated. No olvide el manejo de excepciones. </vt:lpstr>
      <vt:lpstr>Presentación de PowerPoint</vt:lpstr>
      <vt:lpstr>Presentación de PowerPoint</vt:lpstr>
      <vt:lpstr>Presentación de PowerPoint</vt:lpstr>
      <vt:lpstr>EXTENDIENDO </vt:lpstr>
      <vt:lpstr>desea adicionar un nuevo tipo de solicitud Automatic(Automática), son solicitudes que se crean de manera automática relacionando a una mascota con el usuario que sea el más conveniente dependiendo de sus necesidades (Ejemplo: Una mascota con enfermedades no debería ser adoptada por una persona inexperta (El valor de la evaluación es bajo Menor de 50)) Cuando se decide realizar un proceso de solicitud automática la mascota no puede tener otro tipo de solicitudes de adopción. </vt:lpstr>
      <vt:lpstr>desea adicionar un nuevo tipo de solicitud Automatic(Automática), son solicitudes que se crean de manera automática relacionando a una mascota con el usuario que sea el más conveniente dependiendo de sus necesidades (Ejemplo: Una mascota con enfermedades no debería ser adoptada por una persona inexperta (El valor de la evaluación es bajo Menor de 50)) Cuando se decide realizar un proceso de solicitud automática la mascota no puede tener otro tipo de solicitudes de adopción. </vt:lpstr>
      <vt:lpstr>1. Realice las extensiones necesarias en el diagrama de clases. </vt:lpstr>
      <vt:lpstr>Presentación de PowerPoint</vt:lpstr>
      <vt:lpstr>3. Explique los cambios necesarios en los diseños anteriores para esta extensión</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Solución Preparcial</dc:title>
  <dc:creator>Sebastian Garcia Hincapie</dc:creator>
  <cp:lastModifiedBy>Sebastian Garcia Hincapie</cp:lastModifiedBy>
  <cp:revision>5</cp:revision>
  <dcterms:created xsi:type="dcterms:W3CDTF">2024-04-09T02:11:30Z</dcterms:created>
  <dcterms:modified xsi:type="dcterms:W3CDTF">2024-04-10T14:13:51Z</dcterms:modified>
</cp:coreProperties>
</file>