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2" r:id="rId8"/>
    <p:sldId id="272" r:id="rId9"/>
    <p:sldId id="271" r:id="rId10"/>
    <p:sldId id="269" r:id="rId11"/>
    <p:sldId id="270" r:id="rId12"/>
    <p:sldId id="265" r:id="rId13"/>
    <p:sldId id="267" r:id="rId14"/>
    <p:sldId id="268" r:id="rId15"/>
    <p:sldId id="266" r:id="rId16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image" Target="../media/image2.jp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image" Target="../media/image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45140C-C326-4DAA-A267-498AD5117D68}" type="doc">
      <dgm:prSet loTypeId="urn:microsoft.com/office/officeart/2005/8/layout/vList4" loCatId="picture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s-CL"/>
        </a:p>
      </dgm:t>
    </dgm:pt>
    <dgm:pt modelId="{78BFB295-8F5D-4286-B72B-79142F8F0E13}">
      <dgm:prSet phldrT="[Texto]"/>
      <dgm:spPr/>
      <dgm:t>
        <a:bodyPr/>
        <a:lstStyle/>
        <a:p>
          <a:r>
            <a:rPr lang="es-MX" dirty="0"/>
            <a:t>Jeferson Jaque</a:t>
          </a:r>
          <a:endParaRPr lang="es-CL" dirty="0"/>
        </a:p>
      </dgm:t>
    </dgm:pt>
    <dgm:pt modelId="{F1885FAB-61EC-4F80-98D0-72360031AF9F}" type="parTrans" cxnId="{2AD07198-D472-4B98-B6D5-5A730374E9A2}">
      <dgm:prSet/>
      <dgm:spPr/>
      <dgm:t>
        <a:bodyPr/>
        <a:lstStyle/>
        <a:p>
          <a:endParaRPr lang="es-CL"/>
        </a:p>
      </dgm:t>
    </dgm:pt>
    <dgm:pt modelId="{E88D0928-51D4-4670-8963-60ABBB193E13}" type="sibTrans" cxnId="{2AD07198-D472-4B98-B6D5-5A730374E9A2}">
      <dgm:prSet/>
      <dgm:spPr/>
      <dgm:t>
        <a:bodyPr/>
        <a:lstStyle/>
        <a:p>
          <a:endParaRPr lang="es-CL"/>
        </a:p>
      </dgm:t>
    </dgm:pt>
    <dgm:pt modelId="{D868444B-AE34-4422-A6A5-1F7D392D0C20}">
      <dgm:prSet phldrT="[Texto]"/>
      <dgm:spPr/>
      <dgm:t>
        <a:bodyPr/>
        <a:lstStyle/>
        <a:p>
          <a:r>
            <a:rPr lang="es-CL" dirty="0"/>
            <a:t>Jefe De Proyecto</a:t>
          </a:r>
        </a:p>
      </dgm:t>
    </dgm:pt>
    <dgm:pt modelId="{7DB88D83-6C3A-48C1-8CAD-0D11C3BEC35C}" type="parTrans" cxnId="{484B8A37-0122-4FF5-93D2-4A15DF521A17}">
      <dgm:prSet/>
      <dgm:spPr/>
      <dgm:t>
        <a:bodyPr/>
        <a:lstStyle/>
        <a:p>
          <a:endParaRPr lang="es-CL"/>
        </a:p>
      </dgm:t>
    </dgm:pt>
    <dgm:pt modelId="{74B9B1A5-94EB-40A9-BFF2-678501068FB8}" type="sibTrans" cxnId="{484B8A37-0122-4FF5-93D2-4A15DF521A17}">
      <dgm:prSet/>
      <dgm:spPr/>
      <dgm:t>
        <a:bodyPr/>
        <a:lstStyle/>
        <a:p>
          <a:endParaRPr lang="es-CL"/>
        </a:p>
      </dgm:t>
    </dgm:pt>
    <dgm:pt modelId="{2E221207-005F-49CB-81E1-6D036D64322B}">
      <dgm:prSet phldrT="[Texto]"/>
      <dgm:spPr/>
      <dgm:t>
        <a:bodyPr/>
        <a:lstStyle/>
        <a:p>
          <a:r>
            <a:rPr lang="es-CL" dirty="0"/>
            <a:t>Documentación, Scrum Master</a:t>
          </a:r>
        </a:p>
      </dgm:t>
    </dgm:pt>
    <dgm:pt modelId="{3728DB5E-E904-481D-A1E5-49CF4AFFC0D3}" type="sibTrans" cxnId="{1C3272C9-C630-4D60-B76B-138907BB4D41}">
      <dgm:prSet/>
      <dgm:spPr/>
      <dgm:t>
        <a:bodyPr/>
        <a:lstStyle/>
        <a:p>
          <a:endParaRPr lang="es-CL"/>
        </a:p>
      </dgm:t>
    </dgm:pt>
    <dgm:pt modelId="{B200B6AA-AA2A-4CB8-80FF-4BB54938E8A5}" type="parTrans" cxnId="{1C3272C9-C630-4D60-B76B-138907BB4D41}">
      <dgm:prSet/>
      <dgm:spPr/>
      <dgm:t>
        <a:bodyPr/>
        <a:lstStyle/>
        <a:p>
          <a:endParaRPr lang="es-CL"/>
        </a:p>
      </dgm:t>
    </dgm:pt>
    <dgm:pt modelId="{02A34BC0-F8BA-4A89-87A4-4F20079DFD06}">
      <dgm:prSet phldrT="[Texto]"/>
      <dgm:spPr/>
      <dgm:t>
        <a:bodyPr/>
        <a:lstStyle/>
        <a:p>
          <a:r>
            <a:rPr lang="es-CL" dirty="0"/>
            <a:t>Diego Estay</a:t>
          </a:r>
        </a:p>
      </dgm:t>
    </dgm:pt>
    <dgm:pt modelId="{44AB630E-CD8B-4223-9F51-5EEE4E054B0A}" type="sibTrans" cxnId="{0E2AE979-A66C-4CEC-BFF4-5B28BB7CD9EA}">
      <dgm:prSet/>
      <dgm:spPr/>
      <dgm:t>
        <a:bodyPr/>
        <a:lstStyle/>
        <a:p>
          <a:endParaRPr lang="es-CL"/>
        </a:p>
      </dgm:t>
    </dgm:pt>
    <dgm:pt modelId="{9ADB496F-2DB6-4F16-8C91-2EB9CDF5F2F2}" type="parTrans" cxnId="{0E2AE979-A66C-4CEC-BFF4-5B28BB7CD9EA}">
      <dgm:prSet/>
      <dgm:spPr/>
      <dgm:t>
        <a:bodyPr/>
        <a:lstStyle/>
        <a:p>
          <a:endParaRPr lang="es-CL"/>
        </a:p>
      </dgm:t>
    </dgm:pt>
    <dgm:pt modelId="{EA3B2395-55AF-495E-9D6B-329D2886612F}">
      <dgm:prSet phldrT="[Texto]"/>
      <dgm:spPr/>
      <dgm:t>
        <a:bodyPr/>
        <a:lstStyle/>
        <a:p>
          <a:r>
            <a:rPr lang="es-CL" dirty="0"/>
            <a:t>Desarrollador/QA</a:t>
          </a:r>
        </a:p>
      </dgm:t>
    </dgm:pt>
    <dgm:pt modelId="{11A4E056-7834-4F82-8A9C-B8EA31F159E3}" type="sibTrans" cxnId="{778F2DBC-81F3-476D-BD99-784E4F7153C8}">
      <dgm:prSet/>
      <dgm:spPr/>
      <dgm:t>
        <a:bodyPr/>
        <a:lstStyle/>
        <a:p>
          <a:endParaRPr lang="es-CL"/>
        </a:p>
      </dgm:t>
    </dgm:pt>
    <dgm:pt modelId="{01DA10B6-3F7A-4C8A-AACD-F605EE6CCF20}" type="parTrans" cxnId="{778F2DBC-81F3-476D-BD99-784E4F7153C8}">
      <dgm:prSet/>
      <dgm:spPr/>
      <dgm:t>
        <a:bodyPr/>
        <a:lstStyle/>
        <a:p>
          <a:endParaRPr lang="es-CL"/>
        </a:p>
      </dgm:t>
    </dgm:pt>
    <dgm:pt modelId="{55A2A9EB-4C26-43C3-B721-D475B10BC39B}">
      <dgm:prSet phldrT="[Texto]"/>
      <dgm:spPr/>
      <dgm:t>
        <a:bodyPr/>
        <a:lstStyle/>
        <a:p>
          <a:r>
            <a:rPr lang="es-CL" dirty="0"/>
            <a:t>Desarrollador del proyecto, QA</a:t>
          </a:r>
        </a:p>
      </dgm:t>
    </dgm:pt>
    <dgm:pt modelId="{4EF4588A-187C-4393-9DFC-C6D80B20E995}" type="sibTrans" cxnId="{ECED70CB-7A25-48F8-9E03-51596FB1E92C}">
      <dgm:prSet/>
      <dgm:spPr/>
      <dgm:t>
        <a:bodyPr/>
        <a:lstStyle/>
        <a:p>
          <a:endParaRPr lang="es-CL"/>
        </a:p>
      </dgm:t>
    </dgm:pt>
    <dgm:pt modelId="{B8424EB2-FFE7-4867-9D5A-EE0D46E8AAFE}" type="parTrans" cxnId="{ECED70CB-7A25-48F8-9E03-51596FB1E92C}">
      <dgm:prSet/>
      <dgm:spPr/>
      <dgm:t>
        <a:bodyPr/>
        <a:lstStyle/>
        <a:p>
          <a:endParaRPr lang="es-CL"/>
        </a:p>
      </dgm:t>
    </dgm:pt>
    <dgm:pt modelId="{6E1E561E-88C1-49C6-A3F7-DE4B9AD43273}" type="pres">
      <dgm:prSet presAssocID="{BE45140C-C326-4DAA-A267-498AD5117D68}" presName="linear" presStyleCnt="0">
        <dgm:presLayoutVars>
          <dgm:dir/>
          <dgm:resizeHandles val="exact"/>
        </dgm:presLayoutVars>
      </dgm:prSet>
      <dgm:spPr/>
    </dgm:pt>
    <dgm:pt modelId="{F70979D0-5925-4EC3-AD84-986E0EC7B0D8}" type="pres">
      <dgm:prSet presAssocID="{78BFB295-8F5D-4286-B72B-79142F8F0E13}" presName="comp" presStyleCnt="0"/>
      <dgm:spPr/>
    </dgm:pt>
    <dgm:pt modelId="{54FC4CB6-0791-48D3-B2C5-2E99B8AFCFF7}" type="pres">
      <dgm:prSet presAssocID="{78BFB295-8F5D-4286-B72B-79142F8F0E13}" presName="box" presStyleLbl="node1" presStyleIdx="0" presStyleCnt="2" custLinFactNeighborX="5318" custLinFactNeighborY="-12417"/>
      <dgm:spPr/>
    </dgm:pt>
    <dgm:pt modelId="{9A7E2690-DE9C-4572-9BE5-B8C9A3B8BBB3}" type="pres">
      <dgm:prSet presAssocID="{78BFB295-8F5D-4286-B72B-79142F8F0E13}" presName="img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52D125D2-FCA7-4A2D-AB39-B6BD54F251F2}" type="pres">
      <dgm:prSet presAssocID="{78BFB295-8F5D-4286-B72B-79142F8F0E13}" presName="text" presStyleLbl="node1" presStyleIdx="0" presStyleCnt="2">
        <dgm:presLayoutVars>
          <dgm:bulletEnabled val="1"/>
        </dgm:presLayoutVars>
      </dgm:prSet>
      <dgm:spPr/>
    </dgm:pt>
    <dgm:pt modelId="{E95CA29D-745B-40BA-93B6-BB607C99A2CE}" type="pres">
      <dgm:prSet presAssocID="{E88D0928-51D4-4670-8963-60ABBB193E13}" presName="spacer" presStyleCnt="0"/>
      <dgm:spPr/>
    </dgm:pt>
    <dgm:pt modelId="{41A67AC8-1DD7-4AB7-96A3-87B24035E3FA}" type="pres">
      <dgm:prSet presAssocID="{02A34BC0-F8BA-4A89-87A4-4F20079DFD06}" presName="comp" presStyleCnt="0"/>
      <dgm:spPr/>
    </dgm:pt>
    <dgm:pt modelId="{39AFE128-ACF6-44CA-B18B-64F5782CF210}" type="pres">
      <dgm:prSet presAssocID="{02A34BC0-F8BA-4A89-87A4-4F20079DFD06}" presName="box" presStyleLbl="node1" presStyleIdx="1" presStyleCnt="2"/>
      <dgm:spPr/>
    </dgm:pt>
    <dgm:pt modelId="{3F97C059-D720-4D48-953F-B84D04D0BF79}" type="pres">
      <dgm:prSet presAssocID="{02A34BC0-F8BA-4A89-87A4-4F20079DFD06}" presName="img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CFFDF23F-D296-4CDF-8EE4-8A672559E207}" type="pres">
      <dgm:prSet presAssocID="{02A34BC0-F8BA-4A89-87A4-4F20079DFD06}" presName="text" presStyleLbl="node1" presStyleIdx="1" presStyleCnt="2">
        <dgm:presLayoutVars>
          <dgm:bulletEnabled val="1"/>
        </dgm:presLayoutVars>
      </dgm:prSet>
      <dgm:spPr/>
    </dgm:pt>
  </dgm:ptLst>
  <dgm:cxnLst>
    <dgm:cxn modelId="{399BD705-2380-48A3-9C48-1D49A5A32D61}" type="presOf" srcId="{2E221207-005F-49CB-81E1-6D036D64322B}" destId="{52D125D2-FCA7-4A2D-AB39-B6BD54F251F2}" srcOrd="1" destOrd="2" presId="urn:microsoft.com/office/officeart/2005/8/layout/vList4"/>
    <dgm:cxn modelId="{D2B94F0C-C779-4AC1-87E4-35116A3DED02}" type="presOf" srcId="{78BFB295-8F5D-4286-B72B-79142F8F0E13}" destId="{54FC4CB6-0791-48D3-B2C5-2E99B8AFCFF7}" srcOrd="0" destOrd="0" presId="urn:microsoft.com/office/officeart/2005/8/layout/vList4"/>
    <dgm:cxn modelId="{A6E20436-8EF1-4FFF-9C29-AC69BF1D5C4A}" type="presOf" srcId="{02A34BC0-F8BA-4A89-87A4-4F20079DFD06}" destId="{39AFE128-ACF6-44CA-B18B-64F5782CF210}" srcOrd="0" destOrd="0" presId="urn:microsoft.com/office/officeart/2005/8/layout/vList4"/>
    <dgm:cxn modelId="{484B8A37-0122-4FF5-93D2-4A15DF521A17}" srcId="{78BFB295-8F5D-4286-B72B-79142F8F0E13}" destId="{D868444B-AE34-4422-A6A5-1F7D392D0C20}" srcOrd="0" destOrd="0" parTransId="{7DB88D83-6C3A-48C1-8CAD-0D11C3BEC35C}" sibTransId="{74B9B1A5-94EB-40A9-BFF2-678501068FB8}"/>
    <dgm:cxn modelId="{22F3405C-AB8E-4AC3-A83C-C551BA0831ED}" type="presOf" srcId="{55A2A9EB-4C26-43C3-B721-D475B10BC39B}" destId="{39AFE128-ACF6-44CA-B18B-64F5782CF210}" srcOrd="0" destOrd="2" presId="urn:microsoft.com/office/officeart/2005/8/layout/vList4"/>
    <dgm:cxn modelId="{7E8FC05E-FE02-4336-B1F8-3EAA05519A49}" type="presOf" srcId="{D868444B-AE34-4422-A6A5-1F7D392D0C20}" destId="{54FC4CB6-0791-48D3-B2C5-2E99B8AFCFF7}" srcOrd="0" destOrd="1" presId="urn:microsoft.com/office/officeart/2005/8/layout/vList4"/>
    <dgm:cxn modelId="{DC02AD53-682D-464B-9D09-C1B6DCD5AFB0}" type="presOf" srcId="{55A2A9EB-4C26-43C3-B721-D475B10BC39B}" destId="{CFFDF23F-D296-4CDF-8EE4-8A672559E207}" srcOrd="1" destOrd="2" presId="urn:microsoft.com/office/officeart/2005/8/layout/vList4"/>
    <dgm:cxn modelId="{0E2AE979-A66C-4CEC-BFF4-5B28BB7CD9EA}" srcId="{BE45140C-C326-4DAA-A267-498AD5117D68}" destId="{02A34BC0-F8BA-4A89-87A4-4F20079DFD06}" srcOrd="1" destOrd="0" parTransId="{9ADB496F-2DB6-4F16-8C91-2EB9CDF5F2F2}" sibTransId="{44AB630E-CD8B-4223-9F51-5EEE4E054B0A}"/>
    <dgm:cxn modelId="{2AD07198-D472-4B98-B6D5-5A730374E9A2}" srcId="{BE45140C-C326-4DAA-A267-498AD5117D68}" destId="{78BFB295-8F5D-4286-B72B-79142F8F0E13}" srcOrd="0" destOrd="0" parTransId="{F1885FAB-61EC-4F80-98D0-72360031AF9F}" sibTransId="{E88D0928-51D4-4670-8963-60ABBB193E13}"/>
    <dgm:cxn modelId="{690A389C-25C1-485B-88F9-437236A47744}" type="presOf" srcId="{BE45140C-C326-4DAA-A267-498AD5117D68}" destId="{6E1E561E-88C1-49C6-A3F7-DE4B9AD43273}" srcOrd="0" destOrd="0" presId="urn:microsoft.com/office/officeart/2005/8/layout/vList4"/>
    <dgm:cxn modelId="{ECFD91A4-F44F-4C84-8B25-37DA0B249A1F}" type="presOf" srcId="{78BFB295-8F5D-4286-B72B-79142F8F0E13}" destId="{52D125D2-FCA7-4A2D-AB39-B6BD54F251F2}" srcOrd="1" destOrd="0" presId="urn:microsoft.com/office/officeart/2005/8/layout/vList4"/>
    <dgm:cxn modelId="{778F2DBC-81F3-476D-BD99-784E4F7153C8}" srcId="{02A34BC0-F8BA-4A89-87A4-4F20079DFD06}" destId="{EA3B2395-55AF-495E-9D6B-329D2886612F}" srcOrd="0" destOrd="0" parTransId="{01DA10B6-3F7A-4C8A-AACD-F605EE6CCF20}" sibTransId="{11A4E056-7834-4F82-8A9C-B8EA31F159E3}"/>
    <dgm:cxn modelId="{FE5360C5-555C-42B2-9E63-16D2D46F21B1}" type="presOf" srcId="{D868444B-AE34-4422-A6A5-1F7D392D0C20}" destId="{52D125D2-FCA7-4A2D-AB39-B6BD54F251F2}" srcOrd="1" destOrd="1" presId="urn:microsoft.com/office/officeart/2005/8/layout/vList4"/>
    <dgm:cxn modelId="{1C3272C9-C630-4D60-B76B-138907BB4D41}" srcId="{78BFB295-8F5D-4286-B72B-79142F8F0E13}" destId="{2E221207-005F-49CB-81E1-6D036D64322B}" srcOrd="1" destOrd="0" parTransId="{B200B6AA-AA2A-4CB8-80FF-4BB54938E8A5}" sibTransId="{3728DB5E-E904-481D-A1E5-49CF4AFFC0D3}"/>
    <dgm:cxn modelId="{B0C181C9-77EB-4775-B9E6-C6CBDA60E6EB}" type="presOf" srcId="{EA3B2395-55AF-495E-9D6B-329D2886612F}" destId="{CFFDF23F-D296-4CDF-8EE4-8A672559E207}" srcOrd="1" destOrd="1" presId="urn:microsoft.com/office/officeart/2005/8/layout/vList4"/>
    <dgm:cxn modelId="{ECED70CB-7A25-48F8-9E03-51596FB1E92C}" srcId="{02A34BC0-F8BA-4A89-87A4-4F20079DFD06}" destId="{55A2A9EB-4C26-43C3-B721-D475B10BC39B}" srcOrd="1" destOrd="0" parTransId="{B8424EB2-FFE7-4867-9D5A-EE0D46E8AAFE}" sibTransId="{4EF4588A-187C-4393-9DFC-C6D80B20E995}"/>
    <dgm:cxn modelId="{22A4C7D2-C14A-4622-8C4E-3FE51F50DCC3}" type="presOf" srcId="{02A34BC0-F8BA-4A89-87A4-4F20079DFD06}" destId="{CFFDF23F-D296-4CDF-8EE4-8A672559E207}" srcOrd="1" destOrd="0" presId="urn:microsoft.com/office/officeart/2005/8/layout/vList4"/>
    <dgm:cxn modelId="{A70C9FD5-2935-4C81-937A-B6C05F5E54BA}" type="presOf" srcId="{2E221207-005F-49CB-81E1-6D036D64322B}" destId="{54FC4CB6-0791-48D3-B2C5-2E99B8AFCFF7}" srcOrd="0" destOrd="2" presId="urn:microsoft.com/office/officeart/2005/8/layout/vList4"/>
    <dgm:cxn modelId="{7ABE08FD-4ED4-44FB-BFBA-794B6C5FA813}" type="presOf" srcId="{EA3B2395-55AF-495E-9D6B-329D2886612F}" destId="{39AFE128-ACF6-44CA-B18B-64F5782CF210}" srcOrd="0" destOrd="1" presId="urn:microsoft.com/office/officeart/2005/8/layout/vList4"/>
    <dgm:cxn modelId="{DA463EE6-78DB-4E59-8099-EBA029F401B0}" type="presParOf" srcId="{6E1E561E-88C1-49C6-A3F7-DE4B9AD43273}" destId="{F70979D0-5925-4EC3-AD84-986E0EC7B0D8}" srcOrd="0" destOrd="0" presId="urn:microsoft.com/office/officeart/2005/8/layout/vList4"/>
    <dgm:cxn modelId="{2FE346D7-6685-4BD0-9465-988681234E35}" type="presParOf" srcId="{F70979D0-5925-4EC3-AD84-986E0EC7B0D8}" destId="{54FC4CB6-0791-48D3-B2C5-2E99B8AFCFF7}" srcOrd="0" destOrd="0" presId="urn:microsoft.com/office/officeart/2005/8/layout/vList4"/>
    <dgm:cxn modelId="{3671DC51-8308-4E14-B210-C8528BB18500}" type="presParOf" srcId="{F70979D0-5925-4EC3-AD84-986E0EC7B0D8}" destId="{9A7E2690-DE9C-4572-9BE5-B8C9A3B8BBB3}" srcOrd="1" destOrd="0" presId="urn:microsoft.com/office/officeart/2005/8/layout/vList4"/>
    <dgm:cxn modelId="{36512CCB-6AF4-4E79-94F2-3EAFE5E8BC48}" type="presParOf" srcId="{F70979D0-5925-4EC3-AD84-986E0EC7B0D8}" destId="{52D125D2-FCA7-4A2D-AB39-B6BD54F251F2}" srcOrd="2" destOrd="0" presId="urn:microsoft.com/office/officeart/2005/8/layout/vList4"/>
    <dgm:cxn modelId="{ECC56BF9-E938-422B-98CD-A358ACD6F8DC}" type="presParOf" srcId="{6E1E561E-88C1-49C6-A3F7-DE4B9AD43273}" destId="{E95CA29D-745B-40BA-93B6-BB607C99A2CE}" srcOrd="1" destOrd="0" presId="urn:microsoft.com/office/officeart/2005/8/layout/vList4"/>
    <dgm:cxn modelId="{158F6488-FF9D-4053-8FD1-E0DD5F22ECAD}" type="presParOf" srcId="{6E1E561E-88C1-49C6-A3F7-DE4B9AD43273}" destId="{41A67AC8-1DD7-4AB7-96A3-87B24035E3FA}" srcOrd="2" destOrd="0" presId="urn:microsoft.com/office/officeart/2005/8/layout/vList4"/>
    <dgm:cxn modelId="{236FF4A9-4957-4F7A-A24B-795FE34BEEFD}" type="presParOf" srcId="{41A67AC8-1DD7-4AB7-96A3-87B24035E3FA}" destId="{39AFE128-ACF6-44CA-B18B-64F5782CF210}" srcOrd="0" destOrd="0" presId="urn:microsoft.com/office/officeart/2005/8/layout/vList4"/>
    <dgm:cxn modelId="{5BD15FCC-0B87-4D85-98EC-9D897E4655EE}" type="presParOf" srcId="{41A67AC8-1DD7-4AB7-96A3-87B24035E3FA}" destId="{3F97C059-D720-4D48-953F-B84D04D0BF79}" srcOrd="1" destOrd="0" presId="urn:microsoft.com/office/officeart/2005/8/layout/vList4"/>
    <dgm:cxn modelId="{3156CEE4-28C8-4C16-85AC-EE6796DAD482}" type="presParOf" srcId="{41A67AC8-1DD7-4AB7-96A3-87B24035E3FA}" destId="{CFFDF23F-D296-4CDF-8EE4-8A672559E207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C4CB6-0791-48D3-B2C5-2E99B8AFCFF7}">
      <dsp:nvSpPr>
        <dsp:cNvPr id="0" name=""/>
        <dsp:cNvSpPr/>
      </dsp:nvSpPr>
      <dsp:spPr>
        <a:xfrm>
          <a:off x="0" y="0"/>
          <a:ext cx="7633494" cy="2071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000" kern="1200" dirty="0"/>
            <a:t>Jeferson Jaque</a:t>
          </a:r>
          <a:endParaRPr lang="es-CL" sz="40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3100" kern="1200" dirty="0"/>
            <a:t>Jefe De Proyecto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3100" kern="1200" dirty="0"/>
            <a:t>Documentación, Scrum Master</a:t>
          </a:r>
        </a:p>
      </dsp:txBody>
      <dsp:txXfrm>
        <a:off x="1733817" y="0"/>
        <a:ext cx="5899676" cy="2071186"/>
      </dsp:txXfrm>
    </dsp:sp>
    <dsp:sp modelId="{9A7E2690-DE9C-4572-9BE5-B8C9A3B8BBB3}">
      <dsp:nvSpPr>
        <dsp:cNvPr id="0" name=""/>
        <dsp:cNvSpPr/>
      </dsp:nvSpPr>
      <dsp:spPr>
        <a:xfrm>
          <a:off x="207118" y="207118"/>
          <a:ext cx="1526698" cy="165694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9AFE128-ACF6-44CA-B18B-64F5782CF210}">
      <dsp:nvSpPr>
        <dsp:cNvPr id="0" name=""/>
        <dsp:cNvSpPr/>
      </dsp:nvSpPr>
      <dsp:spPr>
        <a:xfrm>
          <a:off x="0" y="2278305"/>
          <a:ext cx="7633494" cy="2071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4000" kern="1200" dirty="0"/>
            <a:t>Diego Estay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3100" kern="1200" dirty="0"/>
            <a:t>Desarrollador/QA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3100" kern="1200" dirty="0"/>
            <a:t>Desarrollador del proyecto, QA</a:t>
          </a:r>
        </a:p>
      </dsp:txBody>
      <dsp:txXfrm>
        <a:off x="1733817" y="2278305"/>
        <a:ext cx="5899676" cy="2071186"/>
      </dsp:txXfrm>
    </dsp:sp>
    <dsp:sp modelId="{3F97C059-D720-4D48-953F-B84D04D0BF79}">
      <dsp:nvSpPr>
        <dsp:cNvPr id="0" name=""/>
        <dsp:cNvSpPr/>
      </dsp:nvSpPr>
      <dsp:spPr>
        <a:xfrm>
          <a:off x="207118" y="2485423"/>
          <a:ext cx="1526698" cy="165694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64A916-2C2E-265E-D1A7-F8BA8BAA5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2B618F-FEF4-D0FB-4038-D93A262EA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43312A-AEFB-3177-E12B-386C4F429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28-11-2024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7C3C00-ADC0-ABB2-EF55-4D170DA0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B0C28A-E393-39C0-65D4-7252445FA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3887044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A4049-BEF3-0AFD-A19B-45FF1D820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4FD3394-1BB2-4A78-E0C2-B81E3B0A0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B1E014-02B1-2EA8-C324-69C065711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28-11-2024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D9E46F-A5FD-E000-2817-06E54BC7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F151D9-94A1-87E1-B673-4D3D316B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580473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72A6E5-A0E4-586A-8BAE-08F39AC9E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8C75B9-2362-53B4-3282-7D8A22F06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97AA35-3C24-08C9-2992-BE0C70C5D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28-11-2024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103D78-DCDD-276E-7575-A1992D704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60B15A-BAF6-5EBF-7331-0AFFFFAB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23337686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7B6CD-9456-B138-ECD2-C8D7A666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74D6B0-7AF3-685F-CEAB-5529E05E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F52F25-C2C6-7F7B-276E-37CD648AA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28-11-2024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947A73-C5CF-9FE2-967B-D4D866F9D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ECAE93-9144-BF33-1401-DF6FFF6FA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2392971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B56A89-B019-96BD-5BAD-62AE0C3AC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2B60B4-76B8-D88B-5674-F86DC3670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DE800A-255F-4AE1-5E56-606A61B37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28-11-2024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FC92BF-9B9F-10CC-5BC8-BAC85DDB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372357-062E-F22F-4B80-ED779DDD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1426009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99D17-3BAA-B1F3-D450-274A02753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60F58E-6555-CC20-7FB5-60DB4AEFC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CAA47F-EB54-628D-A823-3A00718BE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0AFF8-D9BE-4C13-0483-E843C51CA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28-11-2024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CF5C03-2790-90EB-0D65-AA62820C0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91F526-CDE5-755B-4A3F-50F80776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2846858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CF108-6B99-8CCE-C8FD-D995F9965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0B922A-6156-2235-AA95-A8B8C02B3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40D8F2-325E-B2D8-EDDA-56DE9D1F2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58884F1-5F33-E36A-DEE4-9693FBE7D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5DF08E0-1508-F512-337D-F5C8A5F0C3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553ED18-81E3-9782-22CD-40D6A1909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28-11-2024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78D2E67-9BFA-E800-3A7E-8900D96D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56AEF8A-22F0-544A-1B96-40996F1A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63044769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0A5D8-AC89-1289-2F04-0814CB9B1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703452B-17EB-394F-735B-5A921A58A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28-11-2024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60A54D4-94C4-7743-43A2-1A52792A4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9886359-BA16-2E60-D21D-C9E1AD88B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0282747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9082406-6A57-2057-24EC-1A6C257A2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28-11-2024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D4737A7-3975-9225-3AAC-282F9F45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58996F-BDE4-86FA-BD9D-DFCAB914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3576406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B1326-48D6-CCCF-9030-3AC9A67CD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04BD84-4F55-3649-4756-7A4CE760D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111F47-438E-ECB7-5D1F-CB07E54FD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1E9545-DD0E-6A0B-2B88-934785A7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28-11-2024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3CD897-12AF-A56D-CB14-1B41012DE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257B85-275B-F539-96E6-BF6C3F48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53514770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5BFE8-4F8E-9F77-F45C-B4D87029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3CB21F6-368F-6F50-5C0D-6BE2DDE1E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12122B-29C5-7F4E-7EFB-41EF277FC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7332B2-B78B-790B-184B-C7299CC48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28-11-2024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1CBB3B-17B4-113F-AA5B-E804167A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8A1FFA-A66B-F32D-E3CE-2337B07F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36603574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48B6D4E-E3C2-3792-E3C4-2CBC2E052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82E89E-FB21-817B-8050-7AD81F9CE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A1C48C-F8B6-B30A-3815-D7ADD14FF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704C8-43E3-4F4F-BE90-356A640D5754}" type="datetimeFigureOut">
              <a:rPr lang="es-CL" smtClean="0"/>
              <a:t>28-11-2024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09214F-88E2-1045-9D0B-C2ECD481C3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38CA17-DD6E-139F-6ED9-FAD83BB72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6703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PROYECTO TASKBLITZ</a:t>
            </a:r>
          </a:p>
          <a:p>
            <a:pPr algn="ctr"/>
            <a:r>
              <a:rPr lang="es-MX" sz="2400" dirty="0"/>
              <a:t>PRESENTACIÓN FINAL CAPSTONE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239196319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TASKBLITZ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302681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Modelo de datos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 descr="Diagrama, Esquemático&#10;&#10;Descripción generada automáticamente">
            <a:extLst>
              <a:ext uri="{FF2B5EF4-FFF2-40B4-BE49-F238E27FC236}">
                <a16:creationId xmlns:a16="http://schemas.microsoft.com/office/drawing/2014/main" id="{150A0AB4-E8CA-8E25-8461-14303FEAAE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874" y="889248"/>
            <a:ext cx="9813958" cy="534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45761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TASKBLITZ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87816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Tecnologías utilizadas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9F570B69-EA22-D354-64D0-76B09167B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183" y="2839039"/>
            <a:ext cx="898456" cy="898456"/>
          </a:xfrm>
          <a:prstGeom prst="rect">
            <a:avLst/>
          </a:prstGeom>
        </p:spPr>
      </p:pic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799DD9F7-E080-14C8-8209-6E9C6231FE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097" y="2946540"/>
            <a:ext cx="745510" cy="745510"/>
          </a:xfrm>
          <a:prstGeom prst="rect">
            <a:avLst/>
          </a:prstGeom>
        </p:spPr>
      </p:pic>
      <p:pic>
        <p:nvPicPr>
          <p:cNvPr id="12" name="Imagen 11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8A435391-0A14-6AB6-B904-D6045CADDB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154" y="3049444"/>
            <a:ext cx="1619102" cy="539701"/>
          </a:xfrm>
          <a:prstGeom prst="rect">
            <a:avLst/>
          </a:prstGeom>
        </p:spPr>
      </p:pic>
      <p:pic>
        <p:nvPicPr>
          <p:cNvPr id="14" name="Imagen 13" descr="Un dibujo de una señal de alto&#10;&#10;Descripción generada automáticamente con confianza baja">
            <a:extLst>
              <a:ext uri="{FF2B5EF4-FFF2-40B4-BE49-F238E27FC236}">
                <a16:creationId xmlns:a16="http://schemas.microsoft.com/office/drawing/2014/main" id="{0F251200-386F-91C9-35B0-B350EC317A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601" y="4084128"/>
            <a:ext cx="917895" cy="917895"/>
          </a:xfrm>
          <a:prstGeom prst="rect">
            <a:avLst/>
          </a:prstGeom>
        </p:spPr>
      </p:pic>
      <p:pic>
        <p:nvPicPr>
          <p:cNvPr id="16" name="Imagen 15" descr="Imagen que contiene Icono&#10;&#10;Descripción generada automáticamente">
            <a:extLst>
              <a:ext uri="{FF2B5EF4-FFF2-40B4-BE49-F238E27FC236}">
                <a16:creationId xmlns:a16="http://schemas.microsoft.com/office/drawing/2014/main" id="{1FF1FF5B-99D5-33C7-23CA-A3F239EB27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763" y="3913344"/>
            <a:ext cx="1159688" cy="1159688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B420337A-C01B-CE0E-3F9A-2D26732F8C7F}"/>
              </a:ext>
            </a:extLst>
          </p:cNvPr>
          <p:cNvSpPr txBox="1"/>
          <p:nvPr/>
        </p:nvSpPr>
        <p:spPr>
          <a:xfrm>
            <a:off x="1107426" y="3139652"/>
            <a:ext cx="2609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Controlador de versiones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7748C44-86B2-1BAB-2E8C-D7746DC2292D}"/>
              </a:ext>
            </a:extLst>
          </p:cNvPr>
          <p:cNvSpPr txBox="1"/>
          <p:nvPr/>
        </p:nvSpPr>
        <p:spPr>
          <a:xfrm>
            <a:off x="6795877" y="3134629"/>
            <a:ext cx="11120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Back-End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DFEC5F9-F44D-CC37-35A8-DBC4BD7B16C4}"/>
              </a:ext>
            </a:extLst>
          </p:cNvPr>
          <p:cNvSpPr txBox="1"/>
          <p:nvPr/>
        </p:nvSpPr>
        <p:spPr>
          <a:xfrm>
            <a:off x="2442513" y="4396809"/>
            <a:ext cx="12216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Front-End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09E4A4D-B12A-BD8F-46BF-EF8C68D30660}"/>
              </a:ext>
            </a:extLst>
          </p:cNvPr>
          <p:cNvSpPr txBox="1"/>
          <p:nvPr/>
        </p:nvSpPr>
        <p:spPr>
          <a:xfrm>
            <a:off x="6643800" y="4146532"/>
            <a:ext cx="1588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Base de Datos</a:t>
            </a:r>
          </a:p>
        </p:txBody>
      </p:sp>
    </p:spTree>
    <p:extLst>
      <p:ext uri="{BB962C8B-B14F-4D97-AF65-F5344CB8AC3E}">
        <p14:creationId xmlns:p14="http://schemas.microsoft.com/office/powerpoint/2010/main" val="340536874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DEMOSTRACIÓN DEL RESULTADO DEL PROYECTO</a:t>
            </a:r>
          </a:p>
          <a:p>
            <a:pPr algn="ctr"/>
            <a:r>
              <a:rPr lang="es-MX" sz="2400" dirty="0">
                <a:solidFill>
                  <a:schemeClr val="bg2">
                    <a:lumMod val="50000"/>
                  </a:schemeClr>
                </a:solidFill>
              </a:rPr>
              <a:t>*Exposición del sistema</a:t>
            </a:r>
            <a:endParaRPr lang="es-CL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174681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0" y="689550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Resultados obtenidos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4DC9B6D9-5D9D-BB24-9202-651FAD572DD1}"/>
              </a:ext>
            </a:extLst>
          </p:cNvPr>
          <p:cNvSpPr/>
          <p:nvPr/>
        </p:nvSpPr>
        <p:spPr>
          <a:xfrm>
            <a:off x="2326427" y="1599401"/>
            <a:ext cx="7369836" cy="4801400"/>
          </a:xfrm>
          <a:prstGeom prst="roundRect">
            <a:avLst>
              <a:gd name="adj" fmla="val 109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lvl="0" algn="ctr"/>
            <a:endParaRPr lang="es-MX" u="sng" dirty="0"/>
          </a:p>
          <a:p>
            <a:pPr marL="228600" indent="-228600" algn="just">
              <a:buFont typeface="+mj-lt"/>
              <a:buAutoNum type="arabicPeriod"/>
            </a:pPr>
            <a:r>
              <a:rPr lang="es-MX" sz="1100" b="1" dirty="0"/>
              <a:t>Mejor asignación de tareas</a:t>
            </a:r>
            <a:r>
              <a:rPr lang="es-MX" sz="1100" dirty="0"/>
              <a:t>: Se distribuye las tareas equitativamente entre los miembros del equipo y cargas de trabajo, promoviendo un equilibrio en las responsabilidades.</a:t>
            </a:r>
          </a:p>
          <a:p>
            <a:pPr marL="228600" indent="-228600" algn="just">
              <a:buFont typeface="+mj-lt"/>
              <a:buAutoNum type="arabicPeriod"/>
            </a:pPr>
            <a:endParaRPr lang="es-MX" sz="1100" dirty="0"/>
          </a:p>
          <a:p>
            <a:pPr marL="228600" indent="-228600" algn="just">
              <a:buFont typeface="+mj-lt"/>
              <a:buAutoNum type="arabicPeriod"/>
            </a:pPr>
            <a:r>
              <a:rPr lang="es-MX" sz="1100" b="1" dirty="0"/>
              <a:t>Mayor productividad</a:t>
            </a:r>
            <a:r>
              <a:rPr lang="es-MX" sz="1100" dirty="0"/>
              <a:t>: Las herramientas de priorización y realiza seguimiento en tiempo real permiten que los equipos se enfoquen en tareas críticas, reduciendo el tiempo perdido en actividades no esenciales.</a:t>
            </a:r>
          </a:p>
          <a:p>
            <a:pPr marL="228600" indent="-228600" algn="just">
              <a:buFont typeface="+mj-lt"/>
              <a:buAutoNum type="arabicPeriod"/>
            </a:pPr>
            <a:endParaRPr lang="es-MX" sz="1100" dirty="0"/>
          </a:p>
          <a:p>
            <a:pPr marL="228600" indent="-228600" algn="just">
              <a:buFont typeface="+mj-lt"/>
              <a:buAutoNum type="arabicPeriod"/>
            </a:pPr>
            <a:r>
              <a:rPr lang="es-MX" sz="1100" b="1" dirty="0"/>
              <a:t>Colaboración efectiva</a:t>
            </a:r>
            <a:r>
              <a:rPr lang="es-MX" sz="1100" dirty="0"/>
              <a:t>: Funcionalidades como chat en tiempo real y notificaciones aseguran una comunicación fluida entre los miembros del equipo, eliminando malentendidos y mejorando la coordinación.</a:t>
            </a:r>
          </a:p>
          <a:p>
            <a:pPr marL="228600" indent="-228600" algn="just">
              <a:buFont typeface="+mj-lt"/>
              <a:buAutoNum type="arabicPeriod"/>
            </a:pPr>
            <a:endParaRPr lang="es-MX" sz="1100" dirty="0"/>
          </a:p>
          <a:p>
            <a:pPr marL="228600" indent="-228600" algn="just">
              <a:buFont typeface="+mj-lt"/>
              <a:buAutoNum type="arabicPeriod"/>
            </a:pPr>
            <a:r>
              <a:rPr lang="es-MX" sz="1100" b="1" dirty="0"/>
              <a:t>Visibilidad completa del progreso</a:t>
            </a:r>
            <a:r>
              <a:rPr lang="es-MX" sz="1100" dirty="0"/>
              <a:t>: Tableros visuales e informes automáticos proporcionan una vista centralizada del estado de los proyectos, permitiendo tomar decisiones informadas y actuar rápidamente ante retrasos o problemas.</a:t>
            </a:r>
          </a:p>
          <a:p>
            <a:pPr marL="228600" indent="-228600" algn="just">
              <a:buFont typeface="+mj-lt"/>
              <a:buAutoNum type="arabicPeriod"/>
            </a:pPr>
            <a:endParaRPr lang="es-MX" sz="1100" dirty="0"/>
          </a:p>
          <a:p>
            <a:pPr marL="228600" indent="-228600" algn="just">
              <a:buFont typeface="+mj-lt"/>
              <a:buAutoNum type="arabicPeriod"/>
            </a:pPr>
            <a:r>
              <a:rPr lang="es-MX" sz="1100" b="1" dirty="0"/>
              <a:t>Reducción de errores y conflictos internos</a:t>
            </a:r>
            <a:r>
              <a:rPr lang="es-MX" sz="1100" dirty="0"/>
              <a:t>: La claridad en la asignación de tareas, roles y permisos evita conflictos dentro del equipo y asegura un flujo de trabajo más ordenado.</a:t>
            </a:r>
          </a:p>
          <a:p>
            <a:pPr marL="228600" indent="-228600" algn="just">
              <a:buFont typeface="+mj-lt"/>
              <a:buAutoNum type="arabicPeriod"/>
            </a:pPr>
            <a:endParaRPr lang="es-MX" sz="1100" dirty="0"/>
          </a:p>
          <a:p>
            <a:pPr marL="228600" indent="-228600" algn="just">
              <a:buFont typeface="+mj-lt"/>
              <a:buAutoNum type="arabicPeriod"/>
            </a:pPr>
            <a:r>
              <a:rPr lang="es-MX" sz="1100" b="1" dirty="0"/>
              <a:t>Seguridad robusta</a:t>
            </a:r>
            <a:r>
              <a:rPr lang="es-MX" sz="1100" dirty="0"/>
              <a:t>: Sistemas avanzados de autenticación y gestión de roles garantizan la protección de la información sensible, especialmente en proyectos multi-organizacionales.</a:t>
            </a:r>
          </a:p>
          <a:p>
            <a:pPr marL="228600" indent="-228600" algn="just">
              <a:buFont typeface="+mj-lt"/>
              <a:buAutoNum type="arabicPeriod"/>
            </a:pPr>
            <a:endParaRPr lang="es-MX" sz="1100" dirty="0"/>
          </a:p>
          <a:p>
            <a:pPr marL="228600" indent="-228600" algn="just">
              <a:buFont typeface="+mj-lt"/>
              <a:buAutoNum type="arabicPeriod"/>
            </a:pPr>
            <a:r>
              <a:rPr lang="es-MX" sz="1100" b="1" dirty="0"/>
              <a:t>Escalabilidad y estabilidad</a:t>
            </a:r>
            <a:r>
              <a:rPr lang="es-MX" sz="1100" dirty="0"/>
              <a:t>: La plataforma es capaz de manejar múltiples usuarios y proyectos simultáneamente sin pérdida de rendimiento, adaptándose a las necesidades de empresas en crecimiento.</a:t>
            </a:r>
          </a:p>
          <a:p>
            <a:pPr marL="228600" indent="-228600" algn="just">
              <a:buFont typeface="+mj-lt"/>
              <a:buAutoNum type="arabicPeriod"/>
            </a:pPr>
            <a:endParaRPr lang="es-MX" sz="1100" b="1" dirty="0"/>
          </a:p>
          <a:p>
            <a:pPr marL="228600" indent="-228600" algn="just">
              <a:buFont typeface="+mj-lt"/>
              <a:buAutoNum type="arabicPeriod"/>
            </a:pPr>
            <a:r>
              <a:rPr lang="es-MX" sz="1100" b="1" dirty="0"/>
              <a:t>Aumento de la satisfacción</a:t>
            </a:r>
            <a:r>
              <a:rPr lang="es-MX" sz="1100" dirty="0"/>
              <a:t>: Empresas más organizadas y productivas podrán cumplir con los plazos y expectativas de sus propios clientes, fortaleciendo sus relaciones y reputación.</a:t>
            </a:r>
            <a:endParaRPr lang="es-CL" sz="1800" dirty="0"/>
          </a:p>
        </p:txBody>
      </p:sp>
    </p:spTree>
    <p:extLst>
      <p:ext uri="{BB962C8B-B14F-4D97-AF65-F5344CB8AC3E}">
        <p14:creationId xmlns:p14="http://schemas.microsoft.com/office/powerpoint/2010/main" val="29048937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1067943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Obstáculos presentados durante el desarrollo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041E3A36-AF84-ED8C-F08D-00D6D1192429}"/>
              </a:ext>
            </a:extLst>
          </p:cNvPr>
          <p:cNvSpPr/>
          <p:nvPr/>
        </p:nvSpPr>
        <p:spPr>
          <a:xfrm>
            <a:off x="2374139" y="2018455"/>
            <a:ext cx="7222534" cy="4318972"/>
          </a:xfrm>
          <a:prstGeom prst="roundRect">
            <a:avLst>
              <a:gd name="adj" fmla="val 109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228600" indent="-228600" algn="just">
              <a:buFont typeface="+mj-lt"/>
              <a:buAutoNum type="arabicPeriod"/>
            </a:pPr>
            <a:r>
              <a:rPr lang="es-MX" sz="1100" b="1" dirty="0"/>
              <a:t>Definición de Historias de usuarios y Épicas</a:t>
            </a:r>
            <a:r>
              <a:rPr lang="es-MX" sz="1100" dirty="0"/>
              <a:t>: Implicó estructurar las funcionalidades del proyecto en pequeñas unidades de trabajo, priorizando las necesidades del cliente y asegurando que fueran claras y alcanzables.</a:t>
            </a:r>
          </a:p>
          <a:p>
            <a:pPr marL="228600" indent="-228600" algn="just">
              <a:buFont typeface="+mj-lt"/>
              <a:buAutoNum type="arabicPeriod"/>
            </a:pPr>
            <a:endParaRPr lang="es-MX" sz="1100" dirty="0"/>
          </a:p>
          <a:p>
            <a:pPr marL="228600" indent="-228600" algn="just">
              <a:buFont typeface="+mj-lt"/>
              <a:buAutoNum type="arabicPeriod"/>
            </a:pPr>
            <a:r>
              <a:rPr lang="es-MX" sz="1100" b="1" dirty="0"/>
              <a:t>Complejidad técnica: </a:t>
            </a:r>
            <a:r>
              <a:rPr lang="es-MX" sz="1100" dirty="0"/>
              <a:t>Retos asociados con el desarrollo de algoritmos avanzados, escalabilidad del sistema y funcionalidades en tiempo real como chat y reportes automáticos.</a:t>
            </a:r>
          </a:p>
          <a:p>
            <a:pPr marL="228600" indent="-228600" algn="just">
              <a:buFont typeface="+mj-lt"/>
              <a:buAutoNum type="arabicPeriod"/>
            </a:pPr>
            <a:endParaRPr lang="es-MX" sz="1100" b="1" dirty="0"/>
          </a:p>
          <a:p>
            <a:pPr marL="228600" indent="-228600" algn="just">
              <a:buFont typeface="+mj-lt"/>
              <a:buAutoNum type="arabicPeriod"/>
            </a:pPr>
            <a:r>
              <a:rPr lang="es-MX" sz="1100" b="1" dirty="0"/>
              <a:t>Gestión de riesgos: </a:t>
            </a:r>
            <a:r>
              <a:rPr lang="es-MX" sz="1100" dirty="0"/>
              <a:t>Identificar y mitigar problemas potenciales en seguridad, rendimiento y operatividad para evitar interrupciones o fallos críticos durante el desarrollo.</a:t>
            </a:r>
          </a:p>
          <a:p>
            <a:pPr marL="228600" indent="-228600" algn="just">
              <a:buFont typeface="+mj-lt"/>
              <a:buAutoNum type="arabicPeriod"/>
            </a:pPr>
            <a:endParaRPr lang="es-MX" sz="1100" b="1" dirty="0"/>
          </a:p>
          <a:p>
            <a:pPr marL="228600" indent="-228600" algn="just">
              <a:buFont typeface="+mj-lt"/>
              <a:buAutoNum type="arabicPeriod"/>
            </a:pPr>
            <a:r>
              <a:rPr lang="es-MX" sz="1100" b="1" dirty="0"/>
              <a:t>Integración de funcionalidades avanzadas: </a:t>
            </a:r>
            <a:r>
              <a:rPr lang="es-MX" sz="1100" dirty="0"/>
              <a:t>Dificultad para implementar características como generación de reportes dinámicos, gestión de permisos y escalabilidad, manteniendo una alta calidad y eficiencia.</a:t>
            </a:r>
          </a:p>
          <a:p>
            <a:pPr marL="228600" indent="-228600" algn="just">
              <a:buFont typeface="+mj-lt"/>
              <a:buAutoNum type="arabicPeriod"/>
            </a:pPr>
            <a:endParaRPr lang="es-MX" sz="1100" dirty="0"/>
          </a:p>
          <a:p>
            <a:pPr marL="228600" indent="-228600" algn="just">
              <a:buFont typeface="+mj-lt"/>
              <a:buAutoNum type="arabicPeriod"/>
            </a:pPr>
            <a:r>
              <a:rPr lang="es-MX" sz="1100" b="1" dirty="0"/>
              <a:t>Coordinación del equipo de desarrollo: </a:t>
            </a:r>
            <a:r>
              <a:rPr lang="es-MX" sz="1100" dirty="0"/>
              <a:t>Asegurar la alineación entre los miembros del equipo, adaptándose a la metodología Scrum y manteniendo una comunicación fluida en cada sprint.</a:t>
            </a:r>
            <a:endParaRPr lang="es-MX" sz="1100" b="1" dirty="0"/>
          </a:p>
          <a:p>
            <a:pPr marL="228600" indent="-228600" algn="just">
              <a:buFont typeface="+mj-lt"/>
              <a:buAutoNum type="arabicPeriod"/>
            </a:pPr>
            <a:endParaRPr lang="es-MX" sz="1100" b="1" dirty="0"/>
          </a:p>
          <a:p>
            <a:pPr marL="228600" indent="-228600" algn="just">
              <a:buFont typeface="+mj-lt"/>
              <a:buAutoNum type="arabicPeriod"/>
            </a:pPr>
            <a:r>
              <a:rPr lang="es-MX" sz="1100" b="1" dirty="0"/>
              <a:t>Limitaciones de tiempo y recursos: </a:t>
            </a:r>
            <a:r>
              <a:rPr lang="es-MX" sz="1100" dirty="0"/>
              <a:t>Restricciones que obligaron a priorizar funcionalidades esenciales, dejando otras características para futuras versiones.</a:t>
            </a:r>
            <a:endParaRPr lang="es-MX" sz="1100" b="1" dirty="0"/>
          </a:p>
          <a:p>
            <a:pPr marL="228600" indent="-228600" algn="just">
              <a:buFont typeface="+mj-lt"/>
              <a:buAutoNum type="arabicPeriod"/>
            </a:pPr>
            <a:endParaRPr lang="es-MX" sz="1100" b="1" dirty="0"/>
          </a:p>
          <a:p>
            <a:pPr marL="228600" indent="-228600" algn="just">
              <a:buFont typeface="+mj-lt"/>
              <a:buAutoNum type="arabicPeriod"/>
            </a:pPr>
            <a:r>
              <a:rPr lang="es-MX" sz="1100" b="1" dirty="0"/>
              <a:t>Pruebas y validaciones: </a:t>
            </a:r>
            <a:r>
              <a:rPr lang="es-MX" sz="1100" dirty="0"/>
              <a:t>Garantizar que el sistema funcionara correctamente bajo diferentes escenarios y condiciones de carga, resolviendo errores identificados durante las pruebas.</a:t>
            </a:r>
            <a:endParaRPr lang="es-MX" sz="1100" b="1" dirty="0"/>
          </a:p>
          <a:p>
            <a:pPr algn="just"/>
            <a:endParaRPr lang="es-MX" sz="1100" b="1" dirty="0"/>
          </a:p>
        </p:txBody>
      </p:sp>
    </p:spTree>
    <p:extLst>
      <p:ext uri="{BB962C8B-B14F-4D97-AF65-F5344CB8AC3E}">
        <p14:creationId xmlns:p14="http://schemas.microsoft.com/office/powerpoint/2010/main" val="12662685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PREGUNTAS DE LA COMISIÓN</a:t>
            </a:r>
          </a:p>
        </p:txBody>
      </p:sp>
    </p:spTree>
    <p:extLst>
      <p:ext uri="{BB962C8B-B14F-4D97-AF65-F5344CB8AC3E}">
        <p14:creationId xmlns:p14="http://schemas.microsoft.com/office/powerpoint/2010/main" val="415807973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CD98BAAD-E67E-3FB9-220F-BD3AA3645F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5538613"/>
              </p:ext>
            </p:extLst>
          </p:nvPr>
        </p:nvGraphicFramePr>
        <p:xfrm>
          <a:off x="4121026" y="1710819"/>
          <a:ext cx="7633494" cy="4350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TASKBLITZ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INTEGRANTES DEL PROYECTO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81598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TASKBLITZ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DESCRIPCIÓN DEL PROYECTO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CB288BD-84B1-DF16-6004-32D5F8A61FF7}"/>
              </a:ext>
            </a:extLst>
          </p:cNvPr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name="adj" fmla="val 109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lvl="0" algn="ctr"/>
            <a:r>
              <a:rPr lang="es-MX" sz="2800" u="sng" dirty="0"/>
              <a:t>Problema o dolor</a:t>
            </a:r>
          </a:p>
          <a:p>
            <a:pPr lvl="0" algn="ctr"/>
            <a:endParaRPr lang="es-MX" u="sng" dirty="0"/>
          </a:p>
          <a:p>
            <a:pPr algn="just"/>
            <a:r>
              <a:rPr lang="es-MX" sz="1100" dirty="0"/>
              <a:t>Las pequeñas, medianas y grandes empresas enfrentan constantes desafíos para gestionar múltiples proyectos de manera eficiente. Entre los principales problemas se encuentran:</a:t>
            </a:r>
          </a:p>
          <a:p>
            <a:pPr algn="just"/>
            <a:endParaRPr lang="es-MX" sz="11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100" dirty="0"/>
              <a:t>Sobrecarga de trabajo y asignación ineficaz de tareas.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100" dirty="0"/>
              <a:t>Falta de priorización clara de actividades y objetivos.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100" dirty="0"/>
              <a:t>Comunicación deficiente entre equipos, lo que genera malentendidos y pérdida de tiempo.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100" dirty="0"/>
              <a:t>Dificultad para monitorear el progreso de tareas y proyectos en tiempo real.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100" dirty="0"/>
              <a:t>Conflictos internos y baja productividad derivados de la poca visibilidad y organización.</a:t>
            </a:r>
          </a:p>
          <a:p>
            <a:pPr algn="just"/>
            <a:endParaRPr lang="es-CL" sz="1800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DC84C5C-77A0-B2A2-F0BB-8A7713B865EA}"/>
              </a:ext>
            </a:extLst>
          </p:cNvPr>
          <p:cNvSpPr/>
          <p:nvPr/>
        </p:nvSpPr>
        <p:spPr>
          <a:xfrm>
            <a:off x="6719977" y="2009955"/>
            <a:ext cx="4977441" cy="4252415"/>
          </a:xfrm>
          <a:prstGeom prst="roundRect">
            <a:avLst>
              <a:gd name="adj" fmla="val 109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lvl="0" algn="ctr"/>
            <a:r>
              <a:rPr lang="es-MX" sz="2800" u="sng" dirty="0"/>
              <a:t>Propuesta de solución</a:t>
            </a:r>
          </a:p>
          <a:p>
            <a:pPr lvl="0" algn="ctr"/>
            <a:endParaRPr lang="es-MX" u="sng" dirty="0"/>
          </a:p>
          <a:p>
            <a:pPr lvl="0" algn="just"/>
            <a:r>
              <a:rPr lang="es-MX" sz="1100" dirty="0"/>
              <a:t>TaskBlitz es una plataforma web inteligente diseñada para resolver estos problemas mediante:</a:t>
            </a:r>
          </a:p>
          <a:p>
            <a:pPr lvl="0" algn="just"/>
            <a:endParaRPr lang="es-MX" sz="11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MX" sz="1100" b="1" dirty="0"/>
              <a:t>Gestión de tareas:</a:t>
            </a:r>
            <a:r>
              <a:rPr lang="es-MX" sz="1100" dirty="0"/>
              <a:t> relacionada con la carga de trabajo, equilibrando responsabilidades dentro del equipo.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MX" sz="1100" b="1" dirty="0"/>
              <a:t>Priorización dinámica:</a:t>
            </a:r>
            <a:r>
              <a:rPr lang="es-MX" sz="1100" dirty="0"/>
              <a:t> Herramientas que permiten establecer prioridades claras basadas en urgencia e impacto, adaptándose en tiempo real a cambios en los requisitos.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MX" sz="1100" b="1" dirty="0"/>
              <a:t>Colaboración en tiempo real:</a:t>
            </a:r>
            <a:r>
              <a:rPr lang="es-MX" sz="1100" dirty="0"/>
              <a:t> Funcionalidades como chat instantáneo, compartición de documentos y alertas para mantener a los equipos conectados y sincronizados.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MX" sz="1100" b="1" dirty="0"/>
              <a:t>Seguimiento detallado:</a:t>
            </a:r>
            <a:r>
              <a:rPr lang="es-MX" sz="1100" dirty="0"/>
              <a:t> Tableros visuales y reportes automáticos que ofrecen visibilidad centralizada del progreso y potenciales cuellos de botella.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MX" sz="1100" b="1" dirty="0"/>
              <a:t>Seguridad robusta:</a:t>
            </a:r>
            <a:r>
              <a:rPr lang="es-MX" sz="1100" dirty="0"/>
              <a:t> Mecanismos avanzados de autenticación y segregación de datos para proyectos multi-organizacionales.</a:t>
            </a:r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E4B09E7F-FBE6-31BF-0C0F-DD32DBE05724}"/>
              </a:ext>
            </a:extLst>
          </p:cNvPr>
          <p:cNvSpPr/>
          <p:nvPr/>
        </p:nvSpPr>
        <p:spPr>
          <a:xfrm>
            <a:off x="5456903" y="3736258"/>
            <a:ext cx="1140542" cy="7570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757307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TASKBLITZ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Objetivo General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733B57D9-BF13-9372-D021-14655CF00C4C}"/>
              </a:ext>
            </a:extLst>
          </p:cNvPr>
          <p:cNvSpPr txBox="1"/>
          <p:nvPr/>
        </p:nvSpPr>
        <p:spPr>
          <a:xfrm>
            <a:off x="1" y="4086076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Objetivos Específicos</a:t>
            </a:r>
            <a:endParaRPr lang="es-CL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08D4A171-2FE3-5173-34E6-9DC3D74E7376}"/>
              </a:ext>
            </a:extLst>
          </p:cNvPr>
          <p:cNvSpPr/>
          <p:nvPr/>
        </p:nvSpPr>
        <p:spPr>
          <a:xfrm>
            <a:off x="614515" y="2040571"/>
            <a:ext cx="10962967" cy="15752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Desarrollar e implementar TaskBlitz, una plataforma avanzada de gestión de proyectos diseñada para optimizar la asignación de tareas, mejorar la comunicación y la colaboración entre equipos, y proporcionar herramientas de seguimiento en tiempo real, con el propósito de aumentar la eficiencia y productividad organizacional en empresas de todos los tamaños.</a:t>
            </a:r>
            <a:endParaRPr lang="es-CL" sz="1200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E63425F-86F4-531E-E0F5-7A349604A51E}"/>
              </a:ext>
            </a:extLst>
          </p:cNvPr>
          <p:cNvSpPr/>
          <p:nvPr/>
        </p:nvSpPr>
        <p:spPr>
          <a:xfrm>
            <a:off x="614514" y="4732407"/>
            <a:ext cx="10962967" cy="15752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MX" sz="1200" dirty="0"/>
          </a:p>
          <a:p>
            <a:pPr marL="342900" indent="-342900">
              <a:buFont typeface="+mj-lt"/>
              <a:buAutoNum type="arabicPeriod"/>
            </a:pPr>
            <a:r>
              <a:rPr lang="es-MX" sz="1200" b="1" dirty="0"/>
              <a:t>Poder </a:t>
            </a:r>
            <a:r>
              <a:rPr lang="es-MX" sz="1200" dirty="0"/>
              <a:t>asignar tareas considerando, disponibilidad y carga de trabajo.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200" b="1" dirty="0"/>
              <a:t>Implementar</a:t>
            </a:r>
            <a:r>
              <a:rPr lang="es-MX" sz="1200" dirty="0"/>
              <a:t> funcionalidades de priorización dinámica para organizar tareas según urgencia e impacto.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200" b="1" dirty="0"/>
              <a:t>Crear</a:t>
            </a:r>
            <a:r>
              <a:rPr lang="es-MX" sz="1200" dirty="0"/>
              <a:t> herramientas de colaboración en tiempo real, como chat.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200" b="1" dirty="0"/>
              <a:t>Desarrollar</a:t>
            </a:r>
            <a:r>
              <a:rPr lang="es-MX" sz="1200" dirty="0"/>
              <a:t> reportes automáticos y tableros visuales para monitorear el progreso de proyectos.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200" b="1" dirty="0"/>
              <a:t>Garantizar</a:t>
            </a:r>
            <a:r>
              <a:rPr lang="es-MX" sz="1200" dirty="0"/>
              <a:t> seguridad avanzada con autenticación, gestión de roles y segregación de datos.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200" b="1" dirty="0"/>
              <a:t>Diseñar</a:t>
            </a:r>
            <a:r>
              <a:rPr lang="es-MX" sz="1200" dirty="0"/>
              <a:t> una interfaz intuitiva que facilite el uso de la plataforma.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200" b="1" dirty="0"/>
              <a:t>Optimizar</a:t>
            </a:r>
            <a:r>
              <a:rPr lang="es-MX" sz="1200" dirty="0"/>
              <a:t> el rendimiento para asegurar escalabilidad y estabilidad bajo alta demanda.</a:t>
            </a:r>
          </a:p>
          <a:p>
            <a:pPr algn="ctr"/>
            <a:endParaRPr lang="es-CL" sz="1200" dirty="0"/>
          </a:p>
        </p:txBody>
      </p:sp>
    </p:spTree>
    <p:extLst>
      <p:ext uri="{BB962C8B-B14F-4D97-AF65-F5344CB8AC3E}">
        <p14:creationId xmlns:p14="http://schemas.microsoft.com/office/powerpoint/2010/main" val="27176697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TASKBLITZ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Alcances y limitaciones del proyecto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BFB17A2F-DFB1-E7ED-9B67-AF2DAEBDDC96}"/>
              </a:ext>
            </a:extLst>
          </p:cNvPr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name="adj" fmla="val 109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lvl="0" algn="ctr"/>
            <a:r>
              <a:rPr lang="es-MX" sz="2800" u="sng" dirty="0"/>
              <a:t>Alcances</a:t>
            </a:r>
          </a:p>
          <a:p>
            <a:pPr lvl="0" algn="ctr"/>
            <a:endParaRPr lang="es-MX" u="sng" dirty="0"/>
          </a:p>
          <a:p>
            <a:pPr marL="228600" indent="-228600" algn="just">
              <a:buFont typeface="+mj-lt"/>
              <a:buAutoNum type="arabicPeriod"/>
            </a:pPr>
            <a:r>
              <a:rPr lang="es-MX" sz="1100" dirty="0"/>
              <a:t>Desarrollar e implementar una plataforma funcional que gestione tareas y proyectos de forma inteligente, adecuada para empresas de diferentes tamaños.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s-MX" sz="1100" dirty="0"/>
              <a:t>Ofrecer un algoritmo que optimice la asignación de tareas en función de criterios específicos como habilidades y carga de trabajo.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s-MX" sz="1100" dirty="0"/>
              <a:t>Proporcionar herramientas de priorización, colaboración en tiempo real, y seguimiento visual del progreso en proyectos.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s-MX" sz="1100" dirty="0"/>
              <a:t>Garantizar la seguridad de los datos mediante autenticación avanzada y roles bien definidos.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s-MX" sz="1100" dirty="0"/>
              <a:t>Implementar reportes automáticos y exportables para facilitar la toma de decisiones.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s-MX" sz="1100" dirty="0"/>
              <a:t>Diseñar una interfaz de usuario intuitiva para fomentar una fácil adopción.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s-MX" sz="1100" dirty="0"/>
              <a:t>Escalar la plataforma para soportar múltiples usuarios y proyectos en tiempo real sin comprometer el rendimiento.</a:t>
            </a:r>
            <a:endParaRPr lang="es-CL" sz="1800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B92AB527-B266-42E5-9D98-D421A12E3FA6}"/>
              </a:ext>
            </a:extLst>
          </p:cNvPr>
          <p:cNvSpPr/>
          <p:nvPr/>
        </p:nvSpPr>
        <p:spPr>
          <a:xfrm>
            <a:off x="6232187" y="2169768"/>
            <a:ext cx="4348705" cy="4092601"/>
          </a:xfrm>
          <a:prstGeom prst="roundRect">
            <a:avLst>
              <a:gd name="adj" fmla="val 109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lvl="0" algn="ctr"/>
            <a:r>
              <a:rPr lang="es-MX" sz="2800" u="sng" dirty="0"/>
              <a:t>Limitaciones del proyecto</a:t>
            </a:r>
          </a:p>
          <a:p>
            <a:pPr lvl="0" algn="ctr"/>
            <a:endParaRPr lang="es-MX" u="sng" dirty="0"/>
          </a:p>
          <a:p>
            <a:pPr marL="228600" indent="-228600" algn="just">
              <a:buFont typeface="+mj-lt"/>
              <a:buAutoNum type="arabicPeriod"/>
            </a:pPr>
            <a:r>
              <a:rPr lang="es-MX" sz="1100" dirty="0"/>
              <a:t>La plataforma requerirá conexión a internet estable para utilizar todas sus funcionalidades en tiempo real.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s-MX" sz="1100" dirty="0"/>
              <a:t>Inicialmente, no incluirá la integración con herramientas externas como sistemas de aprendizaje automático o plataformas de terceros, que podrían implementarse en versiones futuras.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s-MX" sz="1100" dirty="0"/>
              <a:t>Las funcionalidades avanzadas, como reportes personalizados o la gestión de proyectos multi-organizacionales, dependerán de la configuración y permisos asignados por los administradores.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s-MX" sz="1100" dirty="0"/>
              <a:t>La personalización de la interfaz y algunas funcionalidades podría ser limitada en la versión inicial.</a:t>
            </a:r>
          </a:p>
        </p:txBody>
      </p:sp>
    </p:spTree>
    <p:extLst>
      <p:ext uri="{BB962C8B-B14F-4D97-AF65-F5344CB8AC3E}">
        <p14:creationId xmlns:p14="http://schemas.microsoft.com/office/powerpoint/2010/main" val="32999564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TASKBLITZ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Metodología de trabajo para el desarrollo del proyecto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4C6F6EDD-4051-4CB9-391C-45AB3CE0E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62" y="2379000"/>
            <a:ext cx="3951815" cy="361681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083DED1A-4015-6485-00CC-DDCAC66707F5}"/>
              </a:ext>
            </a:extLst>
          </p:cNvPr>
          <p:cNvSpPr txBox="1"/>
          <p:nvPr/>
        </p:nvSpPr>
        <p:spPr>
          <a:xfrm>
            <a:off x="5689447" y="3310244"/>
            <a:ext cx="616541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s-MX" sz="1400" dirty="0"/>
              <a:t>Adaptabilidad a cambios</a:t>
            </a:r>
          </a:p>
          <a:p>
            <a:pPr marL="342900" indent="-342900">
              <a:buAutoNum type="arabicPeriod"/>
            </a:pPr>
            <a:r>
              <a:rPr lang="es-MX" sz="1400" dirty="0"/>
              <a:t>Entregas incrementales y funcionales</a:t>
            </a:r>
          </a:p>
          <a:p>
            <a:pPr marL="342900" indent="-342900">
              <a:buAutoNum type="arabicPeriod"/>
            </a:pPr>
            <a:r>
              <a:rPr lang="es-MX" sz="1400" dirty="0"/>
              <a:t>Mejora continua</a:t>
            </a:r>
          </a:p>
          <a:p>
            <a:pPr marL="342900" indent="-342900">
              <a:buAutoNum type="arabicPeriod"/>
            </a:pPr>
            <a:r>
              <a:rPr lang="es-MX" sz="1400" dirty="0"/>
              <a:t>Colaboración y comunicación eficiente</a:t>
            </a:r>
          </a:p>
          <a:p>
            <a:pPr marL="342900" indent="-342900">
              <a:buAutoNum type="arabicPeriod"/>
            </a:pPr>
            <a:r>
              <a:rPr lang="es-MX" sz="1400" dirty="0"/>
              <a:t>Reducción de riesgos</a:t>
            </a:r>
          </a:p>
          <a:p>
            <a:pPr marL="342900" indent="-342900">
              <a:buAutoNum type="arabicPeriod"/>
            </a:pPr>
            <a:r>
              <a:rPr lang="es-MX" sz="1400" dirty="0"/>
              <a:t>Mayor enfoque en el cliente</a:t>
            </a:r>
          </a:p>
        </p:txBody>
      </p:sp>
    </p:spTree>
    <p:extLst>
      <p:ext uri="{BB962C8B-B14F-4D97-AF65-F5344CB8AC3E}">
        <p14:creationId xmlns:p14="http://schemas.microsoft.com/office/powerpoint/2010/main" val="396419974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TASKBLITZ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1" y="1155656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Cronograma para el desarrollo del proyecto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 descr="Patrón de fondo&#10;&#10;Descripción generada automáticamente">
            <a:extLst>
              <a:ext uri="{FF2B5EF4-FFF2-40B4-BE49-F238E27FC236}">
                <a16:creationId xmlns:a16="http://schemas.microsoft.com/office/drawing/2014/main" id="{637B087C-5500-B383-9C62-8E616CF270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474" y="1894353"/>
            <a:ext cx="6805702" cy="449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31338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2C9C5-67C5-5260-4C53-569B86928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4938F4A2-C76D-DDE0-8421-1520D5E5A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B89502C-9893-DE1A-F654-8EE04E02F7A2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TASKBLITZ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EDE75EF-4185-7B20-BB32-A46B0D48BB08}"/>
              </a:ext>
            </a:extLst>
          </p:cNvPr>
          <p:cNvSpPr txBox="1"/>
          <p:nvPr/>
        </p:nvSpPr>
        <p:spPr>
          <a:xfrm>
            <a:off x="0" y="1151962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Arquitectura de Desarrollo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25D9208-D6CF-B4B3-0888-400B1E063D81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 descr="Interfaz de usuario gráfica, Diagrama&#10;&#10;Descripción generada automáticamente con confianza media">
            <a:extLst>
              <a:ext uri="{FF2B5EF4-FFF2-40B4-BE49-F238E27FC236}">
                <a16:creationId xmlns:a16="http://schemas.microsoft.com/office/drawing/2014/main" id="{29FD4FAE-789F-D75F-48EF-561C4719E9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668" y="1798293"/>
            <a:ext cx="8604661" cy="406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78204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DFEC18-DC44-CC3E-CF8A-76789A7D1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2B6BFD63-EB75-A4BC-71FE-FF7960F4E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645B237-77BB-5CE7-5EFB-FCDDDC81CDEF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TASKBLITZ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3482316-9A24-539D-33DA-411AC90FAAF7}"/>
              </a:ext>
            </a:extLst>
          </p:cNvPr>
          <p:cNvSpPr txBox="1"/>
          <p:nvPr/>
        </p:nvSpPr>
        <p:spPr>
          <a:xfrm>
            <a:off x="0" y="116101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Arquitectura Física</a:t>
            </a:r>
            <a:endParaRPr lang="es-MX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24D852A-96D6-3798-58B3-B048B78CBF9F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14FD32F7-BB41-6277-A09E-5F544A251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34" y="1807346"/>
            <a:ext cx="10783216" cy="47874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8594791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1098</Words>
  <Application>Microsoft Office PowerPoint</Application>
  <PresentationFormat>Panorámica</PresentationFormat>
  <Paragraphs>115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Gerardo Galan Cruz</dc:creator>
  <cp:lastModifiedBy>JEFERSON WILLIAMS JAQUE GAJARDO</cp:lastModifiedBy>
  <cp:revision>3</cp:revision>
  <dcterms:created xsi:type="dcterms:W3CDTF">2023-10-28T21:12:11Z</dcterms:created>
  <dcterms:modified xsi:type="dcterms:W3CDTF">2024-11-29T01:54:23Z</dcterms:modified>
</cp:coreProperties>
</file>