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pen Sans" panose="020B0606030504020204" pitchFamily="34" charset="0"/>
      <p:regular r:id="rId16"/>
    </p:embeddedFont>
    <p:embeddedFont>
      <p:font typeface="Open Sans Bold" panose="020B0806030504020204" charset="0"/>
      <p:regular r:id="rId17"/>
    </p:embeddedFont>
    <p:embeddedFont>
      <p:font typeface="Poiret" panose="020B0604020202020204" charset="0"/>
      <p:regular r:id="rId18"/>
    </p:embeddedFont>
    <p:embeddedFont>
      <p:font typeface="Poiret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2.sv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jpe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7.sv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25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38417" y="2772538"/>
            <a:ext cx="8723504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34"/>
              </a:lnSpc>
            </a:pPr>
            <a:r>
              <a:rPr lang="en-US" sz="10945">
                <a:solidFill>
                  <a:srgbClr val="000000"/>
                </a:solidFill>
                <a:latin typeface="Poiret Bold"/>
                <a:ea typeface="Poiret Bold"/>
                <a:cs typeface="Poiret Bold"/>
                <a:sym typeface="Poiret Bold"/>
              </a:rPr>
              <a:t>PROYECTO: TASKBLITZ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3644992" y="1047750"/>
            <a:ext cx="15646257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028700" y="8057279"/>
            <a:ext cx="2384160" cy="1201021"/>
          </a:xfrm>
          <a:custGeom>
            <a:avLst/>
            <a:gdLst/>
            <a:ahLst/>
            <a:cxnLst/>
            <a:rect l="l" t="t" r="r" b="b"/>
            <a:pathLst>
              <a:path w="2384160" h="1201021">
                <a:moveTo>
                  <a:pt x="0" y="0"/>
                </a:moveTo>
                <a:lnTo>
                  <a:pt x="2384160" y="0"/>
                </a:lnTo>
                <a:lnTo>
                  <a:pt x="2384160" y="1201021"/>
                </a:lnTo>
                <a:lnTo>
                  <a:pt x="0" y="120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5170569" y="7389337"/>
            <a:ext cx="1674793" cy="1926113"/>
          </a:xfrm>
          <a:custGeom>
            <a:avLst/>
            <a:gdLst/>
            <a:ahLst/>
            <a:cxnLst/>
            <a:rect l="l" t="t" r="r" b="b"/>
            <a:pathLst>
              <a:path w="1674793" h="1926113">
                <a:moveTo>
                  <a:pt x="0" y="0"/>
                </a:moveTo>
                <a:lnTo>
                  <a:pt x="1674793" y="0"/>
                </a:lnTo>
                <a:lnTo>
                  <a:pt x="1674793" y="1926113"/>
                </a:lnTo>
                <a:lnTo>
                  <a:pt x="0" y="1926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1098537">
            <a:off x="-1994220" y="1414931"/>
            <a:ext cx="3988440" cy="4123387"/>
          </a:xfrm>
          <a:custGeom>
            <a:avLst/>
            <a:gdLst/>
            <a:ahLst/>
            <a:cxnLst/>
            <a:rect l="l" t="t" r="r" b="b"/>
            <a:pathLst>
              <a:path w="3988440" h="4123387">
                <a:moveTo>
                  <a:pt x="0" y="0"/>
                </a:moveTo>
                <a:lnTo>
                  <a:pt x="3988440" y="0"/>
                </a:lnTo>
                <a:lnTo>
                  <a:pt x="3988440" y="4123388"/>
                </a:lnTo>
                <a:lnTo>
                  <a:pt x="0" y="4123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3324431" y="744737"/>
            <a:ext cx="606025" cy="606025"/>
          </a:xfrm>
          <a:custGeom>
            <a:avLst/>
            <a:gdLst/>
            <a:ahLst/>
            <a:cxnLst/>
            <a:rect l="l" t="t" r="r" b="b"/>
            <a:pathLst>
              <a:path w="606025" h="606025">
                <a:moveTo>
                  <a:pt x="0" y="0"/>
                </a:moveTo>
                <a:lnTo>
                  <a:pt x="606025" y="0"/>
                </a:lnTo>
                <a:lnTo>
                  <a:pt x="606025" y="606026"/>
                </a:lnTo>
                <a:lnTo>
                  <a:pt x="0" y="606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3280036" y="2966137"/>
            <a:ext cx="3659842" cy="3659842"/>
          </a:xfrm>
          <a:custGeom>
            <a:avLst/>
            <a:gdLst/>
            <a:ahLst/>
            <a:cxnLst/>
            <a:rect l="l" t="t" r="r" b="b"/>
            <a:pathLst>
              <a:path w="3659842" h="3659842">
                <a:moveTo>
                  <a:pt x="0" y="0"/>
                </a:moveTo>
                <a:lnTo>
                  <a:pt x="3659842" y="0"/>
                </a:lnTo>
                <a:lnTo>
                  <a:pt x="3659842" y="3659842"/>
                </a:lnTo>
                <a:lnTo>
                  <a:pt x="0" y="3659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2000"/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8707978" y="9391693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3147" y="2526336"/>
            <a:ext cx="2728676" cy="6131626"/>
            <a:chOff x="0" y="0"/>
            <a:chExt cx="718664" cy="16149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8664" cy="1614914"/>
            </a:xfrm>
            <a:custGeom>
              <a:avLst/>
              <a:gdLst/>
              <a:ahLst/>
              <a:cxnLst/>
              <a:rect l="l" t="t" r="r" b="b"/>
              <a:pathLst>
                <a:path w="718664" h="1614914">
                  <a:moveTo>
                    <a:pt x="0" y="0"/>
                  </a:moveTo>
                  <a:lnTo>
                    <a:pt x="718664" y="0"/>
                  </a:lnTo>
                  <a:lnTo>
                    <a:pt x="718664" y="1614914"/>
                  </a:lnTo>
                  <a:lnTo>
                    <a:pt x="0" y="16149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18664" cy="1662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94718" y="2418797"/>
            <a:ext cx="2828722" cy="6131626"/>
            <a:chOff x="0" y="0"/>
            <a:chExt cx="745013" cy="16149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5013" cy="1614914"/>
            </a:xfrm>
            <a:custGeom>
              <a:avLst/>
              <a:gdLst/>
              <a:ahLst/>
              <a:cxnLst/>
              <a:rect l="l" t="t" r="r" b="b"/>
              <a:pathLst>
                <a:path w="745013" h="1614914">
                  <a:moveTo>
                    <a:pt x="0" y="0"/>
                  </a:moveTo>
                  <a:lnTo>
                    <a:pt x="745013" y="0"/>
                  </a:lnTo>
                  <a:lnTo>
                    <a:pt x="745013" y="1614914"/>
                  </a:lnTo>
                  <a:lnTo>
                    <a:pt x="0" y="16149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45013" cy="1662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3035460" y="5487860"/>
            <a:ext cx="19522496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6296244" y="8159591"/>
            <a:ext cx="2370511" cy="2370511"/>
          </a:xfrm>
          <a:custGeom>
            <a:avLst/>
            <a:gdLst/>
            <a:ahLst/>
            <a:cxnLst/>
            <a:rect l="l" t="t" r="r" b="b"/>
            <a:pathLst>
              <a:path w="2370511" h="2370511">
                <a:moveTo>
                  <a:pt x="0" y="0"/>
                </a:moveTo>
                <a:lnTo>
                  <a:pt x="2370510" y="0"/>
                </a:lnTo>
                <a:lnTo>
                  <a:pt x="2370510" y="2370510"/>
                </a:lnTo>
                <a:lnTo>
                  <a:pt x="0" y="237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959539" y="3046623"/>
            <a:ext cx="2096877" cy="2096877"/>
            <a:chOff x="0" y="0"/>
            <a:chExt cx="8909050" cy="8909050"/>
          </a:xfrm>
        </p:grpSpPr>
        <p:sp>
          <p:nvSpPr>
            <p:cNvPr id="11" name="Freeform 11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CEF53E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4"/>
              <a:stretch>
                <a:fillRect l="-49553" r="-49553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292562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1394914" y="3338751"/>
            <a:ext cx="2012332" cy="2012332"/>
            <a:chOff x="0" y="0"/>
            <a:chExt cx="8909050" cy="8909050"/>
          </a:xfrm>
        </p:grpSpPr>
        <p:sp>
          <p:nvSpPr>
            <p:cNvPr id="15" name="Freeform 15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CEF53E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5"/>
              <a:stretch>
                <a:fillRect l="223" r="223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85BFA9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57538" y="5835522"/>
            <a:ext cx="2012332" cy="2012332"/>
            <a:chOff x="0" y="0"/>
            <a:chExt cx="8909050" cy="8909050"/>
          </a:xfrm>
        </p:grpSpPr>
        <p:sp>
          <p:nvSpPr>
            <p:cNvPr id="19" name="Freeform 19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CEF53E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6"/>
              <a:stretch>
                <a:fillRect l="223" r="223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85BFA9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2" name="Freeform 2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3" name="Freeform 2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Freeform 2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3959539" y="5908060"/>
            <a:ext cx="2096877" cy="2096877"/>
            <a:chOff x="0" y="0"/>
            <a:chExt cx="8909050" cy="8909050"/>
          </a:xfrm>
        </p:grpSpPr>
        <p:sp>
          <p:nvSpPr>
            <p:cNvPr id="26" name="Freeform 26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CEF53E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10"/>
              <a:stretch>
                <a:fillRect l="223" r="223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A3C9E8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8700" y="2875851"/>
            <a:ext cx="1467907" cy="46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01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41106" y="5955436"/>
            <a:ext cx="1467907" cy="46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370113" y="2875851"/>
            <a:ext cx="1471156" cy="46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415486" y="5747799"/>
            <a:ext cx="1457027" cy="46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642690" y="9474348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10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8700" y="3399304"/>
            <a:ext cx="1987952" cy="46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Back-End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824534" y="3395901"/>
            <a:ext cx="2375986" cy="46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Front-End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67771" y="6513586"/>
            <a:ext cx="2119429" cy="143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Controlador de </a:t>
            </a:r>
          </a:p>
          <a:p>
            <a:pPr algn="ct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496541" y="6458349"/>
            <a:ext cx="1987952" cy="94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Base De Datos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959539" y="780497"/>
            <a:ext cx="80615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Tecnologías Usadas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3322303" y="4124992"/>
            <a:ext cx="11259528" cy="211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Demostración del resultado del proyecto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80999" y="9419091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2833636" y="1677615"/>
            <a:ext cx="12720317" cy="8363608"/>
          </a:xfrm>
          <a:custGeom>
            <a:avLst/>
            <a:gdLst/>
            <a:ahLst/>
            <a:cxnLst/>
            <a:rect l="l" t="t" r="r" b="b"/>
            <a:pathLst>
              <a:path w="12720317" h="8363608">
                <a:moveTo>
                  <a:pt x="0" y="0"/>
                </a:moveTo>
                <a:lnTo>
                  <a:pt x="12720317" y="0"/>
                </a:lnTo>
                <a:lnTo>
                  <a:pt x="12720317" y="8363608"/>
                </a:lnTo>
                <a:lnTo>
                  <a:pt x="0" y="8363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682524" y="915615"/>
            <a:ext cx="1125952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Resultados obtenidos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0999" y="9657216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48865" y="2045970"/>
            <a:ext cx="10590269" cy="721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Asignación eficiente de tareas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Se distribuyen de manera equilibrada entre los miembros del equipo, mejorando la gestión de responsabilidades.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Mayor productividad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Las herramientas de priorización y seguimiento en tiempo real permiten concentrarse en las tareas clave, minimizando el tiempo perdido.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Colaboración fluida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Funciones como el chat en tiempo real y las notificaciones mejoran la comunicación y la coordinación, eliminando malentendidos.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Visibilidad total del progreso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Tableros y reportes automáticos brindan un panorama claro del avance, facilitando decisiones rápidas.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Menos errores y conflictos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La claridad en la asignación de tareas previene malentendidos y mejora el flujo de trabajo.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 avanzada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La autenticación y gestión de roles asegura la protección de la información sensible.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Escalabilidad y estabilidad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La plataforma soporta múltiples usuarios y proyectos sin comprometer el rendimiento.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Satisfacción aumentada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La mejora en la organización y productividad refuerza las relaciones con clientes, favoreciendo la reputación de la empresa.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2935445" y="2235356"/>
            <a:ext cx="12468129" cy="7730240"/>
          </a:xfrm>
          <a:custGeom>
            <a:avLst/>
            <a:gdLst/>
            <a:ahLst/>
            <a:cxnLst/>
            <a:rect l="l" t="t" r="r" b="b"/>
            <a:pathLst>
              <a:path w="12468129" h="7730240">
                <a:moveTo>
                  <a:pt x="0" y="0"/>
                </a:moveTo>
                <a:lnTo>
                  <a:pt x="12468129" y="0"/>
                </a:lnTo>
                <a:lnTo>
                  <a:pt x="12468129" y="7730240"/>
                </a:lnTo>
                <a:lnTo>
                  <a:pt x="0" y="7730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792592" y="673256"/>
            <a:ext cx="11259528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Obstaculos presentados durante el desarrollo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0999" y="9657216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13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2772" y="2655572"/>
            <a:ext cx="11433474" cy="684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Definición de Historias de Usuarios y Épicas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Estructuración de funcionalidades en pequeñas unidades, priorizando las necesidades del cliente para que fueran claras y alcanzables.</a:t>
            </a:r>
          </a:p>
          <a:p>
            <a:pPr algn="l">
              <a:lnSpc>
                <a:spcPts val="2718"/>
              </a:lnSpc>
            </a:pPr>
            <a:endParaRPr lang="en-US" sz="1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Complejidad Técnica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Desafíos en el desarrollo de algoritmos avanzados, escalabilidad del sistema y funciones en tiempo real como chat y reportes automáticos.</a:t>
            </a:r>
          </a:p>
          <a:p>
            <a:pPr algn="l">
              <a:lnSpc>
                <a:spcPts val="2718"/>
              </a:lnSpc>
            </a:pPr>
            <a:endParaRPr lang="en-US" sz="1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Gestión de Riesgos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Identificación y mitigación de problemas de seguridad, rendimiento y operatividad para evitar fallos durante el desarrollo.</a:t>
            </a:r>
          </a:p>
          <a:p>
            <a:pPr algn="l">
              <a:lnSpc>
                <a:spcPts val="2718"/>
              </a:lnSpc>
            </a:pPr>
            <a:endParaRPr lang="en-US" sz="1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Integración de Funcionalidades Avanzadas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Dificultad en la implementación de reportes dinámicos, gestión de permisos y escalabilidad sin perder calidad.</a:t>
            </a:r>
          </a:p>
          <a:p>
            <a:pPr algn="l">
              <a:lnSpc>
                <a:spcPts val="2718"/>
              </a:lnSpc>
            </a:pPr>
            <a:endParaRPr lang="en-US" sz="1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Coordinación del Equipo de Desarrollo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Asegurar alineación y comunicación efectiva dentro del equipo siguiendo la metodología Scrum.</a:t>
            </a:r>
          </a:p>
          <a:p>
            <a:pPr algn="l">
              <a:lnSpc>
                <a:spcPts val="2718"/>
              </a:lnSpc>
            </a:pPr>
            <a:endParaRPr lang="en-US" sz="1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Limitaciones de Tiempo y Recursos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Priorización de funcionalidades esenciales debido a restricciones, dejando otras para futuras versiones.</a:t>
            </a:r>
          </a:p>
          <a:p>
            <a:pPr algn="l">
              <a:lnSpc>
                <a:spcPts val="2718"/>
              </a:lnSpc>
            </a:pPr>
            <a:endParaRPr lang="en-US" sz="1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9265" lvl="1" indent="-209633" algn="l">
              <a:lnSpc>
                <a:spcPts val="2718"/>
              </a:lnSpc>
              <a:buFont typeface="Arial"/>
              <a:buChar char="•"/>
            </a:pPr>
            <a:r>
              <a:rPr lang="en-US" sz="19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Pruebas y Validaciones</a:t>
            </a:r>
            <a:r>
              <a:rPr lang="en-US" sz="1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Asegurar el funcionamiento correcto del sistema bajo diferentes escenarios y resolver errores durante las pruebas.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5658557" y="4370427"/>
            <a:ext cx="1125952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Preguntas de la comisión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80999" y="9419091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14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3811175"/>
            <a:ext cx="5268945" cy="4392424"/>
          </a:xfrm>
          <a:custGeom>
            <a:avLst/>
            <a:gdLst/>
            <a:ahLst/>
            <a:cxnLst/>
            <a:rect l="l" t="t" r="r" b="b"/>
            <a:pathLst>
              <a:path w="5268945" h="4392424">
                <a:moveTo>
                  <a:pt x="0" y="0"/>
                </a:moveTo>
                <a:lnTo>
                  <a:pt x="5268945" y="0"/>
                </a:lnTo>
                <a:lnTo>
                  <a:pt x="5268945" y="4392424"/>
                </a:lnTo>
                <a:lnTo>
                  <a:pt x="0" y="4392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7834594" y="2225252"/>
            <a:ext cx="10007251" cy="5991842"/>
          </a:xfrm>
          <a:custGeom>
            <a:avLst/>
            <a:gdLst/>
            <a:ahLst/>
            <a:cxnLst/>
            <a:rect l="l" t="t" r="r" b="b"/>
            <a:pathLst>
              <a:path w="10007251" h="5991842">
                <a:moveTo>
                  <a:pt x="0" y="0"/>
                </a:moveTo>
                <a:lnTo>
                  <a:pt x="10007251" y="0"/>
                </a:lnTo>
                <a:lnTo>
                  <a:pt x="10007251" y="5991842"/>
                </a:lnTo>
                <a:lnTo>
                  <a:pt x="0" y="5991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680999" y="9182100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26906" y="3782383"/>
            <a:ext cx="80615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 del proyecto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8012523" y="4712555"/>
            <a:ext cx="1889650" cy="1431897"/>
            <a:chOff x="0" y="0"/>
            <a:chExt cx="812800" cy="6159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15906"/>
            </a:xfrm>
            <a:custGeom>
              <a:avLst/>
              <a:gdLst/>
              <a:ahLst/>
              <a:cxnLst/>
              <a:rect l="l" t="t" r="r" b="b"/>
              <a:pathLst>
                <a:path w="812800" h="615906">
                  <a:moveTo>
                    <a:pt x="812800" y="30795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2706"/>
                  </a:lnTo>
                  <a:lnTo>
                    <a:pt x="406400" y="412706"/>
                  </a:lnTo>
                  <a:lnTo>
                    <a:pt x="406400" y="615906"/>
                  </a:lnTo>
                  <a:lnTo>
                    <a:pt x="812800" y="307953"/>
                  </a:lnTo>
                  <a:close/>
                </a:path>
              </a:pathLst>
            </a:custGeom>
            <a:solidFill>
              <a:srgbClr val="85BFA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00"/>
              <a:ext cx="711200" cy="247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07470" y="2277848"/>
            <a:ext cx="6515879" cy="6312258"/>
          </a:xfrm>
          <a:custGeom>
            <a:avLst/>
            <a:gdLst/>
            <a:ahLst/>
            <a:cxnLst/>
            <a:rect l="l" t="t" r="r" b="b"/>
            <a:pathLst>
              <a:path w="6515879" h="6312258">
                <a:moveTo>
                  <a:pt x="0" y="0"/>
                </a:moveTo>
                <a:lnTo>
                  <a:pt x="6515880" y="0"/>
                </a:lnTo>
                <a:lnTo>
                  <a:pt x="6515880" y="6312258"/>
                </a:lnTo>
                <a:lnTo>
                  <a:pt x="0" y="631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8680999" y="9182100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87127" y="952500"/>
            <a:ext cx="738774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 del proyecto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43421" y="2130940"/>
            <a:ext cx="6515879" cy="6312258"/>
          </a:xfrm>
          <a:custGeom>
            <a:avLst/>
            <a:gdLst/>
            <a:ahLst/>
            <a:cxnLst/>
            <a:rect l="l" t="t" r="r" b="b"/>
            <a:pathLst>
              <a:path w="6515879" h="6312258">
                <a:moveTo>
                  <a:pt x="0" y="0"/>
                </a:moveTo>
                <a:lnTo>
                  <a:pt x="6515879" y="0"/>
                </a:lnTo>
                <a:lnTo>
                  <a:pt x="6515879" y="6312258"/>
                </a:lnTo>
                <a:lnTo>
                  <a:pt x="0" y="631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436056" y="3849484"/>
            <a:ext cx="5458709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Muchas empresas enfrentan desafíos en la gestión de proyectos, perdida económicas, asignación ineficiente de recursos y falta de priorización, lo que genera retrasos y afecta la coordinación.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ausencia de herramientas efectivas para la colaboración y el monitoreo en tiempo real complica la toma de decisiones y crea un entorno laboral tenso, impactando la productividad y la moral del equipo.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1558" y="2600066"/>
            <a:ext cx="545870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o dolor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72006" y="4360102"/>
            <a:ext cx="5458709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TaskBlitz es una plataforma web inteligente diseñada para resolver estos problemas mediante: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Gestión de tareas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Priorización dinámica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Colaboración en tiempo real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Seguimiento detallado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 robusta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393766" y="2600066"/>
            <a:ext cx="5458709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 de solución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401558" y="2049166"/>
            <a:ext cx="15975512" cy="2556082"/>
          </a:xfrm>
          <a:custGeom>
            <a:avLst/>
            <a:gdLst/>
            <a:ahLst/>
            <a:cxnLst/>
            <a:rect l="l" t="t" r="r" b="b"/>
            <a:pathLst>
              <a:path w="15975512" h="2556082">
                <a:moveTo>
                  <a:pt x="0" y="0"/>
                </a:moveTo>
                <a:lnTo>
                  <a:pt x="15975512" y="0"/>
                </a:lnTo>
                <a:lnTo>
                  <a:pt x="15975512" y="2556082"/>
                </a:lnTo>
                <a:lnTo>
                  <a:pt x="0" y="2556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25550" y="6052542"/>
            <a:ext cx="834843" cy="834843"/>
          </a:xfrm>
          <a:custGeom>
            <a:avLst/>
            <a:gdLst/>
            <a:ahLst/>
            <a:cxnLst/>
            <a:rect l="l" t="t" r="r" b="b"/>
            <a:pathLst>
              <a:path w="834843" h="834843">
                <a:moveTo>
                  <a:pt x="0" y="0"/>
                </a:moveTo>
                <a:lnTo>
                  <a:pt x="834843" y="0"/>
                </a:lnTo>
                <a:lnTo>
                  <a:pt x="834843" y="834843"/>
                </a:lnTo>
                <a:lnTo>
                  <a:pt x="0" y="8348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825550" y="7102925"/>
            <a:ext cx="834843" cy="834843"/>
          </a:xfrm>
          <a:custGeom>
            <a:avLst/>
            <a:gdLst/>
            <a:ahLst/>
            <a:cxnLst/>
            <a:rect l="l" t="t" r="r" b="b"/>
            <a:pathLst>
              <a:path w="834843" h="834843">
                <a:moveTo>
                  <a:pt x="0" y="0"/>
                </a:moveTo>
                <a:lnTo>
                  <a:pt x="834843" y="0"/>
                </a:lnTo>
                <a:lnTo>
                  <a:pt x="834843" y="834843"/>
                </a:lnTo>
                <a:lnTo>
                  <a:pt x="0" y="8348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825550" y="8153309"/>
            <a:ext cx="796525" cy="796525"/>
          </a:xfrm>
          <a:custGeom>
            <a:avLst/>
            <a:gdLst/>
            <a:ahLst/>
            <a:cxnLst/>
            <a:rect l="l" t="t" r="r" b="b"/>
            <a:pathLst>
              <a:path w="796525" h="796525">
                <a:moveTo>
                  <a:pt x="0" y="0"/>
                </a:moveTo>
                <a:lnTo>
                  <a:pt x="796525" y="0"/>
                </a:lnTo>
                <a:lnTo>
                  <a:pt x="796525" y="796525"/>
                </a:lnTo>
                <a:lnTo>
                  <a:pt x="0" y="7965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9533486" y="6128742"/>
            <a:ext cx="834843" cy="834843"/>
          </a:xfrm>
          <a:custGeom>
            <a:avLst/>
            <a:gdLst/>
            <a:ahLst/>
            <a:cxnLst/>
            <a:rect l="l" t="t" r="r" b="b"/>
            <a:pathLst>
              <a:path w="834843" h="834843">
                <a:moveTo>
                  <a:pt x="0" y="0"/>
                </a:moveTo>
                <a:lnTo>
                  <a:pt x="834843" y="0"/>
                </a:lnTo>
                <a:lnTo>
                  <a:pt x="834843" y="834843"/>
                </a:lnTo>
                <a:lnTo>
                  <a:pt x="0" y="8348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533486" y="7128542"/>
            <a:ext cx="870092" cy="870092"/>
          </a:xfrm>
          <a:custGeom>
            <a:avLst/>
            <a:gdLst/>
            <a:ahLst/>
            <a:cxnLst/>
            <a:rect l="l" t="t" r="r" b="b"/>
            <a:pathLst>
              <a:path w="870092" h="870092">
                <a:moveTo>
                  <a:pt x="0" y="0"/>
                </a:moveTo>
                <a:lnTo>
                  <a:pt x="870092" y="0"/>
                </a:lnTo>
                <a:lnTo>
                  <a:pt x="870092" y="870093"/>
                </a:lnTo>
                <a:lnTo>
                  <a:pt x="0" y="8700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5429996" y="801315"/>
            <a:ext cx="650200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 General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80999" y="9182100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58039" y="5067300"/>
            <a:ext cx="7245921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 Específico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9069" y="2688245"/>
            <a:ext cx="14829862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e implementar TaskBlitz, plataforma avanzada de gestión de proyectos que optimiza la asignación de tareas, mejora la comunicación y colaboración entre equipos, y ofrece herramientas de seguimiento en tiempo real para aumentar la eficiencia y productividad en empresas de todos los tamaños.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95609" y="6271526"/>
            <a:ext cx="653310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Asignar 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tareas según disponibilidad y carga de trabajo.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87051" y="7382776"/>
            <a:ext cx="668342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Priorizar 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dinámicamente tareas por urgencia e impacto.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09301" y="8402708"/>
            <a:ext cx="617443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Crear 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herramientas de colaboración en tiempo real.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00517" y="6271526"/>
            <a:ext cx="634231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Desarrollar 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reportes automáticos y tableros visuales.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29689" y="7428447"/>
            <a:ext cx="5238304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Diseñar</a:t>
            </a:r>
            <a:r>
              <a:rPr lang="en-US" sz="1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19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interfaz</a:t>
            </a:r>
            <a:r>
              <a:rPr lang="en-US" sz="19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intuitiva</a:t>
            </a:r>
            <a:r>
              <a:rPr lang="en-US" sz="19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9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en-US" sz="19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usar.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9440" y="1057237"/>
            <a:ext cx="650200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80999" y="8949920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3379" y="1057237"/>
            <a:ext cx="7245921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Limitaciones de proyecto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887265" y="1943305"/>
            <a:ext cx="7311292" cy="7082815"/>
          </a:xfrm>
          <a:custGeom>
            <a:avLst/>
            <a:gdLst/>
            <a:ahLst/>
            <a:cxnLst/>
            <a:rect l="l" t="t" r="r" b="b"/>
            <a:pathLst>
              <a:path w="7311292" h="7082815">
                <a:moveTo>
                  <a:pt x="0" y="0"/>
                </a:moveTo>
                <a:lnTo>
                  <a:pt x="7311293" y="0"/>
                </a:lnTo>
                <a:lnTo>
                  <a:pt x="7311293" y="7082815"/>
                </a:lnTo>
                <a:lnTo>
                  <a:pt x="0" y="7082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9625926" y="1943305"/>
            <a:ext cx="7268353" cy="7041217"/>
          </a:xfrm>
          <a:custGeom>
            <a:avLst/>
            <a:gdLst/>
            <a:ahLst/>
            <a:cxnLst/>
            <a:rect l="l" t="t" r="r" b="b"/>
            <a:pathLst>
              <a:path w="7268353" h="7041217">
                <a:moveTo>
                  <a:pt x="0" y="0"/>
                </a:moveTo>
                <a:lnTo>
                  <a:pt x="7268353" y="0"/>
                </a:lnTo>
                <a:lnTo>
                  <a:pt x="7268353" y="7041217"/>
                </a:lnTo>
                <a:lnTo>
                  <a:pt x="0" y="70412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0289568" y="2830893"/>
            <a:ext cx="5941070" cy="457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8268" lvl="1" indent="-219134" algn="l">
              <a:lnSpc>
                <a:spcPts val="2841"/>
              </a:lnSpc>
              <a:buFont typeface="Arial"/>
              <a:buChar char="•"/>
            </a:pPr>
            <a:r>
              <a:rPr lang="en-US" sz="2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plataforma requerirá conexión a internet estable para utilizar todas sus funcionalidades en tiempo real.</a:t>
            </a:r>
          </a:p>
          <a:p>
            <a:pPr algn="l">
              <a:lnSpc>
                <a:spcPts val="2841"/>
              </a:lnSpc>
            </a:pPr>
            <a:endParaRPr lang="en-US" sz="20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8268" lvl="1" indent="-219134" algn="l">
              <a:lnSpc>
                <a:spcPts val="2841"/>
              </a:lnSpc>
              <a:buFont typeface="Arial"/>
              <a:buChar char="•"/>
            </a:pPr>
            <a:r>
              <a:rPr lang="en-US" sz="2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Tiempo de desarrollo</a:t>
            </a:r>
          </a:p>
          <a:p>
            <a:pPr algn="l">
              <a:lnSpc>
                <a:spcPts val="2841"/>
              </a:lnSpc>
            </a:pPr>
            <a:endParaRPr lang="en-US" sz="20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8268" lvl="1" indent="-219134" algn="l">
              <a:lnSpc>
                <a:spcPts val="2841"/>
              </a:lnSpc>
              <a:buFont typeface="Arial"/>
              <a:buChar char="•"/>
            </a:pPr>
            <a:r>
              <a:rPr lang="en-US" sz="2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Curva de aprendizaje</a:t>
            </a:r>
          </a:p>
          <a:p>
            <a:pPr algn="l">
              <a:lnSpc>
                <a:spcPts val="2841"/>
              </a:lnSpc>
            </a:pPr>
            <a:endParaRPr lang="en-US" sz="20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8268" lvl="1" indent="-219134" algn="l">
              <a:lnSpc>
                <a:spcPts val="2841"/>
              </a:lnSpc>
              <a:buFont typeface="Arial"/>
              <a:buChar char="•"/>
            </a:pPr>
            <a:r>
              <a:rPr lang="en-US" sz="2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Adaptación a casos específicos</a:t>
            </a:r>
          </a:p>
          <a:p>
            <a:pPr algn="l">
              <a:lnSpc>
                <a:spcPts val="2841"/>
              </a:lnSpc>
            </a:pPr>
            <a:endParaRPr lang="en-US" sz="20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8268" lvl="1" indent="-219134" algn="l">
              <a:lnSpc>
                <a:spcPts val="2841"/>
              </a:lnSpc>
              <a:buFont typeface="Arial"/>
              <a:buChar char="•"/>
            </a:pPr>
            <a:r>
              <a:rPr lang="en-US" sz="2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personalización de la interfaz y algunas funcionalidades podría ser limitada en la versión inicial.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1558" y="2152612"/>
            <a:ext cx="6023487" cy="608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tareas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la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asignación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carga de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Incluir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herramientas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priorización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colaboración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real y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seguimiento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visual del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progreso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Asegurar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seguridad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autenticación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avanzada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roles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definidos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exportables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decisiones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interfaz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intuitiva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escalar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soportar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múltiples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perder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572671" y="2208792"/>
            <a:ext cx="7574928" cy="6932985"/>
          </a:xfrm>
          <a:custGeom>
            <a:avLst/>
            <a:gdLst/>
            <a:ahLst/>
            <a:cxnLst/>
            <a:rect l="l" t="t" r="r" b="b"/>
            <a:pathLst>
              <a:path w="7574928" h="6932985">
                <a:moveTo>
                  <a:pt x="0" y="0"/>
                </a:moveTo>
                <a:lnTo>
                  <a:pt x="7574928" y="0"/>
                </a:lnTo>
                <a:lnTo>
                  <a:pt x="7574928" y="6932985"/>
                </a:lnTo>
                <a:lnTo>
                  <a:pt x="0" y="69329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830760" y="3293622"/>
            <a:ext cx="1215245" cy="1215245"/>
          </a:xfrm>
          <a:custGeom>
            <a:avLst/>
            <a:gdLst/>
            <a:ahLst/>
            <a:cxnLst/>
            <a:rect l="l" t="t" r="r" b="b"/>
            <a:pathLst>
              <a:path w="1215245" h="1215245">
                <a:moveTo>
                  <a:pt x="0" y="0"/>
                </a:moveTo>
                <a:lnTo>
                  <a:pt x="1215245" y="0"/>
                </a:lnTo>
                <a:lnTo>
                  <a:pt x="1215245" y="1215246"/>
                </a:lnTo>
                <a:lnTo>
                  <a:pt x="0" y="1215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8830760" y="5067662"/>
            <a:ext cx="1215245" cy="1215245"/>
          </a:xfrm>
          <a:custGeom>
            <a:avLst/>
            <a:gdLst/>
            <a:ahLst/>
            <a:cxnLst/>
            <a:rect l="l" t="t" r="r" b="b"/>
            <a:pathLst>
              <a:path w="1215245" h="1215245">
                <a:moveTo>
                  <a:pt x="0" y="0"/>
                </a:moveTo>
                <a:lnTo>
                  <a:pt x="1215245" y="0"/>
                </a:lnTo>
                <a:lnTo>
                  <a:pt x="1215245" y="1215245"/>
                </a:lnTo>
                <a:lnTo>
                  <a:pt x="0" y="1215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8830760" y="6843433"/>
            <a:ext cx="1215245" cy="1215245"/>
          </a:xfrm>
          <a:custGeom>
            <a:avLst/>
            <a:gdLst/>
            <a:ahLst/>
            <a:cxnLst/>
            <a:rect l="l" t="t" r="r" b="b"/>
            <a:pathLst>
              <a:path w="1215245" h="1215245">
                <a:moveTo>
                  <a:pt x="0" y="0"/>
                </a:moveTo>
                <a:lnTo>
                  <a:pt x="1215245" y="0"/>
                </a:lnTo>
                <a:lnTo>
                  <a:pt x="1215245" y="1215245"/>
                </a:lnTo>
                <a:lnTo>
                  <a:pt x="0" y="12152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3769114" y="3292756"/>
            <a:ext cx="1215245" cy="1215245"/>
          </a:xfrm>
          <a:custGeom>
            <a:avLst/>
            <a:gdLst/>
            <a:ahLst/>
            <a:cxnLst/>
            <a:rect l="l" t="t" r="r" b="b"/>
            <a:pathLst>
              <a:path w="1215245" h="1215245">
                <a:moveTo>
                  <a:pt x="0" y="0"/>
                </a:moveTo>
                <a:lnTo>
                  <a:pt x="1215246" y="0"/>
                </a:lnTo>
                <a:lnTo>
                  <a:pt x="1215246" y="1215246"/>
                </a:lnTo>
                <a:lnTo>
                  <a:pt x="0" y="12152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3769114" y="5067662"/>
            <a:ext cx="1215245" cy="1215245"/>
          </a:xfrm>
          <a:custGeom>
            <a:avLst/>
            <a:gdLst/>
            <a:ahLst/>
            <a:cxnLst/>
            <a:rect l="l" t="t" r="r" b="b"/>
            <a:pathLst>
              <a:path w="1215245" h="1215245">
                <a:moveTo>
                  <a:pt x="0" y="0"/>
                </a:moveTo>
                <a:lnTo>
                  <a:pt x="1215246" y="0"/>
                </a:lnTo>
                <a:lnTo>
                  <a:pt x="1215246" y="1215245"/>
                </a:lnTo>
                <a:lnTo>
                  <a:pt x="0" y="12152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3769114" y="6842567"/>
            <a:ext cx="1215245" cy="1215245"/>
          </a:xfrm>
          <a:custGeom>
            <a:avLst/>
            <a:gdLst/>
            <a:ahLst/>
            <a:cxnLst/>
            <a:rect l="l" t="t" r="r" b="b"/>
            <a:pathLst>
              <a:path w="1215245" h="1215245">
                <a:moveTo>
                  <a:pt x="0" y="0"/>
                </a:moveTo>
                <a:lnTo>
                  <a:pt x="1215246" y="0"/>
                </a:lnTo>
                <a:lnTo>
                  <a:pt x="1215246" y="1215245"/>
                </a:lnTo>
                <a:lnTo>
                  <a:pt x="0" y="12152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4113405" y="267915"/>
            <a:ext cx="80615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Metodología de trabajo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80999" y="8949920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06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40640" y="3530311"/>
            <a:ext cx="2968148" cy="721273"/>
            <a:chOff x="0" y="0"/>
            <a:chExt cx="809481" cy="1967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9481" cy="196707"/>
            </a:xfrm>
            <a:custGeom>
              <a:avLst/>
              <a:gdLst/>
              <a:ahLst/>
              <a:cxnLst/>
              <a:rect l="l" t="t" r="r" b="b"/>
              <a:pathLst>
                <a:path w="809481" h="196707">
                  <a:moveTo>
                    <a:pt x="0" y="0"/>
                  </a:moveTo>
                  <a:lnTo>
                    <a:pt x="809481" y="0"/>
                  </a:lnTo>
                  <a:lnTo>
                    <a:pt x="809481" y="196707"/>
                  </a:lnTo>
                  <a:lnTo>
                    <a:pt x="0" y="196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09481" cy="234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Adaptabilidad a cambios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40640" y="5314648"/>
            <a:ext cx="2968148" cy="858469"/>
            <a:chOff x="0" y="0"/>
            <a:chExt cx="809481" cy="23412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09481" cy="234124"/>
            </a:xfrm>
            <a:custGeom>
              <a:avLst/>
              <a:gdLst/>
              <a:ahLst/>
              <a:cxnLst/>
              <a:rect l="l" t="t" r="r" b="b"/>
              <a:pathLst>
                <a:path w="809481" h="234124">
                  <a:moveTo>
                    <a:pt x="0" y="0"/>
                  </a:moveTo>
                  <a:lnTo>
                    <a:pt x="809481" y="0"/>
                  </a:lnTo>
                  <a:lnTo>
                    <a:pt x="809481" y="234124"/>
                  </a:lnTo>
                  <a:lnTo>
                    <a:pt x="0" y="234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09481" cy="272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Entregas incrementales y funcionales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232720" y="5313782"/>
            <a:ext cx="2904171" cy="721273"/>
            <a:chOff x="0" y="0"/>
            <a:chExt cx="792033" cy="19670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92033" cy="196707"/>
            </a:xfrm>
            <a:custGeom>
              <a:avLst/>
              <a:gdLst/>
              <a:ahLst/>
              <a:cxnLst/>
              <a:rect l="l" t="t" r="r" b="b"/>
              <a:pathLst>
                <a:path w="792033" h="196707">
                  <a:moveTo>
                    <a:pt x="0" y="0"/>
                  </a:moveTo>
                  <a:lnTo>
                    <a:pt x="792033" y="0"/>
                  </a:lnTo>
                  <a:lnTo>
                    <a:pt x="792033" y="196707"/>
                  </a:lnTo>
                  <a:lnTo>
                    <a:pt x="0" y="196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792033" cy="234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Reducción de riesgos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140640" y="7102949"/>
            <a:ext cx="2968148" cy="721273"/>
            <a:chOff x="0" y="0"/>
            <a:chExt cx="809481" cy="19670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09481" cy="196707"/>
            </a:xfrm>
            <a:custGeom>
              <a:avLst/>
              <a:gdLst/>
              <a:ahLst/>
              <a:cxnLst/>
              <a:rect l="l" t="t" r="r" b="b"/>
              <a:pathLst>
                <a:path w="809481" h="196707">
                  <a:moveTo>
                    <a:pt x="0" y="0"/>
                  </a:moveTo>
                  <a:lnTo>
                    <a:pt x="809481" y="0"/>
                  </a:lnTo>
                  <a:lnTo>
                    <a:pt x="809481" y="196707"/>
                  </a:lnTo>
                  <a:lnTo>
                    <a:pt x="0" y="196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09481" cy="234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Mejora continua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232720" y="7033485"/>
            <a:ext cx="2904171" cy="858469"/>
            <a:chOff x="0" y="0"/>
            <a:chExt cx="792033" cy="23412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92033" cy="234124"/>
            </a:xfrm>
            <a:custGeom>
              <a:avLst/>
              <a:gdLst/>
              <a:ahLst/>
              <a:cxnLst/>
              <a:rect l="l" t="t" r="r" b="b"/>
              <a:pathLst>
                <a:path w="792033" h="234124">
                  <a:moveTo>
                    <a:pt x="0" y="0"/>
                  </a:moveTo>
                  <a:lnTo>
                    <a:pt x="792033" y="0"/>
                  </a:lnTo>
                  <a:lnTo>
                    <a:pt x="792033" y="234124"/>
                  </a:lnTo>
                  <a:lnTo>
                    <a:pt x="0" y="234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792033" cy="272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Mayor enfoque en el cliente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232720" y="3460847"/>
            <a:ext cx="2904171" cy="858469"/>
            <a:chOff x="0" y="0"/>
            <a:chExt cx="792033" cy="2341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92033" cy="234124"/>
            </a:xfrm>
            <a:custGeom>
              <a:avLst/>
              <a:gdLst/>
              <a:ahLst/>
              <a:cxnLst/>
              <a:rect l="l" t="t" r="r" b="b"/>
              <a:pathLst>
                <a:path w="792033" h="234124">
                  <a:moveTo>
                    <a:pt x="0" y="0"/>
                  </a:moveTo>
                  <a:lnTo>
                    <a:pt x="792033" y="0"/>
                  </a:lnTo>
                  <a:lnTo>
                    <a:pt x="792033" y="234124"/>
                  </a:lnTo>
                  <a:lnTo>
                    <a:pt x="0" y="234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792033" cy="272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Colaboración y comunicación eficiente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978332" y="1549363"/>
            <a:ext cx="12414585" cy="8178108"/>
          </a:xfrm>
          <a:custGeom>
            <a:avLst/>
            <a:gdLst/>
            <a:ahLst/>
            <a:cxnLst/>
            <a:rect l="l" t="t" r="r" b="b"/>
            <a:pathLst>
              <a:path w="12414585" h="8178108">
                <a:moveTo>
                  <a:pt x="0" y="0"/>
                </a:moveTo>
                <a:lnTo>
                  <a:pt x="12414585" y="0"/>
                </a:lnTo>
                <a:lnTo>
                  <a:pt x="12414585" y="8178108"/>
                </a:lnTo>
                <a:lnTo>
                  <a:pt x="0" y="8178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4300101" y="714337"/>
            <a:ext cx="80615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Cronograma de proyecto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0999" y="9651271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639704" y="2226891"/>
            <a:ext cx="15619596" cy="7380259"/>
          </a:xfrm>
          <a:custGeom>
            <a:avLst/>
            <a:gdLst/>
            <a:ahLst/>
            <a:cxnLst/>
            <a:rect l="l" t="t" r="r" b="b"/>
            <a:pathLst>
              <a:path w="15619596" h="7380259">
                <a:moveTo>
                  <a:pt x="0" y="0"/>
                </a:moveTo>
                <a:lnTo>
                  <a:pt x="15619596" y="0"/>
                </a:lnTo>
                <a:lnTo>
                  <a:pt x="15619596" y="7380259"/>
                </a:lnTo>
                <a:lnTo>
                  <a:pt x="0" y="7380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4278775" y="-45449"/>
            <a:ext cx="80615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Cronograma de proyecto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0999" y="9419091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963"/>
            <a:ext cx="1401558" cy="1168400"/>
          </a:xfrm>
          <a:custGeom>
            <a:avLst/>
            <a:gdLst/>
            <a:ahLst/>
            <a:cxnLst/>
            <a:rect l="l" t="t" r="r" b="b"/>
            <a:pathLst>
              <a:path w="1401558" h="1168400">
                <a:moveTo>
                  <a:pt x="0" y="0"/>
                </a:moveTo>
                <a:lnTo>
                  <a:pt x="1401558" y="0"/>
                </a:lnTo>
                <a:lnTo>
                  <a:pt x="1401558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9977" b="-997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401558" y="283279"/>
            <a:ext cx="11301259" cy="466177"/>
          </a:xfrm>
          <a:custGeom>
            <a:avLst/>
            <a:gdLst/>
            <a:ahLst/>
            <a:cxnLst/>
            <a:rect l="l" t="t" r="r" b="b"/>
            <a:pathLst>
              <a:path w="11301259" h="466177">
                <a:moveTo>
                  <a:pt x="0" y="0"/>
                </a:moveTo>
                <a:lnTo>
                  <a:pt x="11301259" y="0"/>
                </a:lnTo>
                <a:lnTo>
                  <a:pt x="11301259" y="466177"/>
                </a:lnTo>
                <a:lnTo>
                  <a:pt x="0" y="466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819905" y="-34963"/>
            <a:ext cx="5468095" cy="1369678"/>
          </a:xfrm>
          <a:custGeom>
            <a:avLst/>
            <a:gdLst/>
            <a:ahLst/>
            <a:cxnLst/>
            <a:rect l="l" t="t" r="r" b="b"/>
            <a:pathLst>
              <a:path w="5468095" h="1369678">
                <a:moveTo>
                  <a:pt x="0" y="0"/>
                </a:moveTo>
                <a:lnTo>
                  <a:pt x="5468095" y="0"/>
                </a:lnTo>
                <a:lnTo>
                  <a:pt x="5468095" y="1369678"/>
                </a:lnTo>
                <a:lnTo>
                  <a:pt x="0" y="136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0" y="749456"/>
            <a:ext cx="17678400" cy="9537544"/>
          </a:xfrm>
          <a:custGeom>
            <a:avLst/>
            <a:gdLst/>
            <a:ahLst/>
            <a:cxnLst/>
            <a:rect l="l" t="t" r="r" b="b"/>
            <a:pathLst>
              <a:path w="14513247" h="8139920">
                <a:moveTo>
                  <a:pt x="0" y="0"/>
                </a:moveTo>
                <a:lnTo>
                  <a:pt x="14513247" y="0"/>
                </a:lnTo>
                <a:lnTo>
                  <a:pt x="14513247" y="8139920"/>
                </a:lnTo>
                <a:lnTo>
                  <a:pt x="0" y="8139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55" r="-145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4236124" y="463512"/>
            <a:ext cx="8061500" cy="7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 de Datos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0999" y="9419091"/>
            <a:ext cx="926001" cy="54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093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721</Words>
  <Application>Microsoft Office PowerPoint</Application>
  <PresentationFormat>Personalizado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Open Sans Bold</vt:lpstr>
      <vt:lpstr>Poiret Bold</vt:lpstr>
      <vt:lpstr>Poiret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Defensa de la Tesis Moderna Gris</dc:title>
  <cp:lastModifiedBy>JEFERSON WILLIAMS JAQUE GAJARDO</cp:lastModifiedBy>
  <cp:revision>2</cp:revision>
  <dcterms:created xsi:type="dcterms:W3CDTF">2006-08-16T00:00:00Z</dcterms:created>
  <dcterms:modified xsi:type="dcterms:W3CDTF">2024-12-04T23:43:20Z</dcterms:modified>
  <dc:identifier>DAGPqvexmYc</dc:identifier>
</cp:coreProperties>
</file>