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58"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6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84C52-BDCA-4680-9BF9-76E25EF31856}" v="41" dt="2023-07-18T19:31:2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canali" userId="462e3d02c769c0dc" providerId="LiveId" clId="{25584C52-BDCA-4680-9BF9-76E25EF31856}"/>
    <pc:docChg chg="undo custSel addSld delSld modSld sldOrd">
      <pc:chgData name="diego canali" userId="462e3d02c769c0dc" providerId="LiveId" clId="{25584C52-BDCA-4680-9BF9-76E25EF31856}" dt="2023-07-18T19:31:33.141" v="6550" actId="27636"/>
      <pc:docMkLst>
        <pc:docMk/>
      </pc:docMkLst>
      <pc:sldChg chg="modSp mod">
        <pc:chgData name="diego canali" userId="462e3d02c769c0dc" providerId="LiveId" clId="{25584C52-BDCA-4680-9BF9-76E25EF31856}" dt="2023-07-18T16:23:03.176" v="6477" actId="6549"/>
        <pc:sldMkLst>
          <pc:docMk/>
          <pc:sldMk cId="3036318090" sldId="257"/>
        </pc:sldMkLst>
        <pc:spChg chg="mod">
          <ac:chgData name="diego canali" userId="462e3d02c769c0dc" providerId="LiveId" clId="{25584C52-BDCA-4680-9BF9-76E25EF31856}" dt="2023-07-17T12:04:49.901" v="0" actId="1076"/>
          <ac:spMkLst>
            <pc:docMk/>
            <pc:sldMk cId="3036318090" sldId="257"/>
            <ac:spMk id="2" creationId="{20D2A044-CEA9-E637-D65D-7D393BDCF1AE}"/>
          </ac:spMkLst>
        </pc:spChg>
        <pc:spChg chg="mod">
          <ac:chgData name="diego canali" userId="462e3d02c769c0dc" providerId="LiveId" clId="{25584C52-BDCA-4680-9BF9-76E25EF31856}" dt="2023-07-18T16:23:03.176" v="6477" actId="6549"/>
          <ac:spMkLst>
            <pc:docMk/>
            <pc:sldMk cId="3036318090" sldId="257"/>
            <ac:spMk id="7" creationId="{69438180-22CF-7F66-76CB-A54550226063}"/>
          </ac:spMkLst>
        </pc:spChg>
      </pc:sldChg>
      <pc:sldChg chg="modSp mod">
        <pc:chgData name="diego canali" userId="462e3d02c769c0dc" providerId="LiveId" clId="{25584C52-BDCA-4680-9BF9-76E25EF31856}" dt="2023-07-18T15:23:36.813" v="5810" actId="12"/>
        <pc:sldMkLst>
          <pc:docMk/>
          <pc:sldMk cId="2102254560" sldId="258"/>
        </pc:sldMkLst>
        <pc:spChg chg="mod">
          <ac:chgData name="diego canali" userId="462e3d02c769c0dc" providerId="LiveId" clId="{25584C52-BDCA-4680-9BF9-76E25EF31856}" dt="2023-07-17T14:46:07.167" v="2905" actId="20577"/>
          <ac:spMkLst>
            <pc:docMk/>
            <pc:sldMk cId="2102254560" sldId="258"/>
            <ac:spMk id="2" creationId="{4DB16594-14B5-C910-6803-112AE256C105}"/>
          </ac:spMkLst>
        </pc:spChg>
        <pc:spChg chg="mod">
          <ac:chgData name="diego canali" userId="462e3d02c769c0dc" providerId="LiveId" clId="{25584C52-BDCA-4680-9BF9-76E25EF31856}" dt="2023-07-18T15:23:36.813" v="5810" actId="12"/>
          <ac:spMkLst>
            <pc:docMk/>
            <pc:sldMk cId="2102254560" sldId="258"/>
            <ac:spMk id="3" creationId="{0C0E19A1-A65E-1182-4583-DEEAE8CA8C6B}"/>
          </ac:spMkLst>
        </pc:spChg>
      </pc:sldChg>
      <pc:sldChg chg="add del setBg">
        <pc:chgData name="diego canali" userId="462e3d02c769c0dc" providerId="LiveId" clId="{25584C52-BDCA-4680-9BF9-76E25EF31856}" dt="2023-07-17T14:43:46.776" v="2873"/>
        <pc:sldMkLst>
          <pc:docMk/>
          <pc:sldMk cId="0" sldId="259"/>
        </pc:sldMkLst>
      </pc:sldChg>
      <pc:sldChg chg="del">
        <pc:chgData name="diego canali" userId="462e3d02c769c0dc" providerId="LiveId" clId="{25584C52-BDCA-4680-9BF9-76E25EF31856}" dt="2023-07-17T14:42:13.938" v="2871" actId="2696"/>
        <pc:sldMkLst>
          <pc:docMk/>
          <pc:sldMk cId="3664127404" sldId="259"/>
        </pc:sldMkLst>
      </pc:sldChg>
      <pc:sldChg chg="modSp mod ord">
        <pc:chgData name="diego canali" userId="462e3d02c769c0dc" providerId="LiveId" clId="{25584C52-BDCA-4680-9BF9-76E25EF31856}" dt="2023-07-18T18:35:05.448" v="6479"/>
        <pc:sldMkLst>
          <pc:docMk/>
          <pc:sldMk cId="868411952" sldId="260"/>
        </pc:sldMkLst>
        <pc:spChg chg="mod">
          <ac:chgData name="diego canali" userId="462e3d02c769c0dc" providerId="LiveId" clId="{25584C52-BDCA-4680-9BF9-76E25EF31856}" dt="2023-07-18T15:24:18.661" v="5813" actId="12"/>
          <ac:spMkLst>
            <pc:docMk/>
            <pc:sldMk cId="868411952" sldId="260"/>
            <ac:spMk id="3" creationId="{7B1ABA3A-E087-9C3E-213E-E50CA48D97E9}"/>
          </ac:spMkLst>
        </pc:spChg>
      </pc:sldChg>
      <pc:sldChg chg="modSp mod">
        <pc:chgData name="diego canali" userId="462e3d02c769c0dc" providerId="LiveId" clId="{25584C52-BDCA-4680-9BF9-76E25EF31856}" dt="2023-07-18T19:31:33.141" v="6550" actId="27636"/>
        <pc:sldMkLst>
          <pc:docMk/>
          <pc:sldMk cId="4141065118" sldId="261"/>
        </pc:sldMkLst>
        <pc:spChg chg="mod">
          <ac:chgData name="diego canali" userId="462e3d02c769c0dc" providerId="LiveId" clId="{25584C52-BDCA-4680-9BF9-76E25EF31856}" dt="2023-07-17T14:46:26.348" v="2914" actId="20577"/>
          <ac:spMkLst>
            <pc:docMk/>
            <pc:sldMk cId="4141065118" sldId="261"/>
            <ac:spMk id="2" creationId="{C5B29733-55FF-210C-4CD3-0EEE24921CD5}"/>
          </ac:spMkLst>
        </pc:spChg>
        <pc:spChg chg="mod">
          <ac:chgData name="diego canali" userId="462e3d02c769c0dc" providerId="LiveId" clId="{25584C52-BDCA-4680-9BF9-76E25EF31856}" dt="2023-07-18T19:31:33.141" v="6550" actId="27636"/>
          <ac:spMkLst>
            <pc:docMk/>
            <pc:sldMk cId="4141065118" sldId="261"/>
            <ac:spMk id="3" creationId="{1CA38057-B38C-47EF-2D48-9AD7813AF6C8}"/>
          </ac:spMkLst>
        </pc:spChg>
        <pc:spChg chg="mod">
          <ac:chgData name="diego canali" userId="462e3d02c769c0dc" providerId="LiveId" clId="{25584C52-BDCA-4680-9BF9-76E25EF31856}" dt="2023-07-18T15:25:02.104" v="5852" actId="12"/>
          <ac:spMkLst>
            <pc:docMk/>
            <pc:sldMk cId="4141065118" sldId="261"/>
            <ac:spMk id="5" creationId="{68D0552D-FA9B-8910-BB3C-87A4BE65CFB8}"/>
          </ac:spMkLst>
        </pc:spChg>
      </pc:sldChg>
      <pc:sldChg chg="addSp delSp modSp new mod ord setBg">
        <pc:chgData name="diego canali" userId="462e3d02c769c0dc" providerId="LiveId" clId="{25584C52-BDCA-4680-9BF9-76E25EF31856}" dt="2023-07-18T18:36:25.645" v="6536" actId="123"/>
        <pc:sldMkLst>
          <pc:docMk/>
          <pc:sldMk cId="2829632407" sldId="262"/>
        </pc:sldMkLst>
        <pc:spChg chg="mod">
          <ac:chgData name="diego canali" userId="462e3d02c769c0dc" providerId="LiveId" clId="{25584C52-BDCA-4680-9BF9-76E25EF31856}" dt="2023-07-17T14:46:16.560" v="2912" actId="14100"/>
          <ac:spMkLst>
            <pc:docMk/>
            <pc:sldMk cId="2829632407" sldId="262"/>
            <ac:spMk id="2" creationId="{7A1F3B97-A76F-87F4-8AA2-6F22D5DB5BE4}"/>
          </ac:spMkLst>
        </pc:spChg>
        <pc:spChg chg="mod">
          <ac:chgData name="diego canali" userId="462e3d02c769c0dc" providerId="LiveId" clId="{25584C52-BDCA-4680-9BF9-76E25EF31856}" dt="2023-07-18T18:36:25.645" v="6536" actId="123"/>
          <ac:spMkLst>
            <pc:docMk/>
            <pc:sldMk cId="2829632407" sldId="262"/>
            <ac:spMk id="3" creationId="{2878C292-2DDD-59A6-1CC8-1C5BED3EA42B}"/>
          </ac:spMkLst>
        </pc:spChg>
        <pc:spChg chg="add del">
          <ac:chgData name="diego canali" userId="462e3d02c769c0dc" providerId="LiveId" clId="{25584C52-BDCA-4680-9BF9-76E25EF31856}" dt="2023-07-17T13:20:48.630" v="9" actId="22"/>
          <ac:spMkLst>
            <pc:docMk/>
            <pc:sldMk cId="2829632407" sldId="262"/>
            <ac:spMk id="5" creationId="{59855040-E2D8-4988-8965-DFC130E6120A}"/>
          </ac:spMkLst>
        </pc:spChg>
        <pc:picChg chg="add mod">
          <ac:chgData name="diego canali" userId="462e3d02c769c0dc" providerId="LiveId" clId="{25584C52-BDCA-4680-9BF9-76E25EF31856}" dt="2023-07-17T13:20:53.366" v="10"/>
          <ac:picMkLst>
            <pc:docMk/>
            <pc:sldMk cId="2829632407" sldId="262"/>
            <ac:picMk id="6" creationId="{E71A4864-6128-87C1-F3C1-6CCF72ABB8CF}"/>
          </ac:picMkLst>
        </pc:picChg>
      </pc:sldChg>
      <pc:sldChg chg="addSp modSp new mod ord setBg">
        <pc:chgData name="diego canali" userId="462e3d02c769c0dc" providerId="LiveId" clId="{25584C52-BDCA-4680-9BF9-76E25EF31856}" dt="2023-07-18T18:37:07.244" v="6540" actId="122"/>
        <pc:sldMkLst>
          <pc:docMk/>
          <pc:sldMk cId="716728309" sldId="263"/>
        </pc:sldMkLst>
        <pc:spChg chg="mod">
          <ac:chgData name="diego canali" userId="462e3d02c769c0dc" providerId="LiveId" clId="{25584C52-BDCA-4680-9BF9-76E25EF31856}" dt="2023-07-17T14:45:44.211" v="2894" actId="1076"/>
          <ac:spMkLst>
            <pc:docMk/>
            <pc:sldMk cId="716728309" sldId="263"/>
            <ac:spMk id="2" creationId="{A97DB7B4-529F-062A-3895-AC46CAD1CAFC}"/>
          </ac:spMkLst>
        </pc:spChg>
        <pc:spChg chg="mod">
          <ac:chgData name="diego canali" userId="462e3d02c769c0dc" providerId="LiveId" clId="{25584C52-BDCA-4680-9BF9-76E25EF31856}" dt="2023-07-18T18:37:07.244" v="6540" actId="122"/>
          <ac:spMkLst>
            <pc:docMk/>
            <pc:sldMk cId="716728309" sldId="263"/>
            <ac:spMk id="3" creationId="{91D26F05-389F-901A-995A-6413782D85A2}"/>
          </ac:spMkLst>
        </pc:spChg>
        <pc:picChg chg="add mod">
          <ac:chgData name="diego canali" userId="462e3d02c769c0dc" providerId="LiveId" clId="{25584C52-BDCA-4680-9BF9-76E25EF31856}" dt="2023-07-17T14:44:29.089" v="2879"/>
          <ac:picMkLst>
            <pc:docMk/>
            <pc:sldMk cId="716728309" sldId="263"/>
            <ac:picMk id="4" creationId="{14D7B0AD-0424-8737-E0FC-BDAEFF1B6A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130C-0514-E0D2-F3AE-60512CF0B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537A91-BDE3-B4CD-F292-E496D5CDC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2135C9-0D5D-AF6C-B7B1-0BDE74229EFB}"/>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F5821B5F-D094-9DD4-E1B6-CDB9993D2C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61215B-857F-9FF8-760C-AB767C12A2FE}"/>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24360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9FBE-FFBC-9484-9A73-0AAA6E6188D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852FDD-A189-DC33-7886-11CACFAC9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976ACE-CA16-F45C-464F-9394674F1698}"/>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07FEBAEA-33B6-FBCC-0F8D-BF3456E880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2397B0-68D1-017A-6362-1FC4DBE2D432}"/>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3063313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749E5-906F-1FA6-7995-DD8116095D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158A48-0943-792B-D346-76F30D7405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9932BE-E885-5B0E-8869-38E58254B1C4}"/>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E0CFF21F-9842-19FB-44B9-C42FD674D3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8EC07E-AE7E-7475-DAF1-AC336337D3A6}"/>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30527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9764-EAC7-A34B-6087-2F72848C68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01BB9A-F982-CB84-8103-1724134EC5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68A6E8-9632-70A5-18A7-BD60FB321937}"/>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BEA422F4-F08E-183A-D5F4-3CD52DB65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6EAA44-736D-ED54-E4EB-10594AF191DB}"/>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97389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6F12-D269-E8A7-2139-7B8CD4E80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85880A-E5B8-7A35-F390-1757256F3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8826A-7EC0-35E6-508D-B90B9A8339A8}"/>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D7D69CA3-DDD5-9B43-E06C-3D0AC85354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3DC693-784E-3C9F-D09C-2AD988C6DC22}"/>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409536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BE77-5392-F2AD-2320-5D0C2CB8D8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D5CC31-7198-84BD-D4AB-32DEBE178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F31D6C-C07D-9B72-B2D7-4E7EC43A4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77E126-3440-1F32-BF63-A5B2329E01DD}"/>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6" name="Footer Placeholder 5">
            <a:extLst>
              <a:ext uri="{FF2B5EF4-FFF2-40B4-BE49-F238E27FC236}">
                <a16:creationId xmlns:a16="http://schemas.microsoft.com/office/drawing/2014/main" id="{7377898B-AD3A-D44A-562A-26862BD94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7E5856-6676-A61D-B3F6-A3F2128E79FE}"/>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169741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07F0-7858-362C-1C2E-9B4BC97A7D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7E601F-683B-9EE2-E651-049467A0C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44D933-872A-EFE7-0F79-D561D4484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28C36ED-AF2D-EFF9-8B85-247FF3E05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FA91A-84DB-A102-9383-F9ABE7859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CCDF21-12EB-4EFE-36AA-0FAF2AC15932}"/>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8" name="Footer Placeholder 7">
            <a:extLst>
              <a:ext uri="{FF2B5EF4-FFF2-40B4-BE49-F238E27FC236}">
                <a16:creationId xmlns:a16="http://schemas.microsoft.com/office/drawing/2014/main" id="{6BC3EACD-9A0B-7592-650C-1ED2AC54B7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E5435F-7CA1-7893-68A4-9BA2D907A25A}"/>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36675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99B7-444F-5AFD-DFF6-6F41B8FC2A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D3ED1B8-FA06-2D00-D57E-D1E30AA1814E}"/>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4" name="Footer Placeholder 3">
            <a:extLst>
              <a:ext uri="{FF2B5EF4-FFF2-40B4-BE49-F238E27FC236}">
                <a16:creationId xmlns:a16="http://schemas.microsoft.com/office/drawing/2014/main" id="{308046FB-CC80-BF94-6E39-005C64C041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D39C423-6695-EBD3-B894-3842048B3D62}"/>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37484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B5C17-93E4-A171-3F8F-6F4063958B7E}"/>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3" name="Footer Placeholder 2">
            <a:extLst>
              <a:ext uri="{FF2B5EF4-FFF2-40B4-BE49-F238E27FC236}">
                <a16:creationId xmlns:a16="http://schemas.microsoft.com/office/drawing/2014/main" id="{E3FF3F2D-A381-D5E1-B937-3AD52F0FE0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30A84E-9B57-0F6F-6A8A-334D9AAED787}"/>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312437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CA9D-C78A-0770-7CE9-3681832BB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1E8B26-1080-2063-A5E9-AF7345760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899A13-CECE-FF5A-7444-3725C1351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B6CBA-6C05-7078-8589-F024F3CC616D}"/>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6" name="Footer Placeholder 5">
            <a:extLst>
              <a:ext uri="{FF2B5EF4-FFF2-40B4-BE49-F238E27FC236}">
                <a16:creationId xmlns:a16="http://schemas.microsoft.com/office/drawing/2014/main" id="{CFEFBF72-9EE6-1456-127F-5EC703D81E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2BED6-C32E-B286-3FB7-E192448B0F87}"/>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250493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ECB-8710-41CD-4499-F8F8BB006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FA9A33-04D5-AC39-C96B-F433787F0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3D3204-AF64-359B-C08D-832055AB4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1231E-2D06-986B-766A-E1588AF9A8A3}"/>
              </a:ext>
            </a:extLst>
          </p:cNvPr>
          <p:cNvSpPr>
            <a:spLocks noGrp="1"/>
          </p:cNvSpPr>
          <p:nvPr>
            <p:ph type="dt" sz="half" idx="10"/>
          </p:nvPr>
        </p:nvSpPr>
        <p:spPr/>
        <p:txBody>
          <a:bodyPr/>
          <a:lstStyle/>
          <a:p>
            <a:fld id="{C35C411C-6669-4C95-95D1-925209A55DA4}" type="datetimeFigureOut">
              <a:rPr lang="en-GB" smtClean="0"/>
              <a:t>17/07/2023</a:t>
            </a:fld>
            <a:endParaRPr lang="en-GB"/>
          </a:p>
        </p:txBody>
      </p:sp>
      <p:sp>
        <p:nvSpPr>
          <p:cNvPr id="6" name="Footer Placeholder 5">
            <a:extLst>
              <a:ext uri="{FF2B5EF4-FFF2-40B4-BE49-F238E27FC236}">
                <a16:creationId xmlns:a16="http://schemas.microsoft.com/office/drawing/2014/main" id="{4A456778-4FAE-56E2-1F77-8E87D5290C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7D2C25-70E9-FECF-BD09-67FF86C4C7A0}"/>
              </a:ext>
            </a:extLst>
          </p:cNvPr>
          <p:cNvSpPr>
            <a:spLocks noGrp="1"/>
          </p:cNvSpPr>
          <p:nvPr>
            <p:ph type="sldNum" sz="quarter" idx="12"/>
          </p:nvPr>
        </p:nvSpPr>
        <p:spPr/>
        <p:txBody>
          <a:bodyPr/>
          <a:lstStyle/>
          <a:p>
            <a:fld id="{520F5AB3-6797-4A52-B602-BE28DB385CFC}" type="slidenum">
              <a:rPr lang="en-GB" smtClean="0"/>
              <a:t>‹#›</a:t>
            </a:fld>
            <a:endParaRPr lang="en-GB"/>
          </a:p>
        </p:txBody>
      </p:sp>
    </p:spTree>
    <p:extLst>
      <p:ext uri="{BB962C8B-B14F-4D97-AF65-F5344CB8AC3E}">
        <p14:creationId xmlns:p14="http://schemas.microsoft.com/office/powerpoint/2010/main" val="182629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20698-19E3-1052-E631-ECA0B3733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48C192-CD0B-1DBF-0DED-00390F837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B3227F-7447-2A86-9723-D9BB7875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C411C-6669-4C95-95D1-925209A55DA4}" type="datetimeFigureOut">
              <a:rPr lang="en-GB" smtClean="0"/>
              <a:t>17/07/2023</a:t>
            </a:fld>
            <a:endParaRPr lang="en-GB"/>
          </a:p>
        </p:txBody>
      </p:sp>
      <p:sp>
        <p:nvSpPr>
          <p:cNvPr id="5" name="Footer Placeholder 4">
            <a:extLst>
              <a:ext uri="{FF2B5EF4-FFF2-40B4-BE49-F238E27FC236}">
                <a16:creationId xmlns:a16="http://schemas.microsoft.com/office/drawing/2014/main" id="{7A5F063A-40CB-A3E6-A2BC-402D1D15D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5DA6D3-1F1B-5265-0C60-79C9425A7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F5AB3-6797-4A52-B602-BE28DB385CFC}" type="slidenum">
              <a:rPr lang="en-GB" smtClean="0"/>
              <a:t>‹#›</a:t>
            </a:fld>
            <a:endParaRPr lang="en-GB"/>
          </a:p>
        </p:txBody>
      </p:sp>
    </p:spTree>
    <p:extLst>
      <p:ext uri="{BB962C8B-B14F-4D97-AF65-F5344CB8AC3E}">
        <p14:creationId xmlns:p14="http://schemas.microsoft.com/office/powerpoint/2010/main" val="1804490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6B1B-132F-8697-3125-94F8A8C66A5A}"/>
              </a:ext>
            </a:extLst>
          </p:cNvPr>
          <p:cNvSpPr>
            <a:spLocks noGrp="1"/>
          </p:cNvSpPr>
          <p:nvPr>
            <p:ph type="ctrTitle"/>
          </p:nvPr>
        </p:nvSpPr>
        <p:spPr>
          <a:xfrm>
            <a:off x="1524000" y="135347"/>
            <a:ext cx="9144000" cy="1238711"/>
          </a:xfrm>
        </p:spPr>
        <p:txBody>
          <a:bodyPr/>
          <a:lstStyle/>
          <a:p>
            <a:r>
              <a:rPr lang="en-GB" b="1" dirty="0">
                <a:solidFill>
                  <a:schemeClr val="bg1"/>
                </a:solidFill>
                <a:latin typeface="Megrim" panose="02000603000000000000" pitchFamily="2" charset="0"/>
              </a:rPr>
              <a:t>PORTALE SENOFONTE</a:t>
            </a:r>
          </a:p>
        </p:txBody>
      </p:sp>
      <p:pic>
        <p:nvPicPr>
          <p:cNvPr id="5" name="Picture 4" descr="A white circle with a spiral in the middle&#10;&#10;Description automatically generated">
            <a:extLst>
              <a:ext uri="{FF2B5EF4-FFF2-40B4-BE49-F238E27FC236}">
                <a16:creationId xmlns:a16="http://schemas.microsoft.com/office/drawing/2014/main" id="{CD65817E-70BC-F8F6-0A82-D4ACD629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464" y="1374058"/>
            <a:ext cx="4345072" cy="4414928"/>
          </a:xfrm>
          <a:prstGeom prst="rect">
            <a:avLst/>
          </a:prstGeom>
        </p:spPr>
      </p:pic>
      <p:sp>
        <p:nvSpPr>
          <p:cNvPr id="6" name="TextBox 5">
            <a:extLst>
              <a:ext uri="{FF2B5EF4-FFF2-40B4-BE49-F238E27FC236}">
                <a16:creationId xmlns:a16="http://schemas.microsoft.com/office/drawing/2014/main" id="{376F423C-CD69-2454-8D37-3A4F3E423FD0}"/>
              </a:ext>
            </a:extLst>
          </p:cNvPr>
          <p:cNvSpPr txBox="1"/>
          <p:nvPr/>
        </p:nvSpPr>
        <p:spPr>
          <a:xfrm>
            <a:off x="2530576" y="6130414"/>
            <a:ext cx="7095206" cy="369332"/>
          </a:xfrm>
          <a:prstGeom prst="rect">
            <a:avLst/>
          </a:prstGeom>
          <a:noFill/>
        </p:spPr>
        <p:txBody>
          <a:bodyPr wrap="square" rtlCol="0">
            <a:spAutoFit/>
          </a:bodyPr>
          <a:lstStyle/>
          <a:p>
            <a:r>
              <a:rPr lang="en-GB" dirty="0">
                <a:solidFill>
                  <a:schemeClr val="bg1"/>
                </a:solidFill>
                <a:latin typeface="Times New Roman" panose="02020603050405020304" pitchFamily="18" charset="0"/>
                <a:cs typeface="Times New Roman" panose="02020603050405020304" pitchFamily="18" charset="0"/>
              </a:rPr>
              <a:t>Diego Canali - Digital Humanities e </a:t>
            </a:r>
            <a:r>
              <a:rPr lang="en-GB" dirty="0" err="1">
                <a:solidFill>
                  <a:schemeClr val="bg1"/>
                </a:solidFill>
                <a:latin typeface="Times New Roman" panose="02020603050405020304" pitchFamily="18" charset="0"/>
                <a:cs typeface="Times New Roman" panose="02020603050405020304" pitchFamily="18" charset="0"/>
              </a:rPr>
              <a:t>Patrimonio</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Culturale</a:t>
            </a:r>
            <a:r>
              <a:rPr lang="en-GB" dirty="0">
                <a:solidFill>
                  <a:schemeClr val="bg1"/>
                </a:solidFill>
                <a:latin typeface="Times New Roman" panose="02020603050405020304" pitchFamily="18" charset="0"/>
                <a:cs typeface="Times New Roman" panose="02020603050405020304" pitchFamily="18" charset="0"/>
              </a:rPr>
              <a:t> – </a:t>
            </a:r>
            <a:r>
              <a:rPr lang="en-GB" dirty="0" err="1">
                <a:solidFill>
                  <a:schemeClr val="bg1"/>
                </a:solidFill>
                <a:latin typeface="Times New Roman" panose="02020603050405020304" pitchFamily="18" charset="0"/>
                <a:cs typeface="Times New Roman" panose="02020603050405020304" pitchFamily="18" charset="0"/>
              </a:rPr>
              <a:t>a.a.</a:t>
            </a:r>
            <a:r>
              <a:rPr lang="en-GB" dirty="0">
                <a:solidFill>
                  <a:schemeClr val="bg1"/>
                </a:solidFill>
                <a:latin typeface="Times New Roman" panose="02020603050405020304" pitchFamily="18" charset="0"/>
                <a:cs typeface="Times New Roman" panose="02020603050405020304" pitchFamily="18" charset="0"/>
              </a:rPr>
              <a:t> 2022-2023</a:t>
            </a:r>
          </a:p>
        </p:txBody>
      </p:sp>
    </p:spTree>
    <p:extLst>
      <p:ext uri="{BB962C8B-B14F-4D97-AF65-F5344CB8AC3E}">
        <p14:creationId xmlns:p14="http://schemas.microsoft.com/office/powerpoint/2010/main" val="423502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A044-CEA9-E637-D65D-7D393BDCF1AE}"/>
              </a:ext>
            </a:extLst>
          </p:cNvPr>
          <p:cNvSpPr>
            <a:spLocks noGrp="1"/>
          </p:cNvSpPr>
          <p:nvPr>
            <p:ph type="title"/>
          </p:nvPr>
        </p:nvSpPr>
        <p:spPr>
          <a:xfrm>
            <a:off x="1909916" y="251525"/>
            <a:ext cx="9387348" cy="559107"/>
          </a:xfrm>
        </p:spPr>
        <p:txBody>
          <a:bodyPr>
            <a:normAutofit fontScale="90000"/>
          </a:bodyPr>
          <a:lstStyle/>
          <a:p>
            <a:r>
              <a:rPr lang="en-GB" b="1" dirty="0">
                <a:solidFill>
                  <a:schemeClr val="bg1"/>
                </a:solidFill>
                <a:latin typeface="Megrim" panose="02000603000000000000" pitchFamily="2" charset="0"/>
              </a:rPr>
              <a:t>PORTALE SENOFONTE – L’IDEA</a:t>
            </a:r>
          </a:p>
        </p:txBody>
      </p:sp>
      <p:pic>
        <p:nvPicPr>
          <p:cNvPr id="5" name="Content Placeholder 4" descr="A white circle with a spiral on it&#10;&#10;Description automatically generated">
            <a:extLst>
              <a:ext uri="{FF2B5EF4-FFF2-40B4-BE49-F238E27FC236}">
                <a16:creationId xmlns:a16="http://schemas.microsoft.com/office/drawing/2014/main" id="{91C59941-C0C7-90F6-D27A-14F61E6A1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829176" cy="1371882"/>
          </a:xfrm>
        </p:spPr>
      </p:pic>
      <p:sp>
        <p:nvSpPr>
          <p:cNvPr id="7" name="TextBox 6">
            <a:extLst>
              <a:ext uri="{FF2B5EF4-FFF2-40B4-BE49-F238E27FC236}">
                <a16:creationId xmlns:a16="http://schemas.microsoft.com/office/drawing/2014/main" id="{69438180-22CF-7F66-76CB-A54550226063}"/>
              </a:ext>
            </a:extLst>
          </p:cNvPr>
          <p:cNvSpPr txBox="1"/>
          <p:nvPr/>
        </p:nvSpPr>
        <p:spPr>
          <a:xfrm>
            <a:off x="299883" y="1484671"/>
            <a:ext cx="11592233" cy="5062924"/>
          </a:xfrm>
          <a:prstGeom prst="rect">
            <a:avLst/>
          </a:prstGeom>
          <a:noFill/>
        </p:spPr>
        <p:txBody>
          <a:bodyPr wrap="square" rtlCol="0">
            <a:spAutoFit/>
          </a:bodyPr>
          <a:lstStyle/>
          <a:p>
            <a:pPr marL="342900" indent="-342900" algn="just">
              <a:buFont typeface="Wingdings" panose="05000000000000000000" pitchFamily="2" charset="2"/>
              <a:buChar char="ü"/>
            </a:pPr>
            <a:r>
              <a:rPr lang="it-IT" sz="1900" dirty="0">
                <a:solidFill>
                  <a:schemeClr val="bg1"/>
                </a:solidFill>
                <a:latin typeface="Times New Roman" panose="02020603050405020304" pitchFamily="18" charset="0"/>
              </a:rPr>
              <a:t>U</a:t>
            </a:r>
            <a:r>
              <a:rPr lang="it-IT" sz="1900" b="0" i="0" dirty="0">
                <a:solidFill>
                  <a:schemeClr val="bg1"/>
                </a:solidFill>
                <a:effectLst/>
                <a:latin typeface="Times New Roman" panose="02020603050405020304" pitchFamily="18" charset="0"/>
              </a:rPr>
              <a:t>n portale d'accesso a (o un aggregatore di) tutti i contenuti inerenti alla figura di Senofonte di Atene, con la raccolta di tutte le sue opere, il cui testo dovrà essere riportato in lingua originale (greco antico), in traduzione italiana ed inglese; </a:t>
            </a:r>
          </a:p>
          <a:p>
            <a:pPr marL="342900" indent="-342900" algn="just">
              <a:buFont typeface="Wingdings" panose="05000000000000000000" pitchFamily="2" charset="2"/>
              <a:buChar char="ü"/>
            </a:pPr>
            <a:endParaRPr lang="it-IT" sz="1900" b="0" i="0" dirty="0">
              <a:solidFill>
                <a:schemeClr val="bg1"/>
              </a:solidFill>
              <a:effectLst/>
              <a:latin typeface="Times New Roman" panose="02020603050405020304" pitchFamily="18" charset="0"/>
            </a:endParaRPr>
          </a:p>
          <a:p>
            <a:pPr marL="342900" indent="-342900" algn="just">
              <a:buFont typeface="Wingdings" panose="05000000000000000000" pitchFamily="2" charset="2"/>
              <a:buChar char="ü"/>
            </a:pPr>
            <a:r>
              <a:rPr lang="it-IT" sz="1900" b="0" i="0" dirty="0">
                <a:solidFill>
                  <a:schemeClr val="bg1"/>
                </a:solidFill>
                <a:effectLst/>
                <a:latin typeface="Times New Roman" panose="02020603050405020304" pitchFamily="18" charset="0"/>
              </a:rPr>
              <a:t>Oltre alle opere riportate in </a:t>
            </a:r>
            <a:r>
              <a:rPr lang="it-IT" sz="1900" b="1" i="0" dirty="0">
                <a:solidFill>
                  <a:schemeClr val="bg1"/>
                </a:solidFill>
                <a:effectLst/>
                <a:latin typeface="Times New Roman" panose="02020603050405020304" pitchFamily="18" charset="0"/>
              </a:rPr>
              <a:t>Full-text</a:t>
            </a:r>
            <a:r>
              <a:rPr lang="it-IT" sz="1900" b="0" i="0" dirty="0">
                <a:solidFill>
                  <a:schemeClr val="bg1"/>
                </a:solidFill>
                <a:effectLst/>
                <a:latin typeface="Times New Roman" panose="02020603050405020304" pitchFamily="18" charset="0"/>
              </a:rPr>
              <a:t>, l'idea è quella di raccogliere altre tipologie di documenti, elettronici e non, inerenti alle opere di Senofonte, alle figure e alla tradizione correlata all'autore (video, audio, film, podcast, </a:t>
            </a:r>
            <a:r>
              <a:rPr lang="it-IT" sz="1900" b="1" i="0" dirty="0">
                <a:solidFill>
                  <a:schemeClr val="bg1"/>
                </a:solidFill>
                <a:effectLst/>
                <a:latin typeface="Times New Roman" panose="02020603050405020304" pitchFamily="18" charset="0"/>
              </a:rPr>
              <a:t>manoscritti</a:t>
            </a:r>
            <a:r>
              <a:rPr lang="it-IT" sz="1900" b="0" i="0" dirty="0">
                <a:solidFill>
                  <a:schemeClr val="bg1"/>
                </a:solidFill>
                <a:effectLst/>
                <a:latin typeface="Times New Roman" panose="02020603050405020304" pitchFamily="18" charset="0"/>
              </a:rPr>
              <a:t>, immagini, trascrizioni diplomatiche dei manoscritti, bibliografia...). Insomma, </a:t>
            </a:r>
            <a:r>
              <a:rPr lang="it-IT" sz="1900" b="1" i="0" dirty="0">
                <a:solidFill>
                  <a:schemeClr val="bg1"/>
                </a:solidFill>
                <a:effectLst/>
                <a:latin typeface="Times New Roman" panose="02020603050405020304" pitchFamily="18" charset="0"/>
              </a:rPr>
              <a:t>Portale</a:t>
            </a:r>
            <a:r>
              <a:rPr lang="it-IT" sz="1900" b="0" i="0" dirty="0">
                <a:solidFill>
                  <a:schemeClr val="bg1"/>
                </a:solidFill>
                <a:effectLst/>
                <a:latin typeface="Times New Roman" panose="02020603050405020304" pitchFamily="18" charset="0"/>
              </a:rPr>
              <a:t> </a:t>
            </a:r>
            <a:r>
              <a:rPr lang="it-IT" sz="1900" b="1" i="0" dirty="0">
                <a:solidFill>
                  <a:schemeClr val="bg1"/>
                </a:solidFill>
                <a:effectLst/>
                <a:latin typeface="Times New Roman" panose="02020603050405020304" pitchFamily="18" charset="0"/>
              </a:rPr>
              <a:t>Senofonte</a:t>
            </a:r>
            <a:r>
              <a:rPr lang="it-IT" sz="1900" b="0" i="0" dirty="0">
                <a:solidFill>
                  <a:schemeClr val="bg1"/>
                </a:solidFill>
                <a:effectLst/>
                <a:latin typeface="Times New Roman" panose="02020603050405020304" pitchFamily="18" charset="0"/>
              </a:rPr>
              <a:t> vuol essere un portale d'accesso a tutto ciò che, da vicino o da lontano, ha qualcosa a che fare con la figura di quest'uomo vissuto oltre due millenni prima di noi. </a:t>
            </a:r>
          </a:p>
          <a:p>
            <a:pPr marL="342900" indent="-342900" algn="just">
              <a:buFont typeface="Wingdings" panose="05000000000000000000" pitchFamily="2" charset="2"/>
              <a:buChar char="ü"/>
            </a:pPr>
            <a:endParaRPr lang="it-IT" sz="1900" b="0" i="0" dirty="0">
              <a:solidFill>
                <a:schemeClr val="bg1"/>
              </a:solidFill>
              <a:effectLst/>
              <a:latin typeface="Times New Roman" panose="02020603050405020304" pitchFamily="18" charset="0"/>
            </a:endParaRPr>
          </a:p>
          <a:p>
            <a:pPr marL="342900" indent="-342900" algn="just">
              <a:buFont typeface="Wingdings" panose="05000000000000000000" pitchFamily="2" charset="2"/>
              <a:buChar char="ü"/>
            </a:pPr>
            <a:r>
              <a:rPr lang="it-IT" sz="1900" b="0" i="0" dirty="0">
                <a:solidFill>
                  <a:schemeClr val="bg1"/>
                </a:solidFill>
                <a:effectLst/>
                <a:latin typeface="Times New Roman" panose="02020603050405020304" pitchFamily="18" charset="0"/>
              </a:rPr>
              <a:t>L'idea nasce dal desiderio di ridare voce a Senofonte, sempre adombrato dalla luce del mistico Platone, suo contemporaneo e forse amico. Nonostante i suoi scritti risultino qualitativamente inferiori rispetto a quelli del filosofo, penso sia importante sottolineare il valore degli scritti senofontei, in quanto ci aiuta</a:t>
            </a:r>
            <a:r>
              <a:rPr lang="en-GB" sz="1900" b="0" i="0" dirty="0">
                <a:solidFill>
                  <a:schemeClr val="bg1"/>
                </a:solidFill>
                <a:effectLst/>
                <a:latin typeface="Times New Roman" panose="02020603050405020304" pitchFamily="18" charset="0"/>
              </a:rPr>
              <a:t>no ad </a:t>
            </a:r>
            <a:r>
              <a:rPr lang="en-GB" sz="1900" b="0" i="0" dirty="0" err="1">
                <a:solidFill>
                  <a:schemeClr val="bg1"/>
                </a:solidFill>
                <a:effectLst/>
                <a:latin typeface="Times New Roman" panose="02020603050405020304" pitchFamily="18" charset="0"/>
              </a:rPr>
              <a:t>esempio</a:t>
            </a:r>
            <a:r>
              <a:rPr lang="it-IT" sz="1900" b="0" i="0" dirty="0">
                <a:solidFill>
                  <a:schemeClr val="bg1"/>
                </a:solidFill>
                <a:effectLst/>
                <a:latin typeface="Times New Roman" panose="02020603050405020304" pitchFamily="18" charset="0"/>
              </a:rPr>
              <a:t> a vedere un altro lato della figura di Socrate, descritta da Platone in modo troppo positivo e misticheggiante. </a:t>
            </a:r>
          </a:p>
          <a:p>
            <a:pPr marL="342900" indent="-342900" algn="just">
              <a:buFont typeface="Wingdings" panose="05000000000000000000" pitchFamily="2" charset="2"/>
              <a:buChar char="ü"/>
            </a:pPr>
            <a:endParaRPr lang="it-IT" sz="1900" b="0" i="0" dirty="0">
              <a:solidFill>
                <a:schemeClr val="bg1"/>
              </a:solidFill>
              <a:effectLst/>
              <a:latin typeface="Times New Roman" panose="02020603050405020304" pitchFamily="18" charset="0"/>
            </a:endParaRPr>
          </a:p>
          <a:p>
            <a:pPr marL="342900" indent="-342900" algn="just">
              <a:buFont typeface="Wingdings" panose="05000000000000000000" pitchFamily="2" charset="2"/>
              <a:buChar char="ü"/>
            </a:pPr>
            <a:r>
              <a:rPr lang="it-IT" sz="1900" dirty="0">
                <a:solidFill>
                  <a:schemeClr val="bg1"/>
                </a:solidFill>
                <a:latin typeface="Times New Roman" panose="02020603050405020304" pitchFamily="18" charset="0"/>
              </a:rPr>
              <a:t>Inoltre, al di là del confronto con Platone, Senofonte ci restituisce uno spaccato storico della crisi di Atene tra V e IV secolo a.C., pur facendolo dal suo punto di vista di aristocratico conservatore</a:t>
            </a:r>
            <a:endParaRPr lang="en-GB" sz="1900" dirty="0">
              <a:solidFill>
                <a:schemeClr val="bg1"/>
              </a:solidFill>
            </a:endParaRPr>
          </a:p>
        </p:txBody>
      </p:sp>
    </p:spTree>
    <p:extLst>
      <p:ext uri="{BB962C8B-B14F-4D97-AF65-F5344CB8AC3E}">
        <p14:creationId xmlns:p14="http://schemas.microsoft.com/office/powerpoint/2010/main" val="303631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B7B4-529F-062A-3895-AC46CAD1CAFC}"/>
              </a:ext>
            </a:extLst>
          </p:cNvPr>
          <p:cNvSpPr>
            <a:spLocks noGrp="1"/>
          </p:cNvSpPr>
          <p:nvPr>
            <p:ph type="title"/>
          </p:nvPr>
        </p:nvSpPr>
        <p:spPr>
          <a:xfrm>
            <a:off x="1740685" y="137382"/>
            <a:ext cx="10002565" cy="688258"/>
          </a:xfrm>
        </p:spPr>
        <p:txBody>
          <a:bodyPr>
            <a:normAutofit fontScale="90000"/>
          </a:bodyPr>
          <a:lstStyle/>
          <a:p>
            <a:r>
              <a:rPr lang="en-GB" b="1" dirty="0">
                <a:solidFill>
                  <a:schemeClr val="bg1"/>
                </a:solidFill>
                <a:latin typeface="Megrim" panose="02000603000000000000" pitchFamily="2" charset="0"/>
              </a:rPr>
              <a:t>PORTALE SENOFONTE – ITEMS</a:t>
            </a:r>
            <a:endParaRPr lang="en-GB" dirty="0"/>
          </a:p>
        </p:txBody>
      </p:sp>
      <p:sp>
        <p:nvSpPr>
          <p:cNvPr id="3" name="Content Placeholder 2">
            <a:extLst>
              <a:ext uri="{FF2B5EF4-FFF2-40B4-BE49-F238E27FC236}">
                <a16:creationId xmlns:a16="http://schemas.microsoft.com/office/drawing/2014/main" id="{91D26F05-389F-901A-995A-6413782D85A2}"/>
              </a:ext>
            </a:extLst>
          </p:cNvPr>
          <p:cNvSpPr>
            <a:spLocks noGrp="1"/>
          </p:cNvSpPr>
          <p:nvPr>
            <p:ph idx="1"/>
          </p:nvPr>
        </p:nvSpPr>
        <p:spPr>
          <a:xfrm>
            <a:off x="200967" y="1371882"/>
            <a:ext cx="11716378" cy="5270078"/>
          </a:xfrm>
        </p:spPr>
        <p:txBody>
          <a:bodyPr>
            <a:normAutofit lnSpcReduction="10000"/>
          </a:bodyPr>
          <a:lstStyle/>
          <a:p>
            <a:pPr marL="0" indent="0" algn="ctr">
              <a:buNone/>
            </a:pPr>
            <a:r>
              <a:rPr lang="it-IT" altLang="en-US" sz="1800" b="1" dirty="0">
                <a:solidFill>
                  <a:schemeClr val="bg1"/>
                </a:solidFill>
                <a:latin typeface="Times New Roman" panose="02020603050405020304" pitchFamily="18" charset="0"/>
                <a:cs typeface="Times New Roman" panose="02020603050405020304" pitchFamily="18" charset="0"/>
              </a:rPr>
              <a:t>GLI ITEMS PRINCIPALI:</a:t>
            </a:r>
          </a:p>
          <a:p>
            <a:pPr algn="just">
              <a:buFont typeface="Wingdings" panose="05000000000000000000" pitchFamily="2" charset="2"/>
              <a:buChar char="ü"/>
            </a:pPr>
            <a:r>
              <a:rPr lang="it-IT" altLang="en-US" sz="1800" b="1" u="sng" dirty="0">
                <a:solidFill>
                  <a:schemeClr val="bg1"/>
                </a:solidFill>
                <a:latin typeface="Times New Roman" panose="02020603050405020304" pitchFamily="18" charset="0"/>
                <a:cs typeface="Times New Roman" panose="02020603050405020304" pitchFamily="18" charset="0"/>
              </a:rPr>
              <a:t>Testi</a:t>
            </a:r>
            <a:r>
              <a:rPr lang="it-IT" altLang="en-US" sz="1800" dirty="0">
                <a:solidFill>
                  <a:schemeClr val="bg1"/>
                </a:solidFill>
                <a:latin typeface="Times New Roman" panose="02020603050405020304" pitchFamily="18" charset="0"/>
                <a:cs typeface="Times New Roman" panose="02020603050405020304" pitchFamily="18" charset="0"/>
              </a:rPr>
              <a:t>: trascritti in full text nel documento .html, marcati in XML/TEI in un file.xml esterno e richiamato nell’&lt;head&gt; tramite link. Servirà lavorare sull’aspetto di layout e di restituzione del testo marcato, basandosi sulle indicazioni di </a:t>
            </a:r>
            <a:r>
              <a:rPr lang="it-IT" altLang="en-US" sz="1800" b="1" dirty="0">
                <a:solidFill>
                  <a:schemeClr val="bg1"/>
                </a:solidFill>
                <a:latin typeface="Times New Roman" panose="02020603050405020304" pitchFamily="18" charset="0"/>
                <a:cs typeface="Times New Roman" panose="02020603050405020304" pitchFamily="18" charset="0"/>
              </a:rPr>
              <a:t>EVT</a:t>
            </a:r>
            <a:r>
              <a:rPr lang="it-IT" altLang="en-US" sz="1800" dirty="0">
                <a:solidFill>
                  <a:schemeClr val="bg1"/>
                </a:solidFill>
                <a:latin typeface="Times New Roman" panose="02020603050405020304" pitchFamily="18" charset="0"/>
                <a:cs typeface="Times New Roman" panose="02020603050405020304" pitchFamily="18" charset="0"/>
              </a:rPr>
              <a:t> (Edition </a:t>
            </a:r>
            <a:r>
              <a:rPr lang="it-IT" altLang="en-US" sz="1800" dirty="0" err="1">
                <a:solidFill>
                  <a:schemeClr val="bg1"/>
                </a:solidFill>
                <a:latin typeface="Times New Roman" panose="02020603050405020304" pitchFamily="18" charset="0"/>
                <a:cs typeface="Times New Roman" panose="02020603050405020304" pitchFamily="18" charset="0"/>
              </a:rPr>
              <a:t>Visualization</a:t>
            </a:r>
            <a:r>
              <a:rPr lang="it-IT" altLang="en-US" sz="1800" dirty="0">
                <a:solidFill>
                  <a:schemeClr val="bg1"/>
                </a:solidFill>
                <a:latin typeface="Times New Roman" panose="02020603050405020304" pitchFamily="18" charset="0"/>
                <a:cs typeface="Times New Roman" panose="02020603050405020304" pitchFamily="18" charset="0"/>
              </a:rPr>
              <a:t> Technology), in particolare occorrerà studiare il linguaggio XSLT 2.0 e JavaScript. (vedi README.html di EVT, paragrafo «How </a:t>
            </a:r>
            <a:r>
              <a:rPr lang="it-IT" altLang="en-US" sz="1800" dirty="0" err="1">
                <a:solidFill>
                  <a:schemeClr val="bg1"/>
                </a:solidFill>
                <a:latin typeface="Times New Roman" panose="02020603050405020304" pitchFamily="18" charset="0"/>
                <a:cs typeface="Times New Roman" panose="02020603050405020304" pitchFamily="18" charset="0"/>
              </a:rPr>
              <a:t>it</a:t>
            </a:r>
            <a:r>
              <a:rPr lang="it-IT" altLang="en-US" sz="1800" dirty="0">
                <a:solidFill>
                  <a:schemeClr val="bg1"/>
                </a:solidFill>
                <a:latin typeface="Times New Roman" panose="02020603050405020304" pitchFamily="18" charset="0"/>
                <a:cs typeface="Times New Roman" panose="02020603050405020304" pitchFamily="18" charset="0"/>
              </a:rPr>
              <a:t> works»). </a:t>
            </a:r>
          </a:p>
          <a:p>
            <a:pPr algn="just">
              <a:buFont typeface="Wingdings" panose="05000000000000000000" pitchFamily="2" charset="2"/>
              <a:buChar char="ü"/>
            </a:pPr>
            <a:r>
              <a:rPr lang="it-IT" altLang="en-US" sz="1800" b="1" u="sng" dirty="0">
                <a:solidFill>
                  <a:schemeClr val="bg1"/>
                </a:solidFill>
                <a:latin typeface="Times New Roman" panose="02020603050405020304" pitchFamily="18" charset="0"/>
                <a:cs typeface="Times New Roman" panose="02020603050405020304" pitchFamily="18" charset="0"/>
              </a:rPr>
              <a:t>Manoscritti</a:t>
            </a:r>
            <a:r>
              <a:rPr lang="it-IT" altLang="en-US" sz="1800" dirty="0">
                <a:solidFill>
                  <a:schemeClr val="bg1"/>
                </a:solidFill>
                <a:latin typeface="Times New Roman" panose="02020603050405020304" pitchFamily="18" charset="0"/>
                <a:cs typeface="Times New Roman" panose="02020603050405020304" pitchFamily="18" charset="0"/>
              </a:rPr>
              <a:t>: per ogni testo, si sceglierà un’edizione critica di riferimento, si riporterà un’immagine dello </a:t>
            </a:r>
            <a:r>
              <a:rPr lang="it-IT" altLang="en-US" sz="1800" i="1" dirty="0">
                <a:solidFill>
                  <a:schemeClr val="bg1"/>
                </a:solidFill>
                <a:latin typeface="Times New Roman" panose="02020603050405020304" pitchFamily="18" charset="0"/>
                <a:cs typeface="Times New Roman" panose="02020603050405020304" pitchFamily="18" charset="0"/>
              </a:rPr>
              <a:t>stemma </a:t>
            </a:r>
            <a:r>
              <a:rPr lang="it-IT" altLang="en-US" sz="1800" i="1" dirty="0" err="1">
                <a:solidFill>
                  <a:schemeClr val="bg1"/>
                </a:solidFill>
                <a:latin typeface="Times New Roman" panose="02020603050405020304" pitchFamily="18" charset="0"/>
                <a:cs typeface="Times New Roman" panose="02020603050405020304" pitchFamily="18" charset="0"/>
              </a:rPr>
              <a:t>codicum</a:t>
            </a:r>
            <a:r>
              <a:rPr lang="it-IT" altLang="en-US" sz="1800" dirty="0">
                <a:solidFill>
                  <a:schemeClr val="bg1"/>
                </a:solidFill>
                <a:latin typeface="Times New Roman" panose="02020603050405020304" pitchFamily="18" charset="0"/>
                <a:cs typeface="Times New Roman" panose="02020603050405020304" pitchFamily="18" charset="0"/>
              </a:rPr>
              <a:t>, e si passerà alla descrizione di ciascun manoscritto, da inserire in una tabella che raccoglierà questa serie di informazioni: Lettera greca identificativa; Nome esteso del codice; Data di composizione del codice; Immagine della pagina di incipit; Testo pieno in formato .</a:t>
            </a:r>
            <a:r>
              <a:rPr lang="it-IT" altLang="en-US" sz="1800" dirty="0" err="1">
                <a:solidFill>
                  <a:schemeClr val="bg1"/>
                </a:solidFill>
                <a:latin typeface="Times New Roman" panose="02020603050405020304" pitchFamily="18" charset="0"/>
                <a:cs typeface="Times New Roman" panose="02020603050405020304" pitchFamily="18" charset="0"/>
              </a:rPr>
              <a:t>txt</a:t>
            </a:r>
            <a:r>
              <a:rPr lang="it-IT" altLang="en-US" sz="1800" dirty="0">
                <a:solidFill>
                  <a:schemeClr val="bg1"/>
                </a:solidFill>
                <a:latin typeface="Times New Roman" panose="02020603050405020304" pitchFamily="18" charset="0"/>
                <a:cs typeface="Times New Roman" panose="02020603050405020304" pitchFamily="18" charset="0"/>
              </a:rPr>
              <a:t> o .xml (già marcato); Link al sito dell’istituzione che ospita la versione digitale del codice; Colonna dei metadati</a:t>
            </a:r>
          </a:p>
          <a:p>
            <a:pPr marL="0" indent="0" algn="ctr">
              <a:buNone/>
            </a:pPr>
            <a:r>
              <a:rPr lang="it-IT" altLang="en-US" sz="1800" b="1" dirty="0">
                <a:solidFill>
                  <a:schemeClr val="bg1"/>
                </a:solidFill>
                <a:latin typeface="Times New Roman" panose="02020603050405020304" pitchFamily="18" charset="0"/>
                <a:cs typeface="Times New Roman" panose="02020603050405020304" pitchFamily="18" charset="0"/>
              </a:rPr>
              <a:t>ALTRI ITEMS:</a:t>
            </a:r>
          </a:p>
          <a:p>
            <a:pPr algn="just">
              <a:buFont typeface="Wingdings" panose="05000000000000000000" pitchFamily="2" charset="2"/>
              <a:buChar char="ü"/>
            </a:pPr>
            <a:r>
              <a:rPr lang="it-IT" altLang="en-US" sz="1800" b="1" u="sng" dirty="0">
                <a:solidFill>
                  <a:schemeClr val="bg1"/>
                </a:solidFill>
                <a:latin typeface="Times New Roman" panose="02020603050405020304" pitchFamily="18" charset="0"/>
                <a:cs typeface="Times New Roman" panose="02020603050405020304" pitchFamily="18" charset="0"/>
              </a:rPr>
              <a:t>Immagini</a:t>
            </a:r>
            <a:r>
              <a:rPr lang="it-IT" altLang="en-US" sz="1800" dirty="0">
                <a:solidFill>
                  <a:schemeClr val="bg1"/>
                </a:solidFill>
                <a:latin typeface="Times New Roman" panose="02020603050405020304" pitchFamily="18" charset="0"/>
                <a:cs typeface="Times New Roman" panose="02020603050405020304" pitchFamily="18" charset="0"/>
              </a:rPr>
              <a:t>: alcune inserite in un </a:t>
            </a:r>
            <a:r>
              <a:rPr lang="it-IT" altLang="en-US" sz="1800" i="1" dirty="0" err="1">
                <a:solidFill>
                  <a:schemeClr val="bg1"/>
                </a:solidFill>
                <a:latin typeface="Times New Roman" panose="02020603050405020304" pitchFamily="18" charset="0"/>
                <a:cs typeface="Times New Roman" panose="02020603050405020304" pitchFamily="18" charset="0"/>
              </a:rPr>
              <a:t>carousel</a:t>
            </a:r>
            <a:r>
              <a:rPr lang="it-IT" altLang="en-US" sz="1800" dirty="0">
                <a:solidFill>
                  <a:schemeClr val="bg1"/>
                </a:solidFill>
                <a:latin typeface="Times New Roman" panose="02020603050405020304" pitchFamily="18" charset="0"/>
                <a:cs typeface="Times New Roman" panose="02020603050405020304" pitchFamily="18" charset="0"/>
              </a:rPr>
              <a:t> nella Home, altre come </a:t>
            </a:r>
            <a:r>
              <a:rPr lang="it-IT" altLang="en-US" sz="1800" i="1" dirty="0" err="1">
                <a:solidFill>
                  <a:schemeClr val="bg1"/>
                </a:solidFill>
                <a:latin typeface="Times New Roman" panose="02020603050405020304" pitchFamily="18" charset="0"/>
                <a:cs typeface="Times New Roman" panose="02020603050405020304" pitchFamily="18" charset="0"/>
              </a:rPr>
              <a:t>thumbnail</a:t>
            </a:r>
            <a:r>
              <a:rPr lang="it-IT" altLang="en-US" sz="1800" dirty="0">
                <a:solidFill>
                  <a:schemeClr val="bg1"/>
                </a:solidFill>
                <a:latin typeface="Times New Roman" panose="02020603050405020304" pitchFamily="18" charset="0"/>
                <a:cs typeface="Times New Roman" panose="02020603050405020304" pitchFamily="18" charset="0"/>
              </a:rPr>
              <a:t> nella pagina dei Manoscritti, e dunque non sono qui considerate come veri e propri items, piuttosto come elementi di corredo a contenuti altri. Eventualmente, in futuro si potrà creare una pagina apposita con la raccolta di tutte le foto delle statue dedicate a Senofonte</a:t>
            </a:r>
          </a:p>
          <a:p>
            <a:pPr algn="just">
              <a:buFont typeface="Wingdings" panose="05000000000000000000" pitchFamily="2" charset="2"/>
              <a:buChar char="ü"/>
            </a:pPr>
            <a:r>
              <a:rPr lang="it-IT" altLang="en-US" sz="1800" dirty="0">
                <a:solidFill>
                  <a:schemeClr val="bg1"/>
                </a:solidFill>
                <a:latin typeface="Times New Roman" panose="02020603050405020304" pitchFamily="18" charset="0"/>
                <a:cs typeface="Times New Roman" panose="02020603050405020304" pitchFamily="18" charset="0"/>
              </a:rPr>
              <a:t>Link a </a:t>
            </a:r>
            <a:r>
              <a:rPr lang="it-IT" altLang="en-US" sz="1800" b="1" u="sng" dirty="0">
                <a:solidFill>
                  <a:schemeClr val="bg1"/>
                </a:solidFill>
                <a:latin typeface="Times New Roman" panose="02020603050405020304" pitchFamily="18" charset="0"/>
                <a:cs typeface="Times New Roman" panose="02020603050405020304" pitchFamily="18" charset="0"/>
              </a:rPr>
              <a:t>video</a:t>
            </a:r>
            <a:r>
              <a:rPr lang="it-IT" altLang="en-US" sz="1800" dirty="0">
                <a:solidFill>
                  <a:schemeClr val="bg1"/>
                </a:solidFill>
                <a:latin typeface="Times New Roman" panose="02020603050405020304" pitchFamily="18" charset="0"/>
                <a:cs typeface="Times New Roman" panose="02020603050405020304" pitchFamily="18" charset="0"/>
              </a:rPr>
              <a:t> e </a:t>
            </a:r>
            <a:r>
              <a:rPr lang="it-IT" altLang="en-US" sz="1800" b="1" u="sng" dirty="0">
                <a:solidFill>
                  <a:schemeClr val="bg1"/>
                </a:solidFill>
                <a:latin typeface="Times New Roman" panose="02020603050405020304" pitchFamily="18" charset="0"/>
                <a:cs typeface="Times New Roman" panose="02020603050405020304" pitchFamily="18" charset="0"/>
              </a:rPr>
              <a:t>audio</a:t>
            </a:r>
            <a:r>
              <a:rPr lang="it-IT" altLang="en-US" sz="1800" dirty="0">
                <a:solidFill>
                  <a:schemeClr val="bg1"/>
                </a:solidFill>
                <a:latin typeface="Times New Roman" panose="02020603050405020304" pitchFamily="18" charset="0"/>
                <a:cs typeface="Times New Roman" panose="02020603050405020304" pitchFamily="18" charset="0"/>
              </a:rPr>
              <a:t>, nella card intitolata "Perle dal Web", un portale d'accesso ai contenuti digitali più o meno a noi contemporanei sorti attorno al fulcro delle opere e del pensiero di Senofonte (</a:t>
            </a:r>
            <a:r>
              <a:rPr lang="it-IT" altLang="en-US" sz="1800" i="1" dirty="0" err="1">
                <a:solidFill>
                  <a:schemeClr val="bg1"/>
                </a:solidFill>
                <a:latin typeface="Times New Roman" panose="02020603050405020304" pitchFamily="18" charset="0"/>
                <a:cs typeface="Times New Roman" panose="02020603050405020304" pitchFamily="18" charset="0"/>
              </a:rPr>
              <a:t>lectiones</a:t>
            </a:r>
            <a:r>
              <a:rPr lang="it-IT" altLang="en-US" sz="1800" dirty="0">
                <a:solidFill>
                  <a:schemeClr val="bg1"/>
                </a:solidFill>
                <a:latin typeface="Times New Roman" panose="02020603050405020304" pitchFamily="18" charset="0"/>
                <a:cs typeface="Times New Roman" panose="02020603050405020304" pitchFamily="18" charset="0"/>
              </a:rPr>
              <a:t> </a:t>
            </a:r>
            <a:r>
              <a:rPr lang="it-IT" altLang="en-US" sz="1800" i="1" dirty="0" err="1">
                <a:solidFill>
                  <a:schemeClr val="bg1"/>
                </a:solidFill>
                <a:latin typeface="Times New Roman" panose="02020603050405020304" pitchFamily="18" charset="0"/>
                <a:cs typeface="Times New Roman" panose="02020603050405020304" pitchFamily="18" charset="0"/>
              </a:rPr>
              <a:t>magistrales</a:t>
            </a:r>
            <a:r>
              <a:rPr lang="it-IT" altLang="en-US" sz="1800" dirty="0">
                <a:solidFill>
                  <a:schemeClr val="bg1"/>
                </a:solidFill>
                <a:latin typeface="Times New Roman" panose="02020603050405020304" pitchFamily="18" charset="0"/>
                <a:cs typeface="Times New Roman" panose="02020603050405020304" pitchFamily="18" charset="0"/>
              </a:rPr>
              <a:t>, podcast, articoli, blog o pagine social...)</a:t>
            </a:r>
          </a:p>
          <a:p>
            <a:pPr>
              <a:buFont typeface="Wingdings" panose="05000000000000000000" pitchFamily="2" charset="2"/>
              <a:buChar char="ü"/>
            </a:pPr>
            <a:r>
              <a:rPr lang="it-IT" altLang="en-US" sz="1800" b="1" u="sng" dirty="0">
                <a:solidFill>
                  <a:schemeClr val="bg1"/>
                </a:solidFill>
                <a:latin typeface="Times New Roman" panose="02020603050405020304" pitchFamily="18" charset="0"/>
                <a:cs typeface="Times New Roman" panose="02020603050405020304" pitchFamily="18" charset="0"/>
              </a:rPr>
              <a:t>Timeline</a:t>
            </a:r>
            <a:r>
              <a:rPr lang="it-IT" altLang="en-US" sz="1800" dirty="0">
                <a:solidFill>
                  <a:schemeClr val="bg1"/>
                </a:solidFill>
                <a:latin typeface="Times New Roman" panose="02020603050405020304" pitchFamily="18" charset="0"/>
                <a:cs typeface="Times New Roman" panose="02020603050405020304" pitchFamily="18" charset="0"/>
              </a:rPr>
              <a:t>: per cogliere visivamente le tappe della vita dell’autore, tratta da </a:t>
            </a:r>
            <a:r>
              <a:rPr lang="en-GB" sz="1800" u="sng" dirty="0">
                <a:solidFill>
                  <a:schemeClr val="bg1"/>
                </a:solidFill>
                <a:latin typeface="Times New Roman" panose="02020603050405020304" pitchFamily="18" charset="0"/>
                <a:cs typeface="Times New Roman" panose="02020603050405020304" pitchFamily="18" charset="0"/>
              </a:rPr>
              <a:t>https://knightlab.northwestern.edu</a:t>
            </a:r>
          </a:p>
          <a:p>
            <a:pPr algn="just">
              <a:buFont typeface="Wingdings" panose="05000000000000000000" pitchFamily="2" charset="2"/>
              <a:buChar char="ü"/>
            </a:pPr>
            <a:r>
              <a:rPr lang="it-IT" altLang="en-US" sz="1800" b="1" u="sng" dirty="0">
                <a:solidFill>
                  <a:schemeClr val="bg1"/>
                </a:solidFill>
                <a:latin typeface="Times New Roman" panose="02020603050405020304" pitchFamily="18" charset="0"/>
                <a:cs typeface="Times New Roman" panose="02020603050405020304" pitchFamily="18" charset="0"/>
              </a:rPr>
              <a:t>Grafi</a:t>
            </a:r>
            <a:r>
              <a:rPr lang="it-IT" altLang="en-US" sz="1800" dirty="0">
                <a:solidFill>
                  <a:schemeClr val="bg1"/>
                </a:solidFill>
                <a:latin typeface="Times New Roman" panose="02020603050405020304" pitchFamily="18" charset="0"/>
                <a:cs typeface="Times New Roman" panose="02020603050405020304" pitchFamily="18" charset="0"/>
              </a:rPr>
              <a:t> di analisi del testo, tratti da Voyant-tools.org</a:t>
            </a:r>
            <a:endParaRPr lang="en-GB" alt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GB" dirty="0"/>
          </a:p>
        </p:txBody>
      </p:sp>
      <p:pic>
        <p:nvPicPr>
          <p:cNvPr id="4" name="Content Placeholder 4" descr="A white circle with a spiral on it&#10;&#10;Description automatically generated">
            <a:extLst>
              <a:ext uri="{FF2B5EF4-FFF2-40B4-BE49-F238E27FC236}">
                <a16:creationId xmlns:a16="http://schemas.microsoft.com/office/drawing/2014/main" id="{14D7B0AD-0424-8737-E0FC-BDAEFF1B6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9176" cy="1371882"/>
          </a:xfrm>
          <a:prstGeom prst="rect">
            <a:avLst/>
          </a:prstGeom>
        </p:spPr>
      </p:pic>
    </p:spTree>
    <p:extLst>
      <p:ext uri="{BB962C8B-B14F-4D97-AF65-F5344CB8AC3E}">
        <p14:creationId xmlns:p14="http://schemas.microsoft.com/office/powerpoint/2010/main" val="71672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3C23-1D57-2965-1284-D656500D7C8C}"/>
              </a:ext>
            </a:extLst>
          </p:cNvPr>
          <p:cNvSpPr>
            <a:spLocks noGrp="1"/>
          </p:cNvSpPr>
          <p:nvPr>
            <p:ph type="title"/>
          </p:nvPr>
        </p:nvSpPr>
        <p:spPr>
          <a:xfrm>
            <a:off x="1829176" y="144181"/>
            <a:ext cx="10107185" cy="848877"/>
          </a:xfrm>
        </p:spPr>
        <p:txBody>
          <a:bodyPr>
            <a:normAutofit fontScale="90000"/>
          </a:bodyPr>
          <a:lstStyle/>
          <a:p>
            <a:r>
              <a:rPr lang="en-GB" b="1" dirty="0">
                <a:solidFill>
                  <a:schemeClr val="bg1"/>
                </a:solidFill>
                <a:latin typeface="Megrim" panose="02000603000000000000" pitchFamily="2" charset="0"/>
              </a:rPr>
              <a:t>PORTALE SENOFONTE – METODI DI ACCESSO</a:t>
            </a:r>
            <a:endParaRPr lang="en-GB" b="1" dirty="0"/>
          </a:p>
        </p:txBody>
      </p:sp>
      <p:sp>
        <p:nvSpPr>
          <p:cNvPr id="3" name="Content Placeholder 2">
            <a:extLst>
              <a:ext uri="{FF2B5EF4-FFF2-40B4-BE49-F238E27FC236}">
                <a16:creationId xmlns:a16="http://schemas.microsoft.com/office/drawing/2014/main" id="{7B1ABA3A-E087-9C3E-213E-E50CA48D97E9}"/>
              </a:ext>
            </a:extLst>
          </p:cNvPr>
          <p:cNvSpPr>
            <a:spLocks noGrp="1"/>
          </p:cNvSpPr>
          <p:nvPr>
            <p:ph idx="1"/>
          </p:nvPr>
        </p:nvSpPr>
        <p:spPr>
          <a:xfrm>
            <a:off x="275303" y="1371882"/>
            <a:ext cx="11661058" cy="5186798"/>
          </a:xfrm>
        </p:spPr>
        <p:txBody>
          <a:bodyPr>
            <a:normAutofit/>
          </a:bodyPr>
          <a:lstStyle/>
          <a:p>
            <a:pPr algn="just">
              <a:buFont typeface="Wingdings" panose="05000000000000000000" pitchFamily="2" charset="2"/>
              <a:buChar char="ü"/>
            </a:pPr>
            <a:r>
              <a:rPr lang="en-GB" dirty="0">
                <a:solidFill>
                  <a:schemeClr val="bg1"/>
                </a:solidFill>
                <a:latin typeface="Times New Roman" panose="02020603050405020304" pitchFamily="18" charset="0"/>
                <a:cs typeface="Times New Roman" panose="02020603050405020304" pitchFamily="18" charset="0"/>
              </a:rPr>
              <a:t>Navbar (Home, Progetto, </a:t>
            </a:r>
            <a:r>
              <a:rPr lang="en-GB" dirty="0" err="1">
                <a:solidFill>
                  <a:schemeClr val="bg1"/>
                </a:solidFill>
                <a:latin typeface="Times New Roman" panose="02020603050405020304" pitchFamily="18" charset="0"/>
                <a:cs typeface="Times New Roman" panose="02020603050405020304" pitchFamily="18" charset="0"/>
              </a:rPr>
              <a:t>Senofonte</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Opere</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Manoscritti</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Bibliografia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Cerca</a:t>
            </a:r>
            <a:r>
              <a:rPr lang="en-GB" dirty="0">
                <a:solidFill>
                  <a:schemeClr val="bg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GB" dirty="0" err="1">
                <a:solidFill>
                  <a:schemeClr val="bg1"/>
                </a:solidFill>
                <a:latin typeface="Times New Roman" panose="02020603050405020304" pitchFamily="18" charset="0"/>
                <a:cs typeface="Times New Roman" panose="02020603050405020304" pitchFamily="18" charset="0"/>
              </a:rPr>
              <a:t>Sidenav</a:t>
            </a:r>
            <a:endParaRPr lang="en-GB"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dirty="0">
                <a:solidFill>
                  <a:schemeClr val="bg1"/>
                </a:solidFill>
                <a:latin typeface="Times New Roman" panose="02020603050405020304" pitchFamily="18" charset="0"/>
                <a:cs typeface="Times New Roman" panose="02020603050405020304" pitchFamily="18" charset="0"/>
              </a:rPr>
              <a:t>Breadcrumbs</a:t>
            </a:r>
          </a:p>
          <a:p>
            <a:pPr algn="just">
              <a:buFont typeface="Wingdings" panose="05000000000000000000" pitchFamily="2" charset="2"/>
              <a:buChar char="ü"/>
            </a:pPr>
            <a:r>
              <a:rPr lang="en-GB" dirty="0">
                <a:solidFill>
                  <a:schemeClr val="bg1"/>
                </a:solidFill>
                <a:latin typeface="Times New Roman" panose="02020603050405020304" pitchFamily="18" charset="0"/>
                <a:cs typeface="Times New Roman" panose="02020603050405020304" pitchFamily="18" charset="0"/>
              </a:rPr>
              <a:t>Carousel</a:t>
            </a:r>
          </a:p>
          <a:p>
            <a:pPr algn="just">
              <a:buFont typeface="Wingdings" panose="05000000000000000000" pitchFamily="2" charset="2"/>
              <a:buChar char="ü"/>
            </a:pPr>
            <a:r>
              <a:rPr lang="en-GB" dirty="0">
                <a:solidFill>
                  <a:schemeClr val="bg1"/>
                </a:solidFill>
                <a:latin typeface="Times New Roman" panose="02020603050405020304" pitchFamily="18" charset="0"/>
                <a:cs typeface="Times New Roman" panose="02020603050405020304" pitchFamily="18" charset="0"/>
              </a:rPr>
              <a:t>Cards</a:t>
            </a:r>
          </a:p>
          <a:p>
            <a:pPr algn="just">
              <a:buFont typeface="Wingdings" panose="05000000000000000000" pitchFamily="2" charset="2"/>
              <a:buChar char="ü"/>
            </a:pPr>
            <a:r>
              <a:rPr lang="en-GB" dirty="0" err="1">
                <a:solidFill>
                  <a:schemeClr val="bg1"/>
                </a:solidFill>
                <a:latin typeface="Times New Roman" panose="02020603050405020304" pitchFamily="18" charset="0"/>
                <a:cs typeface="Times New Roman" panose="02020603050405020304" pitchFamily="18" charset="0"/>
              </a:rPr>
              <a:t>Ricerca</a:t>
            </a:r>
            <a:r>
              <a:rPr lang="en-GB" dirty="0">
                <a:solidFill>
                  <a:schemeClr val="bg1"/>
                </a:solidFill>
                <a:latin typeface="Times New Roman" panose="02020603050405020304" pitchFamily="18" charset="0"/>
                <a:cs typeface="Times New Roman" panose="02020603050405020304" pitchFamily="18" charset="0"/>
              </a:rPr>
              <a:t> semplice</a:t>
            </a:r>
          </a:p>
          <a:p>
            <a:pPr algn="just">
              <a:buFont typeface="Wingdings" panose="05000000000000000000" pitchFamily="2" charset="2"/>
              <a:buChar char="ü"/>
            </a:pPr>
            <a:r>
              <a:rPr lang="en-GB" dirty="0" err="1">
                <a:solidFill>
                  <a:schemeClr val="bg1"/>
                </a:solidFill>
                <a:latin typeface="Times New Roman" panose="02020603050405020304" pitchFamily="18" charset="0"/>
                <a:cs typeface="Times New Roman" panose="02020603050405020304" pitchFamily="18" charset="0"/>
              </a:rPr>
              <a:t>Ricerca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avanzata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tramite</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una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corretta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metadatazione</a:t>
            </a:r>
            <a:r>
              <a:rPr lang="en-GB" dirty="0">
                <a:solidFill>
                  <a:schemeClr val="bg1"/>
                </a:solidFill>
                <a:latin typeface="Times New Roman" panose="02020603050405020304" pitchFamily="18" charset="0"/>
                <a:cs typeface="Times New Roman" panose="02020603050405020304" pitchFamily="18" charset="0"/>
              </a:rPr>
              <a:t> e </a:t>
            </a:r>
            <a:r>
              <a:rPr lang="en-GB" dirty="0" err="1">
                <a:solidFill>
                  <a:schemeClr val="bg1"/>
                </a:solidFill>
                <a:latin typeface="Times New Roman" panose="02020603050405020304" pitchFamily="18" charset="0"/>
                <a:cs typeface="Times New Roman" panose="02020603050405020304" pitchFamily="18" charset="0"/>
              </a:rPr>
              <a:t>marcatura</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dei</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testi</a:t>
            </a:r>
            <a:r>
              <a:rPr lang="en-GB" dirty="0">
                <a:solidFill>
                  <a:schemeClr val="bg1"/>
                </a:solidFill>
                <a:latin typeface="Times New Roman" panose="02020603050405020304" pitchFamily="18" charset="0"/>
                <a:cs typeface="Times New Roman" panose="02020603050405020304" pitchFamily="18" charset="0"/>
              </a:rPr>
              <a:t> da </a:t>
            </a:r>
            <a:r>
              <a:rPr lang="en-GB" dirty="0" err="1">
                <a:solidFill>
                  <a:schemeClr val="bg1"/>
                </a:solidFill>
                <a:latin typeface="Times New Roman" panose="02020603050405020304" pitchFamily="18" charset="0"/>
                <a:cs typeface="Times New Roman" panose="02020603050405020304" pitchFamily="18" charset="0"/>
              </a:rPr>
              <a:t>caricare</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vorrei</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consentire</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diversi</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percorsi</a:t>
            </a:r>
            <a:r>
              <a:rPr lang="en-GB" dirty="0">
                <a:solidFill>
                  <a:schemeClr val="bg1"/>
                </a:solidFill>
                <a:latin typeface="Times New Roman" panose="02020603050405020304" pitchFamily="18" charset="0"/>
                <a:cs typeface="Times New Roman" panose="02020603050405020304" pitchFamily="18" charset="0"/>
              </a:rPr>
              <a:t> di </a:t>
            </a:r>
            <a:r>
              <a:rPr lang="en-GB" dirty="0" err="1">
                <a:solidFill>
                  <a:schemeClr val="bg1"/>
                </a:solidFill>
                <a:latin typeface="Times New Roman" panose="02020603050405020304" pitchFamily="18" charset="0"/>
                <a:cs typeface="Times New Roman" panose="02020603050405020304" pitchFamily="18" charset="0"/>
              </a:rPr>
              <a:t>ricerca</a:t>
            </a:r>
            <a:r>
              <a:rPr lang="en-GB" dirty="0">
                <a:solidFill>
                  <a:schemeClr val="bg1"/>
                </a:solidFill>
                <a:latin typeface="Times New Roman" panose="02020603050405020304" pitchFamily="18" charset="0"/>
                <a:cs typeface="Times New Roman" panose="02020603050405020304" pitchFamily="18" charset="0"/>
              </a:rPr>
              <a:t> (per </a:t>
            </a:r>
            <a:r>
              <a:rPr lang="en-GB" dirty="0" err="1">
                <a:solidFill>
                  <a:schemeClr val="bg1"/>
                </a:solidFill>
                <a:latin typeface="Times New Roman" panose="02020603050405020304" pitchFamily="18" charset="0"/>
                <a:cs typeface="Times New Roman" panose="02020603050405020304" pitchFamily="18" charset="0"/>
              </a:rPr>
              <a:t>nomi</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luoghi</a:t>
            </a:r>
            <a:r>
              <a:rPr lang="en-GB" dirty="0">
                <a:solidFill>
                  <a:schemeClr val="bg1"/>
                </a:solidFill>
                <a:latin typeface="Times New Roman" panose="02020603050405020304" pitchFamily="18" charset="0"/>
                <a:cs typeface="Times New Roman" panose="02020603050405020304" pitchFamily="18" charset="0"/>
              </a:rPr>
              <a:t>, date, </a:t>
            </a:r>
            <a:r>
              <a:rPr lang="en-GB" dirty="0" err="1">
                <a:solidFill>
                  <a:schemeClr val="bg1"/>
                </a:solidFill>
                <a:latin typeface="Times New Roman" panose="02020603050405020304" pitchFamily="18" charset="0"/>
                <a:cs typeface="Times New Roman" panose="02020603050405020304" pitchFamily="18" charset="0"/>
              </a:rPr>
              <a:t>eventi</a:t>
            </a:r>
            <a:r>
              <a:rPr lang="en-GB" dirty="0">
                <a:solidFill>
                  <a:schemeClr val="bg1"/>
                </a:solidFill>
                <a:latin typeface="Times New Roman" panose="02020603050405020304" pitchFamily="18" charset="0"/>
                <a:cs typeface="Times New Roman" panose="02020603050405020304" pitchFamily="18" charset="0"/>
              </a:rPr>
              <a:t>, per </a:t>
            </a:r>
            <a:r>
              <a:rPr lang="en-GB" dirty="0" err="1">
                <a:solidFill>
                  <a:schemeClr val="bg1"/>
                </a:solidFill>
                <a:latin typeface="Times New Roman" panose="02020603050405020304" pitchFamily="18" charset="0"/>
                <a:cs typeface="Times New Roman" panose="02020603050405020304" pitchFamily="18" charset="0"/>
              </a:rPr>
              <a:t>contesto</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sul</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modello</a:t>
            </a:r>
            <a:r>
              <a:rPr lang="en-GB" dirty="0">
                <a:solidFill>
                  <a:schemeClr val="bg1"/>
                </a:solidFill>
                <a:latin typeface="Times New Roman" panose="02020603050405020304" pitchFamily="18" charset="0"/>
                <a:cs typeface="Times New Roman" panose="02020603050405020304" pitchFamily="18" charset="0"/>
              </a:rPr>
              <a:t> </a:t>
            </a:r>
            <a:r>
              <a:rPr lang="en-GB" dirty="0" err="1">
                <a:solidFill>
                  <a:schemeClr val="bg1"/>
                </a:solidFill>
                <a:latin typeface="Times New Roman" panose="02020603050405020304" pitchFamily="18" charset="0"/>
                <a:cs typeface="Times New Roman" panose="02020603050405020304" pitchFamily="18" charset="0"/>
              </a:rPr>
              <a:t>della</a:t>
            </a:r>
            <a:r>
              <a:rPr lang="en-GB" dirty="0">
                <a:solidFill>
                  <a:schemeClr val="bg1"/>
                </a:solidFill>
                <a:latin typeface="Times New Roman" panose="02020603050405020304" pitchFamily="18" charset="0"/>
                <a:cs typeface="Times New Roman" panose="02020603050405020304" pitchFamily="18" charset="0"/>
              </a:rPr>
              <a:t> ricercar </a:t>
            </a:r>
            <a:r>
              <a:rPr lang="en-GB" dirty="0" err="1">
                <a:solidFill>
                  <a:schemeClr val="bg1"/>
                </a:solidFill>
                <a:latin typeface="Times New Roman" panose="02020603050405020304" pitchFamily="18" charset="0"/>
                <a:cs typeface="Times New Roman" panose="02020603050405020304" pitchFamily="18" charset="0"/>
              </a:rPr>
              <a:t>avanzata</a:t>
            </a:r>
            <a:r>
              <a:rPr lang="en-GB" dirty="0">
                <a:solidFill>
                  <a:schemeClr val="bg1"/>
                </a:solidFill>
                <a:latin typeface="Times New Roman" panose="02020603050405020304" pitchFamily="18" charset="0"/>
                <a:cs typeface="Times New Roman" panose="02020603050405020304" pitchFamily="18" charset="0"/>
              </a:rPr>
              <a:t> del </a:t>
            </a:r>
            <a:r>
              <a:rPr lang="en-GB" b="1" i="1" u="sng" dirty="0">
                <a:solidFill>
                  <a:schemeClr val="bg1"/>
                </a:solidFill>
                <a:latin typeface="Times New Roman" panose="02020603050405020304" pitchFamily="18" charset="0"/>
                <a:cs typeface="Times New Roman" panose="02020603050405020304" pitchFamily="18" charset="0"/>
              </a:rPr>
              <a:t>Thesaurus Linguae </a:t>
            </a:r>
            <a:r>
              <a:rPr lang="en-GB" b="1" i="1" u="sng" dirty="0" err="1">
                <a:solidFill>
                  <a:schemeClr val="bg1"/>
                </a:solidFill>
                <a:latin typeface="Times New Roman" panose="02020603050405020304" pitchFamily="18" charset="0"/>
                <a:cs typeface="Times New Roman" panose="02020603050405020304" pitchFamily="18" charset="0"/>
              </a:rPr>
              <a:t>Graecae</a:t>
            </a:r>
            <a:r>
              <a:rPr lang="en-GB" dirty="0">
                <a:solidFill>
                  <a:schemeClr val="bg1"/>
                </a:solidFill>
                <a:latin typeface="Times New Roman" panose="02020603050405020304" pitchFamily="18" charset="0"/>
                <a:cs typeface="Times New Roman" panose="02020603050405020304" pitchFamily="18" charset="0"/>
              </a:rPr>
              <a:t> (https://stephanus.tlg.uci.edu/index.php)</a:t>
            </a:r>
          </a:p>
        </p:txBody>
      </p:sp>
      <p:pic>
        <p:nvPicPr>
          <p:cNvPr id="4" name="Content Placeholder 4" descr="A white circle with a spiral on it&#10;&#10;Description automatically generated">
            <a:extLst>
              <a:ext uri="{FF2B5EF4-FFF2-40B4-BE49-F238E27FC236}">
                <a16:creationId xmlns:a16="http://schemas.microsoft.com/office/drawing/2014/main" id="{7B39F58C-CBE1-BAD5-9798-F831C3B4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9176" cy="1371882"/>
          </a:xfrm>
          <a:prstGeom prst="rect">
            <a:avLst/>
          </a:prstGeom>
        </p:spPr>
      </p:pic>
    </p:spTree>
    <p:extLst>
      <p:ext uri="{BB962C8B-B14F-4D97-AF65-F5344CB8AC3E}">
        <p14:creationId xmlns:p14="http://schemas.microsoft.com/office/powerpoint/2010/main" val="86841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6594-14B5-C910-6803-112AE256C105}"/>
              </a:ext>
            </a:extLst>
          </p:cNvPr>
          <p:cNvSpPr>
            <a:spLocks noGrp="1"/>
          </p:cNvSpPr>
          <p:nvPr>
            <p:ph type="title"/>
          </p:nvPr>
        </p:nvSpPr>
        <p:spPr>
          <a:xfrm>
            <a:off x="1720645" y="167149"/>
            <a:ext cx="9633155" cy="678425"/>
          </a:xfrm>
        </p:spPr>
        <p:txBody>
          <a:bodyPr>
            <a:normAutofit fontScale="90000"/>
          </a:bodyPr>
          <a:lstStyle/>
          <a:p>
            <a:r>
              <a:rPr lang="en-GB" b="1" dirty="0">
                <a:solidFill>
                  <a:schemeClr val="bg1"/>
                </a:solidFill>
                <a:latin typeface="Megrim" panose="02000603000000000000" pitchFamily="2" charset="0"/>
              </a:rPr>
              <a:t>PORTALE SENOFONTE – STANDARDS pt.1</a:t>
            </a:r>
            <a:endParaRPr lang="en-GB" b="1" dirty="0"/>
          </a:p>
        </p:txBody>
      </p:sp>
      <p:sp>
        <p:nvSpPr>
          <p:cNvPr id="3" name="Content Placeholder 2">
            <a:extLst>
              <a:ext uri="{FF2B5EF4-FFF2-40B4-BE49-F238E27FC236}">
                <a16:creationId xmlns:a16="http://schemas.microsoft.com/office/drawing/2014/main" id="{0C0E19A1-A65E-1182-4583-DEEAE8CA8C6B}"/>
              </a:ext>
            </a:extLst>
          </p:cNvPr>
          <p:cNvSpPr>
            <a:spLocks noGrp="1"/>
          </p:cNvSpPr>
          <p:nvPr>
            <p:ph idx="1"/>
          </p:nvPr>
        </p:nvSpPr>
        <p:spPr>
          <a:xfrm>
            <a:off x="258097" y="1371882"/>
            <a:ext cx="11530780" cy="5245228"/>
          </a:xfrm>
        </p:spPr>
        <p:txBody>
          <a:bodyPr>
            <a:noAutofit/>
          </a:bodyPr>
          <a:lstStyle/>
          <a:p>
            <a:pPr algn="just"/>
            <a:r>
              <a:rPr lang="it-IT" sz="2000" dirty="0">
                <a:solidFill>
                  <a:schemeClr val="bg1"/>
                </a:solidFill>
                <a:latin typeface="Times New Roman" panose="02020603050405020304" pitchFamily="18" charset="0"/>
                <a:cs typeface="Times New Roman" panose="02020603050405020304" pitchFamily="18" charset="0"/>
              </a:rPr>
              <a:t>Scelta di standard a me più familiari: </a:t>
            </a:r>
            <a:r>
              <a:rPr lang="it-IT" sz="2000" b="1" u="sng" dirty="0">
                <a:solidFill>
                  <a:schemeClr val="bg1"/>
                </a:solidFill>
                <a:latin typeface="Times New Roman" panose="02020603050405020304" pitchFamily="18" charset="0"/>
                <a:cs typeface="Times New Roman" panose="02020603050405020304" pitchFamily="18" charset="0"/>
              </a:rPr>
              <a:t>DC</a:t>
            </a:r>
            <a:r>
              <a:rPr lang="it-IT" sz="2000" dirty="0">
                <a:solidFill>
                  <a:schemeClr val="bg1"/>
                </a:solidFill>
                <a:latin typeface="Times New Roman" panose="02020603050405020304" pitchFamily="18" charset="0"/>
                <a:cs typeface="Times New Roman" panose="02020603050405020304" pitchFamily="18" charset="0"/>
              </a:rPr>
              <a:t> e </a:t>
            </a:r>
            <a:r>
              <a:rPr lang="it-IT" sz="2000" b="1" u="sng" dirty="0">
                <a:solidFill>
                  <a:schemeClr val="bg1"/>
                </a:solidFill>
                <a:latin typeface="Times New Roman" panose="02020603050405020304" pitchFamily="18" charset="0"/>
                <a:cs typeface="Times New Roman" panose="02020603050405020304" pitchFamily="18" charset="0"/>
              </a:rPr>
              <a:t>TEI</a:t>
            </a:r>
            <a:r>
              <a:rPr lang="it-IT" sz="2000" dirty="0">
                <a:solidFill>
                  <a:schemeClr val="bg1"/>
                </a:solidFill>
                <a:latin typeface="Times New Roman" panose="02020603050405020304" pitchFamily="18" charset="0"/>
                <a:cs typeface="Times New Roman" panose="02020603050405020304" pitchFamily="18" charset="0"/>
              </a:rPr>
              <a:t> (almeno nell’implementazione del sito effettuata finora)</a:t>
            </a:r>
            <a:endParaRPr lang="it-IT" sz="2000" u="sng" dirty="0">
              <a:solidFill>
                <a:schemeClr val="bg1"/>
              </a:solidFill>
              <a:latin typeface="Times New Roman" panose="02020603050405020304" pitchFamily="18" charset="0"/>
              <a:cs typeface="Times New Roman" panose="02020603050405020304" pitchFamily="18" charset="0"/>
            </a:endParaRPr>
          </a:p>
          <a:p>
            <a:pPr algn="just"/>
            <a:r>
              <a:rPr lang="it-IT" sz="2000" b="1" u="sng" dirty="0">
                <a:solidFill>
                  <a:schemeClr val="bg1"/>
                </a:solidFill>
                <a:latin typeface="Times New Roman" panose="02020603050405020304" pitchFamily="18" charset="0"/>
                <a:cs typeface="Times New Roman" panose="02020603050405020304" pitchFamily="18" charset="0"/>
              </a:rPr>
              <a:t>Testi</a:t>
            </a:r>
            <a:r>
              <a:rPr lang="it-IT" sz="2000" dirty="0">
                <a:solidFill>
                  <a:schemeClr val="bg1"/>
                </a:solidFill>
                <a:latin typeface="Times New Roman" panose="02020603050405020304" pitchFamily="18" charset="0"/>
                <a:cs typeface="Times New Roman" panose="02020603050405020304" pitchFamily="18" charset="0"/>
              </a:rPr>
              <a:t>: marcatura del full-text in XML/TEI, con documento .xml esterno richiamato nell’&lt;head&gt; della pagina dell’item concretamente realizzato (file </a:t>
            </a:r>
            <a:r>
              <a:rPr lang="it-IT" sz="2000" b="1" dirty="0">
                <a:solidFill>
                  <a:schemeClr val="bg1"/>
                </a:solidFill>
                <a:latin typeface="Times New Roman" panose="02020603050405020304" pitchFamily="18" charset="0"/>
                <a:cs typeface="Times New Roman" panose="02020603050405020304" pitchFamily="18" charset="0"/>
              </a:rPr>
              <a:t>valido</a:t>
            </a:r>
            <a:r>
              <a:rPr lang="it-IT" sz="2000" dirty="0">
                <a:solidFill>
                  <a:schemeClr val="bg1"/>
                </a:solidFill>
                <a:latin typeface="Times New Roman" panose="02020603050405020304" pitchFamily="18" charset="0"/>
                <a:cs typeface="Times New Roman" panose="02020603050405020304" pitchFamily="18" charset="0"/>
              </a:rPr>
              <a:t> e </a:t>
            </a:r>
            <a:r>
              <a:rPr lang="it-IT" sz="2000" b="1" dirty="0">
                <a:solidFill>
                  <a:schemeClr val="bg1"/>
                </a:solidFill>
                <a:latin typeface="Times New Roman" panose="02020603050405020304" pitchFamily="18" charset="0"/>
                <a:cs typeface="Times New Roman" panose="02020603050405020304" pitchFamily="18" charset="0"/>
              </a:rPr>
              <a:t>ben</a:t>
            </a:r>
            <a:r>
              <a:rPr lang="it-IT" sz="2000" dirty="0">
                <a:solidFill>
                  <a:schemeClr val="bg1"/>
                </a:solidFill>
                <a:latin typeface="Times New Roman" panose="02020603050405020304" pitchFamily="18" charset="0"/>
                <a:cs typeface="Times New Roman" panose="02020603050405020304" pitchFamily="18" charset="0"/>
              </a:rPr>
              <a:t> </a:t>
            </a:r>
            <a:r>
              <a:rPr lang="it-IT" sz="2000" b="1" dirty="0">
                <a:solidFill>
                  <a:schemeClr val="bg1"/>
                </a:solidFill>
                <a:latin typeface="Times New Roman" panose="02020603050405020304" pitchFamily="18" charset="0"/>
                <a:cs typeface="Times New Roman" panose="02020603050405020304" pitchFamily="18" charset="0"/>
              </a:rPr>
              <a:t>formato</a:t>
            </a:r>
            <a:r>
              <a:rPr lang="it-IT" sz="2000" dirty="0">
                <a:solidFill>
                  <a:schemeClr val="bg1"/>
                </a:solidFill>
                <a:latin typeface="Times New Roman" panose="02020603050405020304" pitchFamily="18" charset="0"/>
                <a:cs typeface="Times New Roman" panose="02020603050405020304" pitchFamily="18" charset="0"/>
              </a:rPr>
              <a:t>, ma vanno definiti meglio </a:t>
            </a:r>
            <a:r>
              <a:rPr lang="it-IT" sz="2000" i="1" u="sng" dirty="0">
                <a:solidFill>
                  <a:schemeClr val="bg1"/>
                </a:solidFill>
                <a:latin typeface="Times New Roman" panose="02020603050405020304" pitchFamily="18" charset="0"/>
                <a:cs typeface="Times New Roman" panose="02020603050405020304" pitchFamily="18" charset="0"/>
              </a:rPr>
              <a:t>schema</a:t>
            </a:r>
            <a:r>
              <a:rPr lang="it-IT" sz="2000" dirty="0">
                <a:solidFill>
                  <a:schemeClr val="bg1"/>
                </a:solidFill>
                <a:latin typeface="Times New Roman" panose="02020603050405020304" pitchFamily="18" charset="0"/>
                <a:cs typeface="Times New Roman" panose="02020603050405020304" pitchFamily="18" charset="0"/>
              </a:rPr>
              <a:t> e </a:t>
            </a:r>
            <a:r>
              <a:rPr lang="it-IT" sz="2000" i="1" u="sng" dirty="0" err="1">
                <a:solidFill>
                  <a:schemeClr val="bg1"/>
                </a:solidFill>
                <a:latin typeface="Times New Roman" panose="02020603050405020304" pitchFamily="18" charset="0"/>
                <a:cs typeface="Times New Roman" panose="02020603050405020304" pitchFamily="18" charset="0"/>
              </a:rPr>
              <a:t>namespaces</a:t>
            </a:r>
            <a:r>
              <a:rPr lang="it-IT" sz="2000" dirty="0">
                <a:solidFill>
                  <a:schemeClr val="bg1"/>
                </a:solidFill>
                <a:latin typeface="Times New Roman" panose="02020603050405020304" pitchFamily="18" charset="0"/>
                <a:cs typeface="Times New Roman" panose="02020603050405020304" pitchFamily="18" charset="0"/>
              </a:rPr>
              <a:t>), mentre il testo (suddiviso per lingua in tre colonne) mostrato nella pagina web è semplicemente stato inserito nel &lt;body&gt; del file </a:t>
            </a:r>
            <a:r>
              <a:rPr lang="it-IT" sz="2000" u="sng" dirty="0">
                <a:solidFill>
                  <a:schemeClr val="bg1"/>
                </a:solidFill>
                <a:latin typeface="Times New Roman" panose="02020603050405020304" pitchFamily="18" charset="0"/>
                <a:cs typeface="Times New Roman" panose="02020603050405020304" pitchFamily="18" charset="0"/>
              </a:rPr>
              <a:t>simposio.html.</a:t>
            </a:r>
          </a:p>
          <a:p>
            <a:pPr algn="just"/>
            <a:r>
              <a:rPr lang="it-IT" sz="2000" b="1" u="sng" dirty="0">
                <a:solidFill>
                  <a:schemeClr val="bg1"/>
                </a:solidFill>
                <a:latin typeface="Times New Roman" panose="02020603050405020304" pitchFamily="18" charset="0"/>
                <a:cs typeface="Times New Roman" panose="02020603050405020304" pitchFamily="18" charset="0"/>
              </a:rPr>
              <a:t>Metadati</a:t>
            </a:r>
            <a:r>
              <a:rPr lang="it-IT" sz="2000" dirty="0">
                <a:solidFill>
                  <a:schemeClr val="bg1"/>
                </a:solidFill>
                <a:latin typeface="Times New Roman" panose="02020603050405020304" pitchFamily="18" charset="0"/>
                <a:cs typeface="Times New Roman" panose="02020603050405020304" pitchFamily="18" charset="0"/>
              </a:rPr>
              <a:t>: </a:t>
            </a:r>
            <a:r>
              <a:rPr lang="it-IT" sz="2000" b="1" dirty="0" err="1">
                <a:solidFill>
                  <a:schemeClr val="bg1"/>
                </a:solidFill>
                <a:latin typeface="Times New Roman" panose="02020603050405020304" pitchFamily="18" charset="0"/>
                <a:cs typeface="Times New Roman" panose="02020603050405020304" pitchFamily="18" charset="0"/>
              </a:rPr>
              <a:t>Dublin</a:t>
            </a:r>
            <a:r>
              <a:rPr lang="it-IT" sz="2000" b="1" dirty="0">
                <a:solidFill>
                  <a:schemeClr val="bg1"/>
                </a:solidFill>
                <a:latin typeface="Times New Roman" panose="02020603050405020304" pitchFamily="18" charset="0"/>
                <a:cs typeface="Times New Roman" panose="02020603050405020304" pitchFamily="18" charset="0"/>
              </a:rPr>
              <a:t> Core Metadata </a:t>
            </a:r>
            <a:r>
              <a:rPr lang="it-IT" sz="2000" b="1" dirty="0" err="1">
                <a:solidFill>
                  <a:schemeClr val="bg1"/>
                </a:solidFill>
                <a:latin typeface="Times New Roman" panose="02020603050405020304" pitchFamily="18" charset="0"/>
                <a:cs typeface="Times New Roman" panose="02020603050405020304" pitchFamily="18" charset="0"/>
              </a:rPr>
              <a:t>Initiative</a:t>
            </a:r>
            <a:r>
              <a:rPr lang="it-IT" sz="2000" b="1" dirty="0">
                <a:solidFill>
                  <a:schemeClr val="bg1"/>
                </a:solidFill>
                <a:latin typeface="Times New Roman" panose="02020603050405020304" pitchFamily="18" charset="0"/>
                <a:cs typeface="Times New Roman" panose="02020603050405020304" pitchFamily="18" charset="0"/>
              </a:rPr>
              <a:t> (DCMI)</a:t>
            </a:r>
          </a:p>
          <a:p>
            <a:pPr lvl="1" algn="just">
              <a:buFont typeface="Wingdings" panose="05000000000000000000" pitchFamily="2" charset="2"/>
              <a:buChar char="ü"/>
            </a:pPr>
            <a:r>
              <a:rPr lang="it-IT" sz="2000" dirty="0">
                <a:solidFill>
                  <a:schemeClr val="bg1"/>
                </a:solidFill>
                <a:latin typeface="Times New Roman" panose="02020603050405020304" pitchFamily="18" charset="0"/>
                <a:cs typeface="Times New Roman" panose="02020603050405020304" pitchFamily="18" charset="0"/>
              </a:rPr>
              <a:t>Annidati nell'&lt;head&gt; del documento </a:t>
            </a:r>
            <a:r>
              <a:rPr lang="it-IT" sz="2000" u="sng" dirty="0">
                <a:solidFill>
                  <a:schemeClr val="bg1"/>
                </a:solidFill>
                <a:latin typeface="Times New Roman" panose="02020603050405020304" pitchFamily="18" charset="0"/>
                <a:cs typeface="Times New Roman" panose="02020603050405020304" pitchFamily="18" charset="0"/>
              </a:rPr>
              <a:t>simposio.html</a:t>
            </a:r>
            <a:r>
              <a:rPr lang="it-IT" sz="2000" dirty="0">
                <a:solidFill>
                  <a:schemeClr val="bg1"/>
                </a:solidFill>
                <a:latin typeface="Times New Roman" panose="02020603050405020304" pitchFamily="18" charset="0"/>
                <a:cs typeface="Times New Roman" panose="02020603050405020304" pitchFamily="18" charset="0"/>
              </a:rPr>
              <a:t>, nella forma &lt;META NAME="</a:t>
            </a:r>
            <a:r>
              <a:rPr lang="it-IT" sz="2000" dirty="0" err="1">
                <a:solidFill>
                  <a:schemeClr val="bg1"/>
                </a:solidFill>
                <a:latin typeface="Times New Roman" panose="02020603050405020304" pitchFamily="18" charset="0"/>
                <a:cs typeface="Times New Roman" panose="02020603050405020304" pitchFamily="18" charset="0"/>
              </a:rPr>
              <a:t>value</a:t>
            </a:r>
            <a:r>
              <a:rPr lang="it-IT" sz="2000" dirty="0">
                <a:solidFill>
                  <a:schemeClr val="bg1"/>
                </a:solidFill>
                <a:latin typeface="Times New Roman" panose="02020603050405020304" pitchFamily="18" charset="0"/>
                <a:cs typeface="Times New Roman" panose="02020603050405020304" pitchFamily="18" charset="0"/>
              </a:rPr>
              <a:t>" CONTENT=“</a:t>
            </a:r>
            <a:r>
              <a:rPr lang="en-GB" sz="2000" dirty="0">
                <a:solidFill>
                  <a:schemeClr val="bg1"/>
                </a:solidFill>
                <a:latin typeface="Times New Roman" panose="02020603050405020304" pitchFamily="18" charset="0"/>
                <a:cs typeface="Times New Roman" panose="02020603050405020304" pitchFamily="18" charset="0"/>
              </a:rPr>
              <a:t>value</a:t>
            </a:r>
            <a:r>
              <a:rPr lang="el-GR" sz="2000" dirty="0">
                <a:solidFill>
                  <a:schemeClr val="bg1"/>
                </a:solidFill>
                <a:latin typeface="Times New Roman" panose="02020603050405020304" pitchFamily="18" charset="0"/>
                <a:cs typeface="Times New Roman" panose="02020603050405020304" pitchFamily="18" charset="0"/>
              </a:rPr>
              <a:t>"&gt;</a:t>
            </a:r>
            <a:endParaRPr lang="it-IT" sz="2000" dirty="0">
              <a:solidFill>
                <a:schemeClr val="bg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it-IT" sz="2000" dirty="0">
                <a:solidFill>
                  <a:schemeClr val="bg1"/>
                </a:solidFill>
                <a:latin typeface="Times New Roman" panose="02020603050405020304" pitchFamily="18" charset="0"/>
                <a:cs typeface="Times New Roman" panose="02020603050405020304" pitchFamily="18" charset="0"/>
              </a:rPr>
              <a:t>Richiamati come file esterno in formato .xml tramite link nell'&lt;head&gt; dello stesso documento </a:t>
            </a:r>
            <a:r>
              <a:rPr lang="it-IT" sz="2000" u="sng" dirty="0">
                <a:solidFill>
                  <a:schemeClr val="bg1"/>
                </a:solidFill>
                <a:latin typeface="Times New Roman" panose="02020603050405020304" pitchFamily="18" charset="0"/>
                <a:cs typeface="Times New Roman" panose="02020603050405020304" pitchFamily="18" charset="0"/>
              </a:rPr>
              <a:t>simposio.html</a:t>
            </a:r>
          </a:p>
          <a:p>
            <a:pPr lvl="1" algn="just">
              <a:buFont typeface="Wingdings" panose="05000000000000000000" pitchFamily="2" charset="2"/>
              <a:buChar char="ü"/>
            </a:pPr>
            <a:r>
              <a:rPr lang="it-IT" sz="2000" dirty="0">
                <a:solidFill>
                  <a:schemeClr val="bg1"/>
                </a:solidFill>
                <a:latin typeface="Times New Roman" panose="02020603050405020304" pitchFamily="18" charset="0"/>
                <a:cs typeface="Times New Roman" panose="02020603050405020304" pitchFamily="18" charset="0"/>
              </a:rPr>
              <a:t>Inseriti a testo pieno all’interno di bottoni «</a:t>
            </a:r>
            <a:r>
              <a:rPr lang="it-IT" sz="2000" dirty="0" err="1">
                <a:solidFill>
                  <a:schemeClr val="bg1"/>
                </a:solidFill>
                <a:latin typeface="Times New Roman" panose="02020603050405020304" pitchFamily="18" charset="0"/>
                <a:cs typeface="Times New Roman" panose="02020603050405020304" pitchFamily="18" charset="0"/>
              </a:rPr>
              <a:t>dropdown</a:t>
            </a:r>
            <a:r>
              <a:rPr lang="it-IT" sz="2000" dirty="0">
                <a:solidFill>
                  <a:schemeClr val="bg1"/>
                </a:solidFill>
                <a:latin typeface="Times New Roman" panose="02020603050405020304" pitchFamily="18" charset="0"/>
                <a:cs typeface="Times New Roman" panose="02020603050405020304" pitchFamily="18" charset="0"/>
              </a:rPr>
              <a:t>» sotto ciascuna delle colonne di testo (greco, italiano ed inglese), selezionando tra i 15 elementi del DCMI (non </a:t>
            </a:r>
            <a:r>
              <a:rPr lang="it-IT" sz="2000" dirty="0" err="1">
                <a:solidFill>
                  <a:schemeClr val="bg1"/>
                </a:solidFill>
                <a:latin typeface="Times New Roman" panose="02020603050405020304" pitchFamily="18" charset="0"/>
                <a:cs typeface="Times New Roman" panose="02020603050405020304" pitchFamily="18" charset="0"/>
              </a:rPr>
              <a:t>Terms</a:t>
            </a:r>
            <a:r>
              <a:rPr lang="it-IT" sz="2000" dirty="0">
                <a:solidFill>
                  <a:schemeClr val="bg1"/>
                </a:solidFill>
                <a:latin typeface="Times New Roman" panose="02020603050405020304" pitchFamily="18" charset="0"/>
                <a:cs typeface="Times New Roman" panose="02020603050405020304" pitchFamily="18" charset="0"/>
              </a:rPr>
              <a:t>, per ora) quelli reputati più pertinenti</a:t>
            </a:r>
          </a:p>
          <a:p>
            <a:pPr lvl="1" algn="just">
              <a:buFont typeface="Wingdings" panose="05000000000000000000" pitchFamily="2" charset="2"/>
              <a:buChar char="ü"/>
            </a:pPr>
            <a:r>
              <a:rPr lang="it-IT" sz="2000" dirty="0">
                <a:solidFill>
                  <a:schemeClr val="bg1"/>
                </a:solidFill>
                <a:latin typeface="Times New Roman" panose="02020603050405020304" pitchFamily="18" charset="0"/>
                <a:cs typeface="Times New Roman" panose="02020603050405020304" pitchFamily="18" charset="0"/>
              </a:rPr>
              <a:t>I metadati dei manoscritti non sono ancora stati implementati, ma l'idea è quella di richiamare nell'&lt;head&gt; del documento </a:t>
            </a:r>
            <a:r>
              <a:rPr lang="it-IT" sz="2000" u="sng" dirty="0">
                <a:solidFill>
                  <a:schemeClr val="bg1"/>
                </a:solidFill>
                <a:latin typeface="Times New Roman" panose="02020603050405020304" pitchFamily="18" charset="0"/>
                <a:cs typeface="Times New Roman" panose="02020603050405020304" pitchFamily="18" charset="0"/>
              </a:rPr>
              <a:t>manoscritti.html</a:t>
            </a:r>
            <a:r>
              <a:rPr lang="it-IT" sz="2000" dirty="0">
                <a:solidFill>
                  <a:schemeClr val="bg1"/>
                </a:solidFill>
                <a:latin typeface="Times New Roman" panose="02020603050405020304" pitchFamily="18" charset="0"/>
                <a:cs typeface="Times New Roman" panose="02020603050405020304" pitchFamily="18" charset="0"/>
              </a:rPr>
              <a:t> come link esterno il documento scritto in XML, dove per ogni manoscritto possano essere usati tutti e 15 i marcatori del </a:t>
            </a:r>
            <a:r>
              <a:rPr lang="it-IT" sz="2000" b="1" dirty="0">
                <a:solidFill>
                  <a:schemeClr val="bg1"/>
                </a:solidFill>
                <a:latin typeface="Times New Roman" panose="02020603050405020304" pitchFamily="18" charset="0"/>
                <a:cs typeface="Times New Roman" panose="02020603050405020304" pitchFamily="18" charset="0"/>
              </a:rPr>
              <a:t>DC</a:t>
            </a:r>
            <a:r>
              <a:rPr lang="it-IT" sz="2000" dirty="0">
                <a:solidFill>
                  <a:schemeClr val="bg1"/>
                </a:solidFill>
                <a:latin typeface="Times New Roman" panose="02020603050405020304" pitchFamily="18" charset="0"/>
                <a:cs typeface="Times New Roman" panose="02020603050405020304" pitchFamily="18" charset="0"/>
              </a:rPr>
              <a:t>, oppure, ancora meglio, tutti gli elementi del DCMI - Metadata </a:t>
            </a:r>
            <a:r>
              <a:rPr lang="it-IT" sz="2000" dirty="0" err="1">
                <a:solidFill>
                  <a:schemeClr val="bg1"/>
                </a:solidFill>
                <a:latin typeface="Times New Roman" panose="02020603050405020304" pitchFamily="18" charset="0"/>
                <a:cs typeface="Times New Roman" panose="02020603050405020304" pitchFamily="18" charset="0"/>
              </a:rPr>
              <a:t>Element</a:t>
            </a:r>
            <a:r>
              <a:rPr lang="it-IT" sz="2000" dirty="0">
                <a:solidFill>
                  <a:schemeClr val="bg1"/>
                </a:solidFill>
                <a:latin typeface="Times New Roman" panose="02020603050405020304" pitchFamily="18" charset="0"/>
                <a:cs typeface="Times New Roman" panose="02020603050405020304" pitchFamily="18" charset="0"/>
              </a:rPr>
              <a:t> Set - TERMS (2020), più completi, elastici ed adatti ad esprimere le relazioni.</a:t>
            </a:r>
            <a:endParaRPr lang="en-GB" sz="2000"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4" descr="A white circle with a spiral on it&#10;&#10;Description automatically generated">
            <a:extLst>
              <a:ext uri="{FF2B5EF4-FFF2-40B4-BE49-F238E27FC236}">
                <a16:creationId xmlns:a16="http://schemas.microsoft.com/office/drawing/2014/main" id="{2B0CD821-E2DA-470C-1392-6F96949E4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9176" cy="1371882"/>
          </a:xfrm>
          <a:prstGeom prst="rect">
            <a:avLst/>
          </a:prstGeom>
        </p:spPr>
      </p:pic>
    </p:spTree>
    <p:extLst>
      <p:ext uri="{BB962C8B-B14F-4D97-AF65-F5344CB8AC3E}">
        <p14:creationId xmlns:p14="http://schemas.microsoft.com/office/powerpoint/2010/main" val="210225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3B97-A76F-87F4-8AA2-6F22D5DB5BE4}"/>
              </a:ext>
            </a:extLst>
          </p:cNvPr>
          <p:cNvSpPr>
            <a:spLocks noGrp="1"/>
          </p:cNvSpPr>
          <p:nvPr>
            <p:ph type="title"/>
          </p:nvPr>
        </p:nvSpPr>
        <p:spPr>
          <a:xfrm>
            <a:off x="1760350" y="70157"/>
            <a:ext cx="9202618" cy="785249"/>
          </a:xfrm>
        </p:spPr>
        <p:txBody>
          <a:bodyPr>
            <a:normAutofit fontScale="90000"/>
          </a:bodyPr>
          <a:lstStyle/>
          <a:p>
            <a:r>
              <a:rPr lang="en-GB" b="1" dirty="0">
                <a:solidFill>
                  <a:schemeClr val="bg1"/>
                </a:solidFill>
                <a:latin typeface="Megrim" panose="02000603000000000000" pitchFamily="2" charset="0"/>
              </a:rPr>
              <a:t>PORTALE SENOFONTE – STANDARDS pt.2</a:t>
            </a:r>
            <a:endParaRPr lang="en-GB" dirty="0"/>
          </a:p>
        </p:txBody>
      </p:sp>
      <p:sp>
        <p:nvSpPr>
          <p:cNvPr id="3" name="Content Placeholder 2">
            <a:extLst>
              <a:ext uri="{FF2B5EF4-FFF2-40B4-BE49-F238E27FC236}">
                <a16:creationId xmlns:a16="http://schemas.microsoft.com/office/drawing/2014/main" id="{2878C292-2DDD-59A6-1CC8-1C5BED3EA42B}"/>
              </a:ext>
            </a:extLst>
          </p:cNvPr>
          <p:cNvSpPr>
            <a:spLocks noGrp="1"/>
          </p:cNvSpPr>
          <p:nvPr>
            <p:ph idx="1"/>
          </p:nvPr>
        </p:nvSpPr>
        <p:spPr>
          <a:xfrm>
            <a:off x="403123" y="1442039"/>
            <a:ext cx="11366090" cy="5165238"/>
          </a:xfrm>
        </p:spPr>
        <p:txBody>
          <a:bodyPr>
            <a:normAutofit/>
          </a:bodyPr>
          <a:lstStyle/>
          <a:p>
            <a:pPr marL="0" indent="0" algn="ctr">
              <a:buNone/>
            </a:pPr>
            <a:r>
              <a:rPr lang="en-GB" sz="2000" dirty="0">
                <a:solidFill>
                  <a:schemeClr val="bg1"/>
                </a:solidFill>
                <a:latin typeface="Times New Roman" panose="02020603050405020304" pitchFamily="18" charset="0"/>
                <a:cs typeface="Times New Roman" panose="02020603050405020304" pitchFamily="18" charset="0"/>
              </a:rPr>
              <a:t>LE PROSSIME SFIDE DEL </a:t>
            </a:r>
            <a:r>
              <a:rPr lang="en-GB" sz="2000" b="1" dirty="0">
                <a:solidFill>
                  <a:schemeClr val="bg1"/>
                </a:solidFill>
                <a:latin typeface="Times New Roman" panose="02020603050405020304" pitchFamily="18" charset="0"/>
                <a:cs typeface="Times New Roman" panose="02020603050405020304" pitchFamily="18" charset="0"/>
              </a:rPr>
              <a:t>PORTALE SENOFONTE</a:t>
            </a:r>
            <a:r>
              <a:rPr lang="en-GB" sz="20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GB" sz="2000" u="sng" dirty="0" err="1">
                <a:solidFill>
                  <a:schemeClr val="bg1"/>
                </a:solidFill>
                <a:latin typeface="Times New Roman" panose="02020603050405020304" pitchFamily="18" charset="0"/>
                <a:cs typeface="Times New Roman" panose="02020603050405020304" pitchFamily="18" charset="0"/>
              </a:rPr>
              <a:t>Marcatura</a:t>
            </a:r>
            <a:r>
              <a:rPr lang="en-GB" sz="2000" u="sng" dirty="0">
                <a:solidFill>
                  <a:schemeClr val="bg1"/>
                </a:solidFill>
                <a:latin typeface="Times New Roman" panose="02020603050405020304" pitchFamily="18" charset="0"/>
                <a:cs typeface="Times New Roman" panose="02020603050405020304" pitchFamily="18" charset="0"/>
              </a:rPr>
              <a:t> </a:t>
            </a:r>
            <a:r>
              <a:rPr lang="en-GB" sz="2000" u="sng" dirty="0" err="1">
                <a:solidFill>
                  <a:schemeClr val="bg1"/>
                </a:solidFill>
                <a:latin typeface="Times New Roman" panose="02020603050405020304" pitchFamily="18" charset="0"/>
                <a:cs typeface="Times New Roman" panose="02020603050405020304" pitchFamily="18" charset="0"/>
              </a:rPr>
              <a:t>dei</a:t>
            </a:r>
            <a:r>
              <a:rPr lang="en-GB" sz="2000" u="sng" dirty="0">
                <a:solidFill>
                  <a:schemeClr val="bg1"/>
                </a:solidFill>
                <a:latin typeface="Times New Roman" panose="02020603050405020304" pitchFamily="18" charset="0"/>
                <a:cs typeface="Times New Roman" panose="02020603050405020304" pitchFamily="18" charset="0"/>
              </a:rPr>
              <a:t> </a:t>
            </a:r>
            <a:r>
              <a:rPr lang="en-GB" sz="2000" u="sng" dirty="0" err="1">
                <a:solidFill>
                  <a:schemeClr val="bg1"/>
                </a:solidFill>
                <a:latin typeface="Times New Roman" panose="02020603050405020304" pitchFamily="18" charset="0"/>
                <a:cs typeface="Times New Roman" panose="02020603050405020304" pitchFamily="18" charset="0"/>
              </a:rPr>
              <a:t>testi</a:t>
            </a:r>
            <a:r>
              <a:rPr lang="en-GB" sz="2000" u="sng" dirty="0">
                <a:solidFill>
                  <a:schemeClr val="bg1"/>
                </a:solidFill>
                <a:latin typeface="Times New Roman" panose="02020603050405020304" pitchFamily="18" charset="0"/>
                <a:cs typeface="Times New Roman" panose="02020603050405020304" pitchFamily="18" charset="0"/>
              </a:rPr>
              <a:t> in XML/TEI</a:t>
            </a:r>
            <a:r>
              <a:rPr lang="en-GB" sz="20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GB" sz="1800" dirty="0" err="1">
                <a:solidFill>
                  <a:schemeClr val="bg1"/>
                </a:solidFill>
                <a:latin typeface="Times New Roman" panose="02020603050405020304" pitchFamily="18" charset="0"/>
                <a:cs typeface="Times New Roman" panose="02020603050405020304" pitchFamily="18" charset="0"/>
              </a:rPr>
              <a:t>Creare</a:t>
            </a:r>
            <a:r>
              <a:rPr lang="en-GB" sz="1800" dirty="0">
                <a:solidFill>
                  <a:schemeClr val="bg1"/>
                </a:solidFill>
                <a:latin typeface="Times New Roman" panose="02020603050405020304" pitchFamily="18" charset="0"/>
                <a:cs typeface="Times New Roman" panose="02020603050405020304" pitchFamily="18" charset="0"/>
              </a:rPr>
              <a:t> un </a:t>
            </a:r>
            <a:r>
              <a:rPr lang="en-GB" sz="1800" b="1" dirty="0">
                <a:solidFill>
                  <a:schemeClr val="bg1"/>
                </a:solidFill>
                <a:latin typeface="Times New Roman" panose="02020603050405020304" pitchFamily="18" charset="0"/>
                <a:cs typeface="Times New Roman" panose="02020603050405020304" pitchFamily="18" charset="0"/>
              </a:rPr>
              <a:t>XML Schema</a:t>
            </a:r>
            <a:r>
              <a:rPr lang="en-GB" sz="1800" i="1" dirty="0">
                <a:solidFill>
                  <a:schemeClr val="bg1"/>
                </a:solidFill>
                <a:latin typeface="Times New Roman" panose="02020603050405020304" pitchFamily="18" charset="0"/>
                <a:cs typeface="Times New Roman" panose="02020603050405020304" pitchFamily="18" charset="0"/>
              </a:rPr>
              <a:t> ad hoc</a:t>
            </a:r>
            <a:r>
              <a:rPr lang="en-GB" sz="1800" dirty="0">
                <a:solidFill>
                  <a:schemeClr val="bg1"/>
                </a:solidFill>
                <a:latin typeface="Times New Roman" panose="02020603050405020304" pitchFamily="18" charset="0"/>
                <a:cs typeface="Times New Roman" panose="02020603050405020304" pitchFamily="18" charset="0"/>
              </a:rPr>
              <a:t> e </a:t>
            </a:r>
            <a:r>
              <a:rPr lang="en-GB" sz="1800" dirty="0" err="1">
                <a:solidFill>
                  <a:schemeClr val="bg1"/>
                </a:solidFill>
                <a:latin typeface="Times New Roman" panose="02020603050405020304" pitchFamily="18" charset="0"/>
                <a:cs typeface="Times New Roman" panose="02020603050405020304" pitchFamily="18" charset="0"/>
              </a:rPr>
              <a:t>definire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propriamente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a:t>
            </a:r>
            <a:r>
              <a:rPr lang="en-GB" sz="1800" dirty="0">
                <a:solidFill>
                  <a:schemeClr val="bg1"/>
                </a:solidFill>
                <a:latin typeface="Times New Roman" panose="02020603050405020304" pitchFamily="18" charset="0"/>
                <a:cs typeface="Times New Roman" panose="02020603050405020304" pitchFamily="18" charset="0"/>
              </a:rPr>
              <a:t> </a:t>
            </a:r>
            <a:r>
              <a:rPr lang="en-GB" sz="1800" b="1" i="1" dirty="0">
                <a:solidFill>
                  <a:schemeClr val="bg1"/>
                </a:solidFill>
                <a:latin typeface="Times New Roman" panose="02020603050405020304" pitchFamily="18" charset="0"/>
                <a:cs typeface="Times New Roman" panose="02020603050405020304" pitchFamily="18" charset="0"/>
              </a:rPr>
              <a:t>namespaces</a:t>
            </a:r>
            <a:r>
              <a:rPr lang="en-GB" sz="1800" dirty="0">
                <a:solidFill>
                  <a:schemeClr val="bg1"/>
                </a:solidFill>
                <a:latin typeface="Times New Roman" panose="02020603050405020304" pitchFamily="18" charset="0"/>
                <a:cs typeface="Times New Roman" panose="02020603050405020304" pitchFamily="18" charset="0"/>
              </a:rPr>
              <a:t> in base </a:t>
            </a:r>
            <a:r>
              <a:rPr lang="en-GB" sz="1800" dirty="0" err="1">
                <a:solidFill>
                  <a:schemeClr val="bg1"/>
                </a:solidFill>
                <a:latin typeface="Times New Roman" panose="02020603050405020304" pitchFamily="18" charset="0"/>
                <a:cs typeface="Times New Roman" panose="02020603050405020304" pitchFamily="18" charset="0"/>
              </a:rPr>
              <a:t>agli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elementi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che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vogliono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marcare</a:t>
            </a:r>
            <a:r>
              <a:rPr lang="en-GB" sz="1800" dirty="0">
                <a:solidFill>
                  <a:schemeClr val="bg1"/>
                </a:solidFill>
                <a:latin typeface="Times New Roman" panose="02020603050405020304" pitchFamily="18" charset="0"/>
                <a:cs typeface="Times New Roman" panose="02020603050405020304" pitchFamily="18" charset="0"/>
              </a:rPr>
              <a:t>, per </a:t>
            </a:r>
            <a:r>
              <a:rPr lang="en-GB" sz="1800" dirty="0" err="1">
                <a:solidFill>
                  <a:schemeClr val="bg1"/>
                </a:solidFill>
                <a:latin typeface="Times New Roman" panose="02020603050405020304" pitchFamily="18" charset="0"/>
                <a:cs typeface="Times New Roman" panose="02020603050405020304" pitchFamily="18" charset="0"/>
              </a:rPr>
              <a:t>poter</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definire</a:t>
            </a:r>
            <a:r>
              <a:rPr lang="en-GB" sz="1800" dirty="0">
                <a:solidFill>
                  <a:schemeClr val="bg1"/>
                </a:solidFill>
                <a:latin typeface="Times New Roman" panose="02020603050405020304" pitchFamily="18" charset="0"/>
                <a:cs typeface="Times New Roman" panose="02020603050405020304" pitchFamily="18" charset="0"/>
              </a:rPr>
              <a:t> in modo </a:t>
            </a:r>
            <a:r>
              <a:rPr lang="en-GB" sz="1800" dirty="0" err="1">
                <a:solidFill>
                  <a:schemeClr val="bg1"/>
                </a:solidFill>
                <a:latin typeface="Times New Roman" panose="02020603050405020304" pitchFamily="18" charset="0"/>
                <a:cs typeface="Times New Roman" panose="02020603050405020304" pitchFamily="18" charset="0"/>
              </a:rPr>
              <a:t>chiaro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limiti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entro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quali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futuri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ricercatori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potranno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muoversi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nelle</a:t>
            </a:r>
            <a:r>
              <a:rPr lang="en-GB" sz="1800" dirty="0">
                <a:solidFill>
                  <a:schemeClr val="bg1"/>
                </a:solidFill>
                <a:latin typeface="Times New Roman" panose="02020603050405020304" pitchFamily="18" charset="0"/>
                <a:cs typeface="Times New Roman" panose="02020603050405020304" pitchFamily="18" charset="0"/>
              </a:rPr>
              <a:t> loro </a:t>
            </a:r>
            <a:r>
              <a:rPr lang="en-GB" sz="1800" dirty="0" err="1">
                <a:solidFill>
                  <a:schemeClr val="bg1"/>
                </a:solidFill>
                <a:latin typeface="Times New Roman" panose="02020603050405020304" pitchFamily="18" charset="0"/>
                <a:cs typeface="Times New Roman" panose="02020603050405020304" pitchFamily="18" charset="0"/>
              </a:rPr>
              <a:t>ricerche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definire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cioè</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quali</a:t>
            </a:r>
            <a:r>
              <a:rPr lang="en-GB" sz="1800" dirty="0">
                <a:solidFill>
                  <a:schemeClr val="bg1"/>
                </a:solidFill>
                <a:latin typeface="Times New Roman" panose="02020603050405020304" pitchFamily="18" charset="0"/>
                <a:cs typeface="Times New Roman" panose="02020603050405020304" pitchFamily="18" charset="0"/>
              </a:rPr>
              <a:t> tipi di </a:t>
            </a:r>
            <a:r>
              <a:rPr lang="en-GB" sz="1800" dirty="0" err="1">
                <a:solidFill>
                  <a:schemeClr val="bg1"/>
                </a:solidFill>
                <a:latin typeface="Times New Roman" panose="02020603050405020304" pitchFamily="18" charset="0"/>
                <a:cs typeface="Times New Roman" panose="02020603050405020304" pitchFamily="18" charset="0"/>
              </a:rPr>
              <a:t>ricerche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potranno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effettuare</a:t>
            </a:r>
            <a:r>
              <a:rPr lang="en-GB" sz="1800" dirty="0">
                <a:solidFill>
                  <a:schemeClr val="bg1"/>
                </a:solidFill>
                <a:latin typeface="Times New Roman" panose="02020603050405020304" pitchFamily="18" charset="0"/>
                <a:cs typeface="Times New Roman" panose="02020603050405020304" pitchFamily="18" charset="0"/>
              </a:rPr>
              <a:t>.</a:t>
            </a:r>
          </a:p>
          <a:p>
            <a:pPr lvl="1"/>
            <a:endParaRPr lang="en-GB" sz="18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000" u="sng" dirty="0" err="1">
                <a:solidFill>
                  <a:schemeClr val="bg1"/>
                </a:solidFill>
                <a:latin typeface="Times New Roman" panose="02020603050405020304" pitchFamily="18" charset="0"/>
                <a:cs typeface="Times New Roman" panose="02020603050405020304" pitchFamily="18" charset="0"/>
              </a:rPr>
              <a:t>Metadatazione</a:t>
            </a:r>
            <a:r>
              <a:rPr lang="en-GB" sz="20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GB" sz="1800" dirty="0" err="1">
                <a:solidFill>
                  <a:schemeClr val="bg1"/>
                </a:solidFill>
                <a:latin typeface="Times New Roman" panose="02020603050405020304" pitchFamily="18" charset="0"/>
                <a:cs typeface="Times New Roman" panose="02020603050405020304" pitchFamily="18" charset="0"/>
              </a:rPr>
              <a:t>Idealmente</a:t>
            </a:r>
            <a:r>
              <a:rPr lang="en-GB" sz="1800" dirty="0">
                <a:solidFill>
                  <a:schemeClr val="bg1"/>
                </a:solidFill>
                <a:latin typeface="Times New Roman" panose="02020603050405020304" pitchFamily="18" charset="0"/>
                <a:cs typeface="Times New Roman" panose="02020603050405020304" pitchFamily="18" charset="0"/>
              </a:rPr>
              <a:t> il </a:t>
            </a:r>
            <a:r>
              <a:rPr lang="en-GB" sz="1800" dirty="0" err="1">
                <a:solidFill>
                  <a:schemeClr val="bg1"/>
                </a:solidFill>
                <a:latin typeface="Times New Roman" panose="02020603050405020304" pitchFamily="18" charset="0"/>
                <a:cs typeface="Times New Roman" panose="02020603050405020304" pitchFamily="18" charset="0"/>
              </a:rPr>
              <a:t>Portale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Senofonte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vuole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inserirsi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nella</a:t>
            </a:r>
            <a:r>
              <a:rPr lang="en-GB" sz="1800" dirty="0">
                <a:solidFill>
                  <a:schemeClr val="bg1"/>
                </a:solidFill>
                <a:latin typeface="Times New Roman" panose="02020603050405020304" pitchFamily="18" charset="0"/>
                <a:cs typeface="Times New Roman" panose="02020603050405020304" pitchFamily="18" charset="0"/>
              </a:rPr>
              <a:t> rete del Web </a:t>
            </a:r>
            <a:r>
              <a:rPr lang="en-GB" sz="1800" dirty="0" err="1">
                <a:solidFill>
                  <a:schemeClr val="bg1"/>
                </a:solidFill>
                <a:latin typeface="Times New Roman" panose="02020603050405020304" pitchFamily="18" charset="0"/>
                <a:cs typeface="Times New Roman" panose="02020603050405020304" pitchFamily="18" charset="0"/>
              </a:rPr>
              <a:t>Semantico</a:t>
            </a:r>
            <a:r>
              <a:rPr lang="en-GB" sz="1800" dirty="0">
                <a:solidFill>
                  <a:schemeClr val="bg1"/>
                </a:solidFill>
                <a:latin typeface="Times New Roman" panose="02020603050405020304" pitchFamily="18" charset="0"/>
                <a:cs typeface="Times New Roman" panose="02020603050405020304" pitchFamily="18" charset="0"/>
              </a:rPr>
              <a:t>, e </a:t>
            </a:r>
            <a:r>
              <a:rPr lang="en-GB" sz="1800" dirty="0" err="1">
                <a:solidFill>
                  <a:schemeClr val="bg1"/>
                </a:solidFill>
                <a:latin typeface="Times New Roman" panose="02020603050405020304" pitchFamily="18" charset="0"/>
                <a:cs typeface="Times New Roman" panose="02020603050405020304" pitchFamily="18" charset="0"/>
              </a:rPr>
              <a:t>dunque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sarà</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opportuna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una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metadatazione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basata</a:t>
            </a:r>
            <a:r>
              <a:rPr lang="en-GB" sz="1800" dirty="0">
                <a:solidFill>
                  <a:schemeClr val="bg1"/>
                </a:solidFill>
                <a:latin typeface="Times New Roman" panose="02020603050405020304" pitchFamily="18" charset="0"/>
                <a:cs typeface="Times New Roman" panose="02020603050405020304" pitchFamily="18" charset="0"/>
              </a:rPr>
              <a:t> sui Linked Open Data, e sui </a:t>
            </a:r>
            <a:r>
              <a:rPr lang="en-GB" sz="1800" dirty="0" err="1">
                <a:solidFill>
                  <a:schemeClr val="bg1"/>
                </a:solidFill>
                <a:latin typeface="Times New Roman" panose="02020603050405020304" pitchFamily="18" charset="0"/>
                <a:cs typeface="Times New Roman" panose="02020603050405020304" pitchFamily="18" charset="0"/>
              </a:rPr>
              <a:t>modelli</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RDF</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FRBR</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FRAD</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ISBD</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IFLA</a:t>
            </a:r>
            <a:r>
              <a:rPr lang="en-GB" sz="1800" dirty="0">
                <a:solidFill>
                  <a:schemeClr val="bg1"/>
                </a:solidFill>
                <a:latin typeface="Times New Roman" panose="02020603050405020304" pitchFamily="18" charset="0"/>
                <a:cs typeface="Times New Roman" panose="02020603050405020304" pitchFamily="18" charset="0"/>
              </a:rPr>
              <a:t> </a:t>
            </a:r>
            <a:r>
              <a:rPr lang="en-GB" sz="1800" b="1" dirty="0">
                <a:solidFill>
                  <a:schemeClr val="bg1"/>
                </a:solidFill>
                <a:latin typeface="Times New Roman" panose="02020603050405020304" pitchFamily="18" charset="0"/>
                <a:cs typeface="Times New Roman" panose="02020603050405020304" pitchFamily="18" charset="0"/>
              </a:rPr>
              <a:t>LRM</a:t>
            </a:r>
            <a:r>
              <a:rPr lang="en-GB" sz="1800" dirty="0">
                <a:solidFill>
                  <a:schemeClr val="bg1"/>
                </a:solidFill>
                <a:latin typeface="Times New Roman" panose="02020603050405020304" pitchFamily="18" charset="0"/>
                <a:cs typeface="Times New Roman" panose="02020603050405020304" pitchFamily="18" charset="0"/>
              </a:rPr>
              <a:t> e </a:t>
            </a:r>
            <a:r>
              <a:rPr lang="en-GB" sz="1800" b="1" dirty="0">
                <a:solidFill>
                  <a:schemeClr val="bg1"/>
                </a:solidFill>
                <a:latin typeface="Times New Roman" panose="02020603050405020304" pitchFamily="18" charset="0"/>
                <a:cs typeface="Times New Roman" panose="02020603050405020304" pitchFamily="18" charset="0"/>
              </a:rPr>
              <a:t>RDA</a:t>
            </a:r>
            <a:r>
              <a:rPr lang="en-GB" sz="18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GB" sz="1800" dirty="0">
                <a:solidFill>
                  <a:schemeClr val="bg1"/>
                </a:solidFill>
                <a:latin typeface="Times New Roman" panose="02020603050405020304" pitchFamily="18" charset="0"/>
                <a:cs typeface="Times New Roman" panose="02020603050405020304" pitchFamily="18" charset="0"/>
              </a:rPr>
              <a:t>Si </a:t>
            </a:r>
            <a:r>
              <a:rPr lang="en-GB" sz="1800" dirty="0" err="1">
                <a:solidFill>
                  <a:schemeClr val="bg1"/>
                </a:solidFill>
                <a:latin typeface="Times New Roman" panose="02020603050405020304" pitchFamily="18" charset="0"/>
                <a:cs typeface="Times New Roman" panose="02020603050405020304" pitchFamily="18" charset="0"/>
              </a:rPr>
              <a:t>rimanda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perciò</a:t>
            </a:r>
            <a:r>
              <a:rPr lang="en-GB" sz="1800" dirty="0">
                <a:solidFill>
                  <a:schemeClr val="bg1"/>
                </a:solidFill>
                <a:latin typeface="Times New Roman" panose="02020603050405020304" pitchFamily="18" charset="0"/>
                <a:cs typeface="Times New Roman" panose="02020603050405020304" pitchFamily="18" charset="0"/>
              </a:rPr>
              <a:t>, alle </a:t>
            </a:r>
            <a:r>
              <a:rPr lang="en-GB" sz="1800" dirty="0" err="1">
                <a:solidFill>
                  <a:schemeClr val="bg1"/>
                </a:solidFill>
                <a:latin typeface="Times New Roman" panose="02020603050405020304" pitchFamily="18" charset="0"/>
                <a:cs typeface="Times New Roman" panose="02020603050405020304" pitchFamily="18" charset="0"/>
              </a:rPr>
              <a:t>pagine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dell’</a:t>
            </a:r>
            <a:r>
              <a:rPr lang="en-GB" sz="1800" b="1" dirty="0" err="1">
                <a:solidFill>
                  <a:schemeClr val="bg1"/>
                </a:solidFill>
                <a:latin typeface="Times New Roman" panose="02020603050405020304" pitchFamily="18" charset="0"/>
                <a:cs typeface="Times New Roman" panose="02020603050405020304" pitchFamily="18" charset="0"/>
              </a:rPr>
              <a:t>ICCU</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Istituto</a:t>
            </a:r>
            <a:r>
              <a:rPr lang="en-GB" sz="1800" dirty="0">
                <a:solidFill>
                  <a:schemeClr val="bg1"/>
                </a:solidFill>
                <a:latin typeface="Times New Roman" panose="02020603050405020304" pitchFamily="18" charset="0"/>
                <a:cs typeface="Times New Roman" panose="02020603050405020304" pitchFamily="18" charset="0"/>
              </a:rPr>
              <a:t> Centrale per il </a:t>
            </a:r>
            <a:r>
              <a:rPr lang="en-GB" sz="1800" dirty="0" err="1">
                <a:solidFill>
                  <a:schemeClr val="bg1"/>
                </a:solidFill>
                <a:latin typeface="Times New Roman" panose="02020603050405020304" pitchFamily="18" charset="0"/>
                <a:cs typeface="Times New Roman" panose="02020603050405020304" pitchFamily="18" charset="0"/>
              </a:rPr>
              <a:t>Catalogo</a:t>
            </a:r>
            <a:r>
              <a:rPr lang="en-GB" sz="1800" dirty="0">
                <a:solidFill>
                  <a:schemeClr val="bg1"/>
                </a:solidFill>
                <a:latin typeface="Times New Roman" panose="02020603050405020304" pitchFamily="18" charset="0"/>
                <a:cs typeface="Times New Roman" panose="02020603050405020304" pitchFamily="18" charset="0"/>
              </a:rPr>
              <a:t> Unico - </a:t>
            </a:r>
            <a:r>
              <a:rPr lang="en-GB" sz="1800" u="sng" dirty="0">
                <a:solidFill>
                  <a:schemeClr val="bg1"/>
                </a:solidFill>
                <a:latin typeface="Times New Roman" panose="02020603050405020304" pitchFamily="18" charset="0"/>
                <a:cs typeface="Times New Roman" panose="02020603050405020304" pitchFamily="18" charset="0"/>
              </a:rPr>
              <a:t>https://www.iccu.sbn.it</a:t>
            </a:r>
            <a:r>
              <a:rPr lang="en-GB" sz="1800" dirty="0">
                <a:solidFill>
                  <a:schemeClr val="bg1"/>
                </a:solidFill>
                <a:latin typeface="Times New Roman" panose="02020603050405020304" pitchFamily="18" charset="0"/>
                <a:cs typeface="Times New Roman" panose="02020603050405020304" pitchFamily="18" charset="0"/>
              </a:rPr>
              <a:t>), in </a:t>
            </a:r>
            <a:r>
              <a:rPr lang="en-GB" sz="1800" dirty="0" err="1">
                <a:solidFill>
                  <a:schemeClr val="bg1"/>
                </a:solidFill>
                <a:latin typeface="Times New Roman" panose="02020603050405020304" pitchFamily="18" charset="0"/>
                <a:cs typeface="Times New Roman" panose="02020603050405020304" pitchFamily="18" charset="0"/>
              </a:rPr>
              <a:t>particolare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nella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sezione</a:t>
            </a:r>
            <a:r>
              <a:rPr lang="en-GB" sz="1800" dirty="0">
                <a:solidFill>
                  <a:schemeClr val="bg1"/>
                </a:solidFill>
                <a:latin typeface="Times New Roman" panose="02020603050405020304" pitchFamily="18" charset="0"/>
                <a:cs typeface="Times New Roman" panose="02020603050405020304" pitchFamily="18" charset="0"/>
              </a:rPr>
              <a:t> “Normative e Standard”, in cui </a:t>
            </a:r>
            <a:r>
              <a:rPr lang="en-GB" sz="1800" dirty="0" err="1">
                <a:solidFill>
                  <a:schemeClr val="bg1"/>
                </a:solidFill>
                <a:latin typeface="Times New Roman" panose="02020603050405020304" pitchFamily="18" charset="0"/>
                <a:cs typeface="Times New Roman" panose="02020603050405020304" pitchFamily="18" charset="0"/>
              </a:rPr>
              <a:t>vengono</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riportati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gli</a:t>
            </a:r>
            <a:r>
              <a:rPr lang="en-GB" sz="1800" dirty="0">
                <a:solidFill>
                  <a:schemeClr val="bg1"/>
                </a:solidFill>
                <a:latin typeface="Times New Roman" panose="02020603050405020304" pitchFamily="18" charset="0"/>
                <a:cs typeface="Times New Roman" panose="02020603050405020304" pitchFamily="18" charset="0"/>
              </a:rPr>
              <a:t> standard ed </a:t>
            </a:r>
            <a:r>
              <a:rPr lang="en-GB" sz="1800" dirty="0" err="1">
                <a:solidFill>
                  <a:schemeClr val="bg1"/>
                </a:solidFill>
                <a:latin typeface="Times New Roman" panose="02020603050405020304" pitchFamily="18" charset="0"/>
                <a:cs typeface="Times New Roman" panose="02020603050405020304" pitchFamily="18" charset="0"/>
              </a:rPr>
              <a: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modelli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internazionali</a:t>
            </a:r>
            <a:r>
              <a:rPr lang="en-GB" sz="1800" dirty="0">
                <a:solidFill>
                  <a:schemeClr val="bg1"/>
                </a:solidFill>
                <a:latin typeface="Times New Roman" panose="02020603050405020304" pitchFamily="18" charset="0"/>
                <a:cs typeface="Times New Roman" panose="02020603050405020304" pitchFamily="18" charset="0"/>
              </a:rPr>
              <a:t> per la </a:t>
            </a:r>
            <a:r>
              <a:rPr lang="en-GB" sz="1800" dirty="0" err="1">
                <a:solidFill>
                  <a:schemeClr val="bg1"/>
                </a:solidFill>
                <a:latin typeface="Times New Roman" panose="02020603050405020304" pitchFamily="18" charset="0"/>
                <a:cs typeface="Times New Roman" panose="02020603050405020304" pitchFamily="18" charset="0"/>
              </a:rPr>
              <a:t>descrizione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delle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risorse</a:t>
            </a:r>
            <a:r>
              <a:rPr lang="en-GB" sz="1800" dirty="0">
                <a:solidFill>
                  <a:schemeClr val="bg1"/>
                </a:solidFill>
                <a:latin typeface="Times New Roman" panose="02020603050405020304" pitchFamily="18" charset="0"/>
                <a:cs typeface="Times New Roman" panose="02020603050405020304" pitchFamily="18" charset="0"/>
              </a:rPr>
              <a:t>, e per la </a:t>
            </a:r>
            <a:r>
              <a:rPr lang="en-GB" sz="1800" dirty="0" err="1">
                <a:solidFill>
                  <a:schemeClr val="bg1"/>
                </a:solidFill>
                <a:latin typeface="Times New Roman" panose="02020603050405020304" pitchFamily="18" charset="0"/>
                <a:cs typeface="Times New Roman" panose="02020603050405020304" pitchFamily="18" charset="0"/>
              </a:rPr>
              <a:t>catalogazione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semantica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dell’</a:t>
            </a:r>
            <a:r>
              <a:rPr lang="en-GB" sz="1800" b="1" dirty="0" err="1">
                <a:solidFill>
                  <a:schemeClr val="bg1"/>
                </a:solidFill>
                <a:latin typeface="Times New Roman" panose="02020603050405020304" pitchFamily="18" charset="0"/>
                <a:cs typeface="Times New Roman" panose="02020603050405020304" pitchFamily="18" charset="0"/>
              </a:rPr>
              <a:t>IFLA</a:t>
            </a:r>
            <a:r>
              <a:rPr lang="en-GB" sz="1800" dirty="0">
                <a:solidFill>
                  <a:schemeClr val="bg1"/>
                </a:solidFill>
                <a:latin typeface="Times New Roman" panose="02020603050405020304" pitchFamily="18" charset="0"/>
                <a:cs typeface="Times New Roman" panose="02020603050405020304" pitchFamily="18" charset="0"/>
              </a:rPr>
              <a:t> (International Federation for Library Associations and Institutions - </a:t>
            </a:r>
            <a:r>
              <a:rPr lang="en-GB" sz="1800" u="sng" dirty="0">
                <a:solidFill>
                  <a:schemeClr val="bg1"/>
                </a:solidFill>
                <a:latin typeface="Times New Roman" panose="02020603050405020304" pitchFamily="18" charset="0"/>
                <a:cs typeface="Times New Roman" panose="02020603050405020304" pitchFamily="18" charset="0"/>
              </a:rPr>
              <a:t>https://www.ifla.org/units/standards/ </a:t>
            </a:r>
            <a:r>
              <a:rPr lang="en-GB" sz="1800" dirty="0">
                <a:solidFill>
                  <a:schemeClr val="bg1"/>
                </a:solidFill>
                <a:latin typeface="Times New Roman" panose="02020603050405020304" pitchFamily="18" charset="0"/>
                <a:cs typeface="Times New Roman" panose="02020603050405020304" pitchFamily="18" charset="0"/>
              </a:rPr>
              <a:t>); dell’W3C. In </a:t>
            </a:r>
            <a:r>
              <a:rPr lang="en-GB" sz="1800" dirty="0" err="1">
                <a:solidFill>
                  <a:schemeClr val="bg1"/>
                </a:solidFill>
                <a:latin typeface="Times New Roman" panose="02020603050405020304" pitchFamily="18" charset="0"/>
                <a:cs typeface="Times New Roman" panose="02020603050405020304" pitchFamily="18" charset="0"/>
              </a:rPr>
              <a:t>queste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pagine</a:t>
            </a:r>
            <a:r>
              <a:rPr lang="en-GB" sz="1800" dirty="0">
                <a:solidFill>
                  <a:schemeClr val="bg1"/>
                </a:solidFill>
                <a:latin typeface="Times New Roman" panose="02020603050405020304" pitchFamily="18" charset="0"/>
                <a:cs typeface="Times New Roman" panose="02020603050405020304" pitchFamily="18" charset="0"/>
              </a:rPr>
              <a:t> è </a:t>
            </a:r>
            <a:r>
              <a:rPr lang="en-GB" sz="1800" dirty="0" err="1">
                <a:solidFill>
                  <a:schemeClr val="bg1"/>
                </a:solidFill>
                <a:latin typeface="Times New Roman" panose="02020603050405020304" pitchFamily="18" charset="0"/>
                <a:cs typeface="Times New Roman" panose="02020603050405020304" pitchFamily="18" charset="0"/>
              </a:rPr>
              <a:t>possiblile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trovare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descrizioni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dettagliate</a:t>
            </a:r>
            <a:r>
              <a:rPr lang="en-GB" sz="1800" dirty="0">
                <a:solidFill>
                  <a:schemeClr val="bg1"/>
                </a:solidFill>
                <a:latin typeface="Times New Roman" panose="02020603050405020304" pitchFamily="18" charset="0"/>
                <a:cs typeface="Times New Roman" panose="02020603050405020304" pitchFamily="18" charset="0"/>
              </a:rPr>
              <a:t> di </a:t>
            </a:r>
            <a:r>
              <a:rPr lang="en-GB" sz="1800" dirty="0" err="1">
                <a:solidFill>
                  <a:schemeClr val="bg1"/>
                </a:solidFill>
                <a:latin typeface="Times New Roman" panose="02020603050405020304" pitchFamily="18" charset="0"/>
                <a:cs typeface="Times New Roman" panose="02020603050405020304" pitchFamily="18" charset="0"/>
              </a:rPr>
              <a:t>questi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modelli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concettuali</a:t>
            </a:r>
            <a:r>
              <a:rPr lang="en-GB" sz="1800" dirty="0">
                <a:solidFill>
                  <a:schemeClr val="bg1"/>
                </a:solidFill>
                <a:latin typeface="Times New Roman" panose="02020603050405020304" pitchFamily="18" charset="0"/>
                <a:cs typeface="Times New Roman" panose="02020603050405020304" pitchFamily="18" charset="0"/>
              </a:rPr>
              <a:t> e standards.</a:t>
            </a:r>
          </a:p>
          <a:p>
            <a:pPr marL="0" indent="0" algn="just">
              <a:buNone/>
            </a:pPr>
            <a:r>
              <a:rPr lang="en-GB" sz="1800" b="1" i="1" u="sng" dirty="0">
                <a:solidFill>
                  <a:schemeClr val="bg1"/>
                </a:solidFill>
                <a:latin typeface="Times New Roman" panose="02020603050405020304" pitchFamily="18" charset="0"/>
                <a:cs typeface="Times New Roman" panose="02020603050405020304" pitchFamily="18" charset="0"/>
              </a:rPr>
              <a:t>PROBLEMA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ogni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ente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che</a:t>
            </a:r>
            <a:r>
              <a:rPr lang="en-GB" sz="1800" dirty="0">
                <a:solidFill>
                  <a:schemeClr val="bg1"/>
                </a:solidFill>
                <a:latin typeface="Times New Roman" panose="02020603050405020304" pitchFamily="18" charset="0"/>
                <a:cs typeface="Times New Roman" panose="02020603050405020304" pitchFamily="18" charset="0"/>
              </a:rPr>
              <a:t> ha </a:t>
            </a:r>
            <a:r>
              <a:rPr lang="en-GB" sz="1800" dirty="0" err="1">
                <a:solidFill>
                  <a:schemeClr val="bg1"/>
                </a:solidFill>
                <a:latin typeface="Times New Roman" panose="02020603050405020304" pitchFamily="18" charset="0"/>
                <a:cs typeface="Times New Roman" panose="02020603050405020304" pitchFamily="18" charset="0"/>
              </a:rPr>
              <a:t>curato</a:t>
            </a:r>
            <a:r>
              <a:rPr lang="en-GB" sz="1800" dirty="0">
                <a:solidFill>
                  <a:schemeClr val="bg1"/>
                </a:solidFill>
                <a:latin typeface="Times New Roman" panose="02020603050405020304" pitchFamily="18" charset="0"/>
                <a:cs typeface="Times New Roman" panose="02020603050405020304" pitchFamily="18" charset="0"/>
              </a:rPr>
              <a:t> la </a:t>
            </a:r>
            <a:r>
              <a:rPr lang="en-GB" sz="1800" dirty="0" err="1">
                <a:solidFill>
                  <a:schemeClr val="bg1"/>
                </a:solidFill>
                <a:latin typeface="Times New Roman" panose="02020603050405020304" pitchFamily="18" charset="0"/>
                <a:cs typeface="Times New Roman" panose="02020603050405020304" pitchFamily="18" charset="0"/>
              </a:rPr>
              <a:t>digitalizzazione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tendenzialmente</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usa</a:t>
            </a:r>
            <a:r>
              <a:rPr lang="en-GB" sz="1800" dirty="0">
                <a:solidFill>
                  <a:schemeClr val="bg1"/>
                </a:solidFill>
                <a:latin typeface="Times New Roman" panose="02020603050405020304" pitchFamily="18" charset="0"/>
                <a:cs typeface="Times New Roman" panose="02020603050405020304" pitchFamily="18" charset="0"/>
              </a:rPr>
              <a:t> set di metadata </a:t>
            </a:r>
            <a:r>
              <a:rPr lang="en-GB" sz="1800" dirty="0" err="1">
                <a:solidFill>
                  <a:schemeClr val="bg1"/>
                </a:solidFill>
                <a:latin typeface="Times New Roman" panose="02020603050405020304" pitchFamily="18" charset="0"/>
                <a:cs typeface="Times New Roman" panose="02020603050405020304" pitchFamily="18" charset="0"/>
              </a:rPr>
              <a:t>diversi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dagli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altri</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enti</a:t>
            </a:r>
            <a:r>
              <a:rPr lang="en-GB" sz="1800" dirty="0">
                <a:solidFill>
                  <a:schemeClr val="bg1"/>
                </a:solidFill>
                <a:latin typeface="Times New Roman" panose="02020603050405020304" pitchFamily="18" charset="0"/>
                <a:cs typeface="Times New Roman" panose="02020603050405020304" pitchFamily="18" charset="0"/>
              </a:rPr>
              <a:t>. A </a:t>
            </a:r>
            <a:r>
              <a:rPr lang="en-GB" sz="1800" dirty="0" err="1">
                <a:solidFill>
                  <a:schemeClr val="bg1"/>
                </a:solidFill>
                <a:latin typeface="Times New Roman" panose="02020603050405020304" pitchFamily="18" charset="0"/>
                <a:cs typeface="Times New Roman" panose="02020603050405020304" pitchFamily="18" charset="0"/>
              </a:rPr>
              <a:t>questo</a:t>
            </a:r>
            <a:r>
              <a:rPr lang="en-GB" sz="1800" dirty="0">
                <a:solidFill>
                  <a:schemeClr val="bg1"/>
                </a:solidFill>
                <a:latin typeface="Times New Roman" panose="02020603050405020304" pitchFamily="18" charset="0"/>
                <a:cs typeface="Times New Roman" panose="02020603050405020304" pitchFamily="18" charset="0"/>
              </a:rPr>
              <a:t> punto </a:t>
            </a:r>
            <a:r>
              <a:rPr lang="en-GB" sz="1800" dirty="0" err="1">
                <a:solidFill>
                  <a:schemeClr val="bg1"/>
                </a:solidFill>
                <a:latin typeface="Times New Roman" panose="02020603050405020304" pitchFamily="18" charset="0"/>
                <a:cs typeface="Times New Roman" panose="02020603050405020304" pitchFamily="18" charset="0"/>
              </a:rPr>
              <a:t>allora</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sarà</a:t>
            </a:r>
            <a:r>
              <a:rPr lang="en-GB" sz="1800" dirty="0">
                <a:solidFill>
                  <a:schemeClr val="bg1"/>
                </a:solidFill>
                <a:latin typeface="Times New Roman" panose="02020603050405020304" pitchFamily="18" charset="0"/>
                <a:cs typeface="Times New Roman" panose="02020603050405020304" pitchFamily="18" charset="0"/>
              </a:rPr>
              <a:t> </a:t>
            </a:r>
            <a:r>
              <a:rPr lang="en-GB" sz="1800" dirty="0" err="1">
                <a:solidFill>
                  <a:schemeClr val="bg1"/>
                </a:solidFill>
                <a:latin typeface="Times New Roman" panose="02020603050405020304" pitchFamily="18" charset="0"/>
                <a:cs typeface="Times New Roman" panose="02020603050405020304" pitchFamily="18" charset="0"/>
              </a:rPr>
              <a:t>necessario</a:t>
            </a:r>
            <a:r>
              <a:rPr lang="en-GB" sz="1800" dirty="0">
                <a:solidFill>
                  <a:schemeClr val="bg1"/>
                </a:solidFill>
                <a:latin typeface="Times New Roman" panose="02020603050405020304" pitchFamily="18" charset="0"/>
                <a:cs typeface="Times New Roman" panose="02020603050405020304" pitchFamily="18" charset="0"/>
              </a:rPr>
              <a:t> un </a:t>
            </a:r>
            <a:r>
              <a:rPr lang="en-GB" sz="1800" dirty="0" err="1">
                <a:solidFill>
                  <a:schemeClr val="bg1"/>
                </a:solidFill>
                <a:latin typeface="Times New Roman" panose="02020603050405020304" pitchFamily="18" charset="0"/>
                <a:cs typeface="Times New Roman" panose="02020603050405020304" pitchFamily="18" charset="0"/>
              </a:rPr>
              <a:t>percorso</a:t>
            </a:r>
            <a:r>
              <a:rPr lang="en-GB" sz="1800" dirty="0">
                <a:solidFill>
                  <a:schemeClr val="bg1"/>
                </a:solidFill>
                <a:latin typeface="Times New Roman" panose="02020603050405020304" pitchFamily="18" charset="0"/>
                <a:cs typeface="Times New Roman" panose="02020603050405020304" pitchFamily="18" charset="0"/>
              </a:rPr>
              <a:t> a 3 step: </a:t>
            </a:r>
            <a:r>
              <a:rPr lang="en-GB" sz="1800" b="1" i="1" u="sng" dirty="0" err="1">
                <a:solidFill>
                  <a:schemeClr val="bg1"/>
                </a:solidFill>
                <a:latin typeface="Times New Roman" panose="02020603050405020304" pitchFamily="18" charset="0"/>
                <a:cs typeface="Times New Roman" panose="02020603050405020304" pitchFamily="18" charset="0"/>
              </a:rPr>
              <a:t>selezione</a:t>
            </a:r>
            <a:r>
              <a:rPr lang="en-GB" sz="1800" b="1" i="1" u="sng" dirty="0">
                <a:solidFill>
                  <a:schemeClr val="bg1"/>
                </a:solidFill>
                <a:latin typeface="Times New Roman" panose="02020603050405020304" pitchFamily="18" charset="0"/>
                <a:cs typeface="Times New Roman" panose="02020603050405020304" pitchFamily="18" charset="0"/>
              </a:rPr>
              <a:t>, </a:t>
            </a:r>
            <a:r>
              <a:rPr lang="en-GB" sz="1800" b="1" i="1" u="sng" dirty="0" err="1">
                <a:solidFill>
                  <a:schemeClr val="bg1"/>
                </a:solidFill>
                <a:latin typeface="Times New Roman" panose="02020603050405020304" pitchFamily="18" charset="0"/>
                <a:cs typeface="Times New Roman" panose="02020603050405020304" pitchFamily="18" charset="0"/>
              </a:rPr>
              <a:t>arricchimento</a:t>
            </a:r>
            <a:r>
              <a:rPr lang="en-GB" sz="1800" b="1" i="1" u="sng" dirty="0">
                <a:solidFill>
                  <a:schemeClr val="bg1"/>
                </a:solidFill>
                <a:latin typeface="Times New Roman" panose="02020603050405020304" pitchFamily="18" charset="0"/>
                <a:cs typeface="Times New Roman" panose="02020603050405020304" pitchFamily="18" charset="0"/>
              </a:rPr>
              <a:t> e conversion </a:t>
            </a:r>
            <a:r>
              <a:rPr lang="en-GB" sz="1800" b="1" i="1" u="sng" dirty="0" err="1">
                <a:solidFill>
                  <a:schemeClr val="bg1"/>
                </a:solidFill>
                <a:latin typeface="Times New Roman" panose="02020603050405020304" pitchFamily="18" charset="0"/>
                <a:cs typeface="Times New Roman" panose="02020603050405020304" pitchFamily="18" charset="0"/>
              </a:rPr>
              <a:t>dei</a:t>
            </a:r>
            <a:r>
              <a:rPr lang="en-GB" sz="1800" b="1" i="1" u="sng" dirty="0">
                <a:solidFill>
                  <a:schemeClr val="bg1"/>
                </a:solidFill>
                <a:latin typeface="Times New Roman" panose="02020603050405020304" pitchFamily="18" charset="0"/>
                <a:cs typeface="Times New Roman" panose="02020603050405020304" pitchFamily="18" charset="0"/>
              </a:rPr>
              <a:t> </a:t>
            </a:r>
            <a:r>
              <a:rPr lang="en-GB" sz="1800" b="1" i="1" u="sng" dirty="0" err="1">
                <a:solidFill>
                  <a:schemeClr val="bg1"/>
                </a:solidFill>
                <a:latin typeface="Times New Roman" panose="02020603050405020304" pitchFamily="18" charset="0"/>
                <a:cs typeface="Times New Roman" panose="02020603050405020304" pitchFamily="18" charset="0"/>
              </a:rPr>
              <a:t>dati</a:t>
            </a:r>
            <a:r>
              <a:rPr lang="en-GB" sz="1800" b="1" i="1" dirty="0">
                <a:solidFill>
                  <a:schemeClr val="bg1"/>
                </a:solidFill>
                <a:latin typeface="Times New Roman" panose="02020603050405020304" pitchFamily="18" charset="0"/>
                <a:cs typeface="Times New Roman" panose="02020603050405020304" pitchFamily="18" charset="0"/>
              </a:rPr>
              <a:t>. </a:t>
            </a:r>
            <a:r>
              <a:rPr lang="en-GB" sz="1800" b="1" i="1" u="sng" dirty="0">
                <a:solidFill>
                  <a:schemeClr val="bg1"/>
                </a:solidFill>
                <a:latin typeface="Times New Roman" panose="02020603050405020304" pitchFamily="18" charset="0"/>
                <a:cs typeface="Times New Roman" panose="02020603050405020304" pitchFamily="18" charset="0"/>
              </a:rPr>
              <a:t> </a:t>
            </a:r>
            <a:endParaRPr lang="en-GB" sz="1800"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4" descr="A white circle with a spiral on it&#10;&#10;Description automatically generated">
            <a:extLst>
              <a:ext uri="{FF2B5EF4-FFF2-40B4-BE49-F238E27FC236}">
                <a16:creationId xmlns:a16="http://schemas.microsoft.com/office/drawing/2014/main" id="{E71A4864-6128-87C1-F3C1-6CCF72ABB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9176" cy="1371882"/>
          </a:xfrm>
          <a:prstGeom prst="rect">
            <a:avLst/>
          </a:prstGeom>
        </p:spPr>
      </p:pic>
    </p:spTree>
    <p:extLst>
      <p:ext uri="{BB962C8B-B14F-4D97-AF65-F5344CB8AC3E}">
        <p14:creationId xmlns:p14="http://schemas.microsoft.com/office/powerpoint/2010/main" val="282963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56E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9733-55FF-210C-4CD3-0EEE24921CD5}"/>
              </a:ext>
            </a:extLst>
          </p:cNvPr>
          <p:cNvSpPr>
            <a:spLocks noGrp="1"/>
          </p:cNvSpPr>
          <p:nvPr>
            <p:ph type="title"/>
          </p:nvPr>
        </p:nvSpPr>
        <p:spPr>
          <a:xfrm>
            <a:off x="1829176" y="88618"/>
            <a:ext cx="10136682" cy="727459"/>
          </a:xfrm>
        </p:spPr>
        <p:txBody>
          <a:bodyPr>
            <a:normAutofit fontScale="90000"/>
          </a:bodyPr>
          <a:lstStyle/>
          <a:p>
            <a:r>
              <a:rPr lang="en-GB" b="1" dirty="0">
                <a:solidFill>
                  <a:schemeClr val="bg1"/>
                </a:solidFill>
                <a:latin typeface="Megrim" panose="02000603000000000000" pitchFamily="2" charset="0"/>
              </a:rPr>
              <a:t>PORTALE SENOFONTE </a:t>
            </a:r>
            <a:r>
              <a:rPr lang="en-GB" b="1">
                <a:solidFill>
                  <a:schemeClr val="bg1"/>
                </a:solidFill>
                <a:latin typeface="Megrim" panose="02000603000000000000" pitchFamily="2" charset="0"/>
              </a:rPr>
              <a:t>– BIBLIO/SITOGRAFIA</a:t>
            </a:r>
            <a:endParaRPr lang="en-GB" b="1" dirty="0"/>
          </a:p>
        </p:txBody>
      </p:sp>
      <p:sp>
        <p:nvSpPr>
          <p:cNvPr id="3" name="Content Placeholder 2">
            <a:extLst>
              <a:ext uri="{FF2B5EF4-FFF2-40B4-BE49-F238E27FC236}">
                <a16:creationId xmlns:a16="http://schemas.microsoft.com/office/drawing/2014/main" id="{1CA38057-B38C-47EF-2D48-9AD7813AF6C8}"/>
              </a:ext>
            </a:extLst>
          </p:cNvPr>
          <p:cNvSpPr>
            <a:spLocks noGrp="1"/>
          </p:cNvSpPr>
          <p:nvPr>
            <p:ph idx="1"/>
          </p:nvPr>
        </p:nvSpPr>
        <p:spPr>
          <a:xfrm>
            <a:off x="828369" y="1460500"/>
            <a:ext cx="5267631" cy="5048455"/>
          </a:xfrm>
        </p:spPr>
        <p:txBody>
          <a:bodyPr>
            <a:normAutofit fontScale="62500" lnSpcReduction="20000"/>
          </a:bodyPr>
          <a:lstStyle/>
          <a:p>
            <a:pPr marL="0" indent="0">
              <a:buNone/>
            </a:pPr>
            <a:r>
              <a:rPr lang="en-GB" sz="3000" b="1" u="sng" dirty="0" err="1">
                <a:solidFill>
                  <a:schemeClr val="bg1"/>
                </a:solidFill>
                <a:latin typeface="Times New Roman" panose="02020603050405020304" pitchFamily="18" charset="0"/>
                <a:cs typeface="Times New Roman" panose="02020603050405020304" pitchFamily="18" charset="0"/>
              </a:rPr>
              <a:t>Sitografia</a:t>
            </a:r>
            <a:r>
              <a:rPr lang="en-GB" sz="3000" b="1" u="sng" dirty="0">
                <a:solidFill>
                  <a:schemeClr val="bg1"/>
                </a:solidFill>
                <a:latin typeface="Times New Roman" panose="02020603050405020304" pitchFamily="18" charset="0"/>
                <a:cs typeface="Times New Roman" panose="02020603050405020304" pitchFamily="18" charset="0"/>
              </a:rPr>
              <a:t> </a:t>
            </a:r>
            <a:r>
              <a:rPr lang="en-GB" sz="3000" b="1" u="sng" dirty="0" err="1">
                <a:solidFill>
                  <a:schemeClr val="bg1"/>
                </a:solidFill>
                <a:latin typeface="Times New Roman" panose="02020603050405020304" pitchFamily="18" charset="0"/>
                <a:cs typeface="Times New Roman" panose="02020603050405020304" pitchFamily="18" charset="0"/>
              </a:rPr>
              <a:t>essenziale</a:t>
            </a:r>
            <a:endParaRPr lang="en-GB" sz="3000" b="1" u="sng"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https://www.w3.org</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w3schools.com</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https://tei-c.org</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https://getbootstrap.com</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https://github.com</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https://www.dublincore.org</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https://knightlab.northwestern.edu</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https://voyant-tools.org</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https://www.iccu.sbn.it/it/</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https://www.iccu.sbn.it/it/normative-standard/standard-e-modelli-internazionali</a:t>
            </a:r>
            <a:r>
              <a:rPr lang="en-GB" sz="25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https://viaf.org</a:t>
            </a: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http://evt.labcd.unipi.it</a:t>
            </a:r>
            <a:endParaRPr lang="el-GR" sz="2500" u="sng"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500" u="sng" dirty="0">
                <a:solidFill>
                  <a:schemeClr val="bg1"/>
                </a:solidFill>
                <a:latin typeface="Times New Roman" panose="02020603050405020304" pitchFamily="18" charset="0"/>
                <a:cs typeface="Times New Roman" panose="02020603050405020304" pitchFamily="18" charset="0"/>
              </a:rPr>
              <a:t>https://stephanus.tlg.uci.edu/index.php</a:t>
            </a:r>
          </a:p>
          <a:p>
            <a:pPr>
              <a:buFont typeface="Wingdings" panose="05000000000000000000" pitchFamily="2" charset="2"/>
              <a:buChar char="ü"/>
            </a:pPr>
            <a:r>
              <a:rPr lang="en-GB" sz="2500" u="sng">
                <a:solidFill>
                  <a:schemeClr val="bg1"/>
                </a:solidFill>
                <a:latin typeface="Times New Roman" panose="02020603050405020304" pitchFamily="18" charset="0"/>
                <a:cs typeface="Times New Roman" panose="02020603050405020304" pitchFamily="18" charset="0"/>
              </a:rPr>
              <a:t>https://pleiades.stoa.org</a:t>
            </a:r>
            <a:endParaRPr lang="en-GB" sz="2500" u="sng"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500" i="1" u="sng" dirty="0">
                <a:solidFill>
                  <a:schemeClr val="bg1"/>
                </a:solidFill>
                <a:latin typeface="Times New Roman" panose="02020603050405020304" pitchFamily="18" charset="0"/>
                <a:cs typeface="Times New Roman" panose="02020603050405020304" pitchFamily="18" charset="0"/>
              </a:rPr>
              <a:t>Et alia…</a:t>
            </a:r>
            <a:endParaRPr lang="el-GR" sz="2500" i="1" u="sng" dirty="0">
              <a:solidFill>
                <a:schemeClr val="bg1"/>
              </a:solidFill>
              <a:latin typeface="Times New Roman" panose="02020603050405020304" pitchFamily="18" charset="0"/>
              <a:cs typeface="Times New Roman" panose="02020603050405020304" pitchFamily="18" charset="0"/>
            </a:endParaRPr>
          </a:p>
          <a:p>
            <a:endParaRPr lang="en-GB" sz="2500"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4" descr="A white circle with a spiral on it&#10;&#10;Description automatically generated">
            <a:extLst>
              <a:ext uri="{FF2B5EF4-FFF2-40B4-BE49-F238E27FC236}">
                <a16:creationId xmlns:a16="http://schemas.microsoft.com/office/drawing/2014/main" id="{33105568-69D8-7308-9586-298A378A7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9176" cy="1371882"/>
          </a:xfrm>
          <a:prstGeom prst="rect">
            <a:avLst/>
          </a:prstGeom>
        </p:spPr>
      </p:pic>
      <p:sp>
        <p:nvSpPr>
          <p:cNvPr id="5" name="TextBox 4">
            <a:extLst>
              <a:ext uri="{FF2B5EF4-FFF2-40B4-BE49-F238E27FC236}">
                <a16:creationId xmlns:a16="http://schemas.microsoft.com/office/drawing/2014/main" id="{68D0552D-FA9B-8910-BB3C-87A4BE65CFB8}"/>
              </a:ext>
            </a:extLst>
          </p:cNvPr>
          <p:cNvSpPr txBox="1"/>
          <p:nvPr/>
        </p:nvSpPr>
        <p:spPr>
          <a:xfrm>
            <a:off x="6096000" y="1282258"/>
            <a:ext cx="5461819" cy="4293483"/>
          </a:xfrm>
          <a:prstGeom prst="rect">
            <a:avLst/>
          </a:prstGeom>
          <a:noFill/>
        </p:spPr>
        <p:txBody>
          <a:bodyPr wrap="square" rtlCol="0">
            <a:spAutoFit/>
          </a:bodyPr>
          <a:lstStyle/>
          <a:p>
            <a:pPr algn="just"/>
            <a:r>
              <a:rPr lang="en-GB" sz="2800" b="1" u="sng" dirty="0" err="1">
                <a:solidFill>
                  <a:schemeClr val="bg1"/>
                </a:solidFill>
                <a:latin typeface="Times New Roman" panose="02020603050405020304" pitchFamily="18" charset="0"/>
                <a:cs typeface="Times New Roman" panose="02020603050405020304" pitchFamily="18" charset="0"/>
              </a:rPr>
              <a:t>Bibliografia</a:t>
            </a:r>
            <a:r>
              <a:rPr lang="en-GB" sz="2800" b="1" u="sng" dirty="0">
                <a:solidFill>
                  <a:schemeClr val="bg1"/>
                </a:solidFill>
                <a:latin typeface="Times New Roman" panose="02020603050405020304" pitchFamily="18" charset="0"/>
                <a:cs typeface="Times New Roman" panose="02020603050405020304" pitchFamily="18" charset="0"/>
              </a:rPr>
              <a:t> </a:t>
            </a:r>
            <a:r>
              <a:rPr lang="en-GB" sz="2800" b="1" u="sng" dirty="0" err="1">
                <a:solidFill>
                  <a:schemeClr val="bg1"/>
                </a:solidFill>
                <a:latin typeface="Times New Roman" panose="02020603050405020304" pitchFamily="18" charset="0"/>
                <a:cs typeface="Times New Roman" panose="02020603050405020304" pitchFamily="18" charset="0"/>
              </a:rPr>
              <a:t>essenziale</a:t>
            </a:r>
            <a:endParaRPr lang="en-GB" sz="2800" b="1" u="sng"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500" u="sng"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500" dirty="0" err="1">
                <a:solidFill>
                  <a:schemeClr val="bg1"/>
                </a:solidFill>
                <a:latin typeface="Times New Roman" panose="02020603050405020304" pitchFamily="18" charset="0"/>
                <a:cs typeface="Times New Roman" panose="02020603050405020304" pitchFamily="18" charset="0"/>
              </a:rPr>
              <a:t>Schriebman</a:t>
            </a:r>
            <a:r>
              <a:rPr lang="en-GB" sz="2500" dirty="0">
                <a:solidFill>
                  <a:schemeClr val="bg1"/>
                </a:solidFill>
                <a:latin typeface="Times New Roman" panose="02020603050405020304" pitchFamily="18" charset="0"/>
                <a:cs typeface="Times New Roman" panose="02020603050405020304" pitchFamily="18" charset="0"/>
              </a:rPr>
              <a:t>-Siemens-Unsworth - </a:t>
            </a:r>
            <a:r>
              <a:rPr lang="en-GB" sz="2500" i="1" dirty="0">
                <a:solidFill>
                  <a:schemeClr val="bg1"/>
                </a:solidFill>
                <a:latin typeface="Times New Roman" panose="02020603050405020304" pitchFamily="18" charset="0"/>
                <a:cs typeface="Times New Roman" panose="02020603050405020304" pitchFamily="18" charset="0"/>
              </a:rPr>
              <a:t>A companion to Digital Humanities</a:t>
            </a:r>
          </a:p>
          <a:p>
            <a:pPr marL="342900" indent="-342900">
              <a:buFont typeface="Wingdings" panose="05000000000000000000" pitchFamily="2" charset="2"/>
              <a:buChar char="ü"/>
            </a:pPr>
            <a:endParaRPr lang="en-GB" sz="25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500" dirty="0" err="1">
                <a:solidFill>
                  <a:schemeClr val="bg1"/>
                </a:solidFill>
                <a:latin typeface="Times New Roman" panose="02020603050405020304" pitchFamily="18" charset="0"/>
                <a:cs typeface="Times New Roman" panose="02020603050405020304" pitchFamily="18" charset="0"/>
              </a:rPr>
              <a:t>Tomasi</a:t>
            </a:r>
            <a:r>
              <a:rPr lang="en-GB" sz="2500" dirty="0">
                <a:solidFill>
                  <a:schemeClr val="bg1"/>
                </a:solidFill>
                <a:latin typeface="Times New Roman" panose="02020603050405020304" pitchFamily="18" charset="0"/>
                <a:cs typeface="Times New Roman" panose="02020603050405020304" pitchFamily="18" charset="0"/>
              </a:rPr>
              <a:t> – </a:t>
            </a:r>
            <a:r>
              <a:rPr lang="en-GB" sz="2500" i="1" dirty="0" err="1">
                <a:solidFill>
                  <a:schemeClr val="bg1"/>
                </a:solidFill>
                <a:latin typeface="Times New Roman" panose="02020603050405020304" pitchFamily="18" charset="0"/>
                <a:cs typeface="Times New Roman" panose="02020603050405020304" pitchFamily="18" charset="0"/>
              </a:rPr>
              <a:t>Metodologie</a:t>
            </a:r>
            <a:r>
              <a:rPr lang="en-GB" sz="2500" i="1" dirty="0">
                <a:solidFill>
                  <a:schemeClr val="bg1"/>
                </a:solidFill>
                <a:latin typeface="Times New Roman" panose="02020603050405020304" pitchFamily="18" charset="0"/>
                <a:cs typeface="Times New Roman" panose="02020603050405020304" pitchFamily="18" charset="0"/>
              </a:rPr>
              <a:t> </a:t>
            </a:r>
            <a:r>
              <a:rPr lang="en-GB" sz="2500" i="1" dirty="0" err="1">
                <a:solidFill>
                  <a:schemeClr val="bg1"/>
                </a:solidFill>
                <a:latin typeface="Times New Roman" panose="02020603050405020304" pitchFamily="18" charset="0"/>
                <a:cs typeface="Times New Roman" panose="02020603050405020304" pitchFamily="18" charset="0"/>
              </a:rPr>
              <a:t>informatiche</a:t>
            </a:r>
            <a:r>
              <a:rPr lang="en-GB" sz="2500" i="1" dirty="0">
                <a:solidFill>
                  <a:schemeClr val="bg1"/>
                </a:solidFill>
                <a:latin typeface="Times New Roman" panose="02020603050405020304" pitchFamily="18" charset="0"/>
                <a:cs typeface="Times New Roman" panose="02020603050405020304" pitchFamily="18" charset="0"/>
              </a:rPr>
              <a:t> e discipline </a:t>
            </a:r>
            <a:r>
              <a:rPr lang="en-GB" sz="2500" i="1" dirty="0" err="1">
                <a:solidFill>
                  <a:schemeClr val="bg1"/>
                </a:solidFill>
                <a:latin typeface="Times New Roman" panose="02020603050405020304" pitchFamily="18" charset="0"/>
                <a:cs typeface="Times New Roman" panose="02020603050405020304" pitchFamily="18" charset="0"/>
              </a:rPr>
              <a:t>umanistiche</a:t>
            </a:r>
            <a:endParaRPr lang="en-GB" sz="2500" i="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GB" sz="25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GB" sz="2500" dirty="0" err="1">
                <a:solidFill>
                  <a:schemeClr val="bg1"/>
                </a:solidFill>
                <a:latin typeface="Times New Roman" panose="02020603050405020304" pitchFamily="18" charset="0"/>
                <a:cs typeface="Times New Roman" panose="02020603050405020304" pitchFamily="18" charset="0"/>
              </a:rPr>
              <a:t>Tomasi</a:t>
            </a:r>
            <a:r>
              <a:rPr lang="en-GB" sz="2500" dirty="0">
                <a:solidFill>
                  <a:schemeClr val="bg1"/>
                </a:solidFill>
                <a:latin typeface="Times New Roman" panose="02020603050405020304" pitchFamily="18" charset="0"/>
                <a:cs typeface="Times New Roman" panose="02020603050405020304" pitchFamily="18" charset="0"/>
              </a:rPr>
              <a:t> – </a:t>
            </a:r>
            <a:r>
              <a:rPr lang="en-GB" sz="2500" i="1" dirty="0" err="1">
                <a:solidFill>
                  <a:schemeClr val="bg1"/>
                </a:solidFill>
                <a:latin typeface="Times New Roman" panose="02020603050405020304" pitchFamily="18" charset="0"/>
                <a:cs typeface="Times New Roman" panose="02020603050405020304" pitchFamily="18" charset="0"/>
              </a:rPr>
              <a:t>Organizzare</a:t>
            </a:r>
            <a:r>
              <a:rPr lang="en-GB" sz="2500" i="1" dirty="0">
                <a:solidFill>
                  <a:schemeClr val="bg1"/>
                </a:solidFill>
                <a:latin typeface="Times New Roman" panose="02020603050405020304" pitchFamily="18" charset="0"/>
                <a:cs typeface="Times New Roman" panose="02020603050405020304" pitchFamily="18" charset="0"/>
              </a:rPr>
              <a:t> la </a:t>
            </a:r>
            <a:r>
              <a:rPr lang="en-GB" sz="2500" i="1" dirty="0" err="1">
                <a:solidFill>
                  <a:schemeClr val="bg1"/>
                </a:solidFill>
                <a:latin typeface="Times New Roman" panose="02020603050405020304" pitchFamily="18" charset="0"/>
                <a:cs typeface="Times New Roman" panose="02020603050405020304" pitchFamily="18" charset="0"/>
              </a:rPr>
              <a:t>conoscenza</a:t>
            </a:r>
            <a:r>
              <a:rPr lang="en-GB" sz="2500" i="1" dirty="0">
                <a:solidFill>
                  <a:schemeClr val="bg1"/>
                </a:solidFill>
                <a:latin typeface="Times New Roman" panose="02020603050405020304" pitchFamily="18" charset="0"/>
                <a:cs typeface="Times New Roman" panose="02020603050405020304" pitchFamily="18" charset="0"/>
              </a:rPr>
              <a:t>: Digital Humanities e Web </a:t>
            </a:r>
            <a:r>
              <a:rPr lang="en-GB" sz="2500" i="1" dirty="0" err="1">
                <a:solidFill>
                  <a:schemeClr val="bg1"/>
                </a:solidFill>
                <a:latin typeface="Times New Roman" panose="02020603050405020304" pitchFamily="18" charset="0"/>
                <a:cs typeface="Times New Roman" panose="02020603050405020304" pitchFamily="18" charset="0"/>
              </a:rPr>
              <a:t>Semantico</a:t>
            </a:r>
            <a:endParaRPr lang="en-GB" sz="2500" i="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065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1341</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Megrim</vt:lpstr>
      <vt:lpstr>Times New Roman</vt:lpstr>
      <vt:lpstr>Wingdings</vt:lpstr>
      <vt:lpstr>Office Theme</vt:lpstr>
      <vt:lpstr>PORTALE SENOFONTE</vt:lpstr>
      <vt:lpstr>PORTALE SENOFONTE – L’IDEA</vt:lpstr>
      <vt:lpstr>PORTALE SENOFONTE – ITEMS</vt:lpstr>
      <vt:lpstr>PORTALE SENOFONTE – METODI DI ACCESSO</vt:lpstr>
      <vt:lpstr>PORTALE SENOFONTE – STANDARDS pt.1</vt:lpstr>
      <vt:lpstr>PORTALE SENOFONTE – STANDARDS pt.2</vt:lpstr>
      <vt:lpstr>PORTALE SENOFONTE – BIBLIO/SITOGRAFIA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PORTALE SENOFONTE</dc:title>
  <dc:creator>Diego Canali - diego.canali@studio.unibo.it</dc:creator>
  <cp:lastModifiedBy>diego canali</cp:lastModifiedBy>
  <cp:revision>2</cp:revision>
  <dcterms:created xsi:type="dcterms:W3CDTF">2023-07-17T10:50:37Z</dcterms:created>
  <dcterms:modified xsi:type="dcterms:W3CDTF">2023-07-18T19:31:34Z</dcterms:modified>
</cp:coreProperties>
</file>