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TT Rounds Condensed" charset="1" panose="02000506030000020003"/>
      <p:regular r:id="rId34"/>
    </p:embeddedFont>
    <p:embeddedFont>
      <p:font typeface="Open Sans 1" charset="1" panose="020B0606030504020204"/>
      <p:regular r:id="rId35"/>
    </p:embeddedFont>
    <p:embeddedFont>
      <p:font typeface="Open Sans 1 Bold" charset="1" panose="020B0806030504020204"/>
      <p:regular r:id="rId36"/>
    </p:embeddedFont>
    <p:embeddedFont>
      <p:font typeface="Poppins" charset="1" panose="00000500000000000000"/>
      <p:regular r:id="rId45"/>
    </p:embeddedFont>
    <p:embeddedFont>
      <p:font typeface="Open Sans 2 Bold" charset="1" panose="00000000000000000000"/>
      <p:regular r:id="rId46"/>
    </p:embeddedFont>
    <p:embeddedFont>
      <p:font typeface="Poppins Bold" charset="1" panose="0000080000000000000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notesMasters/notesMaster1.xml" Type="http://schemas.openxmlformats.org/officeDocument/2006/relationships/notesMaster"/><Relationship Id="rId38" Target="theme/theme2.xml" Type="http://schemas.openxmlformats.org/officeDocument/2006/relationships/theme"/><Relationship Id="rId39" Target="notesSlides/notesSlide1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2.xml" Type="http://schemas.openxmlformats.org/officeDocument/2006/relationships/notesSlide"/><Relationship Id="rId41" Target="notesSlides/notesSlide3.xml" Type="http://schemas.openxmlformats.org/officeDocument/2006/relationships/notesSlide"/><Relationship Id="rId42" Target="notesSlides/notesSlide4.xml" Type="http://schemas.openxmlformats.org/officeDocument/2006/relationships/notesSlide"/><Relationship Id="rId43" Target="notesSlides/notesSlide5.xml" Type="http://schemas.openxmlformats.org/officeDocument/2006/relationships/notesSlide"/><Relationship Id="rId44" Target="notesSlides/notesSlide6.xml" Type="http://schemas.openxmlformats.org/officeDocument/2006/relationships/notesSlide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PCA é um método de redução de dimensionalidade que transforma variáveis correlacionadas em um conjunto de variáveis linearmente independentes chamadas componentes principais. Não envolve rótulos (não supervisionado) e faz projeções lineares dos dados.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PLS é utilizado para encontrar relações lineares entre dois conjuntos de variáveis (preditores e respostas), sendo útil para regressão e classificação. É supervisionado porque usa as respostas (rótulos) e busca maximizar a covariância entre os preditores e as variáveis dependentes.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PLS é utilizado para encontrar relações lineares entre dois conjuntos de variáveis (preditores e respostas), sendo útil para regressão e classificação. É supervisionado porque usa as respostas (rótulos) e busca maximizar a covariância entre os preditores e as variáveis dependentes.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QDA é semelhante ao LDA, mas assume que as classes têm covariâncias diferentes. Isso permite que as fronteiras de decisão entre as classes sejam quadráticas (não lineares), tornando-o um modelo não linear.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SVM busca encontrar a hiperplano de separação que maximiza a margem entre as classes. Ele pode ser linear ou não linear, dependendo do kernel utilizado. Com o kernel linear, o modelo é linear; com kernels como o radial basis function (RBF), torna-se não linear.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Redes Neurais Artificiais são supervisionadas e altamente não lineares, consistindo de múltiplas camadas de neurônios artificiais. Elas são capazes de modelar relações complexas e não lineares entre entradas e saídas.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Verdadeiros positivos = Sensitividade </a:t>
            </a:r>
          </a:p>
          <a:p>
            <a:r>
              <a:rPr lang="en-US"/>
              <a:t>Falsos positivos = 1- especificidade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Falar das PC'se do plano formado por elas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Falar das PC'se do plano formado por elas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Falar das PC'se do plano formado por elas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Falar das PC'se do plano formado por elas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https://encurtador.com.br/RNYJ5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22.png" Type="http://schemas.openxmlformats.org/officeDocument/2006/relationships/image"/><Relationship Id="rId5" Target="https://encurtador.com.br/nsGCt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3.png" Type="http://schemas.openxmlformats.org/officeDocument/2006/relationships/image"/><Relationship Id="rId4" Target="../media/image26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Relationship Id="rId4" Target="../media/VAGSVwd_tWw.mp4" Type="http://schemas.openxmlformats.org/officeDocument/2006/relationships/video"/><Relationship Id="rId5" Target="../media/VAGSVwd_tWw.mp4" Type="http://schemas.microsoft.com/office/2007/relationships/media"/><Relationship Id="rId6" Target="../media/image4.jpeg" Type="http://schemas.openxmlformats.org/officeDocument/2006/relationships/image"/><Relationship Id="rId7" Target="../media/VAGSVzn7IBM.mp4" Type="http://schemas.openxmlformats.org/officeDocument/2006/relationships/video"/><Relationship Id="rId8" Target="../media/VAGSVzn7IBM.mp4" Type="http://schemas.microsoft.com/office/2007/relationships/media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3.png" Type="http://schemas.openxmlformats.org/officeDocument/2006/relationships/image"/><Relationship Id="rId4" Target="../media/image26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3.png" Type="http://schemas.openxmlformats.org/officeDocument/2006/relationships/image"/><Relationship Id="rId4" Target="../media/image26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3.png" Type="http://schemas.openxmlformats.org/officeDocument/2006/relationships/image"/><Relationship Id="rId4" Target="../media/image26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3.png" Type="http://schemas.openxmlformats.org/officeDocument/2006/relationships/image"/><Relationship Id="rId4" Target="../media/image26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2" Target="../media/image23.png" Type="http://schemas.openxmlformats.org/officeDocument/2006/relationships/image"/><Relationship Id="rId3" Target="../media/image26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://www.seniam.org" TargetMode="External" Type="http://schemas.openxmlformats.org/officeDocument/2006/relationships/hyperlink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6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7.png" Type="http://schemas.openxmlformats.org/officeDocument/2006/relationships/image"/><Relationship Id="rId9" Target="http://www.seniam.org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2.png" Type="http://schemas.openxmlformats.org/officeDocument/2006/relationships/image"/><Relationship Id="rId4" Target="https://encurtador.com.br/COHPI" TargetMode="External" Type="http://schemas.openxmlformats.org/officeDocument/2006/relationships/hyperlink"/><Relationship Id="rId5" Target="../media/image13.png" Type="http://schemas.openxmlformats.org/officeDocument/2006/relationships/image"/><Relationship Id="rId6" Target="https://encurtador.com.br/2reqL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2" y="0"/>
            <a:ext cx="18286608" cy="10287783"/>
          </a:xfrm>
          <a:custGeom>
            <a:avLst/>
            <a:gdLst/>
            <a:ahLst/>
            <a:cxnLst/>
            <a:rect r="r" b="b" t="t" l="l"/>
            <a:pathLst>
              <a:path h="10287783" w="18286608">
                <a:moveTo>
                  <a:pt x="0" y="0"/>
                </a:moveTo>
                <a:lnTo>
                  <a:pt x="18286608" y="0"/>
                </a:lnTo>
                <a:lnTo>
                  <a:pt x="18286608" y="10287783"/>
                </a:lnTo>
                <a:lnTo>
                  <a:pt x="0" y="1028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22323" y="5979070"/>
            <a:ext cx="12148749" cy="57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657876" y="8906919"/>
            <a:ext cx="11521470" cy="49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35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Outubro de 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57876" y="6489155"/>
            <a:ext cx="1152147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spc="3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Discente: Diego de Sá Dias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Orientador: Prof. Dr. Jean Faber Ferreira de Abreu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57876" y="4084257"/>
            <a:ext cx="12544330" cy="230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8"/>
              </a:lnSpc>
            </a:pPr>
            <a:r>
              <a:rPr lang="en-US" sz="332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“ANÁLISE COMPARATIVA SOBRE TÉCNICAS DE APRENDIZAGEM DE MÁQUINA PARA CONTROLE EM TEMPO REAL DE UMA PRÓTESE MIOELÉTRICA DE MEMBRO INFERIOR.”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57876" y="8215403"/>
            <a:ext cx="11521470" cy="49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35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Universidade Federal de São Paulo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68291">
            <a:off x="5916193" y="3057647"/>
            <a:ext cx="4705209" cy="6881476"/>
            <a:chOff x="0" y="0"/>
            <a:chExt cx="6273612" cy="91753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73612" cy="9175301"/>
            </a:xfrm>
            <a:custGeom>
              <a:avLst/>
              <a:gdLst/>
              <a:ahLst/>
              <a:cxnLst/>
              <a:rect r="r" b="b" t="t" l="l"/>
              <a:pathLst>
                <a:path h="9175301" w="6273612">
                  <a:moveTo>
                    <a:pt x="0" y="0"/>
                  </a:moveTo>
                  <a:lnTo>
                    <a:pt x="6273612" y="0"/>
                  </a:lnTo>
                  <a:lnTo>
                    <a:pt x="6273612" y="9175301"/>
                  </a:lnTo>
                  <a:lnTo>
                    <a:pt x="0" y="9175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775455" y="1248210"/>
              <a:ext cx="4210642" cy="1010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74"/>
                </a:lnSpc>
              </a:pPr>
              <a:r>
                <a:rPr lang="en-US" sz="4553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Gravações: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463506" y="3001770"/>
              <a:ext cx="529509" cy="529509"/>
              <a:chOff x="0" y="0"/>
              <a:chExt cx="104594" cy="1045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120830" y="3027341"/>
              <a:ext cx="4647803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999" strike="sngStrike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100 repetições do indivíduo 1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463506" y="4536180"/>
              <a:ext cx="529509" cy="529509"/>
              <a:chOff x="0" y="0"/>
              <a:chExt cx="104594" cy="10459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120830" y="4561751"/>
              <a:ext cx="4542433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 strike="sngStrike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50 repetições do indivíduo 1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63506" y="5152887"/>
              <a:ext cx="2928541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 strike="sngStrike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em dias diferentes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463506" y="6596453"/>
              <a:ext cx="529509" cy="529509"/>
              <a:chOff x="0" y="0"/>
              <a:chExt cx="104594" cy="10459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226200" y="6622025"/>
              <a:ext cx="4583906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50 repetições dos indivíduos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63506" y="7214863"/>
              <a:ext cx="1482130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2, 3, 4 e 5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711723" y="2884702"/>
            <a:ext cx="3263430" cy="3263430"/>
          </a:xfrm>
          <a:custGeom>
            <a:avLst/>
            <a:gdLst/>
            <a:ahLst/>
            <a:cxnLst/>
            <a:rect r="r" b="b" t="t" l="l"/>
            <a:pathLst>
              <a:path h="3263430" w="3263430">
                <a:moveTo>
                  <a:pt x="0" y="0"/>
                </a:moveTo>
                <a:lnTo>
                  <a:pt x="3263430" y="0"/>
                </a:lnTo>
                <a:lnTo>
                  <a:pt x="3263430" y="3263430"/>
                </a:lnTo>
                <a:lnTo>
                  <a:pt x="0" y="3263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824802"/>
            <a:ext cx="14179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Aquisição dos Dados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299835" y="5256847"/>
            <a:ext cx="596265" cy="542925"/>
            <a:chOff x="0" y="0"/>
            <a:chExt cx="795020" cy="7239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8260" y="46990"/>
              <a:ext cx="695960" cy="629920"/>
            </a:xfrm>
            <a:custGeom>
              <a:avLst/>
              <a:gdLst/>
              <a:ahLst/>
              <a:cxnLst/>
              <a:rect r="r" b="b" t="t" l="l"/>
              <a:pathLst>
                <a:path h="629920" w="695960">
                  <a:moveTo>
                    <a:pt x="53340" y="334010"/>
                  </a:moveTo>
                  <a:cubicBezTo>
                    <a:pt x="87630" y="613410"/>
                    <a:pt x="83820" y="622300"/>
                    <a:pt x="76200" y="626110"/>
                  </a:cubicBezTo>
                  <a:cubicBezTo>
                    <a:pt x="68580" y="628650"/>
                    <a:pt x="48260" y="623570"/>
                    <a:pt x="43180" y="615950"/>
                  </a:cubicBezTo>
                  <a:cubicBezTo>
                    <a:pt x="38100" y="608330"/>
                    <a:pt x="41910" y="593090"/>
                    <a:pt x="50800" y="576580"/>
                  </a:cubicBezTo>
                  <a:cubicBezTo>
                    <a:pt x="73660" y="529590"/>
                    <a:pt x="177800" y="431800"/>
                    <a:pt x="261620" y="350520"/>
                  </a:cubicBezTo>
                  <a:cubicBezTo>
                    <a:pt x="369570" y="245110"/>
                    <a:pt x="593090" y="19050"/>
                    <a:pt x="656590" y="3810"/>
                  </a:cubicBezTo>
                  <a:cubicBezTo>
                    <a:pt x="673100" y="0"/>
                    <a:pt x="687070" y="5080"/>
                    <a:pt x="692150" y="12700"/>
                  </a:cubicBezTo>
                  <a:cubicBezTo>
                    <a:pt x="695960" y="19050"/>
                    <a:pt x="694690" y="38100"/>
                    <a:pt x="688340" y="43180"/>
                  </a:cubicBezTo>
                  <a:cubicBezTo>
                    <a:pt x="681990" y="48260"/>
                    <a:pt x="656590" y="48260"/>
                    <a:pt x="651510" y="41910"/>
                  </a:cubicBezTo>
                  <a:cubicBezTo>
                    <a:pt x="645160" y="35560"/>
                    <a:pt x="647700" y="11430"/>
                    <a:pt x="654050" y="5080"/>
                  </a:cubicBezTo>
                  <a:cubicBezTo>
                    <a:pt x="659130" y="0"/>
                    <a:pt x="678180" y="0"/>
                    <a:pt x="684530" y="3810"/>
                  </a:cubicBezTo>
                  <a:cubicBezTo>
                    <a:pt x="690880" y="7620"/>
                    <a:pt x="695960" y="16510"/>
                    <a:pt x="695960" y="25400"/>
                  </a:cubicBezTo>
                  <a:cubicBezTo>
                    <a:pt x="693420" y="41910"/>
                    <a:pt x="664210" y="64770"/>
                    <a:pt x="633730" y="93980"/>
                  </a:cubicBezTo>
                  <a:cubicBezTo>
                    <a:pt x="567690" y="160020"/>
                    <a:pt x="394970" y="292100"/>
                    <a:pt x="297180" y="387350"/>
                  </a:cubicBezTo>
                  <a:cubicBezTo>
                    <a:pt x="213360" y="468630"/>
                    <a:pt x="114300" y="609600"/>
                    <a:pt x="76200" y="626110"/>
                  </a:cubicBezTo>
                  <a:cubicBezTo>
                    <a:pt x="66040" y="629920"/>
                    <a:pt x="58420" y="628650"/>
                    <a:pt x="52070" y="624840"/>
                  </a:cubicBezTo>
                  <a:cubicBezTo>
                    <a:pt x="45720" y="621030"/>
                    <a:pt x="43180" y="615950"/>
                    <a:pt x="38100" y="604520"/>
                  </a:cubicBezTo>
                  <a:cubicBezTo>
                    <a:pt x="25400" y="571500"/>
                    <a:pt x="3810" y="433070"/>
                    <a:pt x="2540" y="381000"/>
                  </a:cubicBezTo>
                  <a:cubicBezTo>
                    <a:pt x="2540" y="353060"/>
                    <a:pt x="0" y="327660"/>
                    <a:pt x="8890" y="317500"/>
                  </a:cubicBezTo>
                  <a:cubicBezTo>
                    <a:pt x="15240" y="309880"/>
                    <a:pt x="30480" y="307340"/>
                    <a:pt x="36830" y="309880"/>
                  </a:cubicBezTo>
                  <a:cubicBezTo>
                    <a:pt x="44450" y="313690"/>
                    <a:pt x="53340" y="334010"/>
                    <a:pt x="53340" y="334010"/>
                  </a:cubicBezTo>
                </a:path>
              </a:pathLst>
            </a:custGeom>
            <a:solidFill>
              <a:srgbClr val="01184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6386640" y="6417767"/>
            <a:ext cx="596265" cy="542925"/>
            <a:chOff x="0" y="0"/>
            <a:chExt cx="795020" cy="7239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8260" y="46990"/>
              <a:ext cx="695960" cy="629920"/>
            </a:xfrm>
            <a:custGeom>
              <a:avLst/>
              <a:gdLst/>
              <a:ahLst/>
              <a:cxnLst/>
              <a:rect r="r" b="b" t="t" l="l"/>
              <a:pathLst>
                <a:path h="629920" w="695960">
                  <a:moveTo>
                    <a:pt x="53340" y="334010"/>
                  </a:moveTo>
                  <a:cubicBezTo>
                    <a:pt x="87630" y="613410"/>
                    <a:pt x="83820" y="622300"/>
                    <a:pt x="76200" y="626110"/>
                  </a:cubicBezTo>
                  <a:cubicBezTo>
                    <a:pt x="68580" y="628650"/>
                    <a:pt x="48260" y="623570"/>
                    <a:pt x="43180" y="615950"/>
                  </a:cubicBezTo>
                  <a:cubicBezTo>
                    <a:pt x="38100" y="608330"/>
                    <a:pt x="41910" y="593090"/>
                    <a:pt x="50800" y="576580"/>
                  </a:cubicBezTo>
                  <a:cubicBezTo>
                    <a:pt x="73660" y="529590"/>
                    <a:pt x="177800" y="431800"/>
                    <a:pt x="261620" y="350520"/>
                  </a:cubicBezTo>
                  <a:cubicBezTo>
                    <a:pt x="369570" y="245110"/>
                    <a:pt x="593090" y="19050"/>
                    <a:pt x="656590" y="3810"/>
                  </a:cubicBezTo>
                  <a:cubicBezTo>
                    <a:pt x="673100" y="0"/>
                    <a:pt x="687070" y="5080"/>
                    <a:pt x="692150" y="12700"/>
                  </a:cubicBezTo>
                  <a:cubicBezTo>
                    <a:pt x="695960" y="19050"/>
                    <a:pt x="694690" y="38100"/>
                    <a:pt x="688340" y="43180"/>
                  </a:cubicBezTo>
                  <a:cubicBezTo>
                    <a:pt x="681990" y="48260"/>
                    <a:pt x="656590" y="48260"/>
                    <a:pt x="651510" y="41910"/>
                  </a:cubicBezTo>
                  <a:cubicBezTo>
                    <a:pt x="645160" y="35560"/>
                    <a:pt x="647700" y="11430"/>
                    <a:pt x="654050" y="5080"/>
                  </a:cubicBezTo>
                  <a:cubicBezTo>
                    <a:pt x="659130" y="0"/>
                    <a:pt x="678180" y="0"/>
                    <a:pt x="684530" y="3810"/>
                  </a:cubicBezTo>
                  <a:cubicBezTo>
                    <a:pt x="690880" y="7620"/>
                    <a:pt x="695960" y="16510"/>
                    <a:pt x="695960" y="25400"/>
                  </a:cubicBezTo>
                  <a:cubicBezTo>
                    <a:pt x="693420" y="41910"/>
                    <a:pt x="664210" y="64770"/>
                    <a:pt x="633730" y="93980"/>
                  </a:cubicBezTo>
                  <a:cubicBezTo>
                    <a:pt x="567690" y="160020"/>
                    <a:pt x="394970" y="292100"/>
                    <a:pt x="297180" y="387350"/>
                  </a:cubicBezTo>
                  <a:cubicBezTo>
                    <a:pt x="213360" y="468630"/>
                    <a:pt x="114300" y="609600"/>
                    <a:pt x="76200" y="626110"/>
                  </a:cubicBezTo>
                  <a:cubicBezTo>
                    <a:pt x="66040" y="629920"/>
                    <a:pt x="58420" y="628650"/>
                    <a:pt x="52070" y="624840"/>
                  </a:cubicBezTo>
                  <a:cubicBezTo>
                    <a:pt x="45720" y="621030"/>
                    <a:pt x="43180" y="615950"/>
                    <a:pt x="38100" y="604520"/>
                  </a:cubicBezTo>
                  <a:cubicBezTo>
                    <a:pt x="25400" y="571500"/>
                    <a:pt x="3810" y="433070"/>
                    <a:pt x="2540" y="381000"/>
                  </a:cubicBezTo>
                  <a:cubicBezTo>
                    <a:pt x="2540" y="353060"/>
                    <a:pt x="0" y="327660"/>
                    <a:pt x="8890" y="317500"/>
                  </a:cubicBezTo>
                  <a:cubicBezTo>
                    <a:pt x="15240" y="309880"/>
                    <a:pt x="30480" y="307340"/>
                    <a:pt x="36830" y="309880"/>
                  </a:cubicBezTo>
                  <a:cubicBezTo>
                    <a:pt x="44450" y="313690"/>
                    <a:pt x="53340" y="334010"/>
                    <a:pt x="53340" y="334010"/>
                  </a:cubicBezTo>
                </a:path>
              </a:pathLst>
            </a:custGeom>
            <a:solidFill>
              <a:srgbClr val="01184E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68291">
            <a:off x="5916193" y="3057647"/>
            <a:ext cx="4705209" cy="6881476"/>
            <a:chOff x="0" y="0"/>
            <a:chExt cx="6273612" cy="91753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73612" cy="9175301"/>
            </a:xfrm>
            <a:custGeom>
              <a:avLst/>
              <a:gdLst/>
              <a:ahLst/>
              <a:cxnLst/>
              <a:rect r="r" b="b" t="t" l="l"/>
              <a:pathLst>
                <a:path h="9175301" w="6273612">
                  <a:moveTo>
                    <a:pt x="0" y="0"/>
                  </a:moveTo>
                  <a:lnTo>
                    <a:pt x="6273612" y="0"/>
                  </a:lnTo>
                  <a:lnTo>
                    <a:pt x="6273612" y="9175301"/>
                  </a:lnTo>
                  <a:lnTo>
                    <a:pt x="0" y="9175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775455" y="1248210"/>
              <a:ext cx="4210642" cy="1010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74"/>
                </a:lnSpc>
              </a:pPr>
              <a:r>
                <a:rPr lang="en-US" sz="4553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Gravações: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463506" y="3001770"/>
              <a:ext cx="529509" cy="529509"/>
              <a:chOff x="0" y="0"/>
              <a:chExt cx="104594" cy="1045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120830" y="3027341"/>
              <a:ext cx="4647803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999" strike="sngStrike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100 repetições do indivíduo 1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463506" y="4536180"/>
              <a:ext cx="529509" cy="529509"/>
              <a:chOff x="0" y="0"/>
              <a:chExt cx="104594" cy="10459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120830" y="4561751"/>
              <a:ext cx="4542433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 strike="sngStrike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50 repetições do indivíduo 1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63506" y="5152887"/>
              <a:ext cx="2928541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 strike="sngStrike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em dias diferentes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463506" y="6596453"/>
              <a:ext cx="529509" cy="529509"/>
              <a:chOff x="0" y="0"/>
              <a:chExt cx="104594" cy="10459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226200" y="6622025"/>
              <a:ext cx="4583906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 strike="sngStrike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50 repetições dos indivíduos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63506" y="7214863"/>
              <a:ext cx="1482130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 strike="sngStrike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2, 3, 4 e 5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711723" y="2884702"/>
            <a:ext cx="3263430" cy="3263430"/>
          </a:xfrm>
          <a:custGeom>
            <a:avLst/>
            <a:gdLst/>
            <a:ahLst/>
            <a:cxnLst/>
            <a:rect r="r" b="b" t="t" l="l"/>
            <a:pathLst>
              <a:path h="3263430" w="3263430">
                <a:moveTo>
                  <a:pt x="0" y="0"/>
                </a:moveTo>
                <a:lnTo>
                  <a:pt x="3263430" y="0"/>
                </a:lnTo>
                <a:lnTo>
                  <a:pt x="3263430" y="3263430"/>
                </a:lnTo>
                <a:lnTo>
                  <a:pt x="0" y="3263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824802"/>
            <a:ext cx="14179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Aquisição dos Dados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299835" y="5256847"/>
            <a:ext cx="596265" cy="542925"/>
            <a:chOff x="0" y="0"/>
            <a:chExt cx="795020" cy="7239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8260" y="46990"/>
              <a:ext cx="695960" cy="629920"/>
            </a:xfrm>
            <a:custGeom>
              <a:avLst/>
              <a:gdLst/>
              <a:ahLst/>
              <a:cxnLst/>
              <a:rect r="r" b="b" t="t" l="l"/>
              <a:pathLst>
                <a:path h="629920" w="695960">
                  <a:moveTo>
                    <a:pt x="53340" y="334010"/>
                  </a:moveTo>
                  <a:cubicBezTo>
                    <a:pt x="87630" y="613410"/>
                    <a:pt x="83820" y="622300"/>
                    <a:pt x="76200" y="626110"/>
                  </a:cubicBezTo>
                  <a:cubicBezTo>
                    <a:pt x="68580" y="628650"/>
                    <a:pt x="48260" y="623570"/>
                    <a:pt x="43180" y="615950"/>
                  </a:cubicBezTo>
                  <a:cubicBezTo>
                    <a:pt x="38100" y="608330"/>
                    <a:pt x="41910" y="593090"/>
                    <a:pt x="50800" y="576580"/>
                  </a:cubicBezTo>
                  <a:cubicBezTo>
                    <a:pt x="73660" y="529590"/>
                    <a:pt x="177800" y="431800"/>
                    <a:pt x="261620" y="350520"/>
                  </a:cubicBezTo>
                  <a:cubicBezTo>
                    <a:pt x="369570" y="245110"/>
                    <a:pt x="593090" y="19050"/>
                    <a:pt x="656590" y="3810"/>
                  </a:cubicBezTo>
                  <a:cubicBezTo>
                    <a:pt x="673100" y="0"/>
                    <a:pt x="687070" y="5080"/>
                    <a:pt x="692150" y="12700"/>
                  </a:cubicBezTo>
                  <a:cubicBezTo>
                    <a:pt x="695960" y="19050"/>
                    <a:pt x="694690" y="38100"/>
                    <a:pt x="688340" y="43180"/>
                  </a:cubicBezTo>
                  <a:cubicBezTo>
                    <a:pt x="681990" y="48260"/>
                    <a:pt x="656590" y="48260"/>
                    <a:pt x="651510" y="41910"/>
                  </a:cubicBezTo>
                  <a:cubicBezTo>
                    <a:pt x="645160" y="35560"/>
                    <a:pt x="647700" y="11430"/>
                    <a:pt x="654050" y="5080"/>
                  </a:cubicBezTo>
                  <a:cubicBezTo>
                    <a:pt x="659130" y="0"/>
                    <a:pt x="678180" y="0"/>
                    <a:pt x="684530" y="3810"/>
                  </a:cubicBezTo>
                  <a:cubicBezTo>
                    <a:pt x="690880" y="7620"/>
                    <a:pt x="695960" y="16510"/>
                    <a:pt x="695960" y="25400"/>
                  </a:cubicBezTo>
                  <a:cubicBezTo>
                    <a:pt x="693420" y="41910"/>
                    <a:pt x="664210" y="64770"/>
                    <a:pt x="633730" y="93980"/>
                  </a:cubicBezTo>
                  <a:cubicBezTo>
                    <a:pt x="567690" y="160020"/>
                    <a:pt x="394970" y="292100"/>
                    <a:pt x="297180" y="387350"/>
                  </a:cubicBezTo>
                  <a:cubicBezTo>
                    <a:pt x="213360" y="468630"/>
                    <a:pt x="114300" y="609600"/>
                    <a:pt x="76200" y="626110"/>
                  </a:cubicBezTo>
                  <a:cubicBezTo>
                    <a:pt x="66040" y="629920"/>
                    <a:pt x="58420" y="628650"/>
                    <a:pt x="52070" y="624840"/>
                  </a:cubicBezTo>
                  <a:cubicBezTo>
                    <a:pt x="45720" y="621030"/>
                    <a:pt x="43180" y="615950"/>
                    <a:pt x="38100" y="604520"/>
                  </a:cubicBezTo>
                  <a:cubicBezTo>
                    <a:pt x="25400" y="571500"/>
                    <a:pt x="3810" y="433070"/>
                    <a:pt x="2540" y="381000"/>
                  </a:cubicBezTo>
                  <a:cubicBezTo>
                    <a:pt x="2540" y="353060"/>
                    <a:pt x="0" y="327660"/>
                    <a:pt x="8890" y="317500"/>
                  </a:cubicBezTo>
                  <a:cubicBezTo>
                    <a:pt x="15240" y="309880"/>
                    <a:pt x="30480" y="307340"/>
                    <a:pt x="36830" y="309880"/>
                  </a:cubicBezTo>
                  <a:cubicBezTo>
                    <a:pt x="44450" y="313690"/>
                    <a:pt x="53340" y="334010"/>
                    <a:pt x="53340" y="334010"/>
                  </a:cubicBezTo>
                </a:path>
              </a:pathLst>
            </a:custGeom>
            <a:solidFill>
              <a:srgbClr val="01184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6386640" y="6417767"/>
            <a:ext cx="596265" cy="542925"/>
            <a:chOff x="0" y="0"/>
            <a:chExt cx="795020" cy="7239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8260" y="46990"/>
              <a:ext cx="695960" cy="629920"/>
            </a:xfrm>
            <a:custGeom>
              <a:avLst/>
              <a:gdLst/>
              <a:ahLst/>
              <a:cxnLst/>
              <a:rect r="r" b="b" t="t" l="l"/>
              <a:pathLst>
                <a:path h="629920" w="695960">
                  <a:moveTo>
                    <a:pt x="53340" y="334010"/>
                  </a:moveTo>
                  <a:cubicBezTo>
                    <a:pt x="87630" y="613410"/>
                    <a:pt x="83820" y="622300"/>
                    <a:pt x="76200" y="626110"/>
                  </a:cubicBezTo>
                  <a:cubicBezTo>
                    <a:pt x="68580" y="628650"/>
                    <a:pt x="48260" y="623570"/>
                    <a:pt x="43180" y="615950"/>
                  </a:cubicBezTo>
                  <a:cubicBezTo>
                    <a:pt x="38100" y="608330"/>
                    <a:pt x="41910" y="593090"/>
                    <a:pt x="50800" y="576580"/>
                  </a:cubicBezTo>
                  <a:cubicBezTo>
                    <a:pt x="73660" y="529590"/>
                    <a:pt x="177800" y="431800"/>
                    <a:pt x="261620" y="350520"/>
                  </a:cubicBezTo>
                  <a:cubicBezTo>
                    <a:pt x="369570" y="245110"/>
                    <a:pt x="593090" y="19050"/>
                    <a:pt x="656590" y="3810"/>
                  </a:cubicBezTo>
                  <a:cubicBezTo>
                    <a:pt x="673100" y="0"/>
                    <a:pt x="687070" y="5080"/>
                    <a:pt x="692150" y="12700"/>
                  </a:cubicBezTo>
                  <a:cubicBezTo>
                    <a:pt x="695960" y="19050"/>
                    <a:pt x="694690" y="38100"/>
                    <a:pt x="688340" y="43180"/>
                  </a:cubicBezTo>
                  <a:cubicBezTo>
                    <a:pt x="681990" y="48260"/>
                    <a:pt x="656590" y="48260"/>
                    <a:pt x="651510" y="41910"/>
                  </a:cubicBezTo>
                  <a:cubicBezTo>
                    <a:pt x="645160" y="35560"/>
                    <a:pt x="647700" y="11430"/>
                    <a:pt x="654050" y="5080"/>
                  </a:cubicBezTo>
                  <a:cubicBezTo>
                    <a:pt x="659130" y="0"/>
                    <a:pt x="678180" y="0"/>
                    <a:pt x="684530" y="3810"/>
                  </a:cubicBezTo>
                  <a:cubicBezTo>
                    <a:pt x="690880" y="7620"/>
                    <a:pt x="695960" y="16510"/>
                    <a:pt x="695960" y="25400"/>
                  </a:cubicBezTo>
                  <a:cubicBezTo>
                    <a:pt x="693420" y="41910"/>
                    <a:pt x="664210" y="64770"/>
                    <a:pt x="633730" y="93980"/>
                  </a:cubicBezTo>
                  <a:cubicBezTo>
                    <a:pt x="567690" y="160020"/>
                    <a:pt x="394970" y="292100"/>
                    <a:pt x="297180" y="387350"/>
                  </a:cubicBezTo>
                  <a:cubicBezTo>
                    <a:pt x="213360" y="468630"/>
                    <a:pt x="114300" y="609600"/>
                    <a:pt x="76200" y="626110"/>
                  </a:cubicBezTo>
                  <a:cubicBezTo>
                    <a:pt x="66040" y="629920"/>
                    <a:pt x="58420" y="628650"/>
                    <a:pt x="52070" y="624840"/>
                  </a:cubicBezTo>
                  <a:cubicBezTo>
                    <a:pt x="45720" y="621030"/>
                    <a:pt x="43180" y="615950"/>
                    <a:pt x="38100" y="604520"/>
                  </a:cubicBezTo>
                  <a:cubicBezTo>
                    <a:pt x="25400" y="571500"/>
                    <a:pt x="3810" y="433070"/>
                    <a:pt x="2540" y="381000"/>
                  </a:cubicBezTo>
                  <a:cubicBezTo>
                    <a:pt x="2540" y="353060"/>
                    <a:pt x="0" y="327660"/>
                    <a:pt x="8890" y="317500"/>
                  </a:cubicBezTo>
                  <a:cubicBezTo>
                    <a:pt x="15240" y="309880"/>
                    <a:pt x="30480" y="307340"/>
                    <a:pt x="36830" y="309880"/>
                  </a:cubicBezTo>
                  <a:cubicBezTo>
                    <a:pt x="44450" y="313690"/>
                    <a:pt x="53340" y="334010"/>
                    <a:pt x="53340" y="334010"/>
                  </a:cubicBezTo>
                </a:path>
              </a:pathLst>
            </a:custGeom>
            <a:solidFill>
              <a:srgbClr val="01184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6526029" y="7926447"/>
            <a:ext cx="596265" cy="542925"/>
            <a:chOff x="0" y="0"/>
            <a:chExt cx="795020" cy="7239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8260" y="46990"/>
              <a:ext cx="695960" cy="629920"/>
            </a:xfrm>
            <a:custGeom>
              <a:avLst/>
              <a:gdLst/>
              <a:ahLst/>
              <a:cxnLst/>
              <a:rect r="r" b="b" t="t" l="l"/>
              <a:pathLst>
                <a:path h="629920" w="695960">
                  <a:moveTo>
                    <a:pt x="53340" y="334010"/>
                  </a:moveTo>
                  <a:cubicBezTo>
                    <a:pt x="87630" y="613410"/>
                    <a:pt x="83820" y="622300"/>
                    <a:pt x="76200" y="626110"/>
                  </a:cubicBezTo>
                  <a:cubicBezTo>
                    <a:pt x="68580" y="628650"/>
                    <a:pt x="48260" y="623570"/>
                    <a:pt x="43180" y="615950"/>
                  </a:cubicBezTo>
                  <a:cubicBezTo>
                    <a:pt x="38100" y="608330"/>
                    <a:pt x="41910" y="593090"/>
                    <a:pt x="50800" y="576580"/>
                  </a:cubicBezTo>
                  <a:cubicBezTo>
                    <a:pt x="73660" y="529590"/>
                    <a:pt x="177800" y="431800"/>
                    <a:pt x="261620" y="350520"/>
                  </a:cubicBezTo>
                  <a:cubicBezTo>
                    <a:pt x="369570" y="245110"/>
                    <a:pt x="593090" y="19050"/>
                    <a:pt x="656590" y="3810"/>
                  </a:cubicBezTo>
                  <a:cubicBezTo>
                    <a:pt x="673100" y="0"/>
                    <a:pt x="687070" y="5080"/>
                    <a:pt x="692150" y="12700"/>
                  </a:cubicBezTo>
                  <a:cubicBezTo>
                    <a:pt x="695960" y="19050"/>
                    <a:pt x="694690" y="38100"/>
                    <a:pt x="688340" y="43180"/>
                  </a:cubicBezTo>
                  <a:cubicBezTo>
                    <a:pt x="681990" y="48260"/>
                    <a:pt x="656590" y="48260"/>
                    <a:pt x="651510" y="41910"/>
                  </a:cubicBezTo>
                  <a:cubicBezTo>
                    <a:pt x="645160" y="35560"/>
                    <a:pt x="647700" y="11430"/>
                    <a:pt x="654050" y="5080"/>
                  </a:cubicBezTo>
                  <a:cubicBezTo>
                    <a:pt x="659130" y="0"/>
                    <a:pt x="678180" y="0"/>
                    <a:pt x="684530" y="3810"/>
                  </a:cubicBezTo>
                  <a:cubicBezTo>
                    <a:pt x="690880" y="7620"/>
                    <a:pt x="695960" y="16510"/>
                    <a:pt x="695960" y="25400"/>
                  </a:cubicBezTo>
                  <a:cubicBezTo>
                    <a:pt x="693420" y="41910"/>
                    <a:pt x="664210" y="64770"/>
                    <a:pt x="633730" y="93980"/>
                  </a:cubicBezTo>
                  <a:cubicBezTo>
                    <a:pt x="567690" y="160020"/>
                    <a:pt x="394970" y="292100"/>
                    <a:pt x="297180" y="387350"/>
                  </a:cubicBezTo>
                  <a:cubicBezTo>
                    <a:pt x="213360" y="468630"/>
                    <a:pt x="114300" y="609600"/>
                    <a:pt x="76200" y="626110"/>
                  </a:cubicBezTo>
                  <a:cubicBezTo>
                    <a:pt x="66040" y="629920"/>
                    <a:pt x="58420" y="628650"/>
                    <a:pt x="52070" y="624840"/>
                  </a:cubicBezTo>
                  <a:cubicBezTo>
                    <a:pt x="45720" y="621030"/>
                    <a:pt x="43180" y="615950"/>
                    <a:pt x="38100" y="604520"/>
                  </a:cubicBezTo>
                  <a:cubicBezTo>
                    <a:pt x="25400" y="571500"/>
                    <a:pt x="3810" y="433070"/>
                    <a:pt x="2540" y="381000"/>
                  </a:cubicBezTo>
                  <a:cubicBezTo>
                    <a:pt x="2540" y="353060"/>
                    <a:pt x="0" y="327660"/>
                    <a:pt x="8890" y="317500"/>
                  </a:cubicBezTo>
                  <a:cubicBezTo>
                    <a:pt x="15240" y="309880"/>
                    <a:pt x="30480" y="307340"/>
                    <a:pt x="36830" y="309880"/>
                  </a:cubicBezTo>
                  <a:cubicBezTo>
                    <a:pt x="44450" y="313690"/>
                    <a:pt x="53340" y="334010"/>
                    <a:pt x="53340" y="334010"/>
                  </a:cubicBezTo>
                </a:path>
              </a:pathLst>
            </a:custGeom>
            <a:solidFill>
              <a:srgbClr val="01184E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64683" y="5840751"/>
            <a:ext cx="7634839" cy="4046465"/>
          </a:xfrm>
          <a:custGeom>
            <a:avLst/>
            <a:gdLst/>
            <a:ahLst/>
            <a:cxnLst/>
            <a:rect r="r" b="b" t="t" l="l"/>
            <a:pathLst>
              <a:path h="4046465" w="7634839">
                <a:moveTo>
                  <a:pt x="0" y="0"/>
                </a:moveTo>
                <a:lnTo>
                  <a:pt x="7634839" y="0"/>
                </a:lnTo>
                <a:lnTo>
                  <a:pt x="7634839" y="4046465"/>
                </a:lnTo>
                <a:lnTo>
                  <a:pt x="0" y="4046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11090" y="6615770"/>
            <a:ext cx="6887463" cy="2496427"/>
          </a:xfrm>
          <a:custGeom>
            <a:avLst/>
            <a:gdLst/>
            <a:ahLst/>
            <a:cxnLst/>
            <a:rect r="r" b="b" t="t" l="l"/>
            <a:pathLst>
              <a:path h="2496427" w="6887463">
                <a:moveTo>
                  <a:pt x="0" y="0"/>
                </a:moveTo>
                <a:lnTo>
                  <a:pt x="6887463" y="0"/>
                </a:lnTo>
                <a:lnTo>
                  <a:pt x="6887463" y="2496427"/>
                </a:lnTo>
                <a:lnTo>
                  <a:pt x="0" y="24964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2846070"/>
            <a:ext cx="16230600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Retificação do Sinal com remoção da Componente DC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Picos para diferenciar contração/não contração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Randomização dos dados com a seed 42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60% de dados para treino e 40% para teste 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Bibliotecas do python utilizadas: Numpy, MatplotLib, ScikitLearn, TensorFlow e Pandas. [1]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824802"/>
            <a:ext cx="14179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Pré-Processamento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7698450" y="7863984"/>
            <a:ext cx="1666183" cy="0"/>
          </a:xfrm>
          <a:prstGeom prst="line">
            <a:avLst/>
          </a:prstGeom>
          <a:ln cap="flat" w="190500">
            <a:solidFill>
              <a:srgbClr val="737373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590354" y="9785616"/>
            <a:ext cx="4093518" cy="17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[1] Hands-on Machine Learning with Scikit-Learn, Keras &amp; TensorFlow</a:t>
            </a:r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0" t="0" r="0" b="-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0814" y="4437492"/>
            <a:ext cx="6654011" cy="3834374"/>
          </a:xfrm>
          <a:custGeom>
            <a:avLst/>
            <a:gdLst/>
            <a:ahLst/>
            <a:cxnLst/>
            <a:rect r="r" b="b" t="t" l="l"/>
            <a:pathLst>
              <a:path h="3834374" w="6654011">
                <a:moveTo>
                  <a:pt x="0" y="0"/>
                </a:moveTo>
                <a:lnTo>
                  <a:pt x="6654011" y="0"/>
                </a:lnTo>
                <a:lnTo>
                  <a:pt x="6654011" y="3834374"/>
                </a:lnTo>
                <a:lnTo>
                  <a:pt x="0" y="3834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57870" y="4825231"/>
            <a:ext cx="6944229" cy="3058895"/>
          </a:xfrm>
          <a:custGeom>
            <a:avLst/>
            <a:gdLst/>
            <a:ahLst/>
            <a:cxnLst/>
            <a:rect r="r" b="b" t="t" l="l"/>
            <a:pathLst>
              <a:path h="3058895" w="6944229">
                <a:moveTo>
                  <a:pt x="0" y="0"/>
                </a:moveTo>
                <a:lnTo>
                  <a:pt x="6944229" y="0"/>
                </a:lnTo>
                <a:lnTo>
                  <a:pt x="6944229" y="3058895"/>
                </a:lnTo>
                <a:lnTo>
                  <a:pt x="0" y="3058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827708"/>
            <a:ext cx="1684715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Modelos de Machine 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99258"/>
            <a:ext cx="17083806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Algoritmos de Machine Learning para classificação de padrões musculares</a:t>
            </a: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Algoritmos Supervisionados x Não Supervisionados [1]</a:t>
            </a:r>
          </a:p>
          <a:p>
            <a:pPr algn="l" marL="1619263" indent="-404816" lvl="3">
              <a:lnSpc>
                <a:spcPts val="3500"/>
              </a:lnSpc>
              <a:buFont typeface="Arial"/>
              <a:buChar char="￭"/>
            </a:pPr>
            <a:r>
              <a:rPr lang="en-US" sz="2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Lineares x Não Lineares [1] e [2]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824374"/>
            <a:ext cx="11501284" cy="346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[1] A Review on  Electromyography Decoding and Pattern Recognition for Human-Machine Interaction. doi: 10.1109/ACCESS.2019.2906584</a:t>
            </a:r>
          </a:p>
          <a:p>
            <a:pPr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[2] Hands-on Machine Learning with Scikit-Learn, Keras &amp; TensorFlow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7855551"/>
            <a:ext cx="6944229" cy="346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Demonstração Gráfica de Algoritmos Supervisionados e Não Supervisionados. Fonte: </a:t>
            </a:r>
            <a:r>
              <a:rPr lang="en-US" sz="100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  <a:hlinkClick r:id="rId5" tooltip="https://encurtador.com.br/RNYJ5"/>
              </a:rPr>
              <a:t>https://encurtador.com.br/RNYJ5</a:t>
            </a:r>
          </a:p>
        </p:txBody>
      </p:sp>
    </p:spTree>
  </p:cSld>
  <p:clrMapOvr>
    <a:masterClrMapping/>
  </p:clrMapOvr>
  <p:transition spd="fast">
    <p:cover dir="r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 l="0" t="0" r="0" b="-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21358" y="5662965"/>
            <a:ext cx="8185532" cy="3949519"/>
          </a:xfrm>
          <a:custGeom>
            <a:avLst/>
            <a:gdLst/>
            <a:ahLst/>
            <a:cxnLst/>
            <a:rect r="r" b="b" t="t" l="l"/>
            <a:pathLst>
              <a:path h="3949519" w="8185532">
                <a:moveTo>
                  <a:pt x="0" y="0"/>
                </a:moveTo>
                <a:lnTo>
                  <a:pt x="8185532" y="0"/>
                </a:lnTo>
                <a:lnTo>
                  <a:pt x="8185532" y="3949519"/>
                </a:lnTo>
                <a:lnTo>
                  <a:pt x="0" y="39495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66783" y="5662965"/>
            <a:ext cx="2863401" cy="3949519"/>
          </a:xfrm>
          <a:custGeom>
            <a:avLst/>
            <a:gdLst/>
            <a:ahLst/>
            <a:cxnLst/>
            <a:rect r="r" b="b" t="t" l="l"/>
            <a:pathLst>
              <a:path h="3949519" w="2863401">
                <a:moveTo>
                  <a:pt x="0" y="0"/>
                </a:moveTo>
                <a:lnTo>
                  <a:pt x="2863401" y="0"/>
                </a:lnTo>
                <a:lnTo>
                  <a:pt x="2863401" y="3949519"/>
                </a:lnTo>
                <a:lnTo>
                  <a:pt x="0" y="39495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827708"/>
            <a:ext cx="1684715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Modelos de Machine 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27833"/>
            <a:ext cx="15042997" cy="259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9595" indent="-199797" lvl="1">
              <a:lnSpc>
                <a:spcPts val="2591"/>
              </a:lnSpc>
              <a:buFont typeface="Arial"/>
              <a:buChar char="•"/>
            </a:pPr>
            <a:r>
              <a:rPr lang="en-US" b="true" sz="18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Algoritmos de Machine Learning para classificação de padrões musculares</a:t>
            </a:r>
          </a:p>
          <a:p>
            <a:pPr algn="l" marL="799189" indent="-266396" lvl="2">
              <a:lnSpc>
                <a:spcPts val="2591"/>
              </a:lnSpc>
              <a:buFont typeface="Arial"/>
              <a:buChar char="⚬"/>
            </a:pP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Algoritmos Escolhidos [1]: </a:t>
            </a:r>
          </a:p>
          <a:p>
            <a:pPr algn="l" marL="1198784" indent="-299696" lvl="3">
              <a:lnSpc>
                <a:spcPts val="2591"/>
              </a:lnSpc>
              <a:buFont typeface="Arial"/>
              <a:buChar char="￭"/>
            </a:pPr>
            <a:r>
              <a:rPr lang="en-US" sz="185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Principal Component Analysis com distância Euclidiana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(PCA/ PCADE); </a:t>
            </a:r>
          </a:p>
          <a:p>
            <a:pPr algn="l" marL="1198784" indent="-299696" lvl="3">
              <a:lnSpc>
                <a:spcPts val="2591"/>
              </a:lnSpc>
              <a:buFont typeface="Arial"/>
              <a:buChar char="￭"/>
            </a:pPr>
            <a:r>
              <a:rPr lang="en-US" sz="185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Partial Least Square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(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PLS);</a:t>
            </a:r>
          </a:p>
          <a:p>
            <a:pPr algn="l" marL="1198784" indent="-299696" lvl="3">
              <a:lnSpc>
                <a:spcPts val="2591"/>
              </a:lnSpc>
              <a:buFont typeface="Arial"/>
              <a:buChar char="￭"/>
            </a:pPr>
            <a:r>
              <a:rPr lang="en-US" sz="185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Linear Discriminant Analysis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(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LDA); </a:t>
            </a:r>
          </a:p>
          <a:p>
            <a:pPr algn="l" marL="1198784" indent="-299696" lvl="3">
              <a:lnSpc>
                <a:spcPts val="2591"/>
              </a:lnSpc>
              <a:buFont typeface="Arial"/>
              <a:buChar char="￭"/>
            </a:pPr>
            <a:r>
              <a:rPr lang="en-US" sz="185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Quadratic Discriminant Analysis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(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QDA); </a:t>
            </a:r>
          </a:p>
          <a:p>
            <a:pPr algn="l" marL="1198784" indent="-299696" lvl="3">
              <a:lnSpc>
                <a:spcPts val="2591"/>
              </a:lnSpc>
              <a:buFont typeface="Arial"/>
              <a:buChar char="￭"/>
            </a:pPr>
            <a:r>
              <a:rPr lang="en-US" sz="185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Support Vector Machine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(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SVM); </a:t>
            </a:r>
          </a:p>
          <a:p>
            <a:pPr algn="l" marL="1198784" indent="-299696" lvl="3">
              <a:lnSpc>
                <a:spcPts val="2591"/>
              </a:lnSpc>
              <a:buFont typeface="Arial"/>
              <a:buChar char="￭"/>
            </a:pPr>
            <a:r>
              <a:rPr lang="en-US" sz="185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Artificial Neural Network/ Redes Neurais Artificiais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(</a:t>
            </a:r>
            <a:r>
              <a:rPr lang="en-US" sz="18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RNA).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920901"/>
            <a:ext cx="11501284" cy="17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[1] A Review on  Electromyography Decoding and Pattern Recognition for Human-Machine Interaction. doi: 10.1109/ACCESS.2019.2906584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 l="0" t="0" r="0" b="-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843258"/>
            <a:ext cx="17083806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Curva Receiver Operating Characteristic (ROC) </a:t>
            </a:r>
            <a:r>
              <a:rPr lang="en-US" sz="3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</a:t>
            </a:r>
            <a:r>
              <a:rPr lang="en-US" b="true" sz="3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outros parâmetros estatísticos </a:t>
            </a:r>
            <a:r>
              <a:rPr lang="en-US" sz="3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 de</a:t>
            </a:r>
            <a:r>
              <a:rPr lang="en-US" b="true" sz="3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tempo</a:t>
            </a:r>
            <a:r>
              <a:rPr lang="en-US" sz="3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[1]</a:t>
            </a:r>
            <a:r>
              <a:rPr lang="en-US" sz="3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112" y="9930708"/>
            <a:ext cx="11501284" cy="17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[1] Hands-on  Machine Learning with Scikit-Learn, Keras &amp; TensorFlow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452279" y="4034840"/>
            <a:ext cx="4978814" cy="5223460"/>
            <a:chOff x="0" y="0"/>
            <a:chExt cx="6638419" cy="69646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40528" cy="6440528"/>
            </a:xfrm>
            <a:custGeom>
              <a:avLst/>
              <a:gdLst/>
              <a:ahLst/>
              <a:cxnLst/>
              <a:rect r="r" b="b" t="t" l="l"/>
              <a:pathLst>
                <a:path h="6440528" w="6440528">
                  <a:moveTo>
                    <a:pt x="0" y="0"/>
                  </a:moveTo>
                  <a:lnTo>
                    <a:pt x="6440528" y="0"/>
                  </a:lnTo>
                  <a:lnTo>
                    <a:pt x="6440528" y="6440528"/>
                  </a:lnTo>
                  <a:lnTo>
                    <a:pt x="0" y="6440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7270" y="6653253"/>
              <a:ext cx="6601149" cy="311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Exemplo de Curva ROC -</a:t>
              </a:r>
              <a:r>
                <a:rPr lang="en-US" sz="1400" u="sng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  <a:hlinkClick r:id="rId5" tooltip="https://encurtador.com.br/nsGCt"/>
                </a:rPr>
                <a:t>https://encurtador.com.br/Ob9xR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827708"/>
            <a:ext cx="1684715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Avaliação dos Modelos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6112" y="4284088"/>
            <a:ext cx="7847433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Precisão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Recall (Verdadeiros Positivos)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F1-Score (Média Harmônica da precisão e do Recall)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Acurácia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Área abaixo da curva (AUC)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Tempo de </a:t>
            </a:r>
            <a:r>
              <a:rPr lang="en-US" b="true" sz="33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Treino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Tempo de </a:t>
            </a:r>
            <a:r>
              <a:rPr lang="en-US" b="true" sz="33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Previsão</a:t>
            </a:r>
          </a:p>
        </p:txBody>
      </p:sp>
    </p:spTree>
  </p:cSld>
  <p:clrMapOvr>
    <a:masterClrMapping/>
  </p:clrMapOvr>
  <p:transition spd="fast">
    <p:cover dir="r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7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49"/>
                </a:lnTo>
                <a:lnTo>
                  <a:pt x="0" y="10288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67329"/>
            <a:ext cx="1286196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08883"/>
            <a:ext cx="1435213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Gráficos de Dispersão com classificações de cada modelo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Classe 0: Relaxamento de qualquer um dos músculos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Classe 1: Contração Bíceps Femoral (Flexão Joelho)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Classe 2: Contração Reto Femoral (Extensão Joelho)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622823"/>
            <a:ext cx="143521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Curva ROC</a:t>
            </a: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36538"/>
            <a:ext cx="1435213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Parâmetros Estatísticos e tempo de treinamento e de classificação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Análise dos parâmetros</a:t>
            </a:r>
          </a:p>
        </p:txBody>
      </p:sp>
    </p:spTree>
  </p:cSld>
  <p:clrMapOvr>
    <a:masterClrMapping/>
  </p:clrMapOvr>
  <p:transition spd="fast">
    <p:cover dir="u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34763" y="-32122"/>
            <a:ext cx="1353237" cy="1501512"/>
          </a:xfrm>
          <a:custGeom>
            <a:avLst/>
            <a:gdLst/>
            <a:ahLst/>
            <a:cxnLst/>
            <a:rect r="r" b="b" t="t" l="l"/>
            <a:pathLst>
              <a:path h="1501512" w="1353237">
                <a:moveTo>
                  <a:pt x="0" y="0"/>
                </a:moveTo>
                <a:lnTo>
                  <a:pt x="1353237" y="0"/>
                </a:lnTo>
                <a:lnTo>
                  <a:pt x="1353237" y="1501512"/>
                </a:lnTo>
                <a:lnTo>
                  <a:pt x="0" y="1501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0649" y="2822148"/>
            <a:ext cx="8438490" cy="5411182"/>
          </a:xfrm>
          <a:custGeom>
            <a:avLst/>
            <a:gdLst/>
            <a:ahLst/>
            <a:cxnLst/>
            <a:rect r="r" b="b" t="t" l="l"/>
            <a:pathLst>
              <a:path h="5411182" w="8438490">
                <a:moveTo>
                  <a:pt x="0" y="0"/>
                </a:moveTo>
                <a:lnTo>
                  <a:pt x="8438490" y="0"/>
                </a:lnTo>
                <a:lnTo>
                  <a:pt x="8438490" y="5411182"/>
                </a:lnTo>
                <a:lnTo>
                  <a:pt x="0" y="54111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512085" y="2822148"/>
            <a:ext cx="8438490" cy="5411182"/>
          </a:xfrm>
          <a:custGeom>
            <a:avLst/>
            <a:gdLst/>
            <a:ahLst/>
            <a:cxnLst/>
            <a:rect r="r" b="b" t="t" l="l"/>
            <a:pathLst>
              <a:path h="5411182" w="8438490">
                <a:moveTo>
                  <a:pt x="0" y="0"/>
                </a:moveTo>
                <a:lnTo>
                  <a:pt x="8438490" y="0"/>
                </a:lnTo>
                <a:lnTo>
                  <a:pt x="8438490" y="5411182"/>
                </a:lnTo>
                <a:lnTo>
                  <a:pt x="0" y="54111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923925"/>
            <a:ext cx="15906063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55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Resultados- Gráfico de dispersão PCADE e PLS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9145398"/>
            <a:ext cx="2587199" cy="1141602"/>
          </a:xfrm>
          <a:custGeom>
            <a:avLst/>
            <a:gdLst/>
            <a:ahLst/>
            <a:cxnLst/>
            <a:rect r="r" b="b" t="t" l="l"/>
            <a:pathLst>
              <a:path h="1141602" w="2587199">
                <a:moveTo>
                  <a:pt x="0" y="0"/>
                </a:moveTo>
                <a:lnTo>
                  <a:pt x="2587199" y="0"/>
                </a:lnTo>
                <a:lnTo>
                  <a:pt x="2587199" y="1141602"/>
                </a:lnTo>
                <a:lnTo>
                  <a:pt x="0" y="1141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34763" y="-32122"/>
            <a:ext cx="1353237" cy="1501512"/>
          </a:xfrm>
          <a:custGeom>
            <a:avLst/>
            <a:gdLst/>
            <a:ahLst/>
            <a:cxnLst/>
            <a:rect r="r" b="b" t="t" l="l"/>
            <a:pathLst>
              <a:path h="1501512" w="1353237">
                <a:moveTo>
                  <a:pt x="0" y="0"/>
                </a:moveTo>
                <a:lnTo>
                  <a:pt x="1353237" y="0"/>
                </a:lnTo>
                <a:lnTo>
                  <a:pt x="1353237" y="1501512"/>
                </a:lnTo>
                <a:lnTo>
                  <a:pt x="0" y="1501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90039" y="2031138"/>
            <a:ext cx="12183384" cy="7812595"/>
          </a:xfrm>
          <a:custGeom>
            <a:avLst/>
            <a:gdLst/>
            <a:ahLst/>
            <a:cxnLst/>
            <a:rect r="r" b="b" t="t" l="l"/>
            <a:pathLst>
              <a:path h="7812595" w="12183384">
                <a:moveTo>
                  <a:pt x="0" y="0"/>
                </a:moveTo>
                <a:lnTo>
                  <a:pt x="12183385" y="0"/>
                </a:lnTo>
                <a:lnTo>
                  <a:pt x="12183385" y="7812595"/>
                </a:lnTo>
                <a:lnTo>
                  <a:pt x="0" y="78125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9145398"/>
            <a:ext cx="2587199" cy="1141602"/>
          </a:xfrm>
          <a:custGeom>
            <a:avLst/>
            <a:gdLst/>
            <a:ahLst/>
            <a:cxnLst/>
            <a:rect r="r" b="b" t="t" l="l"/>
            <a:pathLst>
              <a:path h="1141602" w="2587199">
                <a:moveTo>
                  <a:pt x="0" y="0"/>
                </a:moveTo>
                <a:lnTo>
                  <a:pt x="2587199" y="0"/>
                </a:lnTo>
                <a:lnTo>
                  <a:pt x="2587199" y="1141602"/>
                </a:lnTo>
                <a:lnTo>
                  <a:pt x="0" y="1141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04875"/>
            <a:ext cx="15906063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5799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Resultados- Gráfico de dispersão PCADE</a:t>
            </a:r>
          </a:p>
        </p:txBody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412" y="2509515"/>
            <a:ext cx="8726330" cy="5595759"/>
          </a:xfrm>
          <a:custGeom>
            <a:avLst/>
            <a:gdLst/>
            <a:ahLst/>
            <a:cxnLst/>
            <a:rect r="r" b="b" t="t" l="l"/>
            <a:pathLst>
              <a:path h="5595759" w="8726330">
                <a:moveTo>
                  <a:pt x="0" y="0"/>
                </a:moveTo>
                <a:lnTo>
                  <a:pt x="8726330" y="0"/>
                </a:lnTo>
                <a:lnTo>
                  <a:pt x="8726330" y="5595759"/>
                </a:lnTo>
                <a:lnTo>
                  <a:pt x="0" y="55957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934763" y="-32122"/>
            <a:ext cx="1353237" cy="1501512"/>
          </a:xfrm>
          <a:custGeom>
            <a:avLst/>
            <a:gdLst/>
            <a:ahLst/>
            <a:cxnLst/>
            <a:rect r="r" b="b" t="t" l="l"/>
            <a:pathLst>
              <a:path h="1501512" w="1353237">
                <a:moveTo>
                  <a:pt x="0" y="0"/>
                </a:moveTo>
                <a:lnTo>
                  <a:pt x="1353237" y="0"/>
                </a:lnTo>
                <a:lnTo>
                  <a:pt x="1353237" y="1501512"/>
                </a:lnTo>
                <a:lnTo>
                  <a:pt x="0" y="150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145398"/>
            <a:ext cx="2587199" cy="1141602"/>
          </a:xfrm>
          <a:custGeom>
            <a:avLst/>
            <a:gdLst/>
            <a:ahLst/>
            <a:cxnLst/>
            <a:rect r="r" b="b" t="t" l="l"/>
            <a:pathLst>
              <a:path h="1141602" w="2587199">
                <a:moveTo>
                  <a:pt x="0" y="0"/>
                </a:moveTo>
                <a:lnTo>
                  <a:pt x="2587199" y="0"/>
                </a:lnTo>
                <a:lnTo>
                  <a:pt x="2587199" y="1141602"/>
                </a:lnTo>
                <a:lnTo>
                  <a:pt x="0" y="1141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22712" y="2509515"/>
            <a:ext cx="8726330" cy="5595759"/>
          </a:xfrm>
          <a:custGeom>
            <a:avLst/>
            <a:gdLst/>
            <a:ahLst/>
            <a:cxnLst/>
            <a:rect r="r" b="b" t="t" l="l"/>
            <a:pathLst>
              <a:path h="5595759" w="8726330">
                <a:moveTo>
                  <a:pt x="0" y="0"/>
                </a:moveTo>
                <a:lnTo>
                  <a:pt x="8726330" y="0"/>
                </a:lnTo>
                <a:lnTo>
                  <a:pt x="8726330" y="5595759"/>
                </a:lnTo>
                <a:lnTo>
                  <a:pt x="0" y="55957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464185"/>
            <a:ext cx="12861969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5799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Resultados- LDA e QDA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43162" t="4965" r="34315" b="16438"/>
          <a:stretch>
            <a:fillRect/>
          </a:stretch>
        </p:blipFill>
        <p:spPr>
          <a:xfrm flipH="false" flipV="false" rot="0">
            <a:off x="4922110" y="5334430"/>
            <a:ext cx="1322716" cy="3438798"/>
          </a:xfrm>
          <a:prstGeom prst="rect">
            <a:avLst/>
          </a:prstGeom>
        </p:spPr>
      </p:pic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31636" t="18450" r="32401" b="14897"/>
          <a:stretch>
            <a:fillRect/>
          </a:stretch>
        </p:blipFill>
        <p:spPr>
          <a:xfrm flipH="false" flipV="false" rot="0">
            <a:off x="10265485" y="5334430"/>
            <a:ext cx="2490519" cy="343879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786702"/>
            <a:ext cx="1286196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Objetivo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98502"/>
            <a:ext cx="16230600" cy="143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2"/>
              </a:lnSpc>
            </a:pPr>
            <a:r>
              <a:rPr lang="en-US" sz="277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Problema de Pesquisa: Qual será </a:t>
            </a:r>
            <a:r>
              <a:rPr lang="en-US" sz="2772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 melhor classificador</a:t>
            </a:r>
            <a:r>
              <a:rPr lang="en-US" sz="277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dentro dos </a:t>
            </a:r>
            <a:r>
              <a:rPr lang="en-US" sz="2772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algoritmos de Machine Learning mais utilizados na literatura</a:t>
            </a:r>
            <a:r>
              <a:rPr lang="en-US" sz="277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para classificar </a:t>
            </a:r>
            <a:r>
              <a:rPr lang="en-US" sz="2772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padrões musculares (EMG)</a:t>
            </a:r>
            <a:r>
              <a:rPr lang="en-US" sz="277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dos músculos </a:t>
            </a:r>
            <a:r>
              <a:rPr lang="en-US" sz="2772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reto femoral</a:t>
            </a:r>
            <a:r>
              <a:rPr lang="en-US" sz="277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e </a:t>
            </a:r>
            <a:r>
              <a:rPr lang="en-US" sz="2772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bíceps femoral</a:t>
            </a:r>
            <a:r>
              <a:rPr lang="en-US" sz="277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?</a:t>
            </a:r>
          </a:p>
        </p:txBody>
      </p:sp>
    </p:spTree>
  </p:cSld>
  <p:clrMapOvr>
    <a:masterClrMapping/>
  </p:clrMapOvr>
  <p:transition spd="fast">
    <p:cover dir="u"/>
  </p:transition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34763" y="-32122"/>
            <a:ext cx="1353237" cy="1501512"/>
          </a:xfrm>
          <a:custGeom>
            <a:avLst/>
            <a:gdLst/>
            <a:ahLst/>
            <a:cxnLst/>
            <a:rect r="r" b="b" t="t" l="l"/>
            <a:pathLst>
              <a:path h="1501512" w="1353237">
                <a:moveTo>
                  <a:pt x="0" y="0"/>
                </a:moveTo>
                <a:lnTo>
                  <a:pt x="1353237" y="0"/>
                </a:lnTo>
                <a:lnTo>
                  <a:pt x="1353237" y="1501512"/>
                </a:lnTo>
                <a:lnTo>
                  <a:pt x="0" y="150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145398"/>
            <a:ext cx="2587199" cy="1141602"/>
          </a:xfrm>
          <a:custGeom>
            <a:avLst/>
            <a:gdLst/>
            <a:ahLst/>
            <a:cxnLst/>
            <a:rect r="r" b="b" t="t" l="l"/>
            <a:pathLst>
              <a:path h="1141602" w="2587199">
                <a:moveTo>
                  <a:pt x="0" y="0"/>
                </a:moveTo>
                <a:lnTo>
                  <a:pt x="2587199" y="0"/>
                </a:lnTo>
                <a:lnTo>
                  <a:pt x="2587199" y="1141602"/>
                </a:lnTo>
                <a:lnTo>
                  <a:pt x="0" y="1141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7321" y="2509515"/>
            <a:ext cx="8726330" cy="5595759"/>
          </a:xfrm>
          <a:custGeom>
            <a:avLst/>
            <a:gdLst/>
            <a:ahLst/>
            <a:cxnLst/>
            <a:rect r="r" b="b" t="t" l="l"/>
            <a:pathLst>
              <a:path h="5595759" w="8726330">
                <a:moveTo>
                  <a:pt x="0" y="0"/>
                </a:moveTo>
                <a:lnTo>
                  <a:pt x="8726330" y="0"/>
                </a:lnTo>
                <a:lnTo>
                  <a:pt x="8726330" y="5595759"/>
                </a:lnTo>
                <a:lnTo>
                  <a:pt x="0" y="55957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383583" y="2509515"/>
            <a:ext cx="8726330" cy="5595759"/>
          </a:xfrm>
          <a:custGeom>
            <a:avLst/>
            <a:gdLst/>
            <a:ahLst/>
            <a:cxnLst/>
            <a:rect r="r" b="b" t="t" l="l"/>
            <a:pathLst>
              <a:path h="5595759" w="8726330">
                <a:moveTo>
                  <a:pt x="0" y="0"/>
                </a:moveTo>
                <a:lnTo>
                  <a:pt x="8726331" y="0"/>
                </a:lnTo>
                <a:lnTo>
                  <a:pt x="8726331" y="5595759"/>
                </a:lnTo>
                <a:lnTo>
                  <a:pt x="0" y="55957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464185"/>
            <a:ext cx="12861969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5799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Resultados- SVM e RNA</a:t>
            </a:r>
          </a:p>
        </p:txBody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7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49"/>
                </a:lnTo>
                <a:lnTo>
                  <a:pt x="0" y="10288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67329"/>
            <a:ext cx="1286196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08883"/>
            <a:ext cx="1435213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Gráficos de Dispersão com classificações de cada modelo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Classe 0: Relaxamento de qualquer um dos músculos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Classe 1: Contração Bíceps Femoral (Flexão Joelho)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Classe 2: Contração Reto Femoral (Extensão Joelho)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622823"/>
            <a:ext cx="143521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Curva ROC</a:t>
            </a: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36538"/>
            <a:ext cx="1435213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Parâmetros Estatísticos e tempo de treinamento e de classificação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Análise dos parâmetros</a:t>
            </a:r>
          </a:p>
        </p:txBody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34763" y="-32122"/>
            <a:ext cx="1353237" cy="1501512"/>
          </a:xfrm>
          <a:custGeom>
            <a:avLst/>
            <a:gdLst/>
            <a:ahLst/>
            <a:cxnLst/>
            <a:rect r="r" b="b" t="t" l="l"/>
            <a:pathLst>
              <a:path h="1501512" w="1353237">
                <a:moveTo>
                  <a:pt x="0" y="0"/>
                </a:moveTo>
                <a:lnTo>
                  <a:pt x="1353237" y="0"/>
                </a:lnTo>
                <a:lnTo>
                  <a:pt x="1353237" y="1501512"/>
                </a:lnTo>
                <a:lnTo>
                  <a:pt x="0" y="150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145398"/>
            <a:ext cx="2587199" cy="1141602"/>
          </a:xfrm>
          <a:custGeom>
            <a:avLst/>
            <a:gdLst/>
            <a:ahLst/>
            <a:cxnLst/>
            <a:rect r="r" b="b" t="t" l="l"/>
            <a:pathLst>
              <a:path h="1141602" w="2587199">
                <a:moveTo>
                  <a:pt x="0" y="0"/>
                </a:moveTo>
                <a:lnTo>
                  <a:pt x="2587199" y="0"/>
                </a:lnTo>
                <a:lnTo>
                  <a:pt x="2587199" y="1141602"/>
                </a:lnTo>
                <a:lnTo>
                  <a:pt x="0" y="1141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88337" y="2509515"/>
            <a:ext cx="7170963" cy="5644962"/>
          </a:xfrm>
          <a:custGeom>
            <a:avLst/>
            <a:gdLst/>
            <a:ahLst/>
            <a:cxnLst/>
            <a:rect r="r" b="b" t="t" l="l"/>
            <a:pathLst>
              <a:path h="5644962" w="7170963">
                <a:moveTo>
                  <a:pt x="0" y="0"/>
                </a:moveTo>
                <a:lnTo>
                  <a:pt x="7170963" y="0"/>
                </a:lnTo>
                <a:lnTo>
                  <a:pt x="7170963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509515"/>
            <a:ext cx="7170963" cy="5644962"/>
          </a:xfrm>
          <a:custGeom>
            <a:avLst/>
            <a:gdLst/>
            <a:ahLst/>
            <a:cxnLst/>
            <a:rect r="r" b="b" t="t" l="l"/>
            <a:pathLst>
              <a:path h="5644962" w="7170963">
                <a:moveTo>
                  <a:pt x="0" y="0"/>
                </a:moveTo>
                <a:lnTo>
                  <a:pt x="7170963" y="0"/>
                </a:lnTo>
                <a:lnTo>
                  <a:pt x="7170963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464185"/>
            <a:ext cx="12861969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5799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Resultados- Curva ROC</a:t>
            </a:r>
          </a:p>
        </p:txBody>
      </p: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7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49"/>
                </a:lnTo>
                <a:lnTo>
                  <a:pt x="0" y="10288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67329"/>
            <a:ext cx="1286196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08883"/>
            <a:ext cx="1435213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Gráficos de Dispersão com classificações de cada modelo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Classe 0: Relaxamento de qualquer um dos músculos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Classe 1: Contração Bíceps Femoral (Flexão Joelho)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Classe 2: Contração Reto Femoral (Extensão Joelho)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622823"/>
            <a:ext cx="143521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Curva ROC</a:t>
            </a: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36538"/>
            <a:ext cx="143521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Parâmetros Estatísticos e tempo de treinamento e de classificação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650253"/>
            <a:ext cx="143521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Análise dos parâmetros e determinação do melhor modelo</a:t>
            </a:r>
          </a:p>
        </p:txBody>
      </p:sp>
    </p:spTree>
  </p:cSld>
  <p:clrMapOvr>
    <a:masterClrMapping/>
  </p:clrMapOvr>
  <p:transition spd="fast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34763" y="-32122"/>
            <a:ext cx="1353237" cy="1501512"/>
          </a:xfrm>
          <a:custGeom>
            <a:avLst/>
            <a:gdLst/>
            <a:ahLst/>
            <a:cxnLst/>
            <a:rect r="r" b="b" t="t" l="l"/>
            <a:pathLst>
              <a:path h="1501512" w="1353237">
                <a:moveTo>
                  <a:pt x="0" y="0"/>
                </a:moveTo>
                <a:lnTo>
                  <a:pt x="1353237" y="0"/>
                </a:lnTo>
                <a:lnTo>
                  <a:pt x="1353237" y="1501512"/>
                </a:lnTo>
                <a:lnTo>
                  <a:pt x="0" y="150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145398"/>
            <a:ext cx="2587199" cy="1141602"/>
          </a:xfrm>
          <a:custGeom>
            <a:avLst/>
            <a:gdLst/>
            <a:ahLst/>
            <a:cxnLst/>
            <a:rect r="r" b="b" t="t" l="l"/>
            <a:pathLst>
              <a:path h="1141602" w="2587199">
                <a:moveTo>
                  <a:pt x="0" y="0"/>
                </a:moveTo>
                <a:lnTo>
                  <a:pt x="2587199" y="0"/>
                </a:lnTo>
                <a:lnTo>
                  <a:pt x="2587199" y="1141602"/>
                </a:lnTo>
                <a:lnTo>
                  <a:pt x="0" y="1141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61362" y="4681517"/>
            <a:ext cx="8289001" cy="1256577"/>
          </a:xfrm>
          <a:custGeom>
            <a:avLst/>
            <a:gdLst/>
            <a:ahLst/>
            <a:cxnLst/>
            <a:rect r="r" b="b" t="t" l="l"/>
            <a:pathLst>
              <a:path h="1256577" w="8289001">
                <a:moveTo>
                  <a:pt x="0" y="0"/>
                </a:moveTo>
                <a:lnTo>
                  <a:pt x="8289001" y="0"/>
                </a:lnTo>
                <a:lnTo>
                  <a:pt x="8289001" y="1256578"/>
                </a:lnTo>
                <a:lnTo>
                  <a:pt x="0" y="1256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5399" y="3604839"/>
            <a:ext cx="7272303" cy="3409935"/>
          </a:xfrm>
          <a:custGeom>
            <a:avLst/>
            <a:gdLst/>
            <a:ahLst/>
            <a:cxnLst/>
            <a:rect r="r" b="b" t="t" l="l"/>
            <a:pathLst>
              <a:path h="3409935" w="7272303">
                <a:moveTo>
                  <a:pt x="0" y="0"/>
                </a:moveTo>
                <a:lnTo>
                  <a:pt x="7272302" y="0"/>
                </a:lnTo>
                <a:lnTo>
                  <a:pt x="7272302" y="3409935"/>
                </a:lnTo>
                <a:lnTo>
                  <a:pt x="0" y="34099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971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83235"/>
            <a:ext cx="16465325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Resultados- Parâmetros Estatísticos e tempo de treinamento e classificação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5399" y="6976674"/>
            <a:ext cx="7272303" cy="755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218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Exemplo de Classification Report do modelo SVM classificando os dados do indivíduo 3 (3ª gravação)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69712" y="5899995"/>
            <a:ext cx="7272303" cy="114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218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Exemplo dos tempos de treino e de predição do modelo SVM classificando os dados  do indivíduo 3 (3ª gravação)</a:t>
            </a:r>
          </a:p>
        </p:txBody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7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49"/>
                </a:lnTo>
                <a:lnTo>
                  <a:pt x="0" y="10288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67329"/>
            <a:ext cx="1286196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08883"/>
            <a:ext cx="1435213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Gráficos de Dispersão com classificações de cada modelo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Classe 0: Relaxamento de qualquer um dos músculos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Classe 1: Contração Bíceps Femoral (Flexão Joelho)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Classe 2: Contração Reto Femoral (Extensão Joelho)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622823"/>
            <a:ext cx="143521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Curva ROC</a:t>
            </a: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36538"/>
            <a:ext cx="143521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>
                    <a:alpha val="49804"/>
                  </a:srgbClr>
                </a:solidFill>
                <a:latin typeface="Open Sans 1"/>
                <a:ea typeface="Open Sans 1"/>
                <a:cs typeface="Open Sans 1"/>
                <a:sym typeface="Open Sans 1"/>
              </a:rPr>
              <a:t>Parâmetros Estatísticos e tempo de treinamento e de classificação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650253"/>
            <a:ext cx="143521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Análise dos parâmetros e determinação do melhor modelo</a:t>
            </a:r>
          </a:p>
        </p:txBody>
      </p: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34763" y="-32122"/>
            <a:ext cx="1353237" cy="1501512"/>
          </a:xfrm>
          <a:custGeom>
            <a:avLst/>
            <a:gdLst/>
            <a:ahLst/>
            <a:cxnLst/>
            <a:rect r="r" b="b" t="t" l="l"/>
            <a:pathLst>
              <a:path h="1501512" w="1353237">
                <a:moveTo>
                  <a:pt x="0" y="0"/>
                </a:moveTo>
                <a:lnTo>
                  <a:pt x="1353237" y="0"/>
                </a:lnTo>
                <a:lnTo>
                  <a:pt x="1353237" y="1501512"/>
                </a:lnTo>
                <a:lnTo>
                  <a:pt x="0" y="150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145398"/>
            <a:ext cx="2587199" cy="1141602"/>
          </a:xfrm>
          <a:custGeom>
            <a:avLst/>
            <a:gdLst/>
            <a:ahLst/>
            <a:cxnLst/>
            <a:rect r="r" b="b" t="t" l="l"/>
            <a:pathLst>
              <a:path h="1141602" w="2587199">
                <a:moveTo>
                  <a:pt x="0" y="0"/>
                </a:moveTo>
                <a:lnTo>
                  <a:pt x="2587199" y="0"/>
                </a:lnTo>
                <a:lnTo>
                  <a:pt x="2587199" y="1141602"/>
                </a:lnTo>
                <a:lnTo>
                  <a:pt x="0" y="1141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2" y="2291823"/>
            <a:ext cx="17942817" cy="2534423"/>
          </a:xfrm>
          <a:custGeom>
            <a:avLst/>
            <a:gdLst/>
            <a:ahLst/>
            <a:cxnLst/>
            <a:rect r="r" b="b" t="t" l="l"/>
            <a:pathLst>
              <a:path h="2534423" w="17942817">
                <a:moveTo>
                  <a:pt x="0" y="0"/>
                </a:moveTo>
                <a:lnTo>
                  <a:pt x="17942816" y="0"/>
                </a:lnTo>
                <a:lnTo>
                  <a:pt x="17942816" y="2534423"/>
                </a:lnTo>
                <a:lnTo>
                  <a:pt x="0" y="2534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66958" y="5327842"/>
            <a:ext cx="9354084" cy="4373034"/>
          </a:xfrm>
          <a:custGeom>
            <a:avLst/>
            <a:gdLst/>
            <a:ahLst/>
            <a:cxnLst/>
            <a:rect r="r" b="b" t="t" l="l"/>
            <a:pathLst>
              <a:path h="4373034" w="9354084">
                <a:moveTo>
                  <a:pt x="0" y="0"/>
                </a:moveTo>
                <a:lnTo>
                  <a:pt x="9354084" y="0"/>
                </a:lnTo>
                <a:lnTo>
                  <a:pt x="9354084" y="4373035"/>
                </a:lnTo>
                <a:lnTo>
                  <a:pt x="0" y="43730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83235"/>
            <a:ext cx="16465325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Resultados- Análise dos Parâmetros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D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7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49"/>
                </a:lnTo>
                <a:lnTo>
                  <a:pt x="0" y="10288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67329"/>
            <a:ext cx="1286196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Considerações Finais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89338"/>
            <a:ext cx="14352137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Sob as condições apresentadas, os melhores modelos foram o </a:t>
            </a:r>
            <a:r>
              <a:rPr lang="en-US" b="true" sz="33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Support Vector Machine e as Redes Neurais Artificias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Modelos Lineares</a:t>
            </a: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desempenharam </a:t>
            </a:r>
            <a:r>
              <a:rPr lang="en-US" b="true" sz="33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melhor</a:t>
            </a: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do que modelos não lineares.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Support Vector Machine</a:t>
            </a: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foi escolhido como</a:t>
            </a:r>
            <a:r>
              <a:rPr lang="en-US" b="true" sz="33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o melhor classificador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Testes em tempo real </a:t>
            </a:r>
            <a:r>
              <a:rPr lang="en-US" b="true" sz="33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são sugeridos</a:t>
            </a:r>
            <a:r>
              <a:rPr lang="en-US" sz="33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para provar a robustez do modelo também nessas condições</a:t>
            </a:r>
          </a:p>
        </p:txBody>
      </p:sp>
    </p:spTree>
  </p:cSld>
  <p:clrMapOvr>
    <a:masterClrMapping/>
  </p:clrMapOvr>
  <p:transition spd="slow">
    <p:cover dir="u"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777887" cy="10287000"/>
          </a:xfrm>
          <a:prstGeom prst="rect">
            <a:avLst/>
          </a:prstGeom>
          <a:solidFill>
            <a:srgbClr val="90D67F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3376432"/>
            <a:ext cx="1122145" cy="1125477"/>
          </a:xfrm>
          <a:prstGeom prst="rect">
            <a:avLst/>
          </a:prstGeom>
          <a:solidFill>
            <a:srgbClr val="267B5C"/>
          </a:solidFill>
        </p:spPr>
      </p:sp>
      <p:sp>
        <p:nvSpPr>
          <p:cNvPr name="AutoShape 4" id="4"/>
          <p:cNvSpPr/>
          <p:nvPr/>
        </p:nvSpPr>
        <p:spPr>
          <a:xfrm rot="-10800000">
            <a:off x="1122145" y="2250955"/>
            <a:ext cx="1122145" cy="1125477"/>
          </a:xfrm>
          <a:prstGeom prst="rect">
            <a:avLst/>
          </a:prstGeom>
          <a:solidFill>
            <a:srgbClr val="D6D618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-10800000">
            <a:off x="2244290" y="1125477"/>
            <a:ext cx="1122145" cy="1125477"/>
          </a:xfrm>
          <a:prstGeom prst="rect">
            <a:avLst/>
          </a:prstGeom>
          <a:solidFill>
            <a:srgbClr val="267B5C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-10800000">
            <a:off x="3366435" y="0"/>
            <a:ext cx="1122145" cy="1125477"/>
          </a:xfrm>
          <a:prstGeom prst="rect">
            <a:avLst/>
          </a:prstGeom>
          <a:solidFill>
            <a:srgbClr val="26D824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-10800000">
            <a:off x="1122145" y="0"/>
            <a:ext cx="1122145" cy="1125477"/>
          </a:xfrm>
          <a:prstGeom prst="rect">
            <a:avLst/>
          </a:prstGeom>
          <a:solidFill>
            <a:srgbClr val="267B5C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-10800000">
            <a:off x="0" y="1125477"/>
            <a:ext cx="1122145" cy="1125477"/>
          </a:xfrm>
          <a:prstGeom prst="rect">
            <a:avLst/>
          </a:prstGeom>
          <a:solidFill>
            <a:srgbClr val="90D67F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16934246" y="8785488"/>
            <a:ext cx="1353754" cy="1501512"/>
          </a:xfrm>
          <a:custGeom>
            <a:avLst/>
            <a:gdLst/>
            <a:ahLst/>
            <a:cxnLst/>
            <a:rect r="r" b="b" t="t" l="l"/>
            <a:pathLst>
              <a:path h="1501512" w="1353754">
                <a:moveTo>
                  <a:pt x="0" y="0"/>
                </a:moveTo>
                <a:lnTo>
                  <a:pt x="1353754" y="0"/>
                </a:lnTo>
                <a:lnTo>
                  <a:pt x="1353754" y="1501512"/>
                </a:lnTo>
                <a:lnTo>
                  <a:pt x="0" y="1501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05363" y="8214688"/>
            <a:ext cx="2588884" cy="1141602"/>
          </a:xfrm>
          <a:custGeom>
            <a:avLst/>
            <a:gdLst/>
            <a:ahLst/>
            <a:cxnLst/>
            <a:rect r="r" b="b" t="t" l="l"/>
            <a:pathLst>
              <a:path h="1141602" w="2588884">
                <a:moveTo>
                  <a:pt x="0" y="0"/>
                </a:moveTo>
                <a:lnTo>
                  <a:pt x="2588884" y="0"/>
                </a:lnTo>
                <a:lnTo>
                  <a:pt x="2588884" y="1141601"/>
                </a:lnTo>
                <a:lnTo>
                  <a:pt x="0" y="11416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299081" y="4129838"/>
            <a:ext cx="3248768" cy="2313387"/>
            <a:chOff x="0" y="0"/>
            <a:chExt cx="4331691" cy="30845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15775" y="0"/>
              <a:ext cx="3466841" cy="962542"/>
            </a:xfrm>
            <a:custGeom>
              <a:avLst/>
              <a:gdLst/>
              <a:ahLst/>
              <a:cxnLst/>
              <a:rect r="r" b="b" t="t" l="l"/>
              <a:pathLst>
                <a:path h="962542" w="3466841">
                  <a:moveTo>
                    <a:pt x="0" y="0"/>
                  </a:moveTo>
                  <a:lnTo>
                    <a:pt x="3466841" y="0"/>
                  </a:lnTo>
                  <a:lnTo>
                    <a:pt x="3466841" y="962542"/>
                  </a:lnTo>
                  <a:lnTo>
                    <a:pt x="0" y="962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253" t="-82586" r="0" b="-79585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64608" y="1697086"/>
              <a:ext cx="1369175" cy="1387430"/>
            </a:xfrm>
            <a:custGeom>
              <a:avLst/>
              <a:gdLst/>
              <a:ahLst/>
              <a:cxnLst/>
              <a:rect r="r" b="b" t="t" l="l"/>
              <a:pathLst>
                <a:path h="1387430" w="1369175">
                  <a:moveTo>
                    <a:pt x="0" y="0"/>
                  </a:moveTo>
                  <a:lnTo>
                    <a:pt x="1369175" y="0"/>
                  </a:lnTo>
                  <a:lnTo>
                    <a:pt x="1369175" y="1387430"/>
                  </a:lnTo>
                  <a:lnTo>
                    <a:pt x="0" y="1387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947661"/>
              <a:ext cx="4331691" cy="631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79"/>
                </a:lnSpc>
              </a:pPr>
              <a:r>
                <a:rPr lang="en-US" sz="283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Diego de Sá Dias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299081" y="807457"/>
            <a:ext cx="8549070" cy="2568975"/>
            <a:chOff x="0" y="0"/>
            <a:chExt cx="11398760" cy="34253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7036" y="0"/>
              <a:ext cx="3271208" cy="1090403"/>
            </a:xfrm>
            <a:custGeom>
              <a:avLst/>
              <a:gdLst/>
              <a:ahLst/>
              <a:cxnLst/>
              <a:rect r="r" b="b" t="t" l="l"/>
              <a:pathLst>
                <a:path h="1090403" w="3271208">
                  <a:moveTo>
                    <a:pt x="0" y="0"/>
                  </a:moveTo>
                  <a:lnTo>
                    <a:pt x="3271208" y="0"/>
                  </a:lnTo>
                  <a:lnTo>
                    <a:pt x="3271208" y="1090403"/>
                  </a:lnTo>
                  <a:lnTo>
                    <a:pt x="0" y="10904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8045451" y="2044485"/>
              <a:ext cx="1380816" cy="1380816"/>
            </a:xfrm>
            <a:custGeom>
              <a:avLst/>
              <a:gdLst/>
              <a:ahLst/>
              <a:cxnLst/>
              <a:rect r="r" b="b" t="t" l="l"/>
              <a:pathLst>
                <a:path h="1380816" w="1380816">
                  <a:moveTo>
                    <a:pt x="0" y="0"/>
                  </a:moveTo>
                  <a:lnTo>
                    <a:pt x="1380816" y="0"/>
                  </a:lnTo>
                  <a:lnTo>
                    <a:pt x="1380816" y="1380815"/>
                  </a:lnTo>
                  <a:lnTo>
                    <a:pt x="0" y="1380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45552" y="2044485"/>
              <a:ext cx="1374176" cy="1380816"/>
            </a:xfrm>
            <a:custGeom>
              <a:avLst/>
              <a:gdLst/>
              <a:ahLst/>
              <a:cxnLst/>
              <a:rect r="r" b="b" t="t" l="l"/>
              <a:pathLst>
                <a:path h="1380816" w="1374176">
                  <a:moveTo>
                    <a:pt x="0" y="0"/>
                  </a:moveTo>
                  <a:lnTo>
                    <a:pt x="1374176" y="0"/>
                  </a:lnTo>
                  <a:lnTo>
                    <a:pt x="1374176" y="1380815"/>
                  </a:lnTo>
                  <a:lnTo>
                    <a:pt x="0" y="1380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83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1234657"/>
              <a:ext cx="4273995" cy="6084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11"/>
                </a:lnSpc>
              </a:pPr>
              <a:r>
                <a:rPr lang="en-US" sz="2778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Diego de Sá Dias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263522" y="1234657"/>
              <a:ext cx="5135238" cy="6084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11"/>
                </a:lnSpc>
              </a:pPr>
              <a:r>
                <a:rPr lang="en-US" sz="2778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Jean Faber de Abreu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7100255" y="0"/>
              <a:ext cx="3271208" cy="1090403"/>
            </a:xfrm>
            <a:custGeom>
              <a:avLst/>
              <a:gdLst/>
              <a:ahLst/>
              <a:cxnLst/>
              <a:rect r="r" b="b" t="t" l="l"/>
              <a:pathLst>
                <a:path h="1090403" w="3271208">
                  <a:moveTo>
                    <a:pt x="0" y="0"/>
                  </a:moveTo>
                  <a:lnTo>
                    <a:pt x="3271208" y="0"/>
                  </a:lnTo>
                  <a:lnTo>
                    <a:pt x="3271208" y="1090403"/>
                  </a:lnTo>
                  <a:lnTo>
                    <a:pt x="0" y="10904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10610" y="6928550"/>
            <a:ext cx="5126014" cy="1286138"/>
            <a:chOff x="0" y="0"/>
            <a:chExt cx="6834685" cy="17148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14851" cy="1714851"/>
            </a:xfrm>
            <a:custGeom>
              <a:avLst/>
              <a:gdLst/>
              <a:ahLst/>
              <a:cxnLst/>
              <a:rect r="r" b="b" t="t" l="l"/>
              <a:pathLst>
                <a:path h="1714851" w="1714851">
                  <a:moveTo>
                    <a:pt x="0" y="0"/>
                  </a:moveTo>
                  <a:lnTo>
                    <a:pt x="1714851" y="0"/>
                  </a:lnTo>
                  <a:lnTo>
                    <a:pt x="1714851" y="1714851"/>
                  </a:lnTo>
                  <a:lnTo>
                    <a:pt x="0" y="17148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1699253" y="699365"/>
              <a:ext cx="5135432" cy="501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17"/>
                </a:lnSpc>
                <a:spcBef>
                  <a:spcPct val="0"/>
                </a:spcBef>
              </a:pPr>
              <a:r>
                <a:rPr lang="en-US" b="true" sz="2561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Repositório do Projeto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2828468" y="8214688"/>
            <a:ext cx="1490296" cy="1510711"/>
          </a:xfrm>
          <a:custGeom>
            <a:avLst/>
            <a:gdLst/>
            <a:ahLst/>
            <a:cxnLst/>
            <a:rect r="r" b="b" t="t" l="l"/>
            <a:pathLst>
              <a:path h="1510711" w="1490296">
                <a:moveTo>
                  <a:pt x="0" y="0"/>
                </a:moveTo>
                <a:lnTo>
                  <a:pt x="1490296" y="0"/>
                </a:lnTo>
                <a:lnTo>
                  <a:pt x="1490296" y="1510710"/>
                </a:lnTo>
                <a:lnTo>
                  <a:pt x="0" y="15107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83494" y="5328975"/>
            <a:ext cx="8010899" cy="2654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74"/>
              </a:lnSpc>
              <a:spcBef>
                <a:spcPct val="0"/>
              </a:spcBef>
            </a:pPr>
            <a:r>
              <a:rPr lang="en-US" b="true" sz="7624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Obrigado Pela Atenção!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883719" y="4367084"/>
            <a:ext cx="3964433" cy="1552832"/>
            <a:chOff x="0" y="0"/>
            <a:chExt cx="5285910" cy="2070443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1401405" y="-57150"/>
              <a:ext cx="2483100" cy="701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b="true" sz="3200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E-mail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746278"/>
              <a:ext cx="5285910" cy="619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799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diego.dias@unifesp.br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451106"/>
              <a:ext cx="5285910" cy="619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799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jean.faber@unifesp.br</a:t>
              </a:r>
            </a:p>
          </p:txBody>
        </p:sp>
      </p:grpSp>
    </p:spTree>
  </p:cSld>
  <p:clrMapOvr>
    <a:masterClrMapping/>
  </p:clrMapOvr>
  <p:transition spd="fast">
    <p:cover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1108" y="4842784"/>
            <a:ext cx="14945783" cy="1998999"/>
          </a:xfrm>
          <a:custGeom>
            <a:avLst/>
            <a:gdLst/>
            <a:ahLst/>
            <a:cxnLst/>
            <a:rect r="r" b="b" t="t" l="l"/>
            <a:pathLst>
              <a:path h="1998999" w="14945783">
                <a:moveTo>
                  <a:pt x="0" y="0"/>
                </a:moveTo>
                <a:lnTo>
                  <a:pt x="14945784" y="0"/>
                </a:lnTo>
                <a:lnTo>
                  <a:pt x="14945784" y="1998999"/>
                </a:lnTo>
                <a:lnTo>
                  <a:pt x="0" y="1998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11459"/>
            <a:ext cx="14179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Diagrama de Blocos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11459"/>
            <a:ext cx="14179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Sinais Musculares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757362"/>
            <a:ext cx="8758814" cy="35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2"/>
              </a:lnSpc>
            </a:pPr>
            <a:r>
              <a:rPr lang="en-US" sz="1066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[1] Development of recommendations for SEMG sensor and sensor placement procedures. doi: 10.1016/s1050-6411(00)00027-4</a:t>
            </a:r>
          </a:p>
          <a:p>
            <a:pPr algn="l">
              <a:lnSpc>
                <a:spcPts val="1492"/>
              </a:lnSpc>
            </a:pPr>
            <a:r>
              <a:rPr lang="en-US" sz="1066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[2] A Review on  Electromyography Decoding and Pattern Recognition for Human-Machine Interaction. doi: 10.1109/ACCESS.2019.2906584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28058"/>
            <a:ext cx="17083806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Surface Electromyography (sEMG)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Decodificação Temporal de acordo com variação da amplitude [2] 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Recomendações do Surface EMG for a Non-Invasive Assessment of Muscles (SENIAM) [1] para captação dos sinais dos músculos bíceps femoral e do reto femoral  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4879673"/>
            <a:ext cx="6133981" cy="2223320"/>
          </a:xfrm>
          <a:custGeom>
            <a:avLst/>
            <a:gdLst/>
            <a:ahLst/>
            <a:cxnLst/>
            <a:rect r="r" b="b" t="t" l="l"/>
            <a:pathLst>
              <a:path h="2223320" w="6133981">
                <a:moveTo>
                  <a:pt x="0" y="0"/>
                </a:moveTo>
                <a:lnTo>
                  <a:pt x="6133981" y="0"/>
                </a:lnTo>
                <a:lnTo>
                  <a:pt x="6133981" y="2223320"/>
                </a:lnTo>
                <a:lnTo>
                  <a:pt x="0" y="2223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43115" y="4881317"/>
            <a:ext cx="6133981" cy="2223320"/>
          </a:xfrm>
          <a:custGeom>
            <a:avLst/>
            <a:gdLst/>
            <a:ahLst/>
            <a:cxnLst/>
            <a:rect r="r" b="b" t="t" l="l"/>
            <a:pathLst>
              <a:path h="2223320" w="6133981">
                <a:moveTo>
                  <a:pt x="0" y="0"/>
                </a:moveTo>
                <a:lnTo>
                  <a:pt x="6133981" y="0"/>
                </a:lnTo>
                <a:lnTo>
                  <a:pt x="6133981" y="2223320"/>
                </a:lnTo>
                <a:lnTo>
                  <a:pt x="0" y="2223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722090" y="4937330"/>
            <a:ext cx="414982" cy="145640"/>
            <a:chOff x="0" y="0"/>
            <a:chExt cx="109296" cy="38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296" cy="38358"/>
            </a:xfrm>
            <a:custGeom>
              <a:avLst/>
              <a:gdLst/>
              <a:ahLst/>
              <a:cxnLst/>
              <a:rect r="r" b="b" t="t" l="l"/>
              <a:pathLst>
                <a:path h="38358" w="109296">
                  <a:moveTo>
                    <a:pt x="0" y="0"/>
                  </a:moveTo>
                  <a:lnTo>
                    <a:pt x="109296" y="0"/>
                  </a:lnTo>
                  <a:lnTo>
                    <a:pt x="109296" y="38358"/>
                  </a:lnTo>
                  <a:lnTo>
                    <a:pt x="0" y="383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9296" cy="76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755379" y="4913417"/>
            <a:ext cx="348405" cy="169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2"/>
              </a:lnSpc>
            </a:pPr>
            <a:r>
              <a:rPr lang="en-US" sz="105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757362"/>
            <a:ext cx="8758814" cy="35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2"/>
              </a:lnSpc>
            </a:pPr>
            <a:r>
              <a:rPr lang="en-US" sz="1066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[1] Development of recommendations for SEMG sensor and sensor placement procedures. doi: 10.1016/s1050-6411(00)00027-4</a:t>
            </a:r>
          </a:p>
          <a:p>
            <a:pPr algn="l">
              <a:lnSpc>
                <a:spcPts val="1492"/>
              </a:lnSpc>
            </a:pPr>
            <a:r>
              <a:rPr lang="en-US" sz="1066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[2] A Review on  Electromyography Decoding and Pattern Recognition for Human-Machine Interaction. doi: 10.1109/ACCESS.2019.2906584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824802"/>
            <a:ext cx="14179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Sinais Musculares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928058"/>
            <a:ext cx="17083806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Surface Electromyography (sEMG)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Decodificação Temporal </a:t>
            </a:r>
            <a:r>
              <a:rPr lang="en-US" sz="2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de acordo com </a:t>
            </a:r>
            <a:r>
              <a:rPr lang="en-US" sz="260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variação da amplitude</a:t>
            </a:r>
            <a:r>
              <a:rPr lang="en-US" sz="2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[2] 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Recomendações do Surface EMG for a Non-Invasive Assessment of Muscles (SENIAM) [1] para captação dos sinais dos músculos bíceps femoral e do reto femoral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1144" y="7165421"/>
            <a:ext cx="2250717" cy="2255087"/>
          </a:xfrm>
          <a:custGeom>
            <a:avLst/>
            <a:gdLst/>
            <a:ahLst/>
            <a:cxnLst/>
            <a:rect r="r" b="b" t="t" l="l"/>
            <a:pathLst>
              <a:path h="2255087" w="2250717">
                <a:moveTo>
                  <a:pt x="0" y="0"/>
                </a:moveTo>
                <a:lnTo>
                  <a:pt x="2250716" y="0"/>
                </a:lnTo>
                <a:lnTo>
                  <a:pt x="2250716" y="2255088"/>
                </a:lnTo>
                <a:lnTo>
                  <a:pt x="0" y="2255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4879673"/>
            <a:ext cx="6133981" cy="2223320"/>
          </a:xfrm>
          <a:custGeom>
            <a:avLst/>
            <a:gdLst/>
            <a:ahLst/>
            <a:cxnLst/>
            <a:rect r="r" b="b" t="t" l="l"/>
            <a:pathLst>
              <a:path h="2223320" w="6133981">
                <a:moveTo>
                  <a:pt x="0" y="0"/>
                </a:moveTo>
                <a:lnTo>
                  <a:pt x="6133981" y="0"/>
                </a:lnTo>
                <a:lnTo>
                  <a:pt x="6133981" y="2223320"/>
                </a:lnTo>
                <a:lnTo>
                  <a:pt x="0" y="2223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960265" y="7179193"/>
            <a:ext cx="2250725" cy="2255087"/>
          </a:xfrm>
          <a:custGeom>
            <a:avLst/>
            <a:gdLst/>
            <a:ahLst/>
            <a:cxnLst/>
            <a:rect r="r" b="b" t="t" l="l"/>
            <a:pathLst>
              <a:path h="2255087" w="2250725">
                <a:moveTo>
                  <a:pt x="0" y="0"/>
                </a:moveTo>
                <a:lnTo>
                  <a:pt x="2250725" y="0"/>
                </a:lnTo>
                <a:lnTo>
                  <a:pt x="2250725" y="2255087"/>
                </a:lnTo>
                <a:lnTo>
                  <a:pt x="0" y="2255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69164" y="7179193"/>
            <a:ext cx="751439" cy="2241316"/>
          </a:xfrm>
          <a:custGeom>
            <a:avLst/>
            <a:gdLst/>
            <a:ahLst/>
            <a:cxnLst/>
            <a:rect r="r" b="b" t="t" l="l"/>
            <a:pathLst>
              <a:path h="2241316" w="751439">
                <a:moveTo>
                  <a:pt x="0" y="0"/>
                </a:moveTo>
                <a:lnTo>
                  <a:pt x="751438" y="0"/>
                </a:lnTo>
                <a:lnTo>
                  <a:pt x="751438" y="2241316"/>
                </a:lnTo>
                <a:lnTo>
                  <a:pt x="0" y="22413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89160" y="7179193"/>
            <a:ext cx="829237" cy="2255087"/>
          </a:xfrm>
          <a:custGeom>
            <a:avLst/>
            <a:gdLst/>
            <a:ahLst/>
            <a:cxnLst/>
            <a:rect r="r" b="b" t="t" l="l"/>
            <a:pathLst>
              <a:path h="2255087" w="829237">
                <a:moveTo>
                  <a:pt x="0" y="0"/>
                </a:moveTo>
                <a:lnTo>
                  <a:pt x="829238" y="0"/>
                </a:lnTo>
                <a:lnTo>
                  <a:pt x="829238" y="2255087"/>
                </a:lnTo>
                <a:lnTo>
                  <a:pt x="0" y="22550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3115" y="4881317"/>
            <a:ext cx="6133981" cy="2223320"/>
          </a:xfrm>
          <a:custGeom>
            <a:avLst/>
            <a:gdLst/>
            <a:ahLst/>
            <a:cxnLst/>
            <a:rect r="r" b="b" t="t" l="l"/>
            <a:pathLst>
              <a:path h="2223320" w="6133981">
                <a:moveTo>
                  <a:pt x="0" y="0"/>
                </a:moveTo>
                <a:lnTo>
                  <a:pt x="6133981" y="0"/>
                </a:lnTo>
                <a:lnTo>
                  <a:pt x="6133981" y="2223320"/>
                </a:lnTo>
                <a:lnTo>
                  <a:pt x="0" y="22233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201451" y="9924466"/>
            <a:ext cx="8758814" cy="26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"/>
              </a:lnSpc>
            </a:pPr>
            <a:r>
              <a:rPr lang="en-US" sz="7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[1] Development of recommendations for SEMG sensor and sensor placement procedures. doi: 10.1016/s1050-6411(00)00027-4</a:t>
            </a:r>
          </a:p>
          <a:p>
            <a:pPr algn="l">
              <a:lnSpc>
                <a:spcPts val="1119"/>
              </a:lnSpc>
            </a:pPr>
            <a:r>
              <a:rPr lang="en-US" sz="7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[2] A Review on  Electromyography Decoding and Pattern Recognition for Human-Machine Interaction. doi: 10.1109/ACCESS.2019.2906584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824802"/>
            <a:ext cx="14179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Sinais Musculares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81144" y="9458609"/>
            <a:ext cx="2250717" cy="405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7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Recomendação de posicionamento para captação de sinais do músculo Bíceps Femoral. </a:t>
            </a:r>
            <a:r>
              <a:rPr lang="en-US" sz="799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  <a:hlinkClick r:id="rId9" tooltip="http://www.seniam.org"/>
              </a:rPr>
              <a:t>seniam.org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60265" y="9458609"/>
            <a:ext cx="2250725" cy="41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"/>
              </a:lnSpc>
            </a:pPr>
            <a:r>
              <a:rPr lang="en-US" sz="79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Recomendação de posicionamento para captação de sinais do músculo Reto Femoral - </a:t>
            </a:r>
            <a:r>
              <a:rPr lang="en-US" sz="79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  <a:hlinkClick r:id="rId10" tooltip="http://www.seniam.org"/>
              </a:rPr>
              <a:t>seniam.org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928058"/>
            <a:ext cx="17083806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Surface Electromyography (sEMG)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Decodificação Temporal de acordo com variação da amplitude [2] 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Recomendações do </a:t>
            </a:r>
            <a:r>
              <a:rPr lang="en-US" sz="2600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Surface EMG for a Non-Invasive Assessment of Muscles</a:t>
            </a:r>
            <a:r>
              <a:rPr lang="en-US" sz="2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(SENIAM) [1] para captação dos sinais dos músculos bíceps femoral e do reto femoral 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722090" y="4937330"/>
            <a:ext cx="414982" cy="145640"/>
            <a:chOff x="0" y="0"/>
            <a:chExt cx="109296" cy="383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296" cy="38358"/>
            </a:xfrm>
            <a:custGeom>
              <a:avLst/>
              <a:gdLst/>
              <a:ahLst/>
              <a:cxnLst/>
              <a:rect r="r" b="b" t="t" l="l"/>
              <a:pathLst>
                <a:path h="38358" w="109296">
                  <a:moveTo>
                    <a:pt x="0" y="0"/>
                  </a:moveTo>
                  <a:lnTo>
                    <a:pt x="109296" y="0"/>
                  </a:lnTo>
                  <a:lnTo>
                    <a:pt x="109296" y="38358"/>
                  </a:lnTo>
                  <a:lnTo>
                    <a:pt x="0" y="383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9296" cy="76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755379" y="4913417"/>
            <a:ext cx="348405" cy="169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2"/>
              </a:lnSpc>
            </a:pPr>
            <a:r>
              <a:rPr lang="en-US" sz="105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24802"/>
            <a:ext cx="14179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Aquisição dos Dados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88451"/>
            <a:ext cx="14568407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Sensor </a:t>
            </a:r>
            <a:r>
              <a:rPr lang="en-US" b="true" sz="3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MyoWare (Sparkfuk)</a:t>
            </a:r>
            <a:r>
              <a:rPr lang="en-US" sz="3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ligado a entrada analógica de um Arduino Uno (</a:t>
            </a:r>
            <a:r>
              <a:rPr lang="en-US" b="true" sz="3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BoundRate de 115200</a:t>
            </a:r>
            <a:r>
              <a:rPr lang="en-US" sz="3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56349" y="4538156"/>
            <a:ext cx="5976983" cy="5296546"/>
            <a:chOff x="0" y="0"/>
            <a:chExt cx="7969311" cy="70620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9626" y="0"/>
              <a:ext cx="7330059" cy="6509205"/>
            </a:xfrm>
            <a:custGeom>
              <a:avLst/>
              <a:gdLst/>
              <a:ahLst/>
              <a:cxnLst/>
              <a:rect r="r" b="b" t="t" l="l"/>
              <a:pathLst>
                <a:path h="6509205" w="7330059">
                  <a:moveTo>
                    <a:pt x="0" y="0"/>
                  </a:moveTo>
                  <a:lnTo>
                    <a:pt x="7330059" y="0"/>
                  </a:lnTo>
                  <a:lnTo>
                    <a:pt x="7330059" y="6509205"/>
                  </a:lnTo>
                  <a:lnTo>
                    <a:pt x="0" y="6509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297" t="-4426" r="-6747" b="-7598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6672488"/>
              <a:ext cx="7969311" cy="3895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02"/>
                </a:lnSpc>
              </a:pPr>
              <a:r>
                <a:rPr lang="en-US" sz="1787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Placa Arduino Uno-  </a:t>
              </a:r>
              <a:r>
                <a:rPr lang="en-US" sz="1787" u="sng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  <a:hlinkClick r:id="rId4" tooltip="https://encurtador.com.br/COHPI"/>
                </a:rPr>
                <a:t>https://encurtador.com.br/COHPI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67258" y="4609865"/>
            <a:ext cx="5926907" cy="5296546"/>
            <a:chOff x="0" y="0"/>
            <a:chExt cx="7902543" cy="70620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027410" y="0"/>
              <a:ext cx="5847722" cy="6094987"/>
            </a:xfrm>
            <a:custGeom>
              <a:avLst/>
              <a:gdLst/>
              <a:ahLst/>
              <a:cxnLst/>
              <a:rect r="r" b="b" t="t" l="l"/>
              <a:pathLst>
                <a:path h="6094987" w="5847722">
                  <a:moveTo>
                    <a:pt x="0" y="0"/>
                  </a:moveTo>
                  <a:lnTo>
                    <a:pt x="5847723" y="0"/>
                  </a:lnTo>
                  <a:lnTo>
                    <a:pt x="5847723" y="6094987"/>
                  </a:lnTo>
                  <a:lnTo>
                    <a:pt x="0" y="6094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8946" t="-5901" r="-10624" b="-8818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6257518"/>
              <a:ext cx="7902543" cy="804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1"/>
                </a:lnSpc>
              </a:pPr>
              <a:r>
                <a:rPr lang="en-US" sz="1772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MyoWare Muscle Sensor (Sparkfuk)-  </a:t>
              </a:r>
              <a:r>
                <a:rPr lang="en-US" sz="1772" u="sng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  <a:hlinkClick r:id="rId6" tooltip="https://encurtador.com.br/2reqL"/>
                </a:rPr>
                <a:t>https://encurtador.com.br/2reqL</a:t>
              </a:r>
            </a:p>
          </p:txBody>
        </p:sp>
      </p:grpSp>
    </p:spTree>
  </p:cSld>
  <p:clrMapOvr>
    <a:masterClrMapping/>
  </p:clrMapOvr>
  <p:transition spd="slow">
    <p:push dir="r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68291">
            <a:off x="5916193" y="3057647"/>
            <a:ext cx="4705209" cy="6881476"/>
            <a:chOff x="0" y="0"/>
            <a:chExt cx="6273612" cy="91753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73612" cy="9175301"/>
            </a:xfrm>
            <a:custGeom>
              <a:avLst/>
              <a:gdLst/>
              <a:ahLst/>
              <a:cxnLst/>
              <a:rect r="r" b="b" t="t" l="l"/>
              <a:pathLst>
                <a:path h="9175301" w="6273612">
                  <a:moveTo>
                    <a:pt x="0" y="0"/>
                  </a:moveTo>
                  <a:lnTo>
                    <a:pt x="6273612" y="0"/>
                  </a:lnTo>
                  <a:lnTo>
                    <a:pt x="6273612" y="9175301"/>
                  </a:lnTo>
                  <a:lnTo>
                    <a:pt x="0" y="9175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775455" y="1248210"/>
              <a:ext cx="4210642" cy="1010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74"/>
                </a:lnSpc>
              </a:pPr>
              <a:r>
                <a:rPr lang="en-US" sz="4553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Gravações: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463506" y="3001770"/>
              <a:ext cx="529509" cy="529509"/>
              <a:chOff x="0" y="0"/>
              <a:chExt cx="104594" cy="1045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120830" y="3027341"/>
              <a:ext cx="4647803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100 repetições do indivíduo 1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463506" y="4536180"/>
              <a:ext cx="529509" cy="529509"/>
              <a:chOff x="0" y="0"/>
              <a:chExt cx="104594" cy="10459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120830" y="4561751"/>
              <a:ext cx="4542433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50 repetições do indivíduo 1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63506" y="5152887"/>
              <a:ext cx="2928541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em dias diferentes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463506" y="6596453"/>
              <a:ext cx="529509" cy="529509"/>
              <a:chOff x="0" y="0"/>
              <a:chExt cx="104594" cy="10459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226200" y="6622025"/>
              <a:ext cx="4583906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50 repetições dos indivíduos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63506" y="7214863"/>
              <a:ext cx="1482130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2, 3, 4 e 5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711723" y="2884702"/>
            <a:ext cx="3263430" cy="3263430"/>
          </a:xfrm>
          <a:custGeom>
            <a:avLst/>
            <a:gdLst/>
            <a:ahLst/>
            <a:cxnLst/>
            <a:rect r="r" b="b" t="t" l="l"/>
            <a:pathLst>
              <a:path h="3263430" w="3263430">
                <a:moveTo>
                  <a:pt x="0" y="0"/>
                </a:moveTo>
                <a:lnTo>
                  <a:pt x="3263430" y="0"/>
                </a:lnTo>
                <a:lnTo>
                  <a:pt x="3263430" y="3263430"/>
                </a:lnTo>
                <a:lnTo>
                  <a:pt x="0" y="3263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824802"/>
            <a:ext cx="14179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Aquisição dos Dados</a:t>
            </a:r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88"/>
            <a:ext cx="18288000" cy="10288350"/>
          </a:xfrm>
          <a:custGeom>
            <a:avLst/>
            <a:gdLst/>
            <a:ahLst/>
            <a:cxnLst/>
            <a:rect r="r" b="b" t="t" l="l"/>
            <a:pathLst>
              <a:path h="10288350" w="18288000">
                <a:moveTo>
                  <a:pt x="0" y="0"/>
                </a:moveTo>
                <a:lnTo>
                  <a:pt x="18288000" y="0"/>
                </a:lnTo>
                <a:lnTo>
                  <a:pt x="18288000" y="10288350"/>
                </a:lnTo>
                <a:lnTo>
                  <a:pt x="0" y="102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68291">
            <a:off x="5916193" y="3057647"/>
            <a:ext cx="4705209" cy="6881476"/>
            <a:chOff x="0" y="0"/>
            <a:chExt cx="6273612" cy="91753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73612" cy="9175301"/>
            </a:xfrm>
            <a:custGeom>
              <a:avLst/>
              <a:gdLst/>
              <a:ahLst/>
              <a:cxnLst/>
              <a:rect r="r" b="b" t="t" l="l"/>
              <a:pathLst>
                <a:path h="9175301" w="6273612">
                  <a:moveTo>
                    <a:pt x="0" y="0"/>
                  </a:moveTo>
                  <a:lnTo>
                    <a:pt x="6273612" y="0"/>
                  </a:lnTo>
                  <a:lnTo>
                    <a:pt x="6273612" y="9175301"/>
                  </a:lnTo>
                  <a:lnTo>
                    <a:pt x="0" y="9175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775455" y="1248210"/>
              <a:ext cx="4210642" cy="1010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74"/>
                </a:lnSpc>
              </a:pPr>
              <a:r>
                <a:rPr lang="en-US" sz="4553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Gravações: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463506" y="3001770"/>
              <a:ext cx="529509" cy="529509"/>
              <a:chOff x="0" y="0"/>
              <a:chExt cx="104594" cy="1045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120830" y="3027341"/>
              <a:ext cx="4647803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999" strike="sngStrike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100 repetições do indivíduo 1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463506" y="4536180"/>
              <a:ext cx="529509" cy="529509"/>
              <a:chOff x="0" y="0"/>
              <a:chExt cx="104594" cy="10459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120830" y="4561751"/>
              <a:ext cx="4542433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50 repetições do indivíduo 1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63506" y="5152887"/>
              <a:ext cx="2928541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em dias diferentes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463506" y="6596453"/>
              <a:ext cx="529509" cy="529509"/>
              <a:chOff x="0" y="0"/>
              <a:chExt cx="104594" cy="10459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04594" cy="104594"/>
              </a:xfrm>
              <a:custGeom>
                <a:avLst/>
                <a:gdLst/>
                <a:ahLst/>
                <a:cxnLst/>
                <a:rect r="r" b="b" t="t" l="l"/>
                <a:pathLst>
                  <a:path h="104594" w="104594">
                    <a:moveTo>
                      <a:pt x="0" y="0"/>
                    </a:moveTo>
                    <a:lnTo>
                      <a:pt x="104594" y="0"/>
                    </a:lnTo>
                    <a:lnTo>
                      <a:pt x="104594" y="104594"/>
                    </a:lnTo>
                    <a:lnTo>
                      <a:pt x="0" y="10459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04594" cy="1331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2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226200" y="6622025"/>
              <a:ext cx="4583906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50 repetições dos indivíduos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63506" y="7214863"/>
              <a:ext cx="1482130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2, 3, 4 e 5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711723" y="2884702"/>
            <a:ext cx="3263430" cy="3263430"/>
          </a:xfrm>
          <a:custGeom>
            <a:avLst/>
            <a:gdLst/>
            <a:ahLst/>
            <a:cxnLst/>
            <a:rect r="r" b="b" t="t" l="l"/>
            <a:pathLst>
              <a:path h="3263430" w="3263430">
                <a:moveTo>
                  <a:pt x="0" y="0"/>
                </a:moveTo>
                <a:lnTo>
                  <a:pt x="3263430" y="0"/>
                </a:lnTo>
                <a:lnTo>
                  <a:pt x="3263430" y="3263430"/>
                </a:lnTo>
                <a:lnTo>
                  <a:pt x="0" y="3263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824802"/>
            <a:ext cx="14179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4AA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Metodologia- Aquisição dos Dados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299835" y="5256847"/>
            <a:ext cx="596265" cy="542925"/>
            <a:chOff x="0" y="0"/>
            <a:chExt cx="795020" cy="7239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8260" y="46990"/>
              <a:ext cx="695960" cy="629920"/>
            </a:xfrm>
            <a:custGeom>
              <a:avLst/>
              <a:gdLst/>
              <a:ahLst/>
              <a:cxnLst/>
              <a:rect r="r" b="b" t="t" l="l"/>
              <a:pathLst>
                <a:path h="629920" w="695960">
                  <a:moveTo>
                    <a:pt x="53340" y="334010"/>
                  </a:moveTo>
                  <a:cubicBezTo>
                    <a:pt x="87630" y="613410"/>
                    <a:pt x="83820" y="622300"/>
                    <a:pt x="76200" y="626110"/>
                  </a:cubicBezTo>
                  <a:cubicBezTo>
                    <a:pt x="68580" y="628650"/>
                    <a:pt x="48260" y="623570"/>
                    <a:pt x="43180" y="615950"/>
                  </a:cubicBezTo>
                  <a:cubicBezTo>
                    <a:pt x="38100" y="608330"/>
                    <a:pt x="41910" y="593090"/>
                    <a:pt x="50800" y="576580"/>
                  </a:cubicBezTo>
                  <a:cubicBezTo>
                    <a:pt x="73660" y="529590"/>
                    <a:pt x="177800" y="431800"/>
                    <a:pt x="261620" y="350520"/>
                  </a:cubicBezTo>
                  <a:cubicBezTo>
                    <a:pt x="369570" y="245110"/>
                    <a:pt x="593090" y="19050"/>
                    <a:pt x="656590" y="3810"/>
                  </a:cubicBezTo>
                  <a:cubicBezTo>
                    <a:pt x="673100" y="0"/>
                    <a:pt x="687070" y="5080"/>
                    <a:pt x="692150" y="12700"/>
                  </a:cubicBezTo>
                  <a:cubicBezTo>
                    <a:pt x="695960" y="19050"/>
                    <a:pt x="694690" y="38100"/>
                    <a:pt x="688340" y="43180"/>
                  </a:cubicBezTo>
                  <a:cubicBezTo>
                    <a:pt x="681990" y="48260"/>
                    <a:pt x="656590" y="48260"/>
                    <a:pt x="651510" y="41910"/>
                  </a:cubicBezTo>
                  <a:cubicBezTo>
                    <a:pt x="645160" y="35560"/>
                    <a:pt x="647700" y="11430"/>
                    <a:pt x="654050" y="5080"/>
                  </a:cubicBezTo>
                  <a:cubicBezTo>
                    <a:pt x="659130" y="0"/>
                    <a:pt x="678180" y="0"/>
                    <a:pt x="684530" y="3810"/>
                  </a:cubicBezTo>
                  <a:cubicBezTo>
                    <a:pt x="690880" y="7620"/>
                    <a:pt x="695960" y="16510"/>
                    <a:pt x="695960" y="25400"/>
                  </a:cubicBezTo>
                  <a:cubicBezTo>
                    <a:pt x="693420" y="41910"/>
                    <a:pt x="664210" y="64770"/>
                    <a:pt x="633730" y="93980"/>
                  </a:cubicBezTo>
                  <a:cubicBezTo>
                    <a:pt x="567690" y="160020"/>
                    <a:pt x="394970" y="292100"/>
                    <a:pt x="297180" y="387350"/>
                  </a:cubicBezTo>
                  <a:cubicBezTo>
                    <a:pt x="213360" y="468630"/>
                    <a:pt x="114300" y="609600"/>
                    <a:pt x="76200" y="626110"/>
                  </a:cubicBezTo>
                  <a:cubicBezTo>
                    <a:pt x="66040" y="629920"/>
                    <a:pt x="58420" y="628650"/>
                    <a:pt x="52070" y="624840"/>
                  </a:cubicBezTo>
                  <a:cubicBezTo>
                    <a:pt x="45720" y="621030"/>
                    <a:pt x="43180" y="615950"/>
                    <a:pt x="38100" y="604520"/>
                  </a:cubicBezTo>
                  <a:cubicBezTo>
                    <a:pt x="25400" y="571500"/>
                    <a:pt x="3810" y="433070"/>
                    <a:pt x="2540" y="381000"/>
                  </a:cubicBezTo>
                  <a:cubicBezTo>
                    <a:pt x="2540" y="353060"/>
                    <a:pt x="0" y="327660"/>
                    <a:pt x="8890" y="317500"/>
                  </a:cubicBezTo>
                  <a:cubicBezTo>
                    <a:pt x="15240" y="309880"/>
                    <a:pt x="30480" y="307340"/>
                    <a:pt x="36830" y="309880"/>
                  </a:cubicBezTo>
                  <a:cubicBezTo>
                    <a:pt x="44450" y="313690"/>
                    <a:pt x="53340" y="334010"/>
                    <a:pt x="53340" y="334010"/>
                  </a:cubicBezTo>
                </a:path>
              </a:pathLst>
            </a:custGeom>
            <a:solidFill>
              <a:srgbClr val="01184E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DAGRUtSZrKQ</dc:identifier>
  <dcterms:modified xsi:type="dcterms:W3CDTF">2011-08-01T06:04:30Z</dcterms:modified>
  <cp:revision>1</cp:revision>
  <dc:title>Apresentação da IC no Congresso Acadêmico 2024 UNIFESP</dc:title>
</cp:coreProperties>
</file>