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53" r:id="rId3"/>
  </p:sldMasterIdLst>
  <p:notesMasterIdLst>
    <p:notesMasterId r:id="rId13"/>
  </p:notesMasterIdLst>
  <p:handoutMasterIdLst>
    <p:handoutMasterId r:id="rId14"/>
  </p:handoutMasterIdLst>
  <p:sldIdLst>
    <p:sldId id="256" r:id="rId4"/>
    <p:sldId id="261" r:id="rId5"/>
    <p:sldId id="276" r:id="rId6"/>
    <p:sldId id="271" r:id="rId7"/>
    <p:sldId id="272" r:id="rId8"/>
    <p:sldId id="273" r:id="rId9"/>
    <p:sldId id="274" r:id="rId10"/>
    <p:sldId id="275" r:id="rId11"/>
    <p:sldId id="257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mp" initials="d" lastIdx="1" clrIdx="0">
    <p:extLst>
      <p:ext uri="{19B8F6BF-5375-455C-9EA6-DF929625EA0E}">
        <p15:presenceInfo xmlns:p15="http://schemas.microsoft.com/office/powerpoint/2012/main" userId="davidm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1449"/>
    <a:srgbClr val="861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4" autoAdjust="0"/>
    <p:restoredTop sz="93357" autoAdjust="0"/>
  </p:normalViewPr>
  <p:slideViewPr>
    <p:cSldViewPr snapToGrid="0">
      <p:cViewPr varScale="1">
        <p:scale>
          <a:sx n="69" d="100"/>
          <a:sy n="69" d="100"/>
        </p:scale>
        <p:origin x="57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19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38F86-21FC-471D-96EE-4A3B1E5D4E07}" type="datetimeFigureOut">
              <a:rPr lang="es-PE" smtClean="0"/>
              <a:t>10/05/2020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F23DD-FD7D-4FDF-990C-0803C34B09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5918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34F5-8F1A-4A85-9F70-195DA6A7F152}" type="datetimeFigureOut">
              <a:rPr lang="es-PE" smtClean="0"/>
              <a:t>10/05/2020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28669-E112-4A26-8014-00A5D99C11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338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28669-E112-4A26-8014-00A5D99C11A9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437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28669-E112-4A26-8014-00A5D99C11A9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46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24410" y="2055810"/>
            <a:ext cx="11413590" cy="376079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just"/>
            <a:r>
              <a:rPr lang="es-PE" sz="2800" dirty="0" smtClean="0">
                <a:solidFill>
                  <a:srgbClr val="565756"/>
                </a:solidFill>
              </a:rPr>
              <a:t>No hemos de elevar nuestra norma tan sólo un poquito sobre la norma del mundo, sino que hemos de </a:t>
            </a:r>
            <a:r>
              <a:rPr lang="es-PE" sz="2800" b="1" dirty="0" smtClean="0">
                <a:solidFill>
                  <a:srgbClr val="565756"/>
                </a:solidFill>
              </a:rPr>
              <a:t>hacer la diferencia </a:t>
            </a:r>
            <a:r>
              <a:rPr lang="es-PE" sz="2800" dirty="0" smtClean="0">
                <a:solidFill>
                  <a:srgbClr val="565756"/>
                </a:solidFill>
              </a:rPr>
              <a:t>incontestablemente evidente. La razón por la cual hemos tenido tan poca influencia sobre nuestros parientes y amigos incrédulos, es que ha habido una diferencia muy poco categórica entre nuestras prácticas y las del mundo. {EC 107.3}</a:t>
            </a:r>
            <a:endParaRPr lang="es-PE" sz="2800" dirty="0">
              <a:solidFill>
                <a:srgbClr val="565756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24410" y="1139671"/>
            <a:ext cx="9229190" cy="604837"/>
          </a:xfrm>
        </p:spPr>
        <p:txBody>
          <a:bodyPr anchor="b">
            <a:normAutofit/>
          </a:bodyPr>
          <a:lstStyle>
            <a:lvl1pPr algn="l">
              <a:defRPr sz="3200" b="0">
                <a:solidFill>
                  <a:srgbClr val="86103B"/>
                </a:solidFill>
                <a:latin typeface="+mj-lt"/>
              </a:defRPr>
            </a:lvl1pPr>
          </a:lstStyle>
          <a:p>
            <a:r>
              <a:rPr lang="es-PE" sz="2800" b="1" dirty="0" smtClean="0">
                <a:solidFill>
                  <a:srgbClr val="86103B"/>
                </a:solidFill>
              </a:rPr>
              <a:t>Cumpliendo la Misión</a:t>
            </a:r>
            <a:endParaRPr lang="es-PE" sz="2800" b="1" dirty="0">
              <a:solidFill>
                <a:srgbClr val="861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567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837FDF-0F33-41C0-A2E8-4DFFE14AF955}" type="datetimeFigureOut">
              <a:rPr lang="es-PE" smtClean="0"/>
              <a:t>10/05/2020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95B83F-AF04-4A95-AF82-D171CB136B14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18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981200" y="4022725"/>
            <a:ext cx="82296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sz="3600" b="1" dirty="0" smtClean="0">
                <a:solidFill>
                  <a:schemeClr val="accent1">
                    <a:lumMod val="50000"/>
                  </a:schemeClr>
                </a:solidFill>
              </a:rPr>
              <a:t>¿POR QUÉ ESTUDIAR EN LA UPeU?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606800" y="4882357"/>
            <a:ext cx="4978400" cy="60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PE" sz="3200" dirty="0" smtClean="0">
                <a:solidFill>
                  <a:srgbClr val="565756"/>
                </a:solidFill>
              </a:rPr>
              <a:t>Ing. David Mamani Pari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D758714B-B685-544C-8D80-F8E6FB7BD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5028" t="35056" r="24747" b="34831"/>
          <a:stretch/>
        </p:blipFill>
        <p:spPr>
          <a:xfrm>
            <a:off x="2784725" y="1527853"/>
            <a:ext cx="6123398" cy="20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5221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400" b="0" i="0" kern="1200">
          <a:solidFill>
            <a:schemeClr val="tx1"/>
          </a:solidFill>
          <a:latin typeface="Calibri (Cuerpo)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67"/>
            <a:ext cx="12192000" cy="68580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1694" y="1879600"/>
            <a:ext cx="10803205" cy="398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PE" sz="2800" dirty="0" smtClean="0">
                <a:solidFill>
                  <a:srgbClr val="565756"/>
                </a:solidFill>
              </a:rPr>
              <a:t>No hemos de elevar nuestra norma tan sólo un poquito sobre la norma del mundo, sino que hemos de </a:t>
            </a:r>
            <a:r>
              <a:rPr lang="es-PE" sz="2800" b="1" dirty="0" smtClean="0">
                <a:solidFill>
                  <a:srgbClr val="565756"/>
                </a:solidFill>
              </a:rPr>
              <a:t>hacer la diferencia </a:t>
            </a:r>
            <a:r>
              <a:rPr lang="es-PE" sz="2800" dirty="0" smtClean="0">
                <a:solidFill>
                  <a:srgbClr val="565756"/>
                </a:solidFill>
              </a:rPr>
              <a:t>incontestablemente evidente. La razón por la cual hemos tenido tan poca influencia sobre nuestros parientes y amigos incrédulos, es que ha habido una diferencia muy poco categórica entre nuestras prácticas y las del mundo. {EC 107.3}</a:t>
            </a: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61695" y="1172046"/>
            <a:ext cx="896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sz="2800" b="1" dirty="0" smtClean="0">
                <a:solidFill>
                  <a:srgbClr val="86103B"/>
                </a:solidFill>
              </a:rPr>
              <a:t>Cumpliendo la Misión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9DFF647F-D176-CF40-8D97-2186EAEE1F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55743" t="89009"/>
          <a:stretch/>
        </p:blipFill>
        <p:spPr>
          <a:xfrm>
            <a:off x="6796216" y="6104238"/>
            <a:ext cx="5395784" cy="75376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386F7F8C-C57B-D945-8967-EAA1FCC486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b="84088"/>
          <a:stretch/>
        </p:blipFill>
        <p:spPr>
          <a:xfrm>
            <a:off x="0" y="0"/>
            <a:ext cx="12192000" cy="109126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CE20BDAB-332F-164E-B67A-A8E2B9CA32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88696" r="58913"/>
          <a:stretch/>
        </p:blipFill>
        <p:spPr>
          <a:xfrm>
            <a:off x="0" y="6082748"/>
            <a:ext cx="5009322" cy="77525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17FFC494-410E-C348-8672-462844577D3C}"/>
              </a:ext>
            </a:extLst>
          </p:cNvPr>
          <p:cNvSpPr txBox="1"/>
          <p:nvPr userDrawn="1"/>
        </p:nvSpPr>
        <p:spPr>
          <a:xfrm>
            <a:off x="799548" y="6365870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chemeClr val="bg1"/>
                </a:solidFill>
                <a:latin typeface="Clan Pro Book" panose="020B0604020101020102" pitchFamily="34" charset="77"/>
              </a:rPr>
              <a:t>Ingeniería</a:t>
            </a:r>
            <a:r>
              <a:rPr lang="es-PE" sz="1600" b="1" baseline="0" dirty="0" smtClean="0">
                <a:solidFill>
                  <a:schemeClr val="bg1"/>
                </a:solidFill>
                <a:latin typeface="Clan Pro Book" panose="020B0604020101020102" pitchFamily="34" charset="77"/>
              </a:rPr>
              <a:t> de Sistemas</a:t>
            </a:r>
            <a:endParaRPr lang="es-PE" sz="1600" b="1" dirty="0">
              <a:solidFill>
                <a:schemeClr val="bg1"/>
              </a:solidFill>
              <a:latin typeface="Clan Pro Book" panose="020B06040201010201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406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291431"/>
            <a:ext cx="10515600" cy="918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9943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D4072514-A687-6749-9ACE-1BBD08B21E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69" t="63655" r="29865" b="15606"/>
          <a:stretch/>
        </p:blipFill>
        <p:spPr>
          <a:xfrm>
            <a:off x="266277" y="4508500"/>
            <a:ext cx="4872728" cy="14224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74FBF75E-D829-4441-9054-1DED9B59617B}"/>
              </a:ext>
            </a:extLst>
          </p:cNvPr>
          <p:cNvSpPr txBox="1"/>
          <p:nvPr/>
        </p:nvSpPr>
        <p:spPr>
          <a:xfrm>
            <a:off x="6642100" y="6136489"/>
            <a:ext cx="4761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1"/>
                </a:solidFill>
              </a:rPr>
              <a:t>Ing. David Mamani Pari</a:t>
            </a:r>
            <a:endParaRPr lang="es-PE" sz="32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81198D31-99E3-CA40-B4BF-0DC0E0498F34}"/>
              </a:ext>
            </a:extLst>
          </p:cNvPr>
          <p:cNvSpPr txBox="1"/>
          <p:nvPr/>
        </p:nvSpPr>
        <p:spPr>
          <a:xfrm>
            <a:off x="3089970" y="2377732"/>
            <a:ext cx="623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>
                <a:solidFill>
                  <a:srgbClr val="FFFF00"/>
                </a:solidFill>
              </a:rPr>
              <a:t>Fundamentos de Programación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442434" y="791786"/>
            <a:ext cx="9530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Cuerpo)"/>
                <a:ea typeface="Verdana" pitchFamily="34" charset="0"/>
                <a:cs typeface="Verdana" pitchFamily="34" charset="0"/>
              </a:rPr>
              <a:t>EP. de Ingeniería </a:t>
            </a:r>
            <a:r>
              <a:rPr lang="es-E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Cuerpo)"/>
                <a:ea typeface="Verdana" pitchFamily="34" charset="0"/>
                <a:cs typeface="Verdana" pitchFamily="34" charset="0"/>
              </a:rPr>
              <a:t>de </a:t>
            </a:r>
            <a:r>
              <a:rPr lang="es-E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Cuerpo)"/>
                <a:ea typeface="Verdana" pitchFamily="34" charset="0"/>
                <a:cs typeface="Verdana" pitchFamily="34" charset="0"/>
              </a:rPr>
              <a:t>Sistemas</a:t>
            </a:r>
            <a:endParaRPr lang="es-E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Cuerpo)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207617" y="4742646"/>
            <a:ext cx="5057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rgbClr val="A81449"/>
                </a:solidFill>
                <a:latin typeface="Calibri (Cuerpo)"/>
              </a:rPr>
              <a:t>Ejercicios sobre Evaluación </a:t>
            </a:r>
          </a:p>
          <a:p>
            <a:pPr algn="ctr"/>
            <a:r>
              <a:rPr lang="es-PE" sz="2800" b="1" dirty="0" smtClean="0">
                <a:solidFill>
                  <a:srgbClr val="A81449"/>
                </a:solidFill>
                <a:latin typeface="Calibri (Cuerpo)"/>
              </a:rPr>
              <a:t>de </a:t>
            </a:r>
            <a:r>
              <a:rPr lang="es-PE" sz="2800" b="1" dirty="0">
                <a:solidFill>
                  <a:srgbClr val="A81449"/>
                </a:solidFill>
                <a:latin typeface="Calibri (Cuerpo)"/>
              </a:rPr>
              <a:t>la Unidad Uno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66277" y="6222653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FFFF00"/>
                </a:solidFill>
              </a:rPr>
              <a:t>Ciclo I - 2020</a:t>
            </a:r>
            <a:endParaRPr lang="es-PE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665056" y="131132"/>
            <a:ext cx="7874662" cy="604837"/>
          </a:xfrm>
        </p:spPr>
        <p:txBody>
          <a:bodyPr>
            <a:no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Escuela Profesional de Ingeniería de Sistemas</a:t>
            </a:r>
            <a:endParaRPr lang="es-PE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oogle Shape;104;p16"/>
          <p:cNvGrpSpPr/>
          <p:nvPr/>
        </p:nvGrpSpPr>
        <p:grpSpPr>
          <a:xfrm>
            <a:off x="709522" y="1134503"/>
            <a:ext cx="10791757" cy="2476192"/>
            <a:chOff x="2164380" y="6745488"/>
            <a:chExt cx="21583515" cy="4927438"/>
          </a:xfrm>
        </p:grpSpPr>
        <p:sp>
          <p:nvSpPr>
            <p:cNvPr id="5" name="Google Shape;105;p16"/>
            <p:cNvSpPr txBox="1"/>
            <p:nvPr/>
          </p:nvSpPr>
          <p:spPr>
            <a:xfrm>
              <a:off x="8568908" y="8900288"/>
              <a:ext cx="15178987" cy="2772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700" tIns="35700" rIns="35700" bIns="3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s" sz="2400" b="0" i="0" u="none" strike="noStrike" cap="none" dirty="0">
                  <a:solidFill>
                    <a:srgbClr val="282828"/>
                  </a:solidFill>
                  <a:latin typeface="Avenir"/>
                  <a:ea typeface="Avenir"/>
                  <a:cs typeface="Avenir"/>
                  <a:sym typeface="Avenir"/>
                </a:rPr>
                <a:t>“Desarrollar Ingenieros de Sistemas </a:t>
              </a:r>
              <a:r>
                <a:rPr lang="es" sz="2400" b="1" i="0" u="none" strike="noStrike" cap="none" dirty="0">
                  <a:solidFill>
                    <a:srgbClr val="282828"/>
                  </a:solidFill>
                  <a:latin typeface="Avenir"/>
                  <a:ea typeface="Avenir"/>
                  <a:cs typeface="Avenir"/>
                  <a:sym typeface="Avenir"/>
                </a:rPr>
                <a:t>íntegros</a:t>
              </a:r>
              <a:r>
                <a:rPr lang="es" sz="2400" b="0" i="0" u="none" strike="noStrike" cap="none" dirty="0">
                  <a:solidFill>
                    <a:srgbClr val="282828"/>
                  </a:solidFill>
                  <a:latin typeface="Avenir"/>
                  <a:ea typeface="Avenir"/>
                  <a:cs typeface="Avenir"/>
                  <a:sym typeface="Avenir"/>
                </a:rPr>
                <a:t>, con espíritu de servicio </a:t>
              </a:r>
              <a:r>
                <a:rPr lang="es" sz="2400" b="1" i="0" u="none" strike="noStrike" cap="none" dirty="0">
                  <a:solidFill>
                    <a:srgbClr val="282828"/>
                  </a:solidFill>
                  <a:latin typeface="Avenir"/>
                  <a:ea typeface="Avenir"/>
                  <a:cs typeface="Avenir"/>
                  <a:sym typeface="Avenir"/>
                </a:rPr>
                <a:t>misionero</a:t>
              </a:r>
              <a:r>
                <a:rPr lang="es" sz="2400" b="0" i="0" u="none" strike="noStrike" cap="none" dirty="0">
                  <a:solidFill>
                    <a:srgbClr val="282828"/>
                  </a:solidFill>
                  <a:latin typeface="Avenir"/>
                  <a:ea typeface="Avenir"/>
                  <a:cs typeface="Avenir"/>
                  <a:sym typeface="Avenir"/>
                </a:rPr>
                <a:t> e </a:t>
              </a:r>
              <a:r>
                <a:rPr lang="es" sz="2400" b="1" i="0" u="none" strike="noStrike" cap="none" dirty="0">
                  <a:solidFill>
                    <a:srgbClr val="282828"/>
                  </a:solidFill>
                  <a:latin typeface="Avenir"/>
                  <a:ea typeface="Avenir"/>
                  <a:cs typeface="Avenir"/>
                  <a:sym typeface="Avenir"/>
                </a:rPr>
                <a:t>innovadores</a:t>
              </a:r>
              <a:r>
                <a:rPr lang="es" sz="2400" b="0" i="0" u="none" strike="noStrike" cap="none" dirty="0">
                  <a:solidFill>
                    <a:srgbClr val="282828"/>
                  </a:solidFill>
                  <a:latin typeface="Avenir"/>
                  <a:ea typeface="Avenir"/>
                  <a:cs typeface="Avenir"/>
                  <a:sym typeface="Avenir"/>
                </a:rPr>
                <a:t> a fin de restaurar la imagen de Dios en el ser humano.”</a:t>
              </a:r>
              <a:r>
                <a:rPr lang="es" sz="1600" b="0" i="0" u="none" strike="noStrike" cap="none" dirty="0">
                  <a:solidFill>
                    <a:srgbClr val="282828"/>
                  </a:solidFill>
                  <a:latin typeface="Avenir"/>
                  <a:ea typeface="Avenir"/>
                  <a:cs typeface="Avenir"/>
                  <a:sym typeface="Avenir"/>
                </a:rPr>
                <a:t/>
              </a:r>
              <a:br>
                <a:rPr lang="es" sz="1600" b="0" i="0" u="none" strike="noStrike" cap="none" dirty="0">
                  <a:solidFill>
                    <a:srgbClr val="282828"/>
                  </a:solidFill>
                  <a:latin typeface="Avenir"/>
                  <a:ea typeface="Avenir"/>
                  <a:cs typeface="Avenir"/>
                  <a:sym typeface="Avenir"/>
                </a:rPr>
              </a:br>
              <a:endParaRPr sz="1600" b="0" i="0" u="none" strike="noStrike" cap="none" dirty="0">
                <a:solidFill>
                  <a:srgbClr val="282828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" name="Google Shape;106;p16"/>
            <p:cNvSpPr/>
            <p:nvPr/>
          </p:nvSpPr>
          <p:spPr>
            <a:xfrm>
              <a:off x="19165402" y="7021995"/>
              <a:ext cx="4502981" cy="1878293"/>
            </a:xfrm>
            <a:prstGeom prst="roundRect">
              <a:avLst>
                <a:gd name="adj" fmla="val 16667"/>
              </a:avLst>
            </a:prstGeom>
            <a:solidFill>
              <a:srgbClr val="79192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" name="Google Shape;107;p16"/>
            <p:cNvSpPr txBox="1"/>
            <p:nvPr/>
          </p:nvSpPr>
          <p:spPr>
            <a:xfrm>
              <a:off x="20102234" y="7354661"/>
              <a:ext cx="2937446" cy="1173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es" sz="3500" b="1" i="0" u="none" strike="noStrike" cap="none" dirty="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Misión</a:t>
              </a:r>
              <a:endParaRPr sz="3500" b="1" i="0" u="none" strike="noStrike" cap="none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" name="Google Shape;108;p16"/>
            <p:cNvSpPr/>
            <p:nvPr/>
          </p:nvSpPr>
          <p:spPr>
            <a:xfrm>
              <a:off x="2164380" y="8599067"/>
              <a:ext cx="17937854" cy="295302"/>
            </a:xfrm>
            <a:prstGeom prst="roundRect">
              <a:avLst>
                <a:gd name="adj" fmla="val 16667"/>
              </a:avLst>
            </a:prstGeom>
            <a:solidFill>
              <a:srgbClr val="79192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9" name="Google Shape;109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005514" y="6745488"/>
              <a:ext cx="1740129" cy="17257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oogle Shape;110;p16"/>
          <p:cNvGrpSpPr/>
          <p:nvPr/>
        </p:nvGrpSpPr>
        <p:grpSpPr>
          <a:xfrm>
            <a:off x="848420" y="3544400"/>
            <a:ext cx="10639192" cy="2577000"/>
            <a:chOff x="1761296" y="2972241"/>
            <a:chExt cx="21278384" cy="5498995"/>
          </a:xfrm>
        </p:grpSpPr>
        <p:sp>
          <p:nvSpPr>
            <p:cNvPr id="11" name="Google Shape;111;p16"/>
            <p:cNvSpPr txBox="1"/>
            <p:nvPr/>
          </p:nvSpPr>
          <p:spPr>
            <a:xfrm>
              <a:off x="1761296" y="5064535"/>
              <a:ext cx="14397107" cy="3406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700" tIns="35700" rIns="35700" bIns="3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s" sz="2400" b="0" i="0" u="none" strike="noStrike" cap="none" dirty="0">
                  <a:solidFill>
                    <a:srgbClr val="282828"/>
                  </a:solidFill>
                  <a:latin typeface="Avenir"/>
                  <a:ea typeface="Avenir"/>
                  <a:cs typeface="Avenir"/>
                  <a:sym typeface="Avenir"/>
                </a:rPr>
                <a:t>“Ser referente por la </a:t>
              </a:r>
              <a:r>
                <a:rPr lang="es" sz="2400" b="1" i="0" u="none" strike="noStrike" cap="none" dirty="0">
                  <a:solidFill>
                    <a:srgbClr val="282828"/>
                  </a:solidFill>
                  <a:latin typeface="Avenir"/>
                  <a:ea typeface="Avenir"/>
                  <a:cs typeface="Avenir"/>
                  <a:sym typeface="Avenir"/>
                </a:rPr>
                <a:t>excelencia</a:t>
              </a:r>
              <a:r>
                <a:rPr lang="es" sz="2400" b="0" i="0" u="none" strike="noStrike" cap="none" dirty="0">
                  <a:solidFill>
                    <a:srgbClr val="282828"/>
                  </a:solidFill>
                  <a:latin typeface="Avenir"/>
                  <a:ea typeface="Avenir"/>
                  <a:cs typeface="Avenir"/>
                  <a:sym typeface="Avenir"/>
                </a:rPr>
                <a:t> en el servicio </a:t>
              </a:r>
              <a:r>
                <a:rPr lang="es" sz="2400" b="1" i="0" u="none" strike="noStrike" cap="none" dirty="0">
                  <a:solidFill>
                    <a:srgbClr val="282828"/>
                  </a:solidFill>
                  <a:latin typeface="Avenir"/>
                  <a:ea typeface="Avenir"/>
                  <a:cs typeface="Avenir"/>
                  <a:sym typeface="Avenir"/>
                </a:rPr>
                <a:t>misionero</a:t>
              </a:r>
              <a:r>
                <a:rPr lang="es" sz="2400" b="0" i="0" u="none" strike="noStrike" cap="none" dirty="0">
                  <a:solidFill>
                    <a:srgbClr val="282828"/>
                  </a:solidFill>
                  <a:latin typeface="Avenir"/>
                  <a:ea typeface="Avenir"/>
                  <a:cs typeface="Avenir"/>
                  <a:sym typeface="Avenir"/>
                </a:rPr>
                <a:t> y la </a:t>
              </a:r>
              <a:r>
                <a:rPr lang="es" sz="2400" b="1" i="0" u="none" strike="noStrike" cap="none" dirty="0">
                  <a:solidFill>
                    <a:srgbClr val="282828"/>
                  </a:solidFill>
                  <a:latin typeface="Avenir"/>
                  <a:ea typeface="Avenir"/>
                  <a:cs typeface="Avenir"/>
                  <a:sym typeface="Avenir"/>
                </a:rPr>
                <a:t>calidad</a:t>
              </a:r>
              <a:r>
                <a:rPr lang="es" sz="2400" b="0" i="0" u="none" strike="noStrike" cap="none" dirty="0">
                  <a:solidFill>
                    <a:srgbClr val="282828"/>
                  </a:solidFill>
                  <a:latin typeface="Avenir"/>
                  <a:ea typeface="Avenir"/>
                  <a:cs typeface="Avenir"/>
                  <a:sym typeface="Avenir"/>
                </a:rPr>
                <a:t> educativa e </a:t>
              </a:r>
              <a:r>
                <a:rPr lang="es" sz="2400" b="1" i="0" u="none" strike="noStrike" cap="none" dirty="0">
                  <a:solidFill>
                    <a:srgbClr val="282828"/>
                  </a:solidFill>
                  <a:latin typeface="Avenir"/>
                  <a:ea typeface="Avenir"/>
                  <a:cs typeface="Avenir"/>
                  <a:sym typeface="Avenir"/>
                </a:rPr>
                <a:t>innovadora</a:t>
              </a:r>
              <a:r>
                <a:rPr lang="es" sz="2400" b="0" i="0" u="none" strike="noStrike" cap="none" dirty="0">
                  <a:solidFill>
                    <a:srgbClr val="282828"/>
                  </a:solidFill>
                  <a:latin typeface="Avenir"/>
                  <a:ea typeface="Avenir"/>
                  <a:cs typeface="Avenir"/>
                  <a:sym typeface="Avenir"/>
                </a:rPr>
                <a:t> en la Iglesia y la sociedad.”</a:t>
              </a:r>
              <a:r>
                <a:rPr lang="es" sz="1600" b="0" i="0" u="none" strike="noStrike" cap="none" dirty="0">
                  <a:solidFill>
                    <a:srgbClr val="282828"/>
                  </a:solidFill>
                  <a:latin typeface="Avenir"/>
                  <a:ea typeface="Avenir"/>
                  <a:cs typeface="Avenir"/>
                  <a:sym typeface="Avenir"/>
                </a:rPr>
                <a:t/>
              </a:r>
              <a:br>
                <a:rPr lang="es" sz="1600" b="0" i="0" u="none" strike="noStrike" cap="none" dirty="0">
                  <a:solidFill>
                    <a:srgbClr val="282828"/>
                  </a:solidFill>
                  <a:latin typeface="Avenir"/>
                  <a:ea typeface="Avenir"/>
                  <a:cs typeface="Avenir"/>
                  <a:sym typeface="Avenir"/>
                </a:rPr>
              </a:br>
              <a:endParaRPr sz="1600" b="0" i="0" u="none" strike="noStrike" cap="none" dirty="0">
                <a:solidFill>
                  <a:srgbClr val="282828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" name="Google Shape;112;p16"/>
            <p:cNvSpPr/>
            <p:nvPr/>
          </p:nvSpPr>
          <p:spPr>
            <a:xfrm>
              <a:off x="1761296" y="3186242"/>
              <a:ext cx="4502981" cy="1878293"/>
            </a:xfrm>
            <a:prstGeom prst="roundRect">
              <a:avLst>
                <a:gd name="adj" fmla="val 16667"/>
              </a:avLst>
            </a:prstGeom>
            <a:solidFill>
              <a:srgbClr val="79192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" name="Google Shape;113;p16"/>
            <p:cNvSpPr txBox="1"/>
            <p:nvPr/>
          </p:nvSpPr>
          <p:spPr>
            <a:xfrm>
              <a:off x="2672451" y="3538728"/>
              <a:ext cx="2937446" cy="1173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es" sz="3500" b="1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Visión</a:t>
              </a:r>
              <a:endParaRPr sz="35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" name="Google Shape;114;p16"/>
            <p:cNvSpPr/>
            <p:nvPr/>
          </p:nvSpPr>
          <p:spPr>
            <a:xfrm>
              <a:off x="5101826" y="4789053"/>
              <a:ext cx="17937854" cy="295302"/>
            </a:xfrm>
            <a:prstGeom prst="roundRect">
              <a:avLst>
                <a:gd name="adj" fmla="val 16667"/>
              </a:avLst>
            </a:prstGeom>
            <a:solidFill>
              <a:srgbClr val="79192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5" name="Google Shape;115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84492" y="2972241"/>
              <a:ext cx="1784417" cy="173980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853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PE" sz="2400" b="1" dirty="0">
                <a:solidFill>
                  <a:srgbClr val="C00000"/>
                </a:solidFill>
              </a:rPr>
              <a:t>OJO</a:t>
            </a:r>
            <a:r>
              <a:rPr lang="es-PE" sz="2400" b="1" dirty="0"/>
              <a:t>: </a:t>
            </a:r>
            <a:r>
              <a:rPr lang="es-PE" sz="2400" b="1" dirty="0" smtClean="0"/>
              <a:t>Diseñar los algoritmos usando el Pseint,  y en cuanto a la codificación puede ser cualquier lenguaje de alto nivel. (Java, Python, </a:t>
            </a:r>
            <a:r>
              <a:rPr lang="es-PE" sz="2400" b="1" dirty="0" err="1" smtClean="0"/>
              <a:t>c++</a:t>
            </a:r>
            <a:r>
              <a:rPr lang="es-PE" sz="2400" b="1" dirty="0" smtClean="0"/>
              <a:t>, etc.)</a:t>
            </a:r>
          </a:p>
          <a:p>
            <a:pPr algn="l"/>
            <a:endParaRPr lang="es-PE" sz="2400" b="1" dirty="0">
              <a:solidFill>
                <a:srgbClr val="002060"/>
              </a:solidFill>
            </a:endParaRPr>
          </a:p>
          <a:p>
            <a:pPr algn="l"/>
            <a:r>
              <a:rPr lang="es-PE" sz="2400" b="1" dirty="0" smtClean="0">
                <a:solidFill>
                  <a:srgbClr val="002060"/>
                </a:solidFill>
              </a:rPr>
              <a:t>Usar documentación interna en el diseño y codificación de algoritmos; </a:t>
            </a:r>
            <a:r>
              <a:rPr lang="es-PE" sz="2400" b="1" dirty="0" smtClean="0">
                <a:solidFill>
                  <a:srgbClr val="0070C0"/>
                </a:solidFill>
              </a:rPr>
              <a:t>además los nombres de cada algoritmo deben terminar con las iniciales de sus nombre y apellidos en mayúsculas</a:t>
            </a:r>
            <a:r>
              <a:rPr lang="es-PE" sz="2400" b="1" dirty="0" smtClean="0">
                <a:solidFill>
                  <a:srgbClr val="002060"/>
                </a:solidFill>
              </a:rPr>
              <a:t>.</a:t>
            </a:r>
            <a:endParaRPr lang="es-PE" sz="2400" b="1" dirty="0">
              <a:solidFill>
                <a:srgbClr val="002060"/>
              </a:solidFill>
            </a:endParaRPr>
          </a:p>
          <a:p>
            <a:pPr algn="l"/>
            <a:endParaRPr lang="es-PE" sz="2400" b="1" dirty="0">
              <a:solidFill>
                <a:srgbClr val="002060"/>
              </a:solidFill>
            </a:endParaRPr>
          </a:p>
          <a:p>
            <a:pPr algn="l"/>
            <a:r>
              <a:rPr lang="es-PE" sz="2400" b="1" dirty="0" smtClean="0">
                <a:solidFill>
                  <a:schemeClr val="accent6">
                    <a:lumMod val="75000"/>
                  </a:schemeClr>
                </a:solidFill>
              </a:rPr>
              <a:t>Luego  subir en un Repositorio en la cuenta de su </a:t>
            </a:r>
            <a:r>
              <a:rPr lang="es-PE" sz="2400" b="1" dirty="0" err="1" smtClean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s-PE" sz="2400" b="1" dirty="0" smtClean="0">
                <a:solidFill>
                  <a:schemeClr val="accent6">
                    <a:lumMod val="75000"/>
                  </a:schemeClr>
                </a:solidFill>
              </a:rPr>
              <a:t>, el </a:t>
            </a:r>
            <a:r>
              <a:rPr lang="es-PE" sz="2400" b="1" dirty="0" smtClean="0">
                <a:solidFill>
                  <a:srgbClr val="0070C0"/>
                </a:solidFill>
              </a:rPr>
              <a:t>diseño de los algoritmos en Pseint y en un lenguaje de alto nivel, así mismo la plantilla de resolución de problemas </a:t>
            </a:r>
            <a:r>
              <a:rPr lang="es-PE" sz="2400" b="1" dirty="0" smtClean="0">
                <a:solidFill>
                  <a:schemeClr val="accent6">
                    <a:lumMod val="75000"/>
                  </a:schemeClr>
                </a:solidFill>
              </a:rPr>
              <a:t>algorítmicos luego subir el enlace a patmos.</a:t>
            </a:r>
            <a:endParaRPr lang="es-PE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INDICACIONES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57373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804910" y="131098"/>
            <a:ext cx="5340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Examen </a:t>
            </a:r>
            <a:r>
              <a:rPr lang="es-PE" sz="2800" b="1" dirty="0">
                <a:solidFill>
                  <a:schemeClr val="bg1"/>
                </a:solidFill>
              </a:rPr>
              <a:t>de la Unidad </a:t>
            </a:r>
            <a:r>
              <a:rPr lang="es-PE" sz="2800" b="1" dirty="0" smtClean="0">
                <a:solidFill>
                  <a:schemeClr val="bg1"/>
                </a:solidFill>
              </a:rPr>
              <a:t>Uno Grupo A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928255" y="1717963"/>
            <a:ext cx="9670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1.-</a:t>
            </a:r>
          </a:p>
          <a:p>
            <a:r>
              <a:rPr lang="es-PE" dirty="0" smtClean="0"/>
              <a:t>Diseñe un algoritmo mediante pseudocódigo, diagrama de flujo y diagrama de N/S, para calcular la nota final del curso de Fundamentos de programación, considerando que el porcentaje de valor de la primera unidad es 10%,  de la segunda unidad vale 15%, y de la tercera unidad es un 25%, mientras que el trabajo final vale un 50%. y las notas obtenidas son 20, 14, 13 y 10 respectivamente.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5985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804910" y="131098"/>
            <a:ext cx="5340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Examen </a:t>
            </a:r>
            <a:r>
              <a:rPr lang="es-PE" sz="2800" b="1" dirty="0">
                <a:solidFill>
                  <a:schemeClr val="bg1"/>
                </a:solidFill>
              </a:rPr>
              <a:t>de la Unidad </a:t>
            </a:r>
            <a:r>
              <a:rPr lang="es-PE" sz="2800" b="1" dirty="0" smtClean="0">
                <a:solidFill>
                  <a:schemeClr val="bg1"/>
                </a:solidFill>
              </a:rPr>
              <a:t>Uno Grupo A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39091" y="1316181"/>
            <a:ext cx="96704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2.-</a:t>
            </a:r>
          </a:p>
          <a:p>
            <a:r>
              <a:rPr lang="es-PE" dirty="0" smtClean="0"/>
              <a:t>El Director de educación ha decidido otorgar un bono por desempeño a todos sus profesores con base  en la puntuación siguiente: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Realice un algoritmo que permita determinar el monto de bono que percibirá un profesor (debe </a:t>
            </a:r>
          </a:p>
          <a:p>
            <a:r>
              <a:rPr lang="es-PE" dirty="0" smtClean="0"/>
              <a:t>Capturar el valor del salario mínimo y los puntos del profesor). Represente el algoritmo mediante el </a:t>
            </a:r>
          </a:p>
          <a:p>
            <a:r>
              <a:rPr lang="es-PE" dirty="0" smtClean="0"/>
              <a:t>Diagrama de flujo, en pseudocódigo y el diagrama de N/S.</a:t>
            </a:r>
          </a:p>
          <a:p>
            <a:endParaRPr lang="es-PE" dirty="0"/>
          </a:p>
          <a:p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62091"/>
              </p:ext>
            </p:extLst>
          </p:nvPr>
        </p:nvGraphicFramePr>
        <p:xfrm>
          <a:off x="1602509" y="2497912"/>
          <a:ext cx="7846290" cy="153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145"/>
                <a:gridCol w="3923145"/>
              </a:tblGrid>
              <a:tr h="383440">
                <a:tc>
                  <a:txBody>
                    <a:bodyPr/>
                    <a:lstStyle/>
                    <a:p>
                      <a:r>
                        <a:rPr lang="es-PE" dirty="0" smtClean="0"/>
                        <a:t>Puntos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Premio</a:t>
                      </a:r>
                      <a:endParaRPr lang="es-PE" dirty="0"/>
                    </a:p>
                  </a:txBody>
                  <a:tcPr/>
                </a:tc>
              </a:tr>
              <a:tr h="383440">
                <a:tc>
                  <a:txBody>
                    <a:bodyPr/>
                    <a:lstStyle/>
                    <a:p>
                      <a:r>
                        <a:rPr lang="es-PE" dirty="0" smtClean="0"/>
                        <a:t>50-100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10% del </a:t>
                      </a:r>
                      <a:r>
                        <a:rPr lang="es-PE" baseline="0" dirty="0" smtClean="0"/>
                        <a:t>salario mínimo</a:t>
                      </a:r>
                      <a:endParaRPr lang="es-PE" dirty="0"/>
                    </a:p>
                  </a:txBody>
                  <a:tcPr/>
                </a:tc>
              </a:tr>
              <a:tr h="383440">
                <a:tc>
                  <a:txBody>
                    <a:bodyPr/>
                    <a:lstStyle/>
                    <a:p>
                      <a:r>
                        <a:rPr lang="es-PE" dirty="0" smtClean="0"/>
                        <a:t>101-150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50% del </a:t>
                      </a:r>
                      <a:r>
                        <a:rPr lang="es-PE" baseline="0" dirty="0" smtClean="0"/>
                        <a:t>salario mínimo</a:t>
                      </a:r>
                      <a:endParaRPr lang="es-PE" dirty="0"/>
                    </a:p>
                  </a:txBody>
                  <a:tcPr/>
                </a:tc>
              </a:tr>
              <a:tr h="383440">
                <a:tc>
                  <a:txBody>
                    <a:bodyPr/>
                    <a:lstStyle/>
                    <a:p>
                      <a:r>
                        <a:rPr lang="es-PE" dirty="0" smtClean="0"/>
                        <a:t>151-en</a:t>
                      </a:r>
                      <a:r>
                        <a:rPr lang="es-PE" baseline="0" dirty="0" smtClean="0"/>
                        <a:t> adelante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100% del </a:t>
                      </a:r>
                      <a:r>
                        <a:rPr lang="es-PE" baseline="0" dirty="0" smtClean="0"/>
                        <a:t>salario mínimo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53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804910" y="131098"/>
            <a:ext cx="5340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Examen </a:t>
            </a:r>
            <a:r>
              <a:rPr lang="es-PE" sz="2800" b="1" dirty="0">
                <a:solidFill>
                  <a:schemeClr val="bg1"/>
                </a:solidFill>
              </a:rPr>
              <a:t>de la Unidad </a:t>
            </a:r>
            <a:r>
              <a:rPr lang="es-PE" sz="2800" b="1" dirty="0" smtClean="0">
                <a:solidFill>
                  <a:schemeClr val="bg1"/>
                </a:solidFill>
              </a:rPr>
              <a:t>Uno Grupo A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39091" y="1316181"/>
            <a:ext cx="96704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3.-</a:t>
            </a:r>
          </a:p>
          <a:p>
            <a:r>
              <a:rPr lang="es-PE" dirty="0" smtClean="0"/>
              <a:t>El ministro de salud requiere un diagrama de flujo que represente el algoritmo que permita determinar que tipo de vacuna (A, B o C) contra el Covid-19 debe aplicar a una persona; considerando que si es mayor de 70 años, sin importar el sexo se le aplica el tipo C; si tiene entre 16 y 69 años, y es mujer se le aplica el Tipo B, y si es hombre, el tipo A; si es mejor de 16 años, se le aplica el tipo A, sin importar el sexo.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0919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804910" y="131098"/>
            <a:ext cx="5340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Examen </a:t>
            </a:r>
            <a:r>
              <a:rPr lang="es-PE" sz="2800" b="1" dirty="0">
                <a:solidFill>
                  <a:schemeClr val="bg1"/>
                </a:solidFill>
              </a:rPr>
              <a:t>de la Unidad </a:t>
            </a:r>
            <a:r>
              <a:rPr lang="es-PE" sz="2800" b="1" dirty="0" smtClean="0">
                <a:solidFill>
                  <a:schemeClr val="bg1"/>
                </a:solidFill>
              </a:rPr>
              <a:t>Uno Grupo A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39091" y="1316181"/>
            <a:ext cx="96704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4.-</a:t>
            </a:r>
          </a:p>
          <a:p>
            <a:r>
              <a:rPr lang="es-PE" dirty="0" smtClean="0"/>
              <a:t>Realizar un algoritmo que permita calcular una operación aritmética entre 2 valores introducidos por teclado: si es el signo + debe realizar la suma, si es el signo – debe realizar la resta, si es el signo / debe realizar la división, si es el signo * debe realizar la multiplicación, si es el signo </a:t>
            </a:r>
            <a:r>
              <a:rPr lang="en-US" dirty="0" smtClean="0"/>
              <a:t>^ debe realizer la </a:t>
            </a:r>
            <a:r>
              <a:rPr lang="es-PE" dirty="0" smtClean="0"/>
              <a:t>potencia; representar el algoritmo mediante un Diagrama de Flujo, Pseudocódigo y Diagrama </a:t>
            </a:r>
            <a:r>
              <a:rPr lang="en-US" dirty="0" smtClean="0"/>
              <a:t>de N/S.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9594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804910" y="131098"/>
            <a:ext cx="5340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Examen </a:t>
            </a:r>
            <a:r>
              <a:rPr lang="es-PE" sz="2800" b="1" dirty="0">
                <a:solidFill>
                  <a:schemeClr val="bg1"/>
                </a:solidFill>
              </a:rPr>
              <a:t>de la Unidad </a:t>
            </a:r>
            <a:r>
              <a:rPr lang="es-PE" sz="2800" b="1" dirty="0" smtClean="0">
                <a:solidFill>
                  <a:schemeClr val="bg1"/>
                </a:solidFill>
              </a:rPr>
              <a:t>Uno Grupo A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39091" y="1316181"/>
            <a:ext cx="9670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5.-</a:t>
            </a:r>
          </a:p>
          <a:p>
            <a:r>
              <a:rPr lang="es-PE" dirty="0" smtClean="0"/>
              <a:t>Un profesor tiene un salario inicial de S/. 1200 soles, y recibe un incremento de 10% anual durante 6 años. Cuál es su salario al cabo de 6 años? Qué salario ha recibido en cada uno de los 6 años? Realice el algoritmo y represente la solución mediante el diagrama de flujo, el pseudocódigo y diagrama de N/S, utilizando el ciclo apropiado.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02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4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JULIACA 2-SIS.potx" id="{BC6F92DA-076E-40F8-9C36-87B9770B322D}" vid="{151AC7DA-47F4-413F-A8E8-9617B72DA225}"/>
    </a:ext>
  </a:extLst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JULIACA 2-SIS.potx" id="{BC6F92DA-076E-40F8-9C36-87B9770B322D}" vid="{477B37A0-7C74-4C04-8141-87360DFE01F2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JULIACA 2-SIS.potx" id="{BC6F92DA-076E-40F8-9C36-87B9770B322D}" vid="{2C6FF6B8-9F1F-4BF7-81C0-0F3882E28A66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JULIACA 3-SIS</Template>
  <TotalTime>1034</TotalTime>
  <Words>638</Words>
  <Application>Microsoft Office PowerPoint</Application>
  <PresentationFormat>Panorámica</PresentationFormat>
  <Paragraphs>52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Arial</vt:lpstr>
      <vt:lpstr>Avenir</vt:lpstr>
      <vt:lpstr>Calibri</vt:lpstr>
      <vt:lpstr>Calibri (Cuerpo)</vt:lpstr>
      <vt:lpstr>Calibri Light</vt:lpstr>
      <vt:lpstr>Clan Pro Book</vt:lpstr>
      <vt:lpstr>Verdana</vt:lpstr>
      <vt:lpstr>Tema de Office</vt:lpstr>
      <vt:lpstr>1_Diseño personalizado</vt:lpstr>
      <vt:lpstr>Diseño personalizado</vt:lpstr>
      <vt:lpstr>Presentación de PowerPoint</vt:lpstr>
      <vt:lpstr>Escuela Profesional de Ingeniería de Sistemas</vt:lpstr>
      <vt:lpstr>INDICACIONES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davidmp</dc:creator>
  <cp:lastModifiedBy>davidmp</cp:lastModifiedBy>
  <cp:revision>121</cp:revision>
  <dcterms:created xsi:type="dcterms:W3CDTF">2020-03-20T20:38:45Z</dcterms:created>
  <dcterms:modified xsi:type="dcterms:W3CDTF">2020-05-10T16:14:41Z</dcterms:modified>
</cp:coreProperties>
</file>