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62" r:id="rId8"/>
    <p:sldId id="263" r:id="rId9"/>
    <p:sldId id="286" r:id="rId10"/>
    <p:sldId id="300" r:id="rId11"/>
    <p:sldId id="301" r:id="rId12"/>
    <p:sldId id="302" r:id="rId13"/>
    <p:sldId id="264" r:id="rId14"/>
    <p:sldId id="265" r:id="rId15"/>
    <p:sldId id="266" r:id="rId16"/>
    <p:sldId id="267" r:id="rId17"/>
    <p:sldId id="268" r:id="rId18"/>
    <p:sldId id="269" r:id="rId19"/>
    <p:sldId id="292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5454031-A7B4-467B-8A2C-C9D1456DF4EC}">
          <p14:sldIdLst>
            <p14:sldId id="256"/>
            <p14:sldId id="277"/>
            <p14:sldId id="261"/>
            <p14:sldId id="262"/>
            <p14:sldId id="263"/>
            <p14:sldId id="286"/>
            <p14:sldId id="300"/>
            <p14:sldId id="301"/>
            <p14:sldId id="302"/>
            <p14:sldId id="264"/>
            <p14:sldId id="265"/>
            <p14:sldId id="266"/>
            <p14:sldId id="267"/>
            <p14:sldId id="268"/>
            <p14:sldId id="269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>
        <p:scale>
          <a:sx n="46" d="100"/>
          <a:sy n="46" d="100"/>
        </p:scale>
        <p:origin x="1818" y="552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4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385959019146801"/>
          <c:y val="0.159639559461564"/>
          <c:w val="0.83532079274437399"/>
          <c:h val="0.74713538769607302"/>
        </c:manualLayout>
      </c:layout>
      <c:lineChart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Temperatura - °C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20.113579346508601</c:v>
                </c:pt>
                <c:pt idx="1">
                  <c:v>20.603609346063401</c:v>
                </c:pt>
                <c:pt idx="2">
                  <c:v>20.978548658283302</c:v>
                </c:pt>
                <c:pt idx="3">
                  <c:v>21.993915476317198</c:v>
                </c:pt>
                <c:pt idx="4">
                  <c:v>23.078920464881701</c:v>
                </c:pt>
                <c:pt idx="5">
                  <c:v>23.7755505409799</c:v>
                </c:pt>
                <c:pt idx="6">
                  <c:v>25.429650440406899</c:v>
                </c:pt>
                <c:pt idx="7">
                  <c:v>26.315315338289601</c:v>
                </c:pt>
                <c:pt idx="8">
                  <c:v>28.0759622952176</c:v>
                </c:pt>
                <c:pt idx="9">
                  <c:v>28.902800280047099</c:v>
                </c:pt>
                <c:pt idx="10">
                  <c:v>29.4532364278937</c:v>
                </c:pt>
                <c:pt idx="11">
                  <c:v>29.983309240168001</c:v>
                </c:pt>
                <c:pt idx="12">
                  <c:v>30.172234453347102</c:v>
                </c:pt>
                <c:pt idx="13">
                  <c:v>30.122744158492299</c:v>
                </c:pt>
                <c:pt idx="14">
                  <c:v>29.331567094170001</c:v>
                </c:pt>
                <c:pt idx="15">
                  <c:v>28.5533340093737</c:v>
                </c:pt>
                <c:pt idx="16">
                  <c:v>27.989668317505799</c:v>
                </c:pt>
                <c:pt idx="17">
                  <c:v>26.498794868524602</c:v>
                </c:pt>
                <c:pt idx="18">
                  <c:v>25.100357033723402</c:v>
                </c:pt>
                <c:pt idx="19">
                  <c:v>24.205760413754401</c:v>
                </c:pt>
                <c:pt idx="20">
                  <c:v>22.523858570651999</c:v>
                </c:pt>
                <c:pt idx="21">
                  <c:v>21.776318045513499</c:v>
                </c:pt>
                <c:pt idx="22">
                  <c:v>20.980997498875698</c:v>
                </c:pt>
                <c:pt idx="23">
                  <c:v>20.195697601380498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4D-4D3A-B2AC-CF487BD65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4357680"/>
        <c:axId val="66553447"/>
      </c:lineChart>
      <c:catAx>
        <c:axId val="84357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66553447"/>
        <c:crosses val="autoZero"/>
        <c:auto val="1"/>
        <c:lblAlgn val="ctr"/>
        <c:lblOffset val="100"/>
        <c:noMultiLvlLbl val="0"/>
      </c:catAx>
      <c:valAx>
        <c:axId val="66553447"/>
        <c:scaling>
          <c:orientation val="minMax"/>
          <c:min val="18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84357680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30349344978165899"/>
          <c:y val="5.5957281121370599E-2"/>
          <c:w val="0.35172587553539902"/>
          <c:h val="6.6978193146417397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pt-BR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3789132781576"/>
          <c:y val="0.159595766993994"/>
          <c:w val="0.83526448362720396"/>
          <c:h val="0.74706835732672305"/>
        </c:manualLayout>
      </c:layout>
      <c:lineChart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Temperatura - °C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20.113579346508601</c:v>
                </c:pt>
                <c:pt idx="1">
                  <c:v>20.603609346063401</c:v>
                </c:pt>
                <c:pt idx="2">
                  <c:v>20.978548658283302</c:v>
                </c:pt>
                <c:pt idx="3">
                  <c:v>21.993915476317198</c:v>
                </c:pt>
                <c:pt idx="4">
                  <c:v>23.078920464881701</c:v>
                </c:pt>
                <c:pt idx="5">
                  <c:v>23.7755505409799</c:v>
                </c:pt>
                <c:pt idx="6">
                  <c:v>25.429650440406899</c:v>
                </c:pt>
                <c:pt idx="7">
                  <c:v>26.315315338289601</c:v>
                </c:pt>
                <c:pt idx="8">
                  <c:v>28.0759622952176</c:v>
                </c:pt>
                <c:pt idx="9">
                  <c:v>28.902800280047099</c:v>
                </c:pt>
                <c:pt idx="10">
                  <c:v>29.4532364278937</c:v>
                </c:pt>
                <c:pt idx="11">
                  <c:v>29.983309240168001</c:v>
                </c:pt>
                <c:pt idx="12">
                  <c:v>30.172234453347102</c:v>
                </c:pt>
                <c:pt idx="13">
                  <c:v>30.122744158492299</c:v>
                </c:pt>
                <c:pt idx="14">
                  <c:v>29.331567094170001</c:v>
                </c:pt>
                <c:pt idx="15">
                  <c:v>28.5533340093737</c:v>
                </c:pt>
                <c:pt idx="16">
                  <c:v>27.989668317505799</c:v>
                </c:pt>
                <c:pt idx="17">
                  <c:v>26.498794868524602</c:v>
                </c:pt>
                <c:pt idx="18">
                  <c:v>25.100357033723402</c:v>
                </c:pt>
                <c:pt idx="19">
                  <c:v>24.205760413754401</c:v>
                </c:pt>
                <c:pt idx="20">
                  <c:v>22.523858570651999</c:v>
                </c:pt>
                <c:pt idx="21">
                  <c:v>21.776318045513499</c:v>
                </c:pt>
                <c:pt idx="22">
                  <c:v>20.980997498875698</c:v>
                </c:pt>
                <c:pt idx="23">
                  <c:v>20.195697601380498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A6-43F4-BE81-BDD294EEC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7799523"/>
        <c:axId val="51564618"/>
      </c:lineChart>
      <c:catAx>
        <c:axId val="87799523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51564618"/>
        <c:crosses val="autoZero"/>
        <c:auto val="1"/>
        <c:lblAlgn val="ctr"/>
        <c:lblOffset val="100"/>
        <c:noMultiLvlLbl val="0"/>
      </c:catAx>
      <c:valAx>
        <c:axId val="51564618"/>
        <c:scaling>
          <c:orientation val="minMax"/>
          <c:min val="18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87799523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30349046419575398"/>
          <c:y val="5.5868052245209299E-2"/>
          <c:w val="0.35173456168130102"/>
          <c:h val="6.6933638443935906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pt-BR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385959019146801"/>
          <c:y val="0.159639559461564"/>
          <c:w val="0.83532079274437399"/>
          <c:h val="0.74713538769607302"/>
        </c:manualLayout>
      </c:layout>
      <c:lineChart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Intensidade luminosa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7.29192454496091</c:v>
                </c:pt>
                <c:pt idx="7">
                  <c:v>17.1541705576787</c:v>
                </c:pt>
                <c:pt idx="8">
                  <c:v>30.365115714100298</c:v>
                </c:pt>
                <c:pt idx="9">
                  <c:v>43.644333366476602</c:v>
                </c:pt>
                <c:pt idx="10">
                  <c:v>54.293069446073702</c:v>
                </c:pt>
                <c:pt idx="11">
                  <c:v>59.732841553493998</c:v>
                </c:pt>
                <c:pt idx="12">
                  <c:v>59.9361796653602</c:v>
                </c:pt>
                <c:pt idx="13">
                  <c:v>53.599356527115098</c:v>
                </c:pt>
                <c:pt idx="14">
                  <c:v>43.026660422079502</c:v>
                </c:pt>
                <c:pt idx="15">
                  <c:v>30.521266196715899</c:v>
                </c:pt>
                <c:pt idx="16">
                  <c:v>17.424082836151701</c:v>
                </c:pt>
                <c:pt idx="17">
                  <c:v>6.6355919977972402</c:v>
                </c:pt>
                <c:pt idx="18">
                  <c:v>1.5750587152014399</c:v>
                </c:pt>
                <c:pt idx="19">
                  <c:v>1.4534250968251099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2E-44A8-A5B1-ACCF475C7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9382649"/>
        <c:axId val="82590921"/>
      </c:lineChart>
      <c:catAx>
        <c:axId val="2938264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82590921"/>
        <c:crosses val="autoZero"/>
        <c:auto val="1"/>
        <c:lblAlgn val="ctr"/>
        <c:lblOffset val="100"/>
        <c:noMultiLvlLbl val="0"/>
      </c:catAx>
      <c:valAx>
        <c:axId val="82590921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29382649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242861941551898"/>
          <c:y val="5.5957281121370599E-2"/>
          <c:w val="0.49458301839254198"/>
          <c:h val="6.6978193146417397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pt-BR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pt-B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385959019146801"/>
          <c:y val="0.159639559461564"/>
          <c:w val="0.83532079274437399"/>
          <c:h val="0.74713538769607302"/>
        </c:manualLayout>
      </c:layout>
      <c:lineChart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Velocidade do vento – Km/h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1.03677878083492</c:v>
                </c:pt>
                <c:pt idx="1">
                  <c:v>1.3652036784722299</c:v>
                </c:pt>
                <c:pt idx="2">
                  <c:v>0.72109573384367398</c:v>
                </c:pt>
                <c:pt idx="3">
                  <c:v>2.7314005763191198</c:v>
                </c:pt>
                <c:pt idx="4">
                  <c:v>1.1253160642550799</c:v>
                </c:pt>
                <c:pt idx="5">
                  <c:v>2.1664357456247001</c:v>
                </c:pt>
                <c:pt idx="6">
                  <c:v>1.74564916289933</c:v>
                </c:pt>
                <c:pt idx="7">
                  <c:v>3.5839356680065602</c:v>
                </c:pt>
                <c:pt idx="8">
                  <c:v>3.9842285851024499</c:v>
                </c:pt>
                <c:pt idx="9">
                  <c:v>2.58884772187271</c:v>
                </c:pt>
                <c:pt idx="10">
                  <c:v>3.4515912962355002</c:v>
                </c:pt>
                <c:pt idx="11">
                  <c:v>2.0900621656911902</c:v>
                </c:pt>
                <c:pt idx="12">
                  <c:v>2.9145857163199298</c:v>
                </c:pt>
                <c:pt idx="13">
                  <c:v>2.84304053797349</c:v>
                </c:pt>
                <c:pt idx="14">
                  <c:v>2.2346276152072</c:v>
                </c:pt>
                <c:pt idx="15">
                  <c:v>2.05267872939995</c:v>
                </c:pt>
                <c:pt idx="16">
                  <c:v>0.94878426706752295</c:v>
                </c:pt>
                <c:pt idx="17">
                  <c:v>1.8302717684543299</c:v>
                </c:pt>
                <c:pt idx="18">
                  <c:v>0.69441391088444204</c:v>
                </c:pt>
                <c:pt idx="19">
                  <c:v>1.7710638618033301</c:v>
                </c:pt>
                <c:pt idx="20">
                  <c:v>0.74979987137571202</c:v>
                </c:pt>
                <c:pt idx="21">
                  <c:v>0.23558543092695999</c:v>
                </c:pt>
                <c:pt idx="22">
                  <c:v>1.45391227636683</c:v>
                </c:pt>
                <c:pt idx="23">
                  <c:v>2.04590026560256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88-4654-AF44-32BD6DA9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7094501"/>
        <c:axId val="69839243"/>
      </c:lineChart>
      <c:catAx>
        <c:axId val="2709450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69839243"/>
        <c:crosses val="autoZero"/>
        <c:auto val="1"/>
        <c:lblAlgn val="ctr"/>
        <c:lblOffset val="100"/>
        <c:noMultiLvlLbl val="0"/>
      </c:catAx>
      <c:valAx>
        <c:axId val="6983924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0.00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</a:defRPr>
            </a:pPr>
            <a:endParaRPr lang="pt-BR"/>
          </a:p>
        </c:txPr>
        <c:crossAx val="27094501"/>
        <c:crossesAt val="1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242861941551898"/>
          <c:y val="5.5957281121370599E-2"/>
          <c:w val="0.49458301839254198"/>
          <c:h val="6.6978193146417397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1000" b="0" strike="noStrike" spc="-1">
              <a:solidFill>
                <a:srgbClr val="000000"/>
              </a:solidFill>
              <a:latin typeface="Arial"/>
            </a:defRPr>
          </a:pPr>
          <a:endParaRPr lang="pt-BR"/>
        </a:p>
      </c:txPr>
    </c:legend>
    <c:plotVisOnly val="1"/>
    <c:dispBlanksAs val="gap"/>
    <c:showDLblsOverMax val="1"/>
  </c:chart>
  <c:spPr>
    <a:solidFill>
      <a:srgbClr val="FFFFFF"/>
    </a:solidFill>
    <a:ln w="0">
      <a:noFill/>
    </a:ln>
  </c:spPr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D2DB7C-A024-41E4-910D-934392DB0E1B}" type="datetime1">
              <a:rPr lang="pt-BR" smtClean="0"/>
              <a:t>26/04/2023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808C4-70A3-4896-9EBC-6B0EA287CA1C}" type="datetime1">
              <a:rPr lang="pt-BR" smtClean="0"/>
              <a:pPr/>
              <a:t>26/04/2023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4F1A11-BB96-443E-B274-982C61AA7E0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393B832-80EA-4E68-845D-26C90EE1072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C07FA02-3DBF-4588-9524-E417E7ECC82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3DEF6AB-C51C-44B3-8862-8238276685E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E0C97EB-50CE-4343-9AD4-2134C23FA526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787316-6B8A-4A9E-84E2-C1EC7B1FFE0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10F39B-F76E-4341-936F-0D9EFE811C91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4259B7-F921-4C56-BA98-BED12627BED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F4F1A11-BB96-443E-B274-982C61AA7E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04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0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8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37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64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F4F1A11-BB96-443E-B274-982C61AA7E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88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F4F1A11-BB96-443E-B274-982C61AA7E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04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5927CF-3E75-4080-AA98-5E5851B68118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5E91773-C621-44CD-9B1B-51DAC1176BDC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S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216" y="3667946"/>
            <a:ext cx="9285382" cy="1277857"/>
          </a:xfrm>
        </p:spPr>
        <p:txBody>
          <a:bodyPr rtlCol="0" anchor="ctr"/>
          <a:lstStyle>
            <a:lvl1pPr algn="l">
              <a:defRPr sz="6000" cap="all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rtlCol="0"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720" y="1419438"/>
            <a:ext cx="4450080" cy="924808"/>
          </a:xfrm>
        </p:spPr>
        <p:txBody>
          <a:bodyPr lIns="0" rtlCol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rtlCol="0"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39" name="Espaço Reservado para Texto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0" name="Espaço Reservado para Texto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41" name="Espaço Reservado para Texto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2" name="Espaço Reservado para Texto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3" name="Espaço Reservado para Texto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7/1/20XX</a:t>
            </a:r>
          </a:p>
        </p:txBody>
      </p:sp>
      <p:sp>
        <p:nvSpPr>
          <p:cNvPr id="16" name="Espaço Reservado para Rodapé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17" name="Espaço Reservado para o Número do Slide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3" y="3429000"/>
            <a:ext cx="4114797" cy="2747962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1" y="2413000"/>
            <a:ext cx="4114795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3" y="2413000"/>
            <a:ext cx="4114797" cy="49371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Rodapé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Apresentação do argumento de vendas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pli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cxnSp>
        <p:nvCxnSpPr>
          <p:cNvPr id="7" name="Conector com seta reta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4142" y="2046288"/>
            <a:ext cx="554445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4142" y="3162300"/>
            <a:ext cx="5544458" cy="302736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240588" y="2046288"/>
            <a:ext cx="41148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240588" y="3162300"/>
            <a:ext cx="4114800" cy="302736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319657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142" y="1850572"/>
            <a:ext cx="10134601" cy="409302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— grupo 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0" name="Espaço Reservado para Texto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1" name="Espaço Reservado para Texto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2" name="Espaço Reservado para Texto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33" name="Espaço Reservado para Texto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— grupo 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Espaço Reservado para Imagem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60" name="Espaço Reservado para Imagem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5" name="Espaço Reservado para Imagem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9" name="Espaço Reservado para Imagem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3" name="Espaço Reservado para Imagem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670094"/>
            <a:ext cx="10134601" cy="924808"/>
          </a:xfrm>
        </p:spPr>
        <p:txBody>
          <a:bodyPr lIns="0" rtlCol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67" name="Espaço Reservado para Texto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68" name="Espaço Reservado para Texto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69" name="Espaço Reservado para Texto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0" name="Espaço Reservado para Texto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1" name="Espaço Reservado para Texto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2" name="Espaço Reservado para Texto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3" name="Espaço Reservado para Texto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4" name="Espaço Reservado para Texto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5" name="Espaço Reservado para Texto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6" name="Espaço Reservado para Texto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7" name="Espaço Reservado para Texto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8" name="Espaço Reservado para Texto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79" name="Espaço Reservado para Texto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rtlCol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80" name="Espaço Reservado para Texto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 rtlCol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4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#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60771" y="4136571"/>
            <a:ext cx="3907972" cy="1883230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 rtlCol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Apresentação do argumento de vendas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Imagem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7" name="Espaço Reservado para Texto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 rtlCol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0510D30-F684-41BA-B594-EFE3488CF64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621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rtlCol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9456" y="4238625"/>
            <a:ext cx="4203247" cy="180022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9FF96520-E4CE-4EAD-8ABF-1D2297D6B3A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4" name="Espaço Reservado para Texto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m 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rtlCol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rtlCol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 do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520-E4CE-4EAD-8ABF-1D2297D6B3A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rtlCol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43799" y="4147457"/>
            <a:ext cx="4203247" cy="1532165"/>
          </a:xfrm>
        </p:spPr>
        <p:txBody>
          <a:bodyPr lIns="0" rtlCol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</a:t>
            </a:r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S</a:t>
            </a: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 rtlCol="0"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rtlCol="0" anchor="ctr">
            <a:normAutofit/>
          </a:bodyPr>
          <a:lstStyle>
            <a:lvl1pPr>
              <a:defRPr sz="4800" cap="all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Ilustração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Ilustração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4" name="Ilustração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om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Título 1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142" y="1110286"/>
            <a:ext cx="10515600" cy="924808"/>
          </a:xfrm>
        </p:spPr>
        <p:txBody>
          <a:bodyPr lIns="0" rtlCol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Título 2</a:t>
            </a:r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Título 3</a:t>
            </a:r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8" name="Espaço Reservado para Data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19" name="Espaço Reservado para Rodapé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Apresentação</a:t>
            </a:r>
          </a:p>
        </p:txBody>
      </p:sp>
      <p:sp>
        <p:nvSpPr>
          <p:cNvPr id="20" name="Espaço Reservado para o Número do Slide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1/7/20XX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9FF96520-E4CE-4EAD-8ABF-1D2297D6B3A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  <p:sldLayoutId id="2147483680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jpeg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4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Espaço Reservado para Imagem 35" descr="Tela de jogo de vídeo game&#10;&#10;Descrição gerada automaticamente com confiança média"/>
          <p:cNvPicPr/>
          <p:nvPr/>
        </p:nvPicPr>
        <p:blipFill>
          <a:blip r:embed="rId3"/>
          <a:srcRect t="7744" b="7744"/>
          <a:stretch/>
        </p:blipFill>
        <p:spPr>
          <a:xfrm>
            <a:off x="0" y="71640"/>
            <a:ext cx="12192000" cy="6786360"/>
          </a:xfrm>
          <a:prstGeom prst="rect">
            <a:avLst/>
          </a:prstGeom>
          <a:ln w="0">
            <a:noFill/>
          </a:ln>
        </p:spPr>
      </p:pic>
      <p:pic>
        <p:nvPicPr>
          <p:cNvPr id="302" name="Imagem 301"/>
          <p:cNvPicPr/>
          <p:nvPr/>
        </p:nvPicPr>
        <p:blipFill>
          <a:blip r:embed="rId4"/>
          <a:stretch/>
        </p:blipFill>
        <p:spPr>
          <a:xfrm>
            <a:off x="3587766" y="1292711"/>
            <a:ext cx="6056280" cy="39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/>
          </p:nvPr>
        </p:nvSpPr>
        <p:spPr>
          <a:xfrm>
            <a:off x="7361100" y="1400866"/>
            <a:ext cx="3529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Confirmação de cadastro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title"/>
          </p:nvPr>
        </p:nvSpPr>
        <p:spPr>
          <a:xfrm>
            <a:off x="8039846" y="267152"/>
            <a:ext cx="27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 dirty="0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Espaço Reservado para Imagem 3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Espaço Reservado para Texto 18"/>
          <p:cNvSpPr/>
          <p:nvPr/>
        </p:nvSpPr>
        <p:spPr>
          <a:xfrm>
            <a:off x="4555685" y="1868973"/>
            <a:ext cx="7199640" cy="25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noAutofit/>
          </a:bodyPr>
          <a:lstStyle/>
          <a:p>
            <a:pPr algn="r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              	        Usuário recebe e-mail com a confirmação do cadastro.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      O e-mail contém um link que confirma o cadastro.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Usuário recebe outro e-mail, de boas vindas.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Retângulo 356"/>
          <p:cNvSpPr/>
          <p:nvPr/>
        </p:nvSpPr>
        <p:spPr>
          <a:xfrm>
            <a:off x="4129625" y="3970865"/>
            <a:ext cx="8051760" cy="30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	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           O usuário pode redefinir a senha em caso de esquecimento.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O usuário recebe um e-mail para confirmar a solicitação.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Ao confirmar, recebe um novo com uma nova senha.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Espaço Reservado para Conteúdo 7"/>
          <p:cNvSpPr/>
          <p:nvPr/>
        </p:nvSpPr>
        <p:spPr>
          <a:xfrm>
            <a:off x="5309100" y="4043733"/>
            <a:ext cx="558180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Redefinição de senha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build="p"/>
      <p:bldP spid="354" grpId="0"/>
      <p:bldP spid="356" grpId="0"/>
      <p:bldP spid="357" grpId="0"/>
      <p:bldP spid="3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7532230" y="1706760"/>
            <a:ext cx="3529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Simulação dos sensores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title"/>
          </p:nvPr>
        </p:nvSpPr>
        <p:spPr>
          <a:xfrm>
            <a:off x="7834745" y="231153"/>
            <a:ext cx="2924771" cy="1152066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 dirty="0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Espaço Reservado para Imagem 4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Espaço Reservado para Texto 19"/>
          <p:cNvSpPr/>
          <p:nvPr/>
        </p:nvSpPr>
        <p:spPr>
          <a:xfrm>
            <a:off x="5514109" y="2375182"/>
            <a:ext cx="5963639" cy="25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              	        O sistema efetua o registro do valor lido pelo sensor          virtual de forma simulada, o que faz com que o resultado obtido seja um valor realista e plausível.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Para isso, o sistema considera características da grandeza a ser medida e a hora do registro.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build="p"/>
      <p:bldP spid="360" grpId="0"/>
      <p:bldP spid="3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7449840" y="900000"/>
            <a:ext cx="3529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>
                <a:solidFill>
                  <a:schemeClr val="accent1"/>
                </a:solidFill>
                <a:latin typeface="Source Sans Pro"/>
              </a:rPr>
              <a:t>Simulação dos sensores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8100000" y="0"/>
            <a:ext cx="27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Espaço Reservado para Imagem 5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66" name="Imagem 365"/>
          <p:cNvPicPr/>
          <p:nvPr/>
        </p:nvPicPr>
        <p:blipFill>
          <a:blip r:embed="rId4"/>
          <a:stretch/>
        </p:blipFill>
        <p:spPr>
          <a:xfrm rot="21597600">
            <a:off x="541440" y="2317320"/>
            <a:ext cx="8061840" cy="42678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67" name="Gráfico 366"/>
          <p:cNvGraphicFramePr/>
          <p:nvPr/>
        </p:nvGraphicFramePr>
        <p:xfrm>
          <a:off x="5292000" y="184320"/>
          <a:ext cx="5901840" cy="44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7449840" y="900000"/>
            <a:ext cx="3529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>
                <a:solidFill>
                  <a:schemeClr val="accent1"/>
                </a:solidFill>
                <a:latin typeface="Source Sans Pro"/>
              </a:rPr>
              <a:t>Simulação dos sensores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title"/>
          </p:nvPr>
        </p:nvSpPr>
        <p:spPr>
          <a:xfrm>
            <a:off x="8100000" y="0"/>
            <a:ext cx="27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Espaço Reservado para Imagem 8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1" name="Imagem 370"/>
          <p:cNvPicPr/>
          <p:nvPr/>
        </p:nvPicPr>
        <p:blipFill>
          <a:blip r:embed="rId4"/>
          <a:stretch/>
        </p:blipFill>
        <p:spPr>
          <a:xfrm rot="21597600">
            <a:off x="541440" y="1622880"/>
            <a:ext cx="9535680" cy="5047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72" name="Gráfico 371"/>
          <p:cNvGraphicFramePr/>
          <p:nvPr/>
        </p:nvGraphicFramePr>
        <p:xfrm>
          <a:off x="6274080" y="540000"/>
          <a:ext cx="524592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/>
          </p:nvPr>
        </p:nvSpPr>
        <p:spPr>
          <a:xfrm>
            <a:off x="7449840" y="900000"/>
            <a:ext cx="3529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>
                <a:solidFill>
                  <a:schemeClr val="accent1"/>
                </a:solidFill>
                <a:latin typeface="Source Sans Pro"/>
              </a:rPr>
              <a:t>Simulação dos sensores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title"/>
          </p:nvPr>
        </p:nvSpPr>
        <p:spPr>
          <a:xfrm>
            <a:off x="8100000" y="0"/>
            <a:ext cx="27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Espaço Reservado para Imagem 6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376" name="Gráfico 375"/>
          <p:cNvGraphicFramePr/>
          <p:nvPr/>
        </p:nvGraphicFramePr>
        <p:xfrm>
          <a:off x="6660000" y="1440000"/>
          <a:ext cx="5365800" cy="405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77" name="Imagem 376"/>
          <p:cNvPicPr/>
          <p:nvPr/>
        </p:nvPicPr>
        <p:blipFill>
          <a:blip r:embed="rId5"/>
          <a:stretch/>
        </p:blipFill>
        <p:spPr>
          <a:xfrm>
            <a:off x="180000" y="798840"/>
            <a:ext cx="6300000" cy="586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/>
          </p:nvPr>
        </p:nvSpPr>
        <p:spPr>
          <a:xfrm>
            <a:off x="8100000" y="5040000"/>
            <a:ext cx="3529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>
                <a:solidFill>
                  <a:schemeClr val="accent1"/>
                </a:solidFill>
                <a:latin typeface="Source Sans Pro"/>
              </a:rPr>
              <a:t>Simulação dos sensores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title"/>
          </p:nvPr>
        </p:nvSpPr>
        <p:spPr>
          <a:xfrm>
            <a:off x="8638920" y="5388480"/>
            <a:ext cx="27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Espaço Reservado para Imagem 7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81" name="Imagem 380"/>
          <p:cNvPicPr/>
          <p:nvPr/>
        </p:nvPicPr>
        <p:blipFill>
          <a:blip r:embed="rId4"/>
          <a:stretch/>
        </p:blipFill>
        <p:spPr>
          <a:xfrm>
            <a:off x="648000" y="2160000"/>
            <a:ext cx="7273440" cy="4550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82" name="Gráfico 381"/>
          <p:cNvGraphicFramePr/>
          <p:nvPr/>
        </p:nvGraphicFramePr>
        <p:xfrm>
          <a:off x="5688000" y="144000"/>
          <a:ext cx="5906520" cy="445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16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737" y="2431473"/>
            <a:ext cx="5315371" cy="2556164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pt-BR" dirty="0"/>
              <a:t>Perguntas?</a:t>
            </a:r>
            <a:br>
              <a:rPr lang="pt-BR" dirty="0"/>
            </a:br>
            <a:r>
              <a:rPr lang="pt-BR" dirty="0"/>
              <a:t>Agradecemos a Atenção!</a:t>
            </a:r>
            <a:br>
              <a:rPr lang="pt-BR" dirty="0"/>
            </a:br>
            <a:endParaRPr lang="pt-BR" sz="2000" dirty="0"/>
          </a:p>
        </p:txBody>
      </p:sp>
      <p:pic>
        <p:nvPicPr>
          <p:cNvPr id="27" name="Espaço Reservado para Imagem 26" descr="Criança em pé na grama&#10;&#10;Descrição gerada automaticamente com confiança média">
            <a:extLst>
              <a:ext uri="{FF2B5EF4-FFF2-40B4-BE49-F238E27FC236}">
                <a16:creationId xmlns:a16="http://schemas.microsoft.com/office/drawing/2014/main" id="{D244688F-4EA7-D8D4-1E12-18224079AB8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t="17879" b="17879"/>
          <a:stretch>
            <a:fillRect/>
          </a:stretch>
        </p:blipFill>
        <p:spPr/>
      </p:pic>
      <p:pic>
        <p:nvPicPr>
          <p:cNvPr id="31" name="Espaço Reservado para Imagem 30" descr="Tecido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5B0EF849-5835-A89F-00E1-700395B47110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 t="5153" b="51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68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8" y="1553575"/>
            <a:ext cx="4203247" cy="1522269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pt-BR" sz="3600" dirty="0"/>
              <a:t>Equipe </a:t>
            </a:r>
            <a:br>
              <a:rPr lang="pt-BR" dirty="0"/>
            </a:br>
            <a:r>
              <a:rPr lang="pt-BR" dirty="0"/>
              <a:t>squad 1 - loop infinito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65" y="3429000"/>
            <a:ext cx="5273635" cy="2673711"/>
          </a:xfrm>
        </p:spPr>
        <p:txBody>
          <a:bodyPr vert="horz" lIns="0" tIns="45720" rIns="91440" bIns="45720" rtlCol="0" anchor="t">
            <a:normAutofit fontScale="92500" lnSpcReduction="20000"/>
          </a:bodyPr>
          <a:lstStyle/>
          <a:p>
            <a:pPr algn="ctr" rtl="0"/>
            <a:r>
              <a:rPr lang="pt-BR" sz="2200" dirty="0"/>
              <a:t>Anderson Silva Tome</a:t>
            </a:r>
          </a:p>
          <a:p>
            <a:pPr algn="ctr" rtl="0"/>
            <a:r>
              <a:rPr lang="pt-BR" sz="2200" dirty="0"/>
              <a:t>Diego Wendt  Rodrigues</a:t>
            </a:r>
          </a:p>
          <a:p>
            <a:pPr algn="ctr" rtl="0"/>
            <a:r>
              <a:rPr lang="pt-BR" sz="2200" dirty="0"/>
              <a:t>Karla Ciesielski Vida</a:t>
            </a:r>
          </a:p>
          <a:p>
            <a:pPr algn="ctr" rtl="0"/>
            <a:r>
              <a:rPr lang="pt-BR" sz="2200" dirty="0"/>
              <a:t>Matheus Adriano Martins</a:t>
            </a:r>
          </a:p>
          <a:p>
            <a:pPr algn="ctr" rtl="0"/>
            <a:r>
              <a:rPr lang="pt-BR" sz="2200" dirty="0"/>
              <a:t>Tomás Borges de Almeida Cunha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186" y="2903538"/>
            <a:ext cx="3104198" cy="345475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pt-BR" dirty="0"/>
              <a:t>Lacuna do mercado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DB723-F5E2-41A5-84C1-EBDEDA5B2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4141" y="3249013"/>
            <a:ext cx="3103493" cy="3107337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As empresas precisam de plataforma, que auxilia na tomada de decisões e que atenda as suas necessidades .</a:t>
            </a:r>
          </a:p>
          <a:p>
            <a:pPr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EDB7CB-2A17-4C89-8463-567F882F6B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1894" y="2903538"/>
            <a:ext cx="3104198" cy="320381"/>
          </a:xfrm>
        </p:spPr>
        <p:txBody>
          <a:bodyPr rtlCol="0"/>
          <a:lstStyle/>
          <a:p>
            <a:r>
              <a:rPr lang="pt-BR" dirty="0"/>
              <a:t>Custos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8F83235-6CF2-4F43-BEFE-6C0E272FD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2223" y="3249013"/>
            <a:ext cx="3103493" cy="2977616"/>
          </a:xfrm>
        </p:spPr>
        <p:txBody>
          <a:bodyPr rtlCol="0">
            <a:normAutofit/>
          </a:bodyPr>
          <a:lstStyle/>
          <a:p>
            <a:r>
              <a:rPr lang="pt-BR" sz="2000" dirty="0"/>
              <a:t>A falta de uma plataforma consistente gera riscos ao negócio e a perda de oportunidades.</a:t>
            </a:r>
          </a:p>
          <a:p>
            <a:endParaRPr lang="pt-BR" sz="2000" dirty="0"/>
          </a:p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A65DB049-1A50-43CE-907A-2AA792D6F9F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848D4A8-6589-4AB3-B1B2-E5C601B474D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65080" y="2903537"/>
            <a:ext cx="3104198" cy="320381"/>
          </a:xfrm>
        </p:spPr>
        <p:txBody>
          <a:bodyPr rtlCol="0"/>
          <a:lstStyle/>
          <a:p>
            <a:pPr rtl="0"/>
            <a:r>
              <a:rPr lang="pt-BR" dirty="0"/>
              <a:t>Usabilidade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6F09C19-B12A-46BD-ADC9-8A0BA0CACE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54321" y="3249013"/>
            <a:ext cx="3103493" cy="2977616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As empresas querem uma plataforma de alta usabilidade, disponibilidade e manutenibilidade.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11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9776" y="1911451"/>
            <a:ext cx="5042568" cy="345473"/>
          </a:xfrm>
        </p:spPr>
        <p:txBody>
          <a:bodyPr vert="horz" lIns="0" tIns="45720" rIns="91440" bIns="45720" rtlCol="0" anchor="t">
            <a:normAutofit/>
          </a:bodyPr>
          <a:lstStyle/>
          <a:p>
            <a:pPr rtl="0"/>
            <a:r>
              <a:rPr lang="pt-BR" dirty="0"/>
              <a:t>Plataforma PRÓPRIA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B14EA2-CBDF-4C65-9598-93DEDB4C9C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9776" y="2156742"/>
            <a:ext cx="5332853" cy="1050152"/>
          </a:xfrm>
        </p:spPr>
        <p:txBody>
          <a:bodyPr rtlCol="0">
            <a:noAutofit/>
          </a:bodyPr>
          <a:lstStyle/>
          <a:p>
            <a:pPr algn="just" rtl="0"/>
            <a:r>
              <a:rPr lang="pt-BR" sz="2000" dirty="0">
                <a:ea typeface="Calibri" panose="020F0502020204030204" pitchFamily="34" charset="0"/>
              </a:rPr>
              <a:t>Onde captamos os dados de sensores e adicionamos a inteligência necessária para obter</a:t>
            </a:r>
            <a:r>
              <a:rPr lang="pt-BR" sz="2000" dirty="0">
                <a:effectLst/>
                <a:ea typeface="Calibri" panose="020F0502020204030204" pitchFamily="34" charset="0"/>
              </a:rPr>
              <a:t> as necessidades de cada empresa.</a:t>
            </a:r>
          </a:p>
          <a:p>
            <a:pPr rtl="0"/>
            <a:endParaRPr lang="pt-BR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361127"/>
            <a:ext cx="2362200" cy="1110286"/>
          </a:xfrm>
        </p:spPr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8EB4FD15-5553-45C2-B403-92726A0897A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89BFD7D-5F7D-451D-BDB4-C36E0A7A44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33741" y="5238636"/>
            <a:ext cx="5042568" cy="320381"/>
          </a:xfrm>
        </p:spPr>
        <p:txBody>
          <a:bodyPr rtlCol="0"/>
          <a:lstStyle/>
          <a:p>
            <a:pPr rtl="0"/>
            <a:r>
              <a:rPr lang="pt-BR" dirty="0"/>
              <a:t>Fácil de usar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19E19BC-12C6-4F34-8ADE-99486BCBB8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19227" y="5561139"/>
            <a:ext cx="7378221" cy="898034"/>
          </a:xfrm>
        </p:spPr>
        <p:txBody>
          <a:bodyPr rtlCol="0">
            <a:normAutofit fontScale="47500" lnSpcReduction="20000"/>
          </a:bodyPr>
          <a:lstStyle/>
          <a:p>
            <a:pPr rtl="0"/>
            <a:r>
              <a:rPr lang="pt-BR" sz="4200" dirty="0"/>
              <a:t>Plataforma simples, que fornece as empresas as informações necessárias para serem bem-sucedidas na produção.</a:t>
            </a: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0BCF128-16BF-47FB-8300-C056A7A674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23042" y="3946867"/>
            <a:ext cx="5042568" cy="320381"/>
          </a:xfrm>
        </p:spPr>
        <p:txBody>
          <a:bodyPr rtlCol="0"/>
          <a:lstStyle/>
          <a:p>
            <a:pPr rtl="0"/>
            <a:r>
              <a:rPr lang="pt-BR" dirty="0"/>
              <a:t>Economia de custos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9D5723A4-63FA-4038-9604-C74D5B19B6C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26111" y="4267248"/>
            <a:ext cx="7574162" cy="540104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>
                <a:ea typeface="Calibri" panose="020F0502020204030204" pitchFamily="34" charset="0"/>
              </a:rPr>
              <a:t>A</a:t>
            </a:r>
            <a:r>
              <a:rPr lang="pt-BR" sz="2000" dirty="0">
                <a:effectLst/>
                <a:ea typeface="Calibri" panose="020F0502020204030204" pitchFamily="34" charset="0"/>
              </a:rPr>
              <a:t>umentar a confiabilidade e diminuir os custos de produção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9000" y="1408225"/>
            <a:ext cx="5042568" cy="345476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sz="2000" dirty="0"/>
              <a:t>integração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64BC1-DA72-48D5-81A1-C62B430199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34743" y="1694194"/>
            <a:ext cx="6197600" cy="1286053"/>
          </a:xfrm>
        </p:spPr>
        <p:txBody>
          <a:bodyPr rtlCol="0">
            <a:normAutofit fontScale="25000" lnSpcReduction="20000"/>
          </a:bodyPr>
          <a:lstStyle/>
          <a:p>
            <a:r>
              <a:rPr lang="pt-BR" sz="8000" b="0" dirty="0">
                <a:effectLst/>
                <a:ea typeface="Times New Roman" panose="02020603050405020304" pitchFamily="18" charset="0"/>
              </a:rPr>
              <a:t>Nossa plataforma é desenvolvida de forma modular, gerando baixo acoplamento e alto potencial de integração por meio de serviços de API.</a:t>
            </a:r>
            <a:endParaRPr lang="pt-BR" sz="8000" b="1" dirty="0">
              <a:effectLst/>
              <a:ea typeface="Times New Roman" panose="02020603050405020304" pitchFamily="18" charset="0"/>
            </a:endParaRPr>
          </a:p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19" y="266298"/>
            <a:ext cx="4501910" cy="732282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benefícios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18E5D0F5-4C11-47EE-BA9F-DEF2F44DD3D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8D86DE-B923-4D58-B00B-1914FA90B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54862" y="3178339"/>
            <a:ext cx="5430747" cy="320381"/>
          </a:xfrm>
        </p:spPr>
        <p:txBody>
          <a:bodyPr rtlCol="0"/>
          <a:lstStyle/>
          <a:p>
            <a:pPr rtl="0"/>
            <a:r>
              <a:rPr lang="pt-BR" sz="2000" dirty="0"/>
              <a:t>CUSTOMIZÁVEL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71D6DC6-1167-4691-9102-803C951DFE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33257" y="3408356"/>
            <a:ext cx="7358741" cy="819207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>
                <a:ea typeface="Calibri" panose="020F0502020204030204" pitchFamily="34" charset="0"/>
              </a:rPr>
              <a:t>Solução altamente customizável para a necessidade específica do cliente. </a:t>
            </a:r>
            <a:endParaRPr lang="pt-BR" sz="200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F60FE46-C4A2-49EB-9D1E-FEFE2C69E10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68554" y="4519859"/>
            <a:ext cx="5042568" cy="320381"/>
          </a:xfrm>
        </p:spPr>
        <p:txBody>
          <a:bodyPr rtlCol="0"/>
          <a:lstStyle/>
          <a:p>
            <a:pPr rtl="0"/>
            <a:r>
              <a:rPr lang="pt-BR" sz="2000" dirty="0"/>
              <a:t>ANÁLISE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FFD7B4A-6574-4881-83D5-1E45D4054B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6763" y="4717951"/>
            <a:ext cx="8195235" cy="647884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/>
              <a:t>Os dados armazenados podem servir para construção de soluções analíticas para suporte a decisão </a:t>
            </a:r>
          </a:p>
        </p:txBody>
      </p:sp>
      <p:pic>
        <p:nvPicPr>
          <p:cNvPr id="20" name="Espaço Reservado para Imagem 19" descr="Pessoa sentada na grama&#10;&#10;Descrição gerada automaticamente">
            <a:extLst>
              <a:ext uri="{FF2B5EF4-FFF2-40B4-BE49-F238E27FC236}">
                <a16:creationId xmlns:a16="http://schemas.microsoft.com/office/drawing/2014/main" id="{27C9DA1B-78C1-EBBE-D112-D458AB80BAE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l="2431" r="2431"/>
          <a:stretch>
            <a:fillRect/>
          </a:stretch>
        </p:blipFill>
        <p:spPr/>
      </p:pic>
      <p:sp>
        <p:nvSpPr>
          <p:cNvPr id="21" name="Espaço Reservado para Texto 6">
            <a:extLst>
              <a:ext uri="{FF2B5EF4-FFF2-40B4-BE49-F238E27FC236}">
                <a16:creationId xmlns:a16="http://schemas.microsoft.com/office/drawing/2014/main" id="{3FA5C55F-DAA0-EA28-501F-975B2DD4BC10}"/>
              </a:ext>
            </a:extLst>
          </p:cNvPr>
          <p:cNvSpPr txBox="1">
            <a:spLocks/>
          </p:cNvSpPr>
          <p:nvPr/>
        </p:nvSpPr>
        <p:spPr>
          <a:xfrm>
            <a:off x="3574716" y="5838205"/>
            <a:ext cx="5042568" cy="3203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RESPONSIVIDADE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2629C4E3-7552-7E7D-BF8A-E6F0C372EFFF}"/>
              </a:ext>
            </a:extLst>
          </p:cNvPr>
          <p:cNvSpPr txBox="1">
            <a:spLocks/>
          </p:cNvSpPr>
          <p:nvPr/>
        </p:nvSpPr>
        <p:spPr>
          <a:xfrm>
            <a:off x="3222381" y="6051598"/>
            <a:ext cx="8195235" cy="540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  plataforma é capaz de se adaptar em dispositivos mobile ou desktop.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2" grpId="0"/>
      <p:bldP spid="6" grpId="0" build="p"/>
      <p:bldP spid="8" grpId="0" build="p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C6E7B4C-9F2C-459E-B835-5C4DEAB0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9FF96520-E4CE-4EAD-8ABF-1D2297D6B3AA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619" y="1798260"/>
            <a:ext cx="3196772" cy="858579"/>
          </a:xfrm>
        </p:spPr>
        <p:txBody>
          <a:bodyPr rtlCol="0"/>
          <a:lstStyle/>
          <a:p>
            <a:pPr rtl="0"/>
            <a:r>
              <a:rPr lang="pt-BR" sz="3600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113" y="3429000"/>
            <a:ext cx="4545784" cy="257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54760" algn="l"/>
              </a:tabLst>
            </a:pPr>
            <a:r>
              <a:rPr lang="pt-BR" sz="2000" kern="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Planejamento.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54760" algn="l"/>
              </a:tabLst>
            </a:pPr>
            <a:r>
              <a:rPr lang="pt-BR" sz="2000" kern="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Tempo.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54760" algn="l"/>
              </a:tabLst>
            </a:pPr>
            <a:r>
              <a:rPr lang="pt-BR" sz="2000" kern="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Curva de aprendizagem.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254760" algn="l"/>
              </a:tabLst>
            </a:pPr>
            <a:r>
              <a:rPr lang="pt-BR" sz="2000" kern="0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Integração da equipe</a:t>
            </a:r>
            <a:r>
              <a:rPr lang="pt-BR" sz="2000" kern="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dirty="0"/>
          </a:p>
        </p:txBody>
      </p:sp>
      <p:pic>
        <p:nvPicPr>
          <p:cNvPr id="18" name="Imagem 1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94EB089F-133C-C2F1-7001-259CE2E4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5" y="202414"/>
            <a:ext cx="6086474" cy="405027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</p:spTree>
    <p:extLst>
      <p:ext uri="{BB962C8B-B14F-4D97-AF65-F5344CB8AC3E}">
        <p14:creationId xmlns:p14="http://schemas.microsoft.com/office/powerpoint/2010/main" val="36328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8C3C4A8-F198-4008-B069-610BBFEC409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991" y="2197509"/>
            <a:ext cx="4146580" cy="2728452"/>
          </a:xfrm>
        </p:spPr>
        <p:txBody>
          <a:bodyPr rtlCol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pt-BR" dirty="0"/>
              <a:t>Obrigada!</a:t>
            </a:r>
            <a:br>
              <a:rPr lang="pt-BR" dirty="0"/>
            </a:br>
            <a:r>
              <a:rPr lang="pt-BR" sz="2000" dirty="0"/>
              <a:t>E agora começaremos a apresentação técnica</a:t>
            </a:r>
          </a:p>
        </p:txBody>
      </p:sp>
      <p:pic>
        <p:nvPicPr>
          <p:cNvPr id="27" name="Espaço Reservado para Imagem 26" descr="Criança em pé na grama&#10;&#10;Descrição gerada automaticamente com confiança média">
            <a:extLst>
              <a:ext uri="{FF2B5EF4-FFF2-40B4-BE49-F238E27FC236}">
                <a16:creationId xmlns:a16="http://schemas.microsoft.com/office/drawing/2014/main" id="{D244688F-4EA7-D8D4-1E12-18224079AB8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 t="17879" b="17879"/>
          <a:stretch>
            <a:fillRect/>
          </a:stretch>
        </p:blipFill>
        <p:spPr/>
      </p:pic>
      <p:pic>
        <p:nvPicPr>
          <p:cNvPr id="31" name="Espaço Reservado para Imagem 30" descr="Tecido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5B0EF849-5835-A89F-00E1-700395B47110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 t="5153" b="51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8330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6096000" y="1324342"/>
            <a:ext cx="5581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INSTRUÇÕES EMBUTIDAS NO BANCO DE DADOS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title"/>
          </p:nvPr>
        </p:nvSpPr>
        <p:spPr>
          <a:xfrm>
            <a:off x="6838560" y="168120"/>
            <a:ext cx="45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 dirty="0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368335" y="3198142"/>
            <a:ext cx="3629880" cy="319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envio de E-MAILS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4888080" y="3428640"/>
            <a:ext cx="6998040" cy="8186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Possibilidade de habilitar a API para que envie e-mail de confirmação de cadastro e pedido de nova senha.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5038200" y="5112000"/>
            <a:ext cx="5041800" cy="3196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SIMULAÇÃO DOS DADOS DOS SENSORES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/>
          </p:nvPr>
        </p:nvSpPr>
        <p:spPr>
          <a:xfrm>
            <a:off x="3780000" y="5400000"/>
            <a:ext cx="7746120" cy="6472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</a:rPr>
              <a:t>Os dados gerados pelos sensores virtuais são calculados para simularem um ambiente real.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Espaço Reservado para Imagem 1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Espaço Reservado para Texto 1"/>
          <p:cNvSpPr/>
          <p:nvPr/>
        </p:nvSpPr>
        <p:spPr>
          <a:xfrm>
            <a:off x="6029280" y="1669222"/>
            <a:ext cx="611964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O banco de dados possui duas funções embutida em suas configurações (Triggers). 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  <p:bldP spid="339" grpId="0"/>
      <p:bldP spid="340" grpId="0" build="p"/>
      <p:bldP spid="341" grpId="0" build="p"/>
      <p:bldP spid="342" grpId="0" build="p"/>
      <p:bldP spid="343" grpId="0" build="p"/>
      <p:bldP spid="3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/>
          </p:nvPr>
        </p:nvSpPr>
        <p:spPr>
          <a:xfrm>
            <a:off x="6314422" y="1280192"/>
            <a:ext cx="5581800" cy="34488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INSTRUÇÕES EMBUTIDAS NO BANCO DE DADOS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title"/>
          </p:nvPr>
        </p:nvSpPr>
        <p:spPr>
          <a:xfrm>
            <a:off x="6737105" y="162818"/>
            <a:ext cx="4501080" cy="7315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3200" b="0" strike="noStrike" cap="all" spc="-1" dirty="0">
                <a:solidFill>
                  <a:schemeClr val="accent1"/>
                </a:solidFill>
                <a:latin typeface="Source Sans Pro"/>
              </a:rPr>
              <a:t>DIFERENCIAIS</a:t>
            </a:r>
            <a:endParaRPr lang="pt-B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Espaço Reservado para Imagem 2"/>
          <p:cNvSpPr/>
          <p:nvPr/>
        </p:nvSpPr>
        <p:spPr>
          <a:xfrm>
            <a:off x="0" y="0"/>
            <a:ext cx="6694200" cy="6857280"/>
          </a:xfrm>
          <a:custGeom>
            <a:avLst/>
            <a:gdLst>
              <a:gd name="textAreaLeft" fmla="*/ 0 w 6694200"/>
              <a:gd name="textAreaRight" fmla="*/ 6694920 w 66942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Espaço Reservado para Texto 21"/>
          <p:cNvSpPr/>
          <p:nvPr/>
        </p:nvSpPr>
        <p:spPr>
          <a:xfrm>
            <a:off x="5956582" y="1656622"/>
            <a:ext cx="5939640" cy="81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Função para automatizar a desativação de sensores no momento da exclusão.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Retângulo 349"/>
          <p:cNvSpPr/>
          <p:nvPr/>
        </p:nvSpPr>
        <p:spPr>
          <a:xfrm>
            <a:off x="3912360" y="3900992"/>
            <a:ext cx="8279640" cy="28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	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                    Maior confiabilidade dos dados. Reduz a chance de o sistema                            apresentar informações que não refletem a realidade.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      Menos tráfego de dados no sistema.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Maior eficiência no processamento dos dados.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Espaço Reservado para Texto 17"/>
          <p:cNvSpPr/>
          <p:nvPr/>
        </p:nvSpPr>
        <p:spPr>
          <a:xfrm>
            <a:off x="5397806" y="2590625"/>
            <a:ext cx="6694201" cy="10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E7E6E6"/>
                </a:solidFill>
                <a:latin typeface="Source Sans Pro"/>
                <a:ea typeface="Calibri"/>
              </a:rPr>
              <a:t>Função para automatizar a exclusão de sensores vinculados ao um local que acabara de ser excluído. 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Espaço Reservado para Conteúdo 5"/>
          <p:cNvSpPr/>
          <p:nvPr/>
        </p:nvSpPr>
        <p:spPr>
          <a:xfrm>
            <a:off x="5024760" y="3958559"/>
            <a:ext cx="558180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000" b="0" strike="noStrike" cap="all" spc="-1" dirty="0">
                <a:solidFill>
                  <a:schemeClr val="accent1"/>
                </a:solidFill>
                <a:latin typeface="Source Sans Pro"/>
              </a:rPr>
              <a:t>BENEFÍCIOS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build="p"/>
      <p:bldP spid="347" grpId="0"/>
      <p:bldP spid="349" grpId="0"/>
      <p:bldP spid="351" grpId="0"/>
      <p:bldP spid="352" grpId="0"/>
    </p:bldLst>
  </p:timing>
</p:sld>
</file>

<file path=ppt/theme/theme1.xml><?xml version="1.0" encoding="utf-8"?>
<a:theme xmlns:a="http://schemas.openxmlformats.org/drawingml/2006/main" name="Tema do Offic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8847065_TF12041065_Win32" id="{0BC3F30D-8156-4CDF-8DF7-73A46B4DBCFF}" vid="{8D962F32-5A1D-4A3A-8676-A31143C89F7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STEM</Template>
  <TotalTime>1091</TotalTime>
  <Words>528</Words>
  <Application>Microsoft Office PowerPoint</Application>
  <PresentationFormat>Widescreen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Source Sans Pro</vt:lpstr>
      <vt:lpstr>Times New Roman</vt:lpstr>
      <vt:lpstr>Tema do Office</vt:lpstr>
      <vt:lpstr>Apresentação do PowerPoint</vt:lpstr>
      <vt:lpstr>Equipe  squad 1 - loop infinito</vt:lpstr>
      <vt:lpstr>Problema</vt:lpstr>
      <vt:lpstr>Solução</vt:lpstr>
      <vt:lpstr>benefícios</vt:lpstr>
      <vt:lpstr>desafios</vt:lpstr>
      <vt:lpstr>Obrigada! E agora começaremos a apresentação técnica</vt:lpstr>
      <vt:lpstr>DIFERENCIAIS</vt:lpstr>
      <vt:lpstr>DIFERENCIAIS</vt:lpstr>
      <vt:lpstr>DIFERENCIAIS</vt:lpstr>
      <vt:lpstr>DIFERENCIAIS</vt:lpstr>
      <vt:lpstr>DIFERENCIAIS</vt:lpstr>
      <vt:lpstr>DIFERENCIAIS</vt:lpstr>
      <vt:lpstr>DIFERENCIAIS</vt:lpstr>
      <vt:lpstr>DIFERENCIAIS</vt:lpstr>
      <vt:lpstr>Perguntas? Agradecemos a Atenção!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Farm metrics</dc:title>
  <dc:creator>karla ciesielski vida</dc:creator>
  <cp:lastModifiedBy>karla ciesielski vida</cp:lastModifiedBy>
  <cp:revision>7</cp:revision>
  <dcterms:created xsi:type="dcterms:W3CDTF">2023-04-25T03:03:21Z</dcterms:created>
  <dcterms:modified xsi:type="dcterms:W3CDTF">2023-04-26T19:26:15Z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