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6/8/2018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Notación de </a:t>
            </a:r>
            <a:r>
              <a:rPr lang="es-CR" dirty="0" err="1" smtClean="0"/>
              <a:t>laNdau</a:t>
            </a:r>
            <a:endParaRPr lang="en-US" dirty="0"/>
          </a:p>
        </p:txBody>
      </p:sp>
      <p:sp>
        <p:nvSpPr>
          <p:cNvPr id="3" name="Subtítulo 2"/>
          <p:cNvSpPr>
            <a:spLocks noGrp="1"/>
          </p:cNvSpPr>
          <p:nvPr>
            <p:ph type="subTitle" idx="1"/>
          </p:nvPr>
        </p:nvSpPr>
        <p:spPr/>
        <p:txBody>
          <a:bodyPr/>
          <a:lstStyle/>
          <a:p>
            <a:r>
              <a:rPr lang="es-CR" dirty="0" smtClean="0"/>
              <a:t>Carlos </a:t>
            </a:r>
            <a:r>
              <a:rPr lang="es-CR" dirty="0" err="1" smtClean="0"/>
              <a:t>Ulate</a:t>
            </a:r>
            <a:endParaRPr lang="en-US" dirty="0"/>
          </a:p>
        </p:txBody>
      </p:sp>
    </p:spTree>
    <p:extLst>
      <p:ext uri="{BB962C8B-B14F-4D97-AF65-F5344CB8AC3E}">
        <p14:creationId xmlns:p14="http://schemas.microsoft.com/office/powerpoint/2010/main" val="1331959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effectLst/>
              </a:rPr>
              <a:t>O(2</a:t>
            </a:r>
            <a:r>
              <a:rPr lang="en-US" b="1" baseline="30000" dirty="0">
                <a:effectLst/>
              </a:rPr>
              <a:t>n</a:t>
            </a:r>
            <a:r>
              <a:rPr lang="en-US" b="1" dirty="0">
                <a:effectLst/>
              </a:rPr>
              <a:t>): </a:t>
            </a:r>
            <a:r>
              <a:rPr lang="en-US" b="1" dirty="0" err="1">
                <a:effectLst/>
              </a:rPr>
              <a:t>exponencial</a:t>
            </a:r>
            <a:endParaRPr lang="en-US" dirty="0"/>
          </a:p>
        </p:txBody>
      </p:sp>
      <p:sp>
        <p:nvSpPr>
          <p:cNvPr id="3" name="Marcador de contenido 2"/>
          <p:cNvSpPr>
            <a:spLocks noGrp="1"/>
          </p:cNvSpPr>
          <p:nvPr>
            <p:ph sz="quarter" idx="13"/>
          </p:nvPr>
        </p:nvSpPr>
        <p:spPr/>
        <p:txBody>
          <a:bodyPr/>
          <a:lstStyle/>
          <a:p>
            <a:r>
              <a:rPr lang="es-ES" dirty="0">
                <a:effectLst/>
              </a:rPr>
              <a:t>Se trata de funciones que duplican su complejidad con cada elemento añadido al procesamiento. Son algoritmos muy raros pues en condiciones normales no debería ser necesario hacer algo así</a:t>
            </a:r>
            <a:r>
              <a:rPr lang="es-ES" dirty="0" smtClean="0">
                <a:effectLst/>
              </a:rPr>
              <a:t>.</a:t>
            </a:r>
          </a:p>
          <a:p>
            <a:r>
              <a:rPr lang="en-US" dirty="0" err="1">
                <a:effectLst/>
              </a:rPr>
              <a:t>Crece</a:t>
            </a:r>
            <a:r>
              <a:rPr lang="en-US" dirty="0">
                <a:effectLst/>
              </a:rPr>
              <a:t> </a:t>
            </a:r>
            <a:r>
              <a:rPr lang="en-US" dirty="0" smtClean="0">
                <a:effectLst/>
              </a:rPr>
              <a:t>mucho </a:t>
            </a:r>
            <a:r>
              <a:rPr lang="en-US" dirty="0" err="1">
                <a:effectLst/>
              </a:rPr>
              <a:t>más</a:t>
            </a:r>
            <a:r>
              <a:rPr lang="en-US" dirty="0">
                <a:effectLst/>
              </a:rPr>
              <a:t> </a:t>
            </a:r>
            <a:r>
              <a:rPr lang="en-US" dirty="0" err="1" smtClean="0">
                <a:effectLst/>
              </a:rPr>
              <a:t>rápido</a:t>
            </a:r>
            <a:r>
              <a:rPr lang="en-US" dirty="0" smtClean="0">
                <a:effectLst/>
              </a:rPr>
              <a:t> que </a:t>
            </a:r>
            <a:r>
              <a:rPr lang="en-US" dirty="0" err="1" smtClean="0">
                <a:effectLst/>
              </a:rPr>
              <a:t>los</a:t>
            </a:r>
            <a:r>
              <a:rPr lang="en-US" dirty="0" smtClean="0">
                <a:effectLst/>
              </a:rPr>
              <a:t> </a:t>
            </a:r>
            <a:r>
              <a:rPr lang="en-US" dirty="0" err="1" smtClean="0">
                <a:effectLst/>
              </a:rPr>
              <a:t>demas</a:t>
            </a:r>
            <a:r>
              <a:rPr lang="en-US" dirty="0" smtClean="0">
                <a:effectLst/>
              </a:rPr>
              <a:t>.</a:t>
            </a:r>
          </a:p>
          <a:p>
            <a:endParaRPr lang="en-US" dirty="0"/>
          </a:p>
        </p:txBody>
      </p:sp>
    </p:spTree>
    <p:extLst>
      <p:ext uri="{BB962C8B-B14F-4D97-AF65-F5344CB8AC3E}">
        <p14:creationId xmlns:p14="http://schemas.microsoft.com/office/powerpoint/2010/main" val="103988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effectLst/>
              </a:rPr>
              <a:t>O(n</a:t>
            </a:r>
            <a:r>
              <a:rPr lang="en-US" b="1" dirty="0" smtClean="0">
                <a:effectLst/>
              </a:rPr>
              <a:t>!): </a:t>
            </a:r>
            <a:r>
              <a:rPr lang="en-US" b="1" dirty="0" err="1">
                <a:effectLst/>
              </a:rPr>
              <a:t>explosión</a:t>
            </a:r>
            <a:r>
              <a:rPr lang="en-US" b="1" dirty="0">
                <a:effectLst/>
              </a:rPr>
              <a:t> </a:t>
            </a:r>
            <a:r>
              <a:rPr lang="en-US" b="1" dirty="0" err="1">
                <a:effectLst/>
              </a:rPr>
              <a:t>combinatoria</a:t>
            </a:r>
            <a:endParaRPr lang="en-US" dirty="0"/>
          </a:p>
        </p:txBody>
      </p:sp>
      <p:sp>
        <p:nvSpPr>
          <p:cNvPr id="3" name="Marcador de contenido 2"/>
          <p:cNvSpPr>
            <a:spLocks noGrp="1"/>
          </p:cNvSpPr>
          <p:nvPr>
            <p:ph sz="quarter" idx="13"/>
          </p:nvPr>
        </p:nvSpPr>
        <p:spPr/>
        <p:txBody>
          <a:bodyPr/>
          <a:lstStyle/>
          <a:p>
            <a:pPr algn="just"/>
            <a:r>
              <a:rPr lang="es-ES" dirty="0"/>
              <a:t>Un algoritmo que siga esta complejidad es un algoritmo totalmente fallido. Una explosión combinatoria se dispara de tal manera que cuando el conjunto crece un poco, lo normal es que se considere computacionalmente inviable. Solo se suele dar en algoritmos que tratan de resolver algo por la mera fuerza bruta</a:t>
            </a:r>
            <a:r>
              <a:rPr lang="es-ES" dirty="0" smtClean="0"/>
              <a:t>.</a:t>
            </a:r>
          </a:p>
          <a:p>
            <a:pPr algn="just"/>
            <a:r>
              <a:rPr lang="es-ES" dirty="0" smtClean="0"/>
              <a:t>Ejemplos</a:t>
            </a:r>
          </a:p>
          <a:p>
            <a:pPr lvl="1" algn="just"/>
            <a:r>
              <a:rPr lang="es-ES" dirty="0" err="1" smtClean="0"/>
              <a:t>Bogosort</a:t>
            </a:r>
            <a:endParaRPr lang="es-ES" dirty="0" smtClean="0"/>
          </a:p>
          <a:p>
            <a:pPr lvl="1" algn="just"/>
            <a:r>
              <a:rPr lang="es-ES" dirty="0" err="1" smtClean="0"/>
              <a:t>Randomsort</a:t>
            </a:r>
            <a:endParaRPr lang="en-US" dirty="0"/>
          </a:p>
        </p:txBody>
      </p:sp>
    </p:spTree>
    <p:extLst>
      <p:ext uri="{BB962C8B-B14F-4D97-AF65-F5344CB8AC3E}">
        <p14:creationId xmlns:p14="http://schemas.microsoft.com/office/powerpoint/2010/main" val="1741337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348061"/>
            <a:ext cx="10364451" cy="1596177"/>
          </a:xfrm>
        </p:spPr>
        <p:txBody>
          <a:bodyPr/>
          <a:lstStyle/>
          <a:p>
            <a:r>
              <a:rPr lang="es-CR" dirty="0" smtClean="0"/>
              <a:t>Grafico</a:t>
            </a:r>
            <a:endParaRPr lang="en-US" dirty="0"/>
          </a:p>
        </p:txBody>
      </p:sp>
      <p:pic>
        <p:nvPicPr>
          <p:cNvPr id="4" name="Marcador de contenido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04705" y="1447350"/>
            <a:ext cx="7582587" cy="5052190"/>
          </a:xfrm>
        </p:spPr>
      </p:pic>
    </p:spTree>
    <p:extLst>
      <p:ext uri="{BB962C8B-B14F-4D97-AF65-F5344CB8AC3E}">
        <p14:creationId xmlns:p14="http://schemas.microsoft.com/office/powerpoint/2010/main" val="167471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Notación Laudan en estructuras comunes</a:t>
            </a:r>
            <a:endParaRPr lang="en-US" dirty="0"/>
          </a:p>
        </p:txBody>
      </p:sp>
      <p:pic>
        <p:nvPicPr>
          <p:cNvPr id="4" name="Marcador de contenido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21560" y="1787246"/>
            <a:ext cx="7548879" cy="4366841"/>
          </a:xfrm>
        </p:spPr>
      </p:pic>
    </p:spTree>
    <p:extLst>
      <p:ext uri="{BB962C8B-B14F-4D97-AF65-F5344CB8AC3E}">
        <p14:creationId xmlns:p14="http://schemas.microsoft.com/office/powerpoint/2010/main" val="1571354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Notación Laudan </a:t>
            </a:r>
            <a:r>
              <a:rPr lang="es-CR" dirty="0" smtClean="0"/>
              <a:t>en Ordenamientos</a:t>
            </a:r>
            <a:endParaRPr lang="en-US" dirty="0"/>
          </a:p>
        </p:txBody>
      </p:sp>
      <p:pic>
        <p:nvPicPr>
          <p:cNvPr id="4" name="Marcador de contenido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49263" y="1679089"/>
            <a:ext cx="5985180" cy="4781811"/>
          </a:xfrm>
        </p:spPr>
      </p:pic>
    </p:spTree>
    <p:extLst>
      <p:ext uri="{BB962C8B-B14F-4D97-AF65-F5344CB8AC3E}">
        <p14:creationId xmlns:p14="http://schemas.microsoft.com/office/powerpoint/2010/main" val="15209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Definición </a:t>
            </a:r>
            <a:r>
              <a:rPr lang="es-CR" dirty="0" smtClean="0"/>
              <a:t>de la notación de </a:t>
            </a:r>
            <a:r>
              <a:rPr lang="es-CR" dirty="0" err="1" smtClean="0"/>
              <a:t>landau</a:t>
            </a:r>
            <a:r>
              <a:rPr lang="es-CR" dirty="0" smtClean="0"/>
              <a:t> </a:t>
            </a:r>
            <a:r>
              <a:rPr lang="es-CR" dirty="0" smtClean="0"/>
              <a:t>o </a:t>
            </a:r>
            <a:r>
              <a:rPr lang="es-CR" dirty="0" err="1" smtClean="0"/>
              <a:t>big</a:t>
            </a:r>
            <a:r>
              <a:rPr lang="es-CR" dirty="0" smtClean="0"/>
              <a:t>-o</a:t>
            </a:r>
            <a:endParaRPr lang="en-US" dirty="0"/>
          </a:p>
        </p:txBody>
      </p:sp>
      <p:sp>
        <p:nvSpPr>
          <p:cNvPr id="3" name="Marcador de contenido 2"/>
          <p:cNvSpPr>
            <a:spLocks noGrp="1"/>
          </p:cNvSpPr>
          <p:nvPr>
            <p:ph sz="quarter" idx="13"/>
          </p:nvPr>
        </p:nvSpPr>
        <p:spPr/>
        <p:txBody>
          <a:bodyPr/>
          <a:lstStyle/>
          <a:p>
            <a:pPr algn="just"/>
            <a:r>
              <a:rPr lang="es-ES" dirty="0"/>
              <a:t>La notación Big-O nos proporciona una manera de saber cómo se va a comportar un algoritmo en función de los argumentos que le pasemos y la escala de los mismos</a:t>
            </a:r>
            <a:r>
              <a:rPr lang="es-ES" dirty="0" smtClean="0"/>
              <a:t>.</a:t>
            </a:r>
          </a:p>
          <a:p>
            <a:pPr algn="just"/>
            <a:r>
              <a:rPr lang="es-CR" dirty="0" smtClean="0"/>
              <a:t>Se le conoce como notación de </a:t>
            </a:r>
            <a:r>
              <a:rPr lang="es-CR" dirty="0" err="1" smtClean="0"/>
              <a:t>laNdau</a:t>
            </a:r>
            <a:r>
              <a:rPr lang="es-CR" dirty="0" smtClean="0"/>
              <a:t> </a:t>
            </a:r>
            <a:r>
              <a:rPr lang="es-CR" dirty="0" smtClean="0"/>
              <a:t>gracias a su creador </a:t>
            </a:r>
            <a:r>
              <a:rPr lang="en-US" dirty="0">
                <a:effectLst/>
              </a:rPr>
              <a:t>Edmund </a:t>
            </a:r>
            <a:r>
              <a:rPr lang="en-US" dirty="0" smtClean="0">
                <a:effectLst/>
              </a:rPr>
              <a:t>Landau</a:t>
            </a:r>
          </a:p>
          <a:p>
            <a:pPr algn="just"/>
            <a:r>
              <a:rPr lang="es-CR" dirty="0" smtClean="0">
                <a:effectLst/>
              </a:rPr>
              <a:t>Fue desarrollada a principios del siglo pasado</a:t>
            </a:r>
            <a:endParaRPr lang="en-US" dirty="0">
              <a:effectLst/>
            </a:endParaRPr>
          </a:p>
          <a:p>
            <a:endParaRPr lang="en-US" dirty="0"/>
          </a:p>
        </p:txBody>
      </p:sp>
    </p:spTree>
    <p:extLst>
      <p:ext uri="{BB962C8B-B14F-4D97-AF65-F5344CB8AC3E}">
        <p14:creationId xmlns:p14="http://schemas.microsoft.com/office/powerpoint/2010/main" val="3215143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Explicación con ejemplo</a:t>
            </a:r>
            <a:endParaRPr lang="en-US" dirty="0"/>
          </a:p>
        </p:txBody>
      </p:sp>
      <p:sp>
        <p:nvSpPr>
          <p:cNvPr id="3" name="Marcador de contenido 2"/>
          <p:cNvSpPr>
            <a:spLocks noGrp="1"/>
          </p:cNvSpPr>
          <p:nvPr>
            <p:ph sz="quarter" idx="13"/>
          </p:nvPr>
        </p:nvSpPr>
        <p:spPr/>
        <p:txBody>
          <a:bodyPr/>
          <a:lstStyle/>
          <a:p>
            <a:pPr algn="just"/>
            <a:r>
              <a:rPr lang="es-CR" dirty="0" smtClean="0"/>
              <a:t>Imaginemos que </a:t>
            </a:r>
            <a:r>
              <a:rPr lang="es-CR" dirty="0">
                <a:effectLst/>
              </a:rPr>
              <a:t>tenemos una función que dibuja en una gráfica los puntos que le pasemos en una matriz. Su documentación nos dice que su complejidad es O(n). Esto quiere decir, para entendernos, que si pintar 1 punto implica, por ejemplo, 10ms, pintar 2 implicaría 20ms, 3 puntos serían 30ms, etc... O sea, el tiempo necesario para ejecutar la función es función directa y lineal del número de elementos que le pasemos.</a:t>
            </a:r>
            <a:endParaRPr lang="en-US" dirty="0"/>
          </a:p>
        </p:txBody>
      </p:sp>
    </p:spTree>
    <p:extLst>
      <p:ext uri="{BB962C8B-B14F-4D97-AF65-F5344CB8AC3E}">
        <p14:creationId xmlns:p14="http://schemas.microsoft.com/office/powerpoint/2010/main" val="2183862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Tipos de notaciones de laudan</a:t>
            </a:r>
            <a:endParaRPr lang="en-US" dirty="0"/>
          </a:p>
        </p:txBody>
      </p:sp>
      <p:sp>
        <p:nvSpPr>
          <p:cNvPr id="3" name="Marcador de contenido 2"/>
          <p:cNvSpPr>
            <a:spLocks noGrp="1"/>
          </p:cNvSpPr>
          <p:nvPr>
            <p:ph sz="quarter" idx="13"/>
          </p:nvPr>
        </p:nvSpPr>
        <p:spPr/>
        <p:txBody>
          <a:bodyPr/>
          <a:lstStyle/>
          <a:p>
            <a:r>
              <a:rPr lang="en-US" b="1" dirty="0">
                <a:effectLst/>
              </a:rPr>
              <a:t>O(1): </a:t>
            </a:r>
            <a:r>
              <a:rPr lang="en-US" b="1" dirty="0" err="1" smtClean="0">
                <a:effectLst/>
              </a:rPr>
              <a:t>constante</a:t>
            </a:r>
            <a:endParaRPr lang="en-US" b="1" dirty="0" smtClean="0">
              <a:effectLst/>
            </a:endParaRPr>
          </a:p>
          <a:p>
            <a:r>
              <a:rPr lang="en-US" b="1" dirty="0">
                <a:effectLst/>
              </a:rPr>
              <a:t>O(n): </a:t>
            </a:r>
            <a:r>
              <a:rPr lang="en-US" b="1" dirty="0" smtClean="0">
                <a:effectLst/>
              </a:rPr>
              <a:t>lineal</a:t>
            </a:r>
          </a:p>
          <a:p>
            <a:r>
              <a:rPr lang="en-US" b="1" dirty="0">
                <a:effectLst/>
              </a:rPr>
              <a:t>O(log n): </a:t>
            </a:r>
            <a:r>
              <a:rPr lang="en-US" b="1" dirty="0" err="1" smtClean="0">
                <a:effectLst/>
              </a:rPr>
              <a:t>logarítmica</a:t>
            </a:r>
            <a:endParaRPr lang="en-US" b="1" dirty="0" smtClean="0">
              <a:effectLst/>
            </a:endParaRPr>
          </a:p>
          <a:p>
            <a:r>
              <a:rPr lang="en-US" b="1" dirty="0">
                <a:effectLst/>
              </a:rPr>
              <a:t>O(</a:t>
            </a:r>
            <a:r>
              <a:rPr lang="en-US" b="1" dirty="0" err="1">
                <a:effectLst/>
              </a:rPr>
              <a:t>nlogn</a:t>
            </a:r>
            <a:r>
              <a:rPr lang="en-US" b="1" dirty="0" smtClean="0">
                <a:effectLst/>
              </a:rPr>
              <a:t>)</a:t>
            </a:r>
          </a:p>
          <a:p>
            <a:r>
              <a:rPr lang="en-US" b="1" dirty="0">
                <a:effectLst/>
              </a:rPr>
              <a:t>O(n</a:t>
            </a:r>
            <a:r>
              <a:rPr lang="en-US" b="1" baseline="30000" dirty="0">
                <a:effectLst/>
              </a:rPr>
              <a:t>2</a:t>
            </a:r>
            <a:r>
              <a:rPr lang="en-US" b="1" dirty="0">
                <a:effectLst/>
              </a:rPr>
              <a:t>): </a:t>
            </a:r>
            <a:r>
              <a:rPr lang="en-US" b="1" dirty="0" err="1" smtClean="0">
                <a:effectLst/>
              </a:rPr>
              <a:t>cuadrática</a:t>
            </a:r>
            <a:endParaRPr lang="en-US" b="1" dirty="0" smtClean="0">
              <a:effectLst/>
            </a:endParaRPr>
          </a:p>
          <a:p>
            <a:r>
              <a:rPr lang="en-US" b="1" dirty="0">
                <a:effectLst/>
              </a:rPr>
              <a:t>O(2</a:t>
            </a:r>
            <a:r>
              <a:rPr lang="en-US" b="1" baseline="30000" dirty="0">
                <a:effectLst/>
              </a:rPr>
              <a:t>n</a:t>
            </a:r>
            <a:r>
              <a:rPr lang="en-US" b="1" dirty="0">
                <a:effectLst/>
              </a:rPr>
              <a:t>): </a:t>
            </a:r>
            <a:r>
              <a:rPr lang="en-US" b="1" dirty="0" err="1" smtClean="0">
                <a:effectLst/>
              </a:rPr>
              <a:t>exponencial</a:t>
            </a:r>
            <a:endParaRPr lang="en-US" b="1" dirty="0" smtClean="0">
              <a:effectLst/>
            </a:endParaRPr>
          </a:p>
          <a:p>
            <a:r>
              <a:rPr lang="en-US" b="1" dirty="0">
                <a:effectLst/>
              </a:rPr>
              <a:t>O(n!); </a:t>
            </a:r>
            <a:r>
              <a:rPr lang="en-US" b="1" dirty="0" err="1">
                <a:effectLst/>
              </a:rPr>
              <a:t>explosión</a:t>
            </a:r>
            <a:r>
              <a:rPr lang="en-US" b="1" dirty="0">
                <a:effectLst/>
              </a:rPr>
              <a:t> </a:t>
            </a:r>
            <a:r>
              <a:rPr lang="en-US" b="1" dirty="0" err="1">
                <a:effectLst/>
              </a:rPr>
              <a:t>combinatoria</a:t>
            </a:r>
            <a:endParaRPr lang="en-US" dirty="0"/>
          </a:p>
        </p:txBody>
      </p:sp>
    </p:spTree>
    <p:extLst>
      <p:ext uri="{BB962C8B-B14F-4D97-AF65-F5344CB8AC3E}">
        <p14:creationId xmlns:p14="http://schemas.microsoft.com/office/powerpoint/2010/main" val="4111838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effectLst/>
              </a:rPr>
              <a:t>O(1): </a:t>
            </a:r>
            <a:r>
              <a:rPr lang="en-US" b="1" dirty="0" err="1" smtClean="0">
                <a:effectLst/>
              </a:rPr>
              <a:t>constante</a:t>
            </a:r>
            <a:endParaRPr lang="en-US" dirty="0"/>
          </a:p>
        </p:txBody>
      </p:sp>
      <p:sp>
        <p:nvSpPr>
          <p:cNvPr id="3" name="Marcador de contenido 2"/>
          <p:cNvSpPr>
            <a:spLocks noGrp="1"/>
          </p:cNvSpPr>
          <p:nvPr>
            <p:ph sz="quarter" idx="13"/>
          </p:nvPr>
        </p:nvSpPr>
        <p:spPr>
          <a:xfrm>
            <a:off x="913775" y="1931359"/>
            <a:ext cx="10363826" cy="3516404"/>
          </a:xfrm>
        </p:spPr>
        <p:txBody>
          <a:bodyPr>
            <a:normAutofit fontScale="92500" lnSpcReduction="20000"/>
          </a:bodyPr>
          <a:lstStyle/>
          <a:p>
            <a:r>
              <a:rPr lang="es-ES" dirty="0">
                <a:effectLst/>
              </a:rPr>
              <a:t>La operación no depende del tamaño de los datos. Es el caso ideal, pero a la vez probablemente el menos frecuente. No se ve en la gráfica de más abajo porque la logarítmica le pasa justo por encima y la tapa</a:t>
            </a:r>
            <a:r>
              <a:rPr lang="es-ES" dirty="0" smtClean="0">
                <a:effectLst/>
              </a:rPr>
              <a:t>.</a:t>
            </a:r>
          </a:p>
          <a:p>
            <a:r>
              <a:rPr lang="es-ES" dirty="0">
                <a:effectLst/>
              </a:rPr>
              <a:t>Todos aquellos algoritmos que responden en un tiempo constante, sea cual sea la talla del problema. Son los que aplican alguna fórmula sencilla, por ejemplo, hallar el máximo de dos </a:t>
            </a:r>
            <a:r>
              <a:rPr lang="es-ES" dirty="0" smtClean="0">
                <a:effectLst/>
              </a:rPr>
              <a:t>valores</a:t>
            </a:r>
          </a:p>
          <a:p>
            <a:r>
              <a:rPr lang="es-ES" dirty="0" smtClean="0">
                <a:effectLst/>
              </a:rPr>
              <a:t>Operaciones elementales</a:t>
            </a:r>
          </a:p>
          <a:p>
            <a:r>
              <a:rPr lang="es-CR" dirty="0" smtClean="0"/>
              <a:t>Ejemplos:</a:t>
            </a:r>
          </a:p>
          <a:p>
            <a:pPr lvl="1"/>
            <a:r>
              <a:rPr lang="es-CR" dirty="0" smtClean="0"/>
              <a:t>MAX</a:t>
            </a:r>
          </a:p>
          <a:p>
            <a:pPr lvl="1"/>
            <a:r>
              <a:rPr lang="es-CR" dirty="0" smtClean="0"/>
              <a:t>MIN</a:t>
            </a:r>
          </a:p>
          <a:p>
            <a:pPr marL="457200" lvl="1" indent="0">
              <a:buNone/>
            </a:pPr>
            <a:endParaRPr lang="es-CR" dirty="0" smtClean="0"/>
          </a:p>
          <a:p>
            <a:pPr lvl="1"/>
            <a:endParaRPr lang="es-CR" dirty="0" smtClean="0"/>
          </a:p>
        </p:txBody>
      </p:sp>
    </p:spTree>
    <p:extLst>
      <p:ext uri="{BB962C8B-B14F-4D97-AF65-F5344CB8AC3E}">
        <p14:creationId xmlns:p14="http://schemas.microsoft.com/office/powerpoint/2010/main" val="2053901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effectLst/>
              </a:rPr>
              <a:t>O(n): </a:t>
            </a:r>
            <a:r>
              <a:rPr lang="en-US" b="1" dirty="0" smtClean="0">
                <a:effectLst/>
              </a:rPr>
              <a:t>lineal</a:t>
            </a:r>
            <a:endParaRPr lang="en-US" dirty="0"/>
          </a:p>
        </p:txBody>
      </p:sp>
      <p:sp>
        <p:nvSpPr>
          <p:cNvPr id="3" name="Marcador de contenido 2"/>
          <p:cNvSpPr>
            <a:spLocks noGrp="1"/>
          </p:cNvSpPr>
          <p:nvPr>
            <p:ph sz="quarter" idx="13"/>
          </p:nvPr>
        </p:nvSpPr>
        <p:spPr/>
        <p:txBody>
          <a:bodyPr/>
          <a:lstStyle/>
          <a:p>
            <a:r>
              <a:rPr lang="es-CR" dirty="0">
                <a:effectLst/>
              </a:rPr>
              <a:t>El tiempo de ejecución es directamente proporcional al tamaño de los datos. Crece en una línea recta.</a:t>
            </a:r>
            <a:endParaRPr lang="en-US" dirty="0">
              <a:effectLst/>
            </a:endParaRPr>
          </a:p>
          <a:p>
            <a:r>
              <a:rPr lang="es-ES" dirty="0">
                <a:effectLst/>
              </a:rPr>
              <a:t>El tiempo crece linealmente con respecto a la talla</a:t>
            </a:r>
            <a:r>
              <a:rPr lang="es-ES" dirty="0" smtClean="0"/>
              <a:t>. </a:t>
            </a:r>
          </a:p>
          <a:p>
            <a:r>
              <a:rPr lang="es-CR" dirty="0" smtClean="0"/>
              <a:t>Ejemplos</a:t>
            </a:r>
          </a:p>
          <a:p>
            <a:pPr lvl="1"/>
            <a:r>
              <a:rPr lang="en-US" dirty="0">
                <a:effectLst/>
              </a:rPr>
              <a:t>Bucket sort</a:t>
            </a:r>
            <a:endParaRPr lang="en-US" dirty="0"/>
          </a:p>
        </p:txBody>
      </p:sp>
    </p:spTree>
    <p:extLst>
      <p:ext uri="{BB962C8B-B14F-4D97-AF65-F5344CB8AC3E}">
        <p14:creationId xmlns:p14="http://schemas.microsoft.com/office/powerpoint/2010/main" val="2221376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effectLst/>
              </a:rPr>
              <a:t>O(log n): </a:t>
            </a:r>
            <a:r>
              <a:rPr lang="en-US" b="1" dirty="0" err="1" smtClean="0">
                <a:effectLst/>
              </a:rPr>
              <a:t>logarítmica</a:t>
            </a:r>
            <a:endParaRPr lang="en-US" dirty="0"/>
          </a:p>
        </p:txBody>
      </p:sp>
      <p:sp>
        <p:nvSpPr>
          <p:cNvPr id="3" name="Marcador de contenido 2"/>
          <p:cNvSpPr>
            <a:spLocks noGrp="1"/>
          </p:cNvSpPr>
          <p:nvPr>
            <p:ph sz="quarter" idx="13"/>
          </p:nvPr>
        </p:nvSpPr>
        <p:spPr/>
        <p:txBody>
          <a:bodyPr>
            <a:normAutofit/>
          </a:bodyPr>
          <a:lstStyle/>
          <a:p>
            <a:r>
              <a:rPr lang="es-ES" dirty="0">
                <a:effectLst/>
              </a:rPr>
              <a:t>por regla general se asocia con algoritmos que "trocean" el problema para </a:t>
            </a:r>
            <a:r>
              <a:rPr lang="es-ES" dirty="0" smtClean="0">
                <a:effectLst/>
              </a:rPr>
              <a:t>abordarlo</a:t>
            </a:r>
          </a:p>
          <a:p>
            <a:r>
              <a:rPr lang="es-ES" dirty="0"/>
              <a:t>normalmente están bien considerados, ya que implican que un bucle realiza menos iteraciones que la talla del problema, lo cual no suele ser muy </a:t>
            </a:r>
            <a:r>
              <a:rPr lang="es-ES" dirty="0" smtClean="0"/>
              <a:t>común.</a:t>
            </a:r>
          </a:p>
          <a:p>
            <a:endParaRPr lang="es-ES" dirty="0" smtClean="0"/>
          </a:p>
        </p:txBody>
      </p:sp>
    </p:spTree>
    <p:extLst>
      <p:ext uri="{BB962C8B-B14F-4D97-AF65-F5344CB8AC3E}">
        <p14:creationId xmlns:p14="http://schemas.microsoft.com/office/powerpoint/2010/main" val="98734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effectLst/>
              </a:rPr>
              <a:t>O(</a:t>
            </a:r>
            <a:r>
              <a:rPr lang="en-US" b="1" dirty="0" err="1">
                <a:effectLst/>
              </a:rPr>
              <a:t>nlogn</a:t>
            </a:r>
            <a:r>
              <a:rPr lang="en-US" b="1" dirty="0" smtClean="0">
                <a:effectLst/>
              </a:rPr>
              <a:t>)</a:t>
            </a:r>
            <a:endParaRPr lang="en-US" dirty="0"/>
          </a:p>
        </p:txBody>
      </p:sp>
      <p:sp>
        <p:nvSpPr>
          <p:cNvPr id="3" name="Marcador de contenido 2"/>
          <p:cNvSpPr>
            <a:spLocks noGrp="1"/>
          </p:cNvSpPr>
          <p:nvPr>
            <p:ph sz="quarter" idx="13"/>
          </p:nvPr>
        </p:nvSpPr>
        <p:spPr>
          <a:xfrm>
            <a:off x="913775" y="1993605"/>
            <a:ext cx="10363826" cy="3685978"/>
          </a:xfrm>
        </p:spPr>
        <p:txBody>
          <a:bodyPr>
            <a:normAutofit fontScale="85000" lnSpcReduction="20000"/>
          </a:bodyPr>
          <a:lstStyle/>
          <a:p>
            <a:r>
              <a:rPr lang="es-ES" dirty="0" smtClean="0">
                <a:effectLst/>
              </a:rPr>
              <a:t>En </a:t>
            </a:r>
            <a:r>
              <a:rPr lang="es-ES" dirty="0">
                <a:effectLst/>
              </a:rPr>
              <a:t>este caso se trata de funciones similares a las anteriores, pero que rompen el problema en varios trozos por cada elemento, volviendo a recomponer información tras la ejecución de cada "trozo</a:t>
            </a:r>
            <a:r>
              <a:rPr lang="es-ES" dirty="0" smtClean="0">
                <a:effectLst/>
              </a:rPr>
              <a:t>".</a:t>
            </a:r>
          </a:p>
          <a:p>
            <a:r>
              <a:rPr lang="es-ES" dirty="0">
                <a:effectLst/>
              </a:rPr>
              <a:t>Es un orden relativamente bueno, porque la mayor parte de los algoritmos tienen un orden superior</a:t>
            </a:r>
            <a:r>
              <a:rPr lang="es-ES" dirty="0" smtClean="0">
                <a:effectLst/>
              </a:rPr>
              <a:t>.</a:t>
            </a:r>
          </a:p>
          <a:p>
            <a:r>
              <a:rPr lang="es-ES" dirty="0" smtClean="0">
                <a:effectLst/>
              </a:rPr>
              <a:t>Ejemplos</a:t>
            </a:r>
          </a:p>
          <a:p>
            <a:pPr lvl="1"/>
            <a:r>
              <a:rPr lang="en-US" dirty="0">
                <a:effectLst/>
              </a:rPr>
              <a:t>Merge </a:t>
            </a:r>
            <a:r>
              <a:rPr lang="en-US" dirty="0" smtClean="0">
                <a:effectLst/>
              </a:rPr>
              <a:t>sort</a:t>
            </a:r>
          </a:p>
          <a:p>
            <a:pPr lvl="1"/>
            <a:r>
              <a:rPr lang="en-US" dirty="0">
                <a:effectLst/>
              </a:rPr>
              <a:t>Binary tree </a:t>
            </a:r>
            <a:r>
              <a:rPr lang="en-US" dirty="0" smtClean="0">
                <a:effectLst/>
              </a:rPr>
              <a:t>sort</a:t>
            </a:r>
          </a:p>
          <a:p>
            <a:pPr lvl="1"/>
            <a:r>
              <a:rPr lang="es-CR" dirty="0" err="1" smtClean="0">
                <a:effectLst/>
              </a:rPr>
              <a:t>Comb</a:t>
            </a:r>
            <a:r>
              <a:rPr lang="es-CR" dirty="0" smtClean="0">
                <a:effectLst/>
              </a:rPr>
              <a:t> </a:t>
            </a:r>
            <a:r>
              <a:rPr lang="es-CR" dirty="0" err="1" smtClean="0">
                <a:effectLst/>
              </a:rPr>
              <a:t>Sort</a:t>
            </a:r>
            <a:endParaRPr lang="es-CR" dirty="0">
              <a:effectLst/>
            </a:endParaRPr>
          </a:p>
          <a:p>
            <a:pPr lvl="1"/>
            <a:r>
              <a:rPr lang="en-US" dirty="0" smtClean="0">
                <a:effectLst/>
              </a:rPr>
              <a:t>Heapsort</a:t>
            </a:r>
          </a:p>
          <a:p>
            <a:pPr lvl="1"/>
            <a:r>
              <a:rPr lang="es-CR" dirty="0" err="1" smtClean="0">
                <a:effectLst/>
              </a:rPr>
              <a:t>SmoothSort</a:t>
            </a:r>
            <a:endParaRPr lang="es-CR" dirty="0" smtClean="0">
              <a:effectLst/>
            </a:endParaRPr>
          </a:p>
          <a:p>
            <a:pPr lvl="1"/>
            <a:r>
              <a:rPr lang="es-CR" dirty="0" err="1" smtClean="0">
                <a:effectLst/>
              </a:rPr>
              <a:t>QuickSort</a:t>
            </a:r>
            <a:endParaRPr lang="en-US" dirty="0" smtClean="0">
              <a:effectLst/>
            </a:endParaRPr>
          </a:p>
          <a:p>
            <a:pPr lvl="1"/>
            <a:endParaRPr lang="en-US" dirty="0"/>
          </a:p>
        </p:txBody>
      </p:sp>
    </p:spTree>
    <p:extLst>
      <p:ext uri="{BB962C8B-B14F-4D97-AF65-F5344CB8AC3E}">
        <p14:creationId xmlns:p14="http://schemas.microsoft.com/office/powerpoint/2010/main" val="191248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effectLst/>
              </a:rPr>
              <a:t>O(n</a:t>
            </a:r>
            <a:r>
              <a:rPr lang="en-US" b="1" baseline="30000" dirty="0">
                <a:effectLst/>
              </a:rPr>
              <a:t>2</a:t>
            </a:r>
            <a:r>
              <a:rPr lang="en-US" b="1" dirty="0" smtClean="0">
                <a:effectLst/>
              </a:rPr>
              <a:t>): </a:t>
            </a:r>
            <a:r>
              <a:rPr lang="en-US" b="1" dirty="0" err="1" smtClean="0">
                <a:effectLst/>
              </a:rPr>
              <a:t>cuadrática</a:t>
            </a:r>
            <a:endParaRPr lang="en-US" dirty="0"/>
          </a:p>
        </p:txBody>
      </p:sp>
      <p:sp>
        <p:nvSpPr>
          <p:cNvPr id="3" name="Marcador de contenido 2"/>
          <p:cNvSpPr>
            <a:spLocks noGrp="1"/>
          </p:cNvSpPr>
          <p:nvPr>
            <p:ph sz="quarter" idx="13"/>
          </p:nvPr>
        </p:nvSpPr>
        <p:spPr>
          <a:xfrm>
            <a:off x="913775" y="1954968"/>
            <a:ext cx="10363826" cy="3892040"/>
          </a:xfrm>
        </p:spPr>
        <p:txBody>
          <a:bodyPr>
            <a:normAutofit fontScale="92500" lnSpcReduction="10000"/>
          </a:bodyPr>
          <a:lstStyle/>
          <a:p>
            <a:pPr algn="just"/>
            <a:r>
              <a:rPr lang="es-ES" dirty="0">
                <a:effectLst/>
              </a:rPr>
              <a:t>Es típico de algoritmos que necesitan realizar una iteración por todos los elementos en cada uno de los elementos a procesar</a:t>
            </a:r>
            <a:r>
              <a:rPr lang="es-ES" dirty="0" smtClean="0">
                <a:effectLst/>
              </a:rPr>
              <a:t>.</a:t>
            </a:r>
          </a:p>
          <a:p>
            <a:pPr algn="just"/>
            <a:r>
              <a:rPr lang="es-ES" dirty="0">
                <a:effectLst/>
              </a:rPr>
              <a:t>Si tuviese que hacer la iteración más de una vez serían de complejidad O(n</a:t>
            </a:r>
            <a:r>
              <a:rPr lang="es-ES" baseline="30000" dirty="0">
                <a:effectLst/>
              </a:rPr>
              <a:t>3</a:t>
            </a:r>
            <a:r>
              <a:rPr lang="es-ES" dirty="0">
                <a:effectLst/>
              </a:rPr>
              <a:t>), O(n</a:t>
            </a:r>
            <a:r>
              <a:rPr lang="es-ES" baseline="30000" dirty="0">
                <a:effectLst/>
              </a:rPr>
              <a:t>4</a:t>
            </a:r>
            <a:r>
              <a:rPr lang="es-ES" dirty="0">
                <a:effectLst/>
              </a:rPr>
              <a:t>), etc... pero se trata de casos muy raros y poco optimizados</a:t>
            </a:r>
            <a:r>
              <a:rPr lang="es-ES" dirty="0" smtClean="0">
                <a:effectLst/>
              </a:rPr>
              <a:t>.</a:t>
            </a:r>
          </a:p>
          <a:p>
            <a:pPr algn="just"/>
            <a:r>
              <a:rPr lang="es-ES" dirty="0" smtClean="0">
                <a:effectLst/>
              </a:rPr>
              <a:t>Ejemplos</a:t>
            </a:r>
          </a:p>
          <a:p>
            <a:pPr lvl="1" algn="just"/>
            <a:r>
              <a:rPr lang="en-US" dirty="0" err="1" smtClean="0">
                <a:effectLst/>
              </a:rPr>
              <a:t>Bubblesort</a:t>
            </a:r>
            <a:endParaRPr lang="en-US" dirty="0" smtClean="0">
              <a:effectLst/>
            </a:endParaRPr>
          </a:p>
          <a:p>
            <a:pPr lvl="1" algn="just"/>
            <a:r>
              <a:rPr lang="en-US" dirty="0">
                <a:effectLst/>
              </a:rPr>
              <a:t>Cocktail </a:t>
            </a:r>
            <a:r>
              <a:rPr lang="en-US" dirty="0" smtClean="0">
                <a:effectLst/>
              </a:rPr>
              <a:t>sort</a:t>
            </a:r>
          </a:p>
          <a:p>
            <a:pPr lvl="1" algn="just"/>
            <a:r>
              <a:rPr lang="es-CR" dirty="0" err="1" smtClean="0">
                <a:effectLst/>
              </a:rPr>
              <a:t>Distribution</a:t>
            </a:r>
            <a:r>
              <a:rPr lang="es-CR" dirty="0" smtClean="0">
                <a:effectLst/>
              </a:rPr>
              <a:t> </a:t>
            </a:r>
            <a:r>
              <a:rPr lang="es-CR" dirty="0" err="1" smtClean="0">
                <a:effectLst/>
              </a:rPr>
              <a:t>Sort</a:t>
            </a:r>
            <a:r>
              <a:rPr lang="es-CR" dirty="0" smtClean="0">
                <a:effectLst/>
              </a:rPr>
              <a:t> (recursiva es n</a:t>
            </a:r>
            <a:r>
              <a:rPr lang="es-CR" b="1" baseline="30000" dirty="0">
                <a:effectLst/>
                <a:latin typeface="+mj-lt"/>
                <a:ea typeface="+mj-ea"/>
                <a:cs typeface="+mj-cs"/>
              </a:rPr>
              <a:t>3</a:t>
            </a:r>
            <a:r>
              <a:rPr lang="es-CR" dirty="0" smtClean="0">
                <a:effectLst/>
              </a:rPr>
              <a:t>)</a:t>
            </a:r>
          </a:p>
          <a:p>
            <a:pPr lvl="1" algn="just"/>
            <a:r>
              <a:rPr lang="es-CR" dirty="0" err="1" smtClean="0">
                <a:effectLst/>
              </a:rPr>
              <a:t>Gnome</a:t>
            </a:r>
            <a:r>
              <a:rPr lang="es-CR" dirty="0" smtClean="0">
                <a:effectLst/>
              </a:rPr>
              <a:t> </a:t>
            </a:r>
            <a:r>
              <a:rPr lang="es-CR" dirty="0" err="1" smtClean="0">
                <a:effectLst/>
              </a:rPr>
              <a:t>Sort</a:t>
            </a:r>
            <a:endParaRPr lang="es-CR" dirty="0" smtClean="0">
              <a:effectLst/>
            </a:endParaRPr>
          </a:p>
          <a:p>
            <a:pPr lvl="1" algn="just"/>
            <a:r>
              <a:rPr lang="es-CR" dirty="0" err="1" smtClean="0">
                <a:effectLst/>
              </a:rPr>
              <a:t>Selection</a:t>
            </a:r>
            <a:r>
              <a:rPr lang="es-CR" dirty="0" smtClean="0">
                <a:effectLst/>
              </a:rPr>
              <a:t> </a:t>
            </a:r>
            <a:r>
              <a:rPr lang="es-CR" dirty="0" err="1" smtClean="0">
                <a:effectLst/>
              </a:rPr>
              <a:t>sort</a:t>
            </a:r>
            <a:endParaRPr lang="en-US" dirty="0"/>
          </a:p>
        </p:txBody>
      </p:sp>
    </p:spTree>
    <p:extLst>
      <p:ext uri="{BB962C8B-B14F-4D97-AF65-F5344CB8AC3E}">
        <p14:creationId xmlns:p14="http://schemas.microsoft.com/office/powerpoint/2010/main" val="3738030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TM04033925[[fn=Gota]]</Template>
  <TotalTime>1470</TotalTime>
  <Words>598</Words>
  <Application>Microsoft Office PowerPoint</Application>
  <PresentationFormat>Panorámica</PresentationFormat>
  <Paragraphs>61</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Tw Cen MT</vt:lpstr>
      <vt:lpstr>Gota</vt:lpstr>
      <vt:lpstr>Notación de laNdau</vt:lpstr>
      <vt:lpstr>Definición de la notación de landau o big-o</vt:lpstr>
      <vt:lpstr>Explicación con ejemplo</vt:lpstr>
      <vt:lpstr>Tipos de notaciones de laudan</vt:lpstr>
      <vt:lpstr>O(1): constante</vt:lpstr>
      <vt:lpstr>O(n): lineal</vt:lpstr>
      <vt:lpstr>O(log n): logarítmica</vt:lpstr>
      <vt:lpstr>O(nlogn)</vt:lpstr>
      <vt:lpstr>O(n2): cuadrática</vt:lpstr>
      <vt:lpstr>O(2n): exponencial</vt:lpstr>
      <vt:lpstr>O(n!): explosión combinatoria</vt:lpstr>
      <vt:lpstr>Grafico</vt:lpstr>
      <vt:lpstr>Notación Laudan en estructuras comunes</vt:lpstr>
      <vt:lpstr>Notación Laudan en Ordenamientos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Notación de laudan</dc:title>
  <dc:creator>Desarrollo Crux</dc:creator>
  <cp:lastModifiedBy>Randald Alfonso Rodriguez Rodriguez</cp:lastModifiedBy>
  <cp:revision>17</cp:revision>
  <dcterms:created xsi:type="dcterms:W3CDTF">2018-03-20T15:51:36Z</dcterms:created>
  <dcterms:modified xsi:type="dcterms:W3CDTF">2018-06-08T21:14:27Z</dcterms:modified>
</cp:coreProperties>
</file>