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65" r:id="rId5"/>
    <p:sldId id="258" r:id="rId6"/>
    <p:sldId id="267" r:id="rId7"/>
    <p:sldId id="259" r:id="rId8"/>
    <p:sldId id="260" r:id="rId9"/>
    <p:sldId id="268" r:id="rId10"/>
    <p:sldId id="269" r:id="rId11"/>
    <p:sldId id="270" r:id="rId12"/>
    <p:sldId id="261" r:id="rId13"/>
    <p:sldId id="266" r:id="rId14"/>
    <p:sldId id="271" r:id="rId15"/>
    <p:sldId id="280" r:id="rId16"/>
    <p:sldId id="282" r:id="rId17"/>
    <p:sldId id="281" r:id="rId18"/>
    <p:sldId id="272" r:id="rId19"/>
    <p:sldId id="283" r:id="rId20"/>
    <p:sldId id="279" r:id="rId21"/>
    <p:sldId id="276" r:id="rId22"/>
    <p:sldId id="278" r:id="rId23"/>
    <p:sldId id="277" r:id="rId24"/>
    <p:sldId id="274" r:id="rId25"/>
    <p:sldId id="275" r:id="rId26"/>
    <p:sldId id="273" r:id="rId27"/>
    <p:sldId id="262" r:id="rId28"/>
    <p:sldId id="284" r:id="rId29"/>
    <p:sldId id="285" r:id="rId30"/>
    <p:sldId id="286" r:id="rId31"/>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4AB48D1-FCAC-428B-B984-BD83649F2E7D}" type="datetimeFigureOut">
              <a:rPr lang="es-CR" smtClean="0"/>
              <a:t>21/3/2018</a:t>
            </a:fld>
            <a:endParaRPr lang="es-CR"/>
          </a:p>
        </p:txBody>
      </p:sp>
      <p:sp>
        <p:nvSpPr>
          <p:cNvPr id="5" name="Footer Placeholder 4"/>
          <p:cNvSpPr>
            <a:spLocks noGrp="1"/>
          </p:cNvSpPr>
          <p:nvPr>
            <p:ph type="ftr" sz="quarter" idx="11"/>
          </p:nvPr>
        </p:nvSpPr>
        <p:spPr>
          <a:xfrm>
            <a:off x="1876424" y="5410201"/>
            <a:ext cx="5124886" cy="365125"/>
          </a:xfrm>
        </p:spPr>
        <p:txBody>
          <a:bodyPr/>
          <a:lstStyle/>
          <a:p>
            <a:endParaRPr lang="es-CR"/>
          </a:p>
        </p:txBody>
      </p:sp>
      <p:sp>
        <p:nvSpPr>
          <p:cNvPr id="6" name="Slide Number Placeholder 5"/>
          <p:cNvSpPr>
            <a:spLocks noGrp="1"/>
          </p:cNvSpPr>
          <p:nvPr>
            <p:ph type="sldNum" sz="quarter" idx="12"/>
          </p:nvPr>
        </p:nvSpPr>
        <p:spPr>
          <a:xfrm>
            <a:off x="9896911" y="5410199"/>
            <a:ext cx="771089" cy="365125"/>
          </a:xfrm>
        </p:spPr>
        <p:txBody>
          <a:bodyPr/>
          <a:lstStyle/>
          <a:p>
            <a:fld id="{79A9473F-8A38-4812-A304-BAA3E0132BED}" type="slidenum">
              <a:rPr lang="es-CR" smtClean="0"/>
              <a:t>‹Nº›</a:t>
            </a:fld>
            <a:endParaRPr lang="es-CR"/>
          </a:p>
        </p:txBody>
      </p:sp>
    </p:spTree>
    <p:extLst>
      <p:ext uri="{BB962C8B-B14F-4D97-AF65-F5344CB8AC3E}">
        <p14:creationId xmlns:p14="http://schemas.microsoft.com/office/powerpoint/2010/main" val="129721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4AB48D1-FCAC-428B-B984-BD83649F2E7D}" type="datetimeFigureOut">
              <a:rPr lang="es-CR" smtClean="0"/>
              <a:t>21/3/2018</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9A9473F-8A38-4812-A304-BAA3E0132BED}" type="slidenum">
              <a:rPr lang="es-CR" smtClean="0"/>
              <a:t>‹Nº›</a:t>
            </a:fld>
            <a:endParaRPr lang="es-CR"/>
          </a:p>
        </p:txBody>
      </p:sp>
    </p:spTree>
    <p:extLst>
      <p:ext uri="{BB962C8B-B14F-4D97-AF65-F5344CB8AC3E}">
        <p14:creationId xmlns:p14="http://schemas.microsoft.com/office/powerpoint/2010/main" val="293405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4AB48D1-FCAC-428B-B984-BD83649F2E7D}" type="datetimeFigureOut">
              <a:rPr lang="es-CR" smtClean="0"/>
              <a:t>21/3/2018</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9A9473F-8A38-4812-A304-BAA3E0132BED}" type="slidenum">
              <a:rPr lang="es-CR" smtClean="0"/>
              <a:t>‹Nº›</a:t>
            </a:fld>
            <a:endParaRPr lang="es-CR"/>
          </a:p>
        </p:txBody>
      </p:sp>
    </p:spTree>
    <p:extLst>
      <p:ext uri="{BB962C8B-B14F-4D97-AF65-F5344CB8AC3E}">
        <p14:creationId xmlns:p14="http://schemas.microsoft.com/office/powerpoint/2010/main" val="1558561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4AB48D1-FCAC-428B-B984-BD83649F2E7D}" type="datetimeFigureOut">
              <a:rPr lang="es-CR" smtClean="0"/>
              <a:t>21/3/2018</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9A9473F-8A38-4812-A304-BAA3E0132BED}" type="slidenum">
              <a:rPr lang="es-CR" smtClean="0"/>
              <a:t>‹Nº›</a:t>
            </a:fld>
            <a:endParaRPr lang="es-C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46323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4AB48D1-FCAC-428B-B984-BD83649F2E7D}" type="datetimeFigureOut">
              <a:rPr lang="es-CR" smtClean="0"/>
              <a:t>21/3/2018</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9A9473F-8A38-4812-A304-BAA3E0132BED}" type="slidenum">
              <a:rPr lang="es-CR" smtClean="0"/>
              <a:t>‹Nº›</a:t>
            </a:fld>
            <a:endParaRPr lang="es-CR"/>
          </a:p>
        </p:txBody>
      </p:sp>
    </p:spTree>
    <p:extLst>
      <p:ext uri="{BB962C8B-B14F-4D97-AF65-F5344CB8AC3E}">
        <p14:creationId xmlns:p14="http://schemas.microsoft.com/office/powerpoint/2010/main" val="4134737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A4AB48D1-FCAC-428B-B984-BD83649F2E7D}" type="datetimeFigureOut">
              <a:rPr lang="es-CR" smtClean="0"/>
              <a:t>21/3/2018</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79A9473F-8A38-4812-A304-BAA3E0132BED}" type="slidenum">
              <a:rPr lang="es-CR" smtClean="0"/>
              <a:t>‹Nº›</a:t>
            </a:fld>
            <a:endParaRPr lang="es-CR"/>
          </a:p>
        </p:txBody>
      </p:sp>
    </p:spTree>
    <p:extLst>
      <p:ext uri="{BB962C8B-B14F-4D97-AF65-F5344CB8AC3E}">
        <p14:creationId xmlns:p14="http://schemas.microsoft.com/office/powerpoint/2010/main" val="72494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A4AB48D1-FCAC-428B-B984-BD83649F2E7D}" type="datetimeFigureOut">
              <a:rPr lang="es-CR" smtClean="0"/>
              <a:t>21/3/2018</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79A9473F-8A38-4812-A304-BAA3E0132BED}" type="slidenum">
              <a:rPr lang="es-CR" smtClean="0"/>
              <a:t>‹Nº›</a:t>
            </a:fld>
            <a:endParaRPr lang="es-CR"/>
          </a:p>
        </p:txBody>
      </p:sp>
    </p:spTree>
    <p:extLst>
      <p:ext uri="{BB962C8B-B14F-4D97-AF65-F5344CB8AC3E}">
        <p14:creationId xmlns:p14="http://schemas.microsoft.com/office/powerpoint/2010/main" val="1505624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4AB48D1-FCAC-428B-B984-BD83649F2E7D}" type="datetimeFigureOut">
              <a:rPr lang="es-CR" smtClean="0"/>
              <a:t>21/3/2018</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9A9473F-8A38-4812-A304-BAA3E0132BED}" type="slidenum">
              <a:rPr lang="es-CR" smtClean="0"/>
              <a:t>‹Nº›</a:t>
            </a:fld>
            <a:endParaRPr lang="es-CR"/>
          </a:p>
        </p:txBody>
      </p:sp>
    </p:spTree>
    <p:extLst>
      <p:ext uri="{BB962C8B-B14F-4D97-AF65-F5344CB8AC3E}">
        <p14:creationId xmlns:p14="http://schemas.microsoft.com/office/powerpoint/2010/main" val="2079142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4AB48D1-FCAC-428B-B984-BD83649F2E7D}" type="datetimeFigureOut">
              <a:rPr lang="es-CR" smtClean="0"/>
              <a:t>21/3/2018</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9A9473F-8A38-4812-A304-BAA3E0132BED}" type="slidenum">
              <a:rPr lang="es-CR" smtClean="0"/>
              <a:t>‹Nº›</a:t>
            </a:fld>
            <a:endParaRPr lang="es-CR"/>
          </a:p>
        </p:txBody>
      </p:sp>
    </p:spTree>
    <p:extLst>
      <p:ext uri="{BB962C8B-B14F-4D97-AF65-F5344CB8AC3E}">
        <p14:creationId xmlns:p14="http://schemas.microsoft.com/office/powerpoint/2010/main" val="1572032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4AB48D1-FCAC-428B-B984-BD83649F2E7D}" type="datetimeFigureOut">
              <a:rPr lang="es-CR" smtClean="0"/>
              <a:t>21/3/2018</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9A9473F-8A38-4812-A304-BAA3E0132BED}" type="slidenum">
              <a:rPr lang="es-CR" smtClean="0"/>
              <a:t>‹Nº›</a:t>
            </a:fld>
            <a:endParaRPr lang="es-CR"/>
          </a:p>
        </p:txBody>
      </p:sp>
    </p:spTree>
    <p:extLst>
      <p:ext uri="{BB962C8B-B14F-4D97-AF65-F5344CB8AC3E}">
        <p14:creationId xmlns:p14="http://schemas.microsoft.com/office/powerpoint/2010/main" val="5220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4AB48D1-FCAC-428B-B984-BD83649F2E7D}" type="datetimeFigureOut">
              <a:rPr lang="es-CR" smtClean="0"/>
              <a:t>21/3/2018</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9A9473F-8A38-4812-A304-BAA3E0132BED}" type="slidenum">
              <a:rPr lang="es-CR" smtClean="0"/>
              <a:t>‹Nº›</a:t>
            </a:fld>
            <a:endParaRPr lang="es-CR"/>
          </a:p>
        </p:txBody>
      </p:sp>
    </p:spTree>
    <p:extLst>
      <p:ext uri="{BB962C8B-B14F-4D97-AF65-F5344CB8AC3E}">
        <p14:creationId xmlns:p14="http://schemas.microsoft.com/office/powerpoint/2010/main" val="868950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4AB48D1-FCAC-428B-B984-BD83649F2E7D}" type="datetimeFigureOut">
              <a:rPr lang="es-CR" smtClean="0"/>
              <a:t>21/3/2018</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9A9473F-8A38-4812-A304-BAA3E0132BED}" type="slidenum">
              <a:rPr lang="es-CR" smtClean="0"/>
              <a:t>‹Nº›</a:t>
            </a:fld>
            <a:endParaRPr lang="es-CR"/>
          </a:p>
        </p:txBody>
      </p:sp>
    </p:spTree>
    <p:extLst>
      <p:ext uri="{BB962C8B-B14F-4D97-AF65-F5344CB8AC3E}">
        <p14:creationId xmlns:p14="http://schemas.microsoft.com/office/powerpoint/2010/main" val="31717430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4AB48D1-FCAC-428B-B984-BD83649F2E7D}" type="datetimeFigureOut">
              <a:rPr lang="es-CR" smtClean="0"/>
              <a:t>21/3/2018</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79A9473F-8A38-4812-A304-BAA3E0132BED}" type="slidenum">
              <a:rPr lang="es-CR" smtClean="0"/>
              <a:t>‹Nº›</a:t>
            </a:fld>
            <a:endParaRPr lang="es-CR"/>
          </a:p>
        </p:txBody>
      </p:sp>
    </p:spTree>
    <p:extLst>
      <p:ext uri="{BB962C8B-B14F-4D97-AF65-F5344CB8AC3E}">
        <p14:creationId xmlns:p14="http://schemas.microsoft.com/office/powerpoint/2010/main" val="39504399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4AB48D1-FCAC-428B-B984-BD83649F2E7D}" type="datetimeFigureOut">
              <a:rPr lang="es-CR" smtClean="0"/>
              <a:t>21/3/2018</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79A9473F-8A38-4812-A304-BAA3E0132BED}" type="slidenum">
              <a:rPr lang="es-CR" smtClean="0"/>
              <a:t>‹Nº›</a:t>
            </a:fld>
            <a:endParaRPr lang="es-CR"/>
          </a:p>
        </p:txBody>
      </p:sp>
    </p:spTree>
    <p:extLst>
      <p:ext uri="{BB962C8B-B14F-4D97-AF65-F5344CB8AC3E}">
        <p14:creationId xmlns:p14="http://schemas.microsoft.com/office/powerpoint/2010/main" val="1634040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B48D1-FCAC-428B-B984-BD83649F2E7D}" type="datetimeFigureOut">
              <a:rPr lang="es-CR" smtClean="0"/>
              <a:t>21/3/2018</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79A9473F-8A38-4812-A304-BAA3E0132BED}" type="slidenum">
              <a:rPr lang="es-CR" smtClean="0"/>
              <a:t>‹Nº›</a:t>
            </a:fld>
            <a:endParaRPr lang="es-CR"/>
          </a:p>
        </p:txBody>
      </p:sp>
    </p:spTree>
    <p:extLst>
      <p:ext uri="{BB962C8B-B14F-4D97-AF65-F5344CB8AC3E}">
        <p14:creationId xmlns:p14="http://schemas.microsoft.com/office/powerpoint/2010/main" val="247378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4AB48D1-FCAC-428B-B984-BD83649F2E7D}" type="datetimeFigureOut">
              <a:rPr lang="es-CR" smtClean="0"/>
              <a:t>21/3/2018</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9A9473F-8A38-4812-A304-BAA3E0132BED}" type="slidenum">
              <a:rPr lang="es-CR" smtClean="0"/>
              <a:t>‹Nº›</a:t>
            </a:fld>
            <a:endParaRPr lang="es-CR"/>
          </a:p>
        </p:txBody>
      </p:sp>
    </p:spTree>
    <p:extLst>
      <p:ext uri="{BB962C8B-B14F-4D97-AF65-F5344CB8AC3E}">
        <p14:creationId xmlns:p14="http://schemas.microsoft.com/office/powerpoint/2010/main" val="240171220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4AB48D1-FCAC-428B-B984-BD83649F2E7D}" type="datetimeFigureOut">
              <a:rPr lang="es-CR" smtClean="0"/>
              <a:t>21/3/2018</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9A9473F-8A38-4812-A304-BAA3E0132BED}" type="slidenum">
              <a:rPr lang="es-CR" smtClean="0"/>
              <a:t>‹Nº›</a:t>
            </a:fld>
            <a:endParaRPr lang="es-CR"/>
          </a:p>
        </p:txBody>
      </p:sp>
    </p:spTree>
    <p:extLst>
      <p:ext uri="{BB962C8B-B14F-4D97-AF65-F5344CB8AC3E}">
        <p14:creationId xmlns:p14="http://schemas.microsoft.com/office/powerpoint/2010/main" val="24222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AB48D1-FCAC-428B-B984-BD83649F2E7D}" type="datetimeFigureOut">
              <a:rPr lang="es-CR" smtClean="0"/>
              <a:t>21/3/2018</a:t>
            </a:fld>
            <a:endParaRPr lang="es-C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C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A9473F-8A38-4812-A304-BAA3E0132BED}" type="slidenum">
              <a:rPr lang="es-CR" smtClean="0"/>
              <a:t>‹Nº›</a:t>
            </a:fld>
            <a:endParaRPr lang="es-CR"/>
          </a:p>
        </p:txBody>
      </p:sp>
    </p:spTree>
    <p:extLst>
      <p:ext uri="{BB962C8B-B14F-4D97-AF65-F5344CB8AC3E}">
        <p14:creationId xmlns:p14="http://schemas.microsoft.com/office/powerpoint/2010/main" val="155450297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s.wikipedia.org/wiki/Array" TargetMode="External"/><Relationship Id="rId2" Type="http://schemas.openxmlformats.org/officeDocument/2006/relationships/hyperlink" Target="https://es.wikipedia.org/wiki/Cota_superior_asint%C3%B3tic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hyperlink" Target="https://es.wikipedia.org/w/index.php?title=Algoritmo_de_mezcla&amp;action=edit&amp;redlink=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Ordenamientos de los datos</a:t>
            </a:r>
            <a:endParaRPr lang="es-CR" dirty="0"/>
          </a:p>
        </p:txBody>
      </p:sp>
      <p:sp>
        <p:nvSpPr>
          <p:cNvPr id="3" name="Subtítulo 2"/>
          <p:cNvSpPr>
            <a:spLocks noGrp="1"/>
          </p:cNvSpPr>
          <p:nvPr>
            <p:ph type="subTitle" idx="1"/>
          </p:nvPr>
        </p:nvSpPr>
        <p:spPr/>
        <p:txBody>
          <a:bodyPr/>
          <a:lstStyle/>
          <a:p>
            <a:endParaRPr lang="es-CR" dirty="0"/>
          </a:p>
        </p:txBody>
      </p:sp>
    </p:spTree>
    <p:extLst>
      <p:ext uri="{BB962C8B-B14F-4D97-AF65-F5344CB8AC3E}">
        <p14:creationId xmlns:p14="http://schemas.microsoft.com/office/powerpoint/2010/main" val="2893788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R" b="1" dirty="0"/>
              <a:t>Algoritmos de Ordenación no natural</a:t>
            </a:r>
          </a:p>
        </p:txBody>
      </p:sp>
      <p:sp>
        <p:nvSpPr>
          <p:cNvPr id="3" name="Marcador de contenido 2"/>
          <p:cNvSpPr>
            <a:spLocks noGrp="1"/>
          </p:cNvSpPr>
          <p:nvPr>
            <p:ph idx="1"/>
          </p:nvPr>
        </p:nvSpPr>
        <p:spPr/>
        <p:txBody>
          <a:bodyPr>
            <a:normAutofit/>
          </a:bodyPr>
          <a:lstStyle/>
          <a:p>
            <a:r>
              <a:rPr lang="es-CR" b="1" dirty="0"/>
              <a:t>Tarda lo mínimo posible cuando la entrada está inversamente ordenada.</a:t>
            </a:r>
          </a:p>
        </p:txBody>
      </p:sp>
    </p:spTree>
    <p:extLst>
      <p:ext uri="{BB962C8B-B14F-4D97-AF65-F5344CB8AC3E}">
        <p14:creationId xmlns:p14="http://schemas.microsoft.com/office/powerpoint/2010/main" val="3292665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Por estabilidad</a:t>
            </a:r>
          </a:p>
        </p:txBody>
      </p:sp>
      <p:sp>
        <p:nvSpPr>
          <p:cNvPr id="3" name="Marcador de contenido 2"/>
          <p:cNvSpPr>
            <a:spLocks noGrp="1"/>
          </p:cNvSpPr>
          <p:nvPr>
            <p:ph idx="1"/>
          </p:nvPr>
        </p:nvSpPr>
        <p:spPr/>
        <p:txBody>
          <a:bodyPr/>
          <a:lstStyle/>
          <a:p>
            <a:r>
              <a:rPr lang="es-CR" dirty="0"/>
              <a:t>un ordenamiento estable mantiene el orden relativo que tenían originalmente los elementos con claves iguales.</a:t>
            </a:r>
          </a:p>
        </p:txBody>
      </p:sp>
    </p:spTree>
    <p:extLst>
      <p:ext uri="{BB962C8B-B14F-4D97-AF65-F5344CB8AC3E}">
        <p14:creationId xmlns:p14="http://schemas.microsoft.com/office/powerpoint/2010/main" val="3949825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Ordenamientos de datos internos</a:t>
            </a:r>
            <a:endParaRPr lang="es-CR" dirty="0"/>
          </a:p>
        </p:txBody>
      </p:sp>
      <p:pic>
        <p:nvPicPr>
          <p:cNvPr id="4" name="Marcador de contenido 3"/>
          <p:cNvPicPr>
            <a:picLocks noGrp="1" noChangeAspect="1"/>
          </p:cNvPicPr>
          <p:nvPr>
            <p:ph idx="1"/>
          </p:nvPr>
        </p:nvPicPr>
        <p:blipFill>
          <a:blip r:embed="rId2"/>
          <a:stretch>
            <a:fillRect/>
          </a:stretch>
        </p:blipFill>
        <p:spPr>
          <a:xfrm>
            <a:off x="4070025" y="2097088"/>
            <a:ext cx="4048773" cy="3614976"/>
          </a:xfrm>
          <a:prstGeom prst="rect">
            <a:avLst/>
          </a:prstGeom>
        </p:spPr>
      </p:pic>
    </p:spTree>
    <p:extLst>
      <p:ext uri="{BB962C8B-B14F-4D97-AF65-F5344CB8AC3E}">
        <p14:creationId xmlns:p14="http://schemas.microsoft.com/office/powerpoint/2010/main" val="3316466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Ordenamiento burbuja </a:t>
            </a:r>
            <a:endParaRPr lang="es-CR" dirty="0"/>
          </a:p>
        </p:txBody>
      </p:sp>
      <p:sp>
        <p:nvSpPr>
          <p:cNvPr id="7" name="Marcador de texto 6"/>
          <p:cNvSpPr>
            <a:spLocks noGrp="1"/>
          </p:cNvSpPr>
          <p:nvPr>
            <p:ph type="body" sz="half" idx="2"/>
          </p:nvPr>
        </p:nvSpPr>
        <p:spPr/>
        <p:txBody>
          <a:bodyPr>
            <a:normAutofit/>
          </a:bodyPr>
          <a:lstStyle/>
          <a:p>
            <a:r>
              <a:rPr lang="es-CR" sz="2400" dirty="0"/>
              <a:t>Funciona revisando cada elemento de la lista que va a ser ordenada con el siguiente, intercambiándolos de posición si están en el orden equivocado. Es necesario revisar varias veces toda la lista hasta que no se necesiten más intercambios, lo cual significa que la lista está ordenada</a:t>
            </a:r>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921" y="2249486"/>
            <a:ext cx="4428941" cy="2657365"/>
          </a:xfrm>
          <a:prstGeom prst="rect">
            <a:avLst/>
          </a:prstGeom>
        </p:spPr>
      </p:pic>
    </p:spTree>
    <p:extLst>
      <p:ext uri="{BB962C8B-B14F-4D97-AF65-F5344CB8AC3E}">
        <p14:creationId xmlns:p14="http://schemas.microsoft.com/office/powerpoint/2010/main" val="3344455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604975"/>
          </a:xfrm>
        </p:spPr>
        <p:txBody>
          <a:bodyPr/>
          <a:lstStyle/>
          <a:p>
            <a:r>
              <a:rPr lang="es-CR" dirty="0"/>
              <a:t>Ordenamiento burbuja </a:t>
            </a:r>
          </a:p>
        </p:txBody>
      </p:sp>
      <p:pic>
        <p:nvPicPr>
          <p:cNvPr id="5" name="Imagen 4"/>
          <p:cNvPicPr>
            <a:picLocks noChangeAspect="1"/>
          </p:cNvPicPr>
          <p:nvPr/>
        </p:nvPicPr>
        <p:blipFill>
          <a:blip r:embed="rId2"/>
          <a:stretch>
            <a:fillRect/>
          </a:stretch>
        </p:blipFill>
        <p:spPr>
          <a:xfrm>
            <a:off x="1141413" y="1223493"/>
            <a:ext cx="9905998" cy="3835399"/>
          </a:xfrm>
          <a:prstGeom prst="rect">
            <a:avLst/>
          </a:prstGeom>
        </p:spPr>
      </p:pic>
      <p:pic>
        <p:nvPicPr>
          <p:cNvPr id="6" name="Imagen 5"/>
          <p:cNvPicPr>
            <a:picLocks noChangeAspect="1"/>
          </p:cNvPicPr>
          <p:nvPr/>
        </p:nvPicPr>
        <p:blipFill>
          <a:blip r:embed="rId3"/>
          <a:stretch>
            <a:fillRect/>
          </a:stretch>
        </p:blipFill>
        <p:spPr>
          <a:xfrm>
            <a:off x="6907570" y="3316913"/>
            <a:ext cx="3914775" cy="3057525"/>
          </a:xfrm>
          <a:prstGeom prst="rect">
            <a:avLst/>
          </a:prstGeom>
        </p:spPr>
      </p:pic>
    </p:spTree>
    <p:extLst>
      <p:ext uri="{BB962C8B-B14F-4D97-AF65-F5344CB8AC3E}">
        <p14:creationId xmlns:p14="http://schemas.microsoft.com/office/powerpoint/2010/main" val="1373383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Ordenamiento </a:t>
            </a:r>
            <a:r>
              <a:rPr lang="es-ES" dirty="0" smtClean="0"/>
              <a:t>Shell</a:t>
            </a:r>
            <a:endParaRPr lang="es-CR"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3439" y="592138"/>
            <a:ext cx="5776735" cy="5199062"/>
          </a:xfrm>
        </p:spPr>
      </p:pic>
      <p:sp>
        <p:nvSpPr>
          <p:cNvPr id="5" name="Marcador de texto 4"/>
          <p:cNvSpPr>
            <a:spLocks noGrp="1"/>
          </p:cNvSpPr>
          <p:nvPr>
            <p:ph type="body" sz="half" idx="2"/>
          </p:nvPr>
        </p:nvSpPr>
        <p:spPr/>
        <p:txBody>
          <a:bodyPr/>
          <a:lstStyle/>
          <a:p>
            <a:r>
              <a:rPr lang="es-CR" dirty="0"/>
              <a:t> El método se denomina Shell en honor de su inventor Donald Shell. Su implementación original, requiere O(n2) comparaciones e intercambios en el peor caso. Un cambio menor presentado en el libro de V. </a:t>
            </a:r>
            <a:r>
              <a:rPr lang="es-CR" dirty="0" err="1"/>
              <a:t>Pratt</a:t>
            </a:r>
            <a:r>
              <a:rPr lang="es-CR" dirty="0"/>
              <a:t> produce una implementación con un rendimiento de O(n log2 n) en el peor caso.</a:t>
            </a:r>
          </a:p>
        </p:txBody>
      </p:sp>
    </p:spTree>
    <p:extLst>
      <p:ext uri="{BB962C8B-B14F-4D97-AF65-F5344CB8AC3E}">
        <p14:creationId xmlns:p14="http://schemas.microsoft.com/office/powerpoint/2010/main" val="39988785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CR" dirty="0" smtClean="0"/>
              <a:t>Ordenamiento </a:t>
            </a:r>
            <a:r>
              <a:rPr lang="es-CR" dirty="0" err="1" smtClean="0"/>
              <a:t>shell</a:t>
            </a:r>
            <a:endParaRPr lang="es-CR" dirty="0"/>
          </a:p>
        </p:txBody>
      </p:sp>
      <p:sp>
        <p:nvSpPr>
          <p:cNvPr id="6" name="Marcador de contenido 5"/>
          <p:cNvSpPr>
            <a:spLocks noGrp="1"/>
          </p:cNvSpPr>
          <p:nvPr>
            <p:ph idx="1"/>
          </p:nvPr>
        </p:nvSpPr>
        <p:spPr/>
        <p:txBody>
          <a:bodyPr/>
          <a:lstStyle/>
          <a:p>
            <a:r>
              <a:rPr lang="es-CR" dirty="0"/>
              <a:t>Esta forma de ordenación es muy parecida a la ordenación con burbuja.</a:t>
            </a:r>
          </a:p>
          <a:p>
            <a:r>
              <a:rPr lang="es-CR" dirty="0"/>
              <a:t>La diferencia es que no es una comparación lineal, sino que trabaja con una segmentación entre los datos.</a:t>
            </a:r>
          </a:p>
          <a:p>
            <a:r>
              <a:rPr lang="es-CR" dirty="0"/>
              <a:t>Por lo tanto es un buen método, pero no el mejor para implementarlos en grandes arreglos.</a:t>
            </a:r>
          </a:p>
          <a:p>
            <a:endParaRPr lang="es-CR" dirty="0"/>
          </a:p>
        </p:txBody>
      </p:sp>
    </p:spTree>
    <p:extLst>
      <p:ext uri="{BB962C8B-B14F-4D97-AF65-F5344CB8AC3E}">
        <p14:creationId xmlns:p14="http://schemas.microsoft.com/office/powerpoint/2010/main" val="580946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Ordenamiento </a:t>
            </a:r>
            <a:r>
              <a:rPr lang="es-CR" dirty="0" err="1" smtClean="0"/>
              <a:t>shell</a:t>
            </a:r>
            <a:endParaRPr lang="es-CR" dirty="0"/>
          </a:p>
        </p:txBody>
      </p:sp>
      <p:pic>
        <p:nvPicPr>
          <p:cNvPr id="5" name="Marcador de contenido 4"/>
          <p:cNvPicPr>
            <a:picLocks noGrp="1" noChangeAspect="1"/>
          </p:cNvPicPr>
          <p:nvPr>
            <p:ph idx="1"/>
          </p:nvPr>
        </p:nvPicPr>
        <p:blipFill>
          <a:blip r:embed="rId2"/>
          <a:stretch>
            <a:fillRect/>
          </a:stretch>
        </p:blipFill>
        <p:spPr>
          <a:xfrm>
            <a:off x="3033276" y="1757486"/>
            <a:ext cx="6122272" cy="4805011"/>
          </a:xfrm>
          <a:prstGeom prst="rect">
            <a:avLst/>
          </a:prstGeom>
        </p:spPr>
      </p:pic>
    </p:spTree>
    <p:extLst>
      <p:ext uri="{BB962C8B-B14F-4D97-AF65-F5344CB8AC3E}">
        <p14:creationId xmlns:p14="http://schemas.microsoft.com/office/powerpoint/2010/main" val="1713513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R" dirty="0"/>
              <a:t>El ordenamiento rápido (</a:t>
            </a:r>
            <a:r>
              <a:rPr lang="es-CR" dirty="0" err="1"/>
              <a:t>quicksort</a:t>
            </a:r>
            <a:r>
              <a:rPr lang="es-CR" dirty="0"/>
              <a:t> en inglés)</a:t>
            </a:r>
          </a:p>
        </p:txBody>
      </p:sp>
      <p:sp>
        <p:nvSpPr>
          <p:cNvPr id="5" name="Marcador de texto 4"/>
          <p:cNvSpPr>
            <a:spLocks noGrp="1"/>
          </p:cNvSpPr>
          <p:nvPr>
            <p:ph type="body" sz="half" idx="2"/>
          </p:nvPr>
        </p:nvSpPr>
        <p:spPr/>
        <p:txBody>
          <a:bodyPr>
            <a:normAutofit/>
          </a:bodyPr>
          <a:lstStyle/>
          <a:p>
            <a:endParaRPr lang="es-CR" sz="2400" dirty="0" smtClean="0"/>
          </a:p>
          <a:p>
            <a:r>
              <a:rPr lang="es-CR" sz="2400" dirty="0" smtClean="0"/>
              <a:t>Es un </a:t>
            </a:r>
            <a:r>
              <a:rPr lang="es-CR" sz="2400" dirty="0"/>
              <a:t>algoritmo creado por el científico británico en computación C. A. R. </a:t>
            </a:r>
            <a:r>
              <a:rPr lang="es-CR" sz="2400" dirty="0" err="1"/>
              <a:t>Hoare</a:t>
            </a:r>
            <a:r>
              <a:rPr lang="es-CR" sz="2400" dirty="0"/>
              <a:t> basado en la técnica de divide y vencerás, que permite, en promedio, ordenar n elementos en un tiempo proporcional a n log n.</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921" y="1554027"/>
            <a:ext cx="4695369" cy="3588604"/>
          </a:xfrm>
          <a:prstGeom prst="rect">
            <a:avLst/>
          </a:prstGeom>
        </p:spPr>
      </p:pic>
    </p:spTree>
    <p:extLst>
      <p:ext uri="{BB962C8B-B14F-4D97-AF65-F5344CB8AC3E}">
        <p14:creationId xmlns:p14="http://schemas.microsoft.com/office/powerpoint/2010/main" val="2483292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141413" y="618518"/>
            <a:ext cx="9905998" cy="785279"/>
          </a:xfrm>
        </p:spPr>
        <p:txBody>
          <a:bodyPr/>
          <a:lstStyle/>
          <a:p>
            <a:r>
              <a:rPr lang="es-CR" dirty="0" smtClean="0"/>
              <a:t>Ordenamiento Rápido(</a:t>
            </a:r>
            <a:r>
              <a:rPr lang="es-CR" dirty="0" err="1" smtClean="0"/>
              <a:t>Quicksort</a:t>
            </a:r>
            <a:r>
              <a:rPr lang="es-CR" dirty="0" smtClean="0"/>
              <a:t>)</a:t>
            </a:r>
            <a:endParaRPr lang="es-CR" dirty="0"/>
          </a:p>
        </p:txBody>
      </p:sp>
      <p:sp>
        <p:nvSpPr>
          <p:cNvPr id="6" name="Marcador de contenido 5"/>
          <p:cNvSpPr>
            <a:spLocks noGrp="1"/>
          </p:cNvSpPr>
          <p:nvPr>
            <p:ph idx="1"/>
          </p:nvPr>
        </p:nvSpPr>
        <p:spPr>
          <a:xfrm>
            <a:off x="445953" y="1635616"/>
            <a:ext cx="11479884" cy="4172755"/>
          </a:xfrm>
        </p:spPr>
        <p:txBody>
          <a:bodyPr>
            <a:normAutofit fontScale="92500" lnSpcReduction="20000"/>
          </a:bodyPr>
          <a:lstStyle/>
          <a:p>
            <a:r>
              <a:rPr lang="es-CR" b="1" u="sng" dirty="0">
                <a:effectLst>
                  <a:outerShdw blurRad="38100" dist="38100" dir="2700000" algn="tl">
                    <a:srgbClr val="000000">
                      <a:alpha val="43137"/>
                    </a:srgbClr>
                  </a:outerShdw>
                </a:effectLst>
              </a:rPr>
              <a:t>El algoritmo trabaja de la siguiente forma:</a:t>
            </a:r>
          </a:p>
          <a:p>
            <a:r>
              <a:rPr lang="es-CR" dirty="0"/>
              <a:t>Elegir un elemento de la lista de elementos a ordenar, al que llamaremos </a:t>
            </a:r>
            <a:r>
              <a:rPr lang="es-CR" b="1" dirty="0"/>
              <a:t>pivote</a:t>
            </a:r>
            <a:r>
              <a:rPr lang="es-CR" dirty="0"/>
              <a:t>.</a:t>
            </a:r>
          </a:p>
          <a:p>
            <a:r>
              <a:rPr lang="es-CR" dirty="0"/>
              <a:t>Resituar los demás elementos de la lista a cada lado del pivote, de manera que a un lado queden todos los menores que él, y al otro los mayores. Los elementos iguales al pivote pueden ser colocados tanto a su derecha como a su izquierda, dependiendo de la implementación deseada. En este momento, el pivote ocupa exactamente el lugar que le corresponderá en la lista ordenada.</a:t>
            </a:r>
          </a:p>
          <a:p>
            <a:r>
              <a:rPr lang="es-CR" dirty="0"/>
              <a:t>La lista queda separada en dos </a:t>
            </a:r>
            <a:r>
              <a:rPr lang="es-CR" dirty="0" err="1"/>
              <a:t>sublistas</a:t>
            </a:r>
            <a:r>
              <a:rPr lang="es-CR" dirty="0"/>
              <a:t>, una formada por los elementos a la izquierda del pivote, y otra por los elementos a su derecha.</a:t>
            </a:r>
          </a:p>
          <a:p>
            <a:r>
              <a:rPr lang="es-CR" dirty="0"/>
              <a:t>Repetir este proceso de forma recursiva para cada </a:t>
            </a:r>
            <a:r>
              <a:rPr lang="es-CR" dirty="0" err="1"/>
              <a:t>sublista</a:t>
            </a:r>
            <a:r>
              <a:rPr lang="es-CR" dirty="0"/>
              <a:t> mientras éstas contengan más de un elemento. Una vez terminado este proceso todos los elementos estarán ordenados.</a:t>
            </a:r>
          </a:p>
          <a:p>
            <a:endParaRPr lang="es-CR" dirty="0"/>
          </a:p>
        </p:txBody>
      </p:sp>
    </p:spTree>
    <p:extLst>
      <p:ext uri="{BB962C8B-B14F-4D97-AF65-F5344CB8AC3E}">
        <p14:creationId xmlns:p14="http://schemas.microsoft.com/office/powerpoint/2010/main" val="3491060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El Proceso de Ordenamiento de </a:t>
            </a:r>
            <a:r>
              <a:rPr lang="es-CR" b="1" dirty="0" smtClean="0"/>
              <a:t>Dato</a:t>
            </a:r>
            <a:endParaRPr lang="es-CR" dirty="0"/>
          </a:p>
        </p:txBody>
      </p:sp>
      <p:sp>
        <p:nvSpPr>
          <p:cNvPr id="3" name="Marcador de contenido 2"/>
          <p:cNvSpPr>
            <a:spLocks noGrp="1"/>
          </p:cNvSpPr>
          <p:nvPr>
            <p:ph idx="1"/>
          </p:nvPr>
        </p:nvSpPr>
        <p:spPr>
          <a:xfrm>
            <a:off x="652015" y="2223729"/>
            <a:ext cx="10797303" cy="3541714"/>
          </a:xfrm>
        </p:spPr>
        <p:txBody>
          <a:bodyPr/>
          <a:lstStyle/>
          <a:p>
            <a:r>
              <a:rPr lang="es-CR" b="1" dirty="0"/>
              <a:t>Es el procedimiento en el cual se agrupan los registros en orden definido, con el fin de facilitar la búsqueda de datos ordenados en </a:t>
            </a:r>
            <a:r>
              <a:rPr lang="es-CR" b="1" dirty="0" smtClean="0"/>
              <a:t>secuencia, el </a:t>
            </a:r>
            <a:r>
              <a:rPr lang="es-CR" b="1" dirty="0"/>
              <a:t>cual puede ser numérico, alfabético o incluso alfanumérico, ascendente o descendente, el cual puede ser numérico, alfabético o incluso alfanumérico, ascendente o descendente.</a:t>
            </a:r>
            <a:endParaRPr lang="es-CR" dirty="0"/>
          </a:p>
        </p:txBody>
      </p:sp>
    </p:spTree>
    <p:extLst>
      <p:ext uri="{BB962C8B-B14F-4D97-AF65-F5344CB8AC3E}">
        <p14:creationId xmlns:p14="http://schemas.microsoft.com/office/powerpoint/2010/main" val="1077830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Ordenamiento Rápido(</a:t>
            </a:r>
            <a:r>
              <a:rPr lang="es-CR" dirty="0" err="1"/>
              <a:t>Quicksort</a:t>
            </a:r>
            <a:r>
              <a:rPr lang="es-CR" dirty="0"/>
              <a:t>)</a:t>
            </a:r>
          </a:p>
        </p:txBody>
      </p:sp>
      <p:sp>
        <p:nvSpPr>
          <p:cNvPr id="3" name="Marcador de contenido 2"/>
          <p:cNvSpPr>
            <a:spLocks noGrp="1"/>
          </p:cNvSpPr>
          <p:nvPr>
            <p:ph idx="1"/>
          </p:nvPr>
        </p:nvSpPr>
        <p:spPr/>
        <p:txBody>
          <a:bodyPr>
            <a:normAutofit fontScale="85000" lnSpcReduction="10000"/>
          </a:bodyPr>
          <a:lstStyle/>
          <a:p>
            <a:r>
              <a:rPr lang="es-CR" dirty="0"/>
              <a:t>En el mejor caso, el pivote termina en el centro de la lista, dividiéndola en dos </a:t>
            </a:r>
            <a:r>
              <a:rPr lang="es-CR" dirty="0" err="1"/>
              <a:t>sublistas</a:t>
            </a:r>
            <a:r>
              <a:rPr lang="es-CR" dirty="0"/>
              <a:t> de igual tamaño. En este caso, el orden de complejidad del algoritmo es </a:t>
            </a:r>
            <a:r>
              <a:rPr lang="es-CR" b="1" dirty="0">
                <a:hlinkClick r:id="rId2" tooltip="Cota superior asintótica"/>
              </a:rPr>
              <a:t>O</a:t>
            </a:r>
            <a:r>
              <a:rPr lang="es-CR" b="1" dirty="0"/>
              <a:t>(</a:t>
            </a:r>
            <a:r>
              <a:rPr lang="es-CR" b="1" dirty="0" err="1"/>
              <a:t>n·log</a:t>
            </a:r>
            <a:r>
              <a:rPr lang="es-CR" b="1" dirty="0"/>
              <a:t> n)</a:t>
            </a:r>
            <a:r>
              <a:rPr lang="es-CR" dirty="0"/>
              <a:t>.</a:t>
            </a:r>
          </a:p>
          <a:p>
            <a:r>
              <a:rPr lang="es-CR" dirty="0"/>
              <a:t>En el peor caso, el pivote termina en un extremo de la lista. El orden de complejidad del algoritmo es entonces de </a:t>
            </a:r>
            <a:r>
              <a:rPr lang="es-CR" b="1" dirty="0"/>
              <a:t>O(n²)</a:t>
            </a:r>
            <a:r>
              <a:rPr lang="es-CR" dirty="0"/>
              <a:t>. El peor caso dependerá de la implementación del algoritmo, aunque habitualmente ocurre en listas que se encuentran ordenadas, o casi ordenadas. Pero principalmente depende del pivote, si por ejemplo el algoritmo implementado toma como pivote siempre el primer elemento del </a:t>
            </a:r>
            <a:r>
              <a:rPr lang="es-CR" dirty="0" err="1">
                <a:hlinkClick r:id="rId3" tooltip="Array"/>
              </a:rPr>
              <a:t>array</a:t>
            </a:r>
            <a:r>
              <a:rPr lang="es-CR" dirty="0"/>
              <a:t>, y el </a:t>
            </a:r>
            <a:r>
              <a:rPr lang="es-CR" dirty="0" err="1"/>
              <a:t>array</a:t>
            </a:r>
            <a:r>
              <a:rPr lang="es-CR" dirty="0"/>
              <a:t> que le pasamos está ordenado, siempre va a generar a su izquierda un </a:t>
            </a:r>
            <a:r>
              <a:rPr lang="es-CR" dirty="0" err="1"/>
              <a:t>array</a:t>
            </a:r>
            <a:r>
              <a:rPr lang="es-CR" dirty="0"/>
              <a:t> vacío, lo que es ineficiente.</a:t>
            </a:r>
          </a:p>
          <a:p>
            <a:r>
              <a:rPr lang="es-CR" dirty="0"/>
              <a:t>En el caso promedio, el orden es </a:t>
            </a:r>
            <a:r>
              <a:rPr lang="es-CR" b="1" dirty="0"/>
              <a:t>O(</a:t>
            </a:r>
            <a:r>
              <a:rPr lang="es-CR" b="1" dirty="0" err="1"/>
              <a:t>n·log</a:t>
            </a:r>
            <a:r>
              <a:rPr lang="es-CR" b="1" dirty="0"/>
              <a:t> n)</a:t>
            </a:r>
            <a:r>
              <a:rPr lang="es-CR" dirty="0"/>
              <a:t>.</a:t>
            </a:r>
          </a:p>
          <a:p>
            <a:endParaRPr lang="es-CR" dirty="0"/>
          </a:p>
        </p:txBody>
      </p:sp>
    </p:spTree>
    <p:extLst>
      <p:ext uri="{BB962C8B-B14F-4D97-AF65-F5344CB8AC3E}">
        <p14:creationId xmlns:p14="http://schemas.microsoft.com/office/powerpoint/2010/main" val="2776358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Ordenamiento Rápido(</a:t>
            </a:r>
            <a:r>
              <a:rPr lang="es-CR" dirty="0" err="1"/>
              <a:t>Quicksort</a:t>
            </a:r>
            <a:r>
              <a:rPr lang="es-CR" dirty="0"/>
              <a:t>)</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091" y="1741997"/>
            <a:ext cx="6382641" cy="4867954"/>
          </a:xfrm>
          <a:prstGeom prst="rect">
            <a:avLst/>
          </a:prstGeom>
        </p:spPr>
      </p:pic>
    </p:spTree>
    <p:extLst>
      <p:ext uri="{BB962C8B-B14F-4D97-AF65-F5344CB8AC3E}">
        <p14:creationId xmlns:p14="http://schemas.microsoft.com/office/powerpoint/2010/main" val="1274877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146705" y="609601"/>
            <a:ext cx="4867729" cy="1639884"/>
          </a:xfrm>
        </p:spPr>
        <p:txBody>
          <a:bodyPr>
            <a:normAutofit/>
          </a:bodyPr>
          <a:lstStyle/>
          <a:p>
            <a:r>
              <a:rPr lang="es-ES" dirty="0"/>
              <a:t>Ordenamiento por </a:t>
            </a:r>
            <a:r>
              <a:rPr lang="es-ES" dirty="0" smtClean="0"/>
              <a:t>mezcla (</a:t>
            </a:r>
            <a:r>
              <a:rPr lang="es-ES" dirty="0" err="1" smtClean="0"/>
              <a:t>Merge</a:t>
            </a:r>
            <a:r>
              <a:rPr lang="es-ES" dirty="0" smtClean="0"/>
              <a:t> </a:t>
            </a:r>
            <a:r>
              <a:rPr lang="es-ES" dirty="0" err="1" smtClean="0"/>
              <a:t>Sort</a:t>
            </a:r>
            <a:r>
              <a:rPr lang="es-ES" dirty="0" smtClean="0"/>
              <a:t>)</a:t>
            </a:r>
            <a:r>
              <a:rPr lang="es-ES" dirty="0"/>
              <a:t/>
            </a:r>
            <a:br>
              <a:rPr lang="es-ES" dirty="0"/>
            </a:br>
            <a:endParaRPr lang="en-US"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3056" y="2334419"/>
            <a:ext cx="2857500" cy="1714500"/>
          </a:xfrm>
        </p:spPr>
      </p:pic>
      <p:sp>
        <p:nvSpPr>
          <p:cNvPr id="5" name="Marcador de texto 4"/>
          <p:cNvSpPr>
            <a:spLocks noGrp="1"/>
          </p:cNvSpPr>
          <p:nvPr>
            <p:ph type="body" sz="half" idx="2"/>
          </p:nvPr>
        </p:nvSpPr>
        <p:spPr/>
        <p:txBody>
          <a:bodyPr/>
          <a:lstStyle/>
          <a:p>
            <a:pPr marL="285750" indent="-285750">
              <a:buFont typeface="Arial" panose="020B0604020202020204" pitchFamily="34" charset="0"/>
              <a:buChar char="•"/>
            </a:pPr>
            <a:r>
              <a:rPr lang="es-ES" dirty="0"/>
              <a:t>Fue desarrollado en 1945 por John Von </a:t>
            </a:r>
            <a:r>
              <a:rPr lang="es-ES" dirty="0" smtClean="0"/>
              <a:t>Neumann</a:t>
            </a:r>
          </a:p>
          <a:p>
            <a:pPr marL="285750" indent="-285750">
              <a:buFont typeface="Arial" panose="020B0604020202020204" pitchFamily="34" charset="0"/>
              <a:buChar char="•"/>
            </a:pPr>
            <a:r>
              <a:rPr lang="es-ES" dirty="0"/>
              <a:t>I</a:t>
            </a:r>
            <a:r>
              <a:rPr lang="es-ES" dirty="0" smtClean="0"/>
              <a:t>deas </a:t>
            </a:r>
            <a:r>
              <a:rPr lang="es-ES" dirty="0"/>
              <a:t>principales para mejorar su tiempo de </a:t>
            </a:r>
            <a:r>
              <a:rPr lang="es-ES" dirty="0" smtClean="0"/>
              <a:t>ejecución</a:t>
            </a:r>
          </a:p>
          <a:p>
            <a:pPr marL="742950" lvl="1" indent="-285750">
              <a:buFont typeface="Arial" panose="020B0604020202020204" pitchFamily="34" charset="0"/>
              <a:buChar char="•"/>
            </a:pPr>
            <a:r>
              <a:rPr lang="es-ES" dirty="0"/>
              <a:t>Una lista pequeña necesitará menos pasos para </a:t>
            </a:r>
            <a:r>
              <a:rPr lang="es-ES" dirty="0" smtClean="0"/>
              <a:t>ordenarse</a:t>
            </a:r>
          </a:p>
          <a:p>
            <a:pPr marL="742950" lvl="1" indent="-285750">
              <a:buFont typeface="Arial" panose="020B0604020202020204" pitchFamily="34" charset="0"/>
              <a:buChar char="•"/>
            </a:pPr>
            <a:r>
              <a:rPr lang="en-US" dirty="0"/>
              <a:t>Se </a:t>
            </a:r>
            <a:r>
              <a:rPr lang="en-US" dirty="0" err="1"/>
              <a:t>necesitan</a:t>
            </a:r>
            <a:r>
              <a:rPr lang="en-US" dirty="0"/>
              <a:t> </a:t>
            </a:r>
            <a:r>
              <a:rPr lang="en-US" dirty="0" err="1"/>
              <a:t>menos</a:t>
            </a:r>
            <a:r>
              <a:rPr lang="en-US" dirty="0"/>
              <a:t> </a:t>
            </a:r>
            <a:r>
              <a:rPr lang="en-US" dirty="0" err="1"/>
              <a:t>pasos</a:t>
            </a:r>
            <a:r>
              <a:rPr lang="en-US" dirty="0"/>
              <a:t> para </a:t>
            </a:r>
            <a:r>
              <a:rPr lang="en-US" dirty="0" err="1"/>
              <a:t>construir</a:t>
            </a:r>
            <a:r>
              <a:rPr lang="en-US" dirty="0"/>
              <a:t> </a:t>
            </a:r>
            <a:r>
              <a:rPr lang="en-US" dirty="0" err="1"/>
              <a:t>una</a:t>
            </a:r>
            <a:r>
              <a:rPr lang="en-US" dirty="0"/>
              <a:t> </a:t>
            </a:r>
            <a:r>
              <a:rPr lang="en-US" dirty="0" err="1"/>
              <a:t>lista</a:t>
            </a:r>
            <a:r>
              <a:rPr lang="en-US" dirty="0"/>
              <a:t> </a:t>
            </a:r>
            <a:r>
              <a:rPr lang="en-US" dirty="0" err="1"/>
              <a:t>ordenada</a:t>
            </a:r>
            <a:r>
              <a:rPr lang="en-US" dirty="0"/>
              <a:t> a </a:t>
            </a:r>
            <a:r>
              <a:rPr lang="en-US" dirty="0" err="1"/>
              <a:t>partir</a:t>
            </a:r>
            <a:r>
              <a:rPr lang="en-US" dirty="0"/>
              <a:t> de dos </a:t>
            </a:r>
            <a:r>
              <a:rPr lang="en-US" dirty="0" err="1"/>
              <a:t>listas</a:t>
            </a:r>
            <a:r>
              <a:rPr lang="en-US" dirty="0"/>
              <a:t> </a:t>
            </a:r>
            <a:r>
              <a:rPr lang="en-US" dirty="0" err="1"/>
              <a:t>también</a:t>
            </a:r>
            <a:r>
              <a:rPr lang="en-US" dirty="0"/>
              <a:t> </a:t>
            </a:r>
            <a:r>
              <a:rPr lang="en-US" dirty="0" err="1"/>
              <a:t>ordenadas</a:t>
            </a:r>
            <a:endParaRPr lang="en-US" dirty="0"/>
          </a:p>
        </p:txBody>
      </p:sp>
    </p:spTree>
    <p:extLst>
      <p:ext uri="{BB962C8B-B14F-4D97-AF65-F5344CB8AC3E}">
        <p14:creationId xmlns:p14="http://schemas.microsoft.com/office/powerpoint/2010/main" val="28451537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Ordenamiento por mezcla (</a:t>
            </a:r>
            <a:r>
              <a:rPr lang="es-ES" dirty="0" err="1"/>
              <a:t>Merge</a:t>
            </a:r>
            <a:r>
              <a:rPr lang="es-ES" dirty="0"/>
              <a:t> </a:t>
            </a:r>
            <a:r>
              <a:rPr lang="es-ES" dirty="0" err="1"/>
              <a:t>Sort</a:t>
            </a:r>
            <a:r>
              <a:rPr lang="es-ES" dirty="0"/>
              <a:t>)</a:t>
            </a:r>
            <a:endParaRPr lang="es-CR" dirty="0"/>
          </a:p>
        </p:txBody>
      </p:sp>
      <p:sp>
        <p:nvSpPr>
          <p:cNvPr id="3" name="Marcador de contenido 2"/>
          <p:cNvSpPr>
            <a:spLocks noGrp="1"/>
          </p:cNvSpPr>
          <p:nvPr>
            <p:ph idx="1"/>
          </p:nvPr>
        </p:nvSpPr>
        <p:spPr/>
        <p:txBody>
          <a:bodyPr/>
          <a:lstStyle/>
          <a:p>
            <a:r>
              <a:rPr lang="es-ES" dirty="0"/>
              <a:t>E</a:t>
            </a:r>
            <a:r>
              <a:rPr lang="es-ES" dirty="0" smtClean="0"/>
              <a:t>l </a:t>
            </a:r>
            <a:r>
              <a:rPr lang="es-ES" dirty="0"/>
              <a:t>ordenamiento por mezcla funciona de la siguiente manera</a:t>
            </a:r>
            <a:r>
              <a:rPr lang="es-ES" dirty="0" smtClean="0"/>
              <a:t>:</a:t>
            </a:r>
          </a:p>
          <a:p>
            <a:pPr lvl="1"/>
            <a:r>
              <a:rPr lang="es-ES" dirty="0"/>
              <a:t>Si la longitud de la lista es 0 </a:t>
            </a:r>
            <a:r>
              <a:rPr lang="es-ES" dirty="0" err="1"/>
              <a:t>ó</a:t>
            </a:r>
            <a:r>
              <a:rPr lang="es-ES" dirty="0"/>
              <a:t> 1, entonces ya está ordenada. En otro caso:</a:t>
            </a:r>
          </a:p>
          <a:p>
            <a:pPr lvl="1"/>
            <a:r>
              <a:rPr lang="es-ES" dirty="0"/>
              <a:t>Dividir la lista desordenada en dos </a:t>
            </a:r>
            <a:r>
              <a:rPr lang="es-ES" dirty="0" err="1"/>
              <a:t>sublistas</a:t>
            </a:r>
            <a:r>
              <a:rPr lang="es-ES" dirty="0"/>
              <a:t> de aproximadamente la mitad del tamaño</a:t>
            </a:r>
            <a:r>
              <a:rPr lang="es-ES" dirty="0" smtClean="0"/>
              <a:t>.</a:t>
            </a:r>
          </a:p>
          <a:p>
            <a:pPr lvl="1"/>
            <a:r>
              <a:rPr lang="es-ES" dirty="0"/>
              <a:t>Ordenar cada </a:t>
            </a:r>
            <a:r>
              <a:rPr lang="es-ES" dirty="0" err="1"/>
              <a:t>sublista</a:t>
            </a:r>
            <a:r>
              <a:rPr lang="es-ES" dirty="0"/>
              <a:t> recursivamente aplicando el ordenamiento por mezcla</a:t>
            </a:r>
            <a:r>
              <a:rPr lang="es-ES" dirty="0" smtClean="0"/>
              <a:t>.</a:t>
            </a:r>
          </a:p>
          <a:p>
            <a:pPr lvl="1"/>
            <a:r>
              <a:rPr lang="es-ES" u="sng" dirty="0">
                <a:hlinkClick r:id="rId2" tooltip="Algoritmo de mezcla (aún no redactado)"/>
              </a:rPr>
              <a:t>Mezclar</a:t>
            </a:r>
            <a:r>
              <a:rPr lang="es-ES" dirty="0"/>
              <a:t> las dos </a:t>
            </a:r>
            <a:r>
              <a:rPr lang="es-ES" dirty="0" err="1"/>
              <a:t>sublistas</a:t>
            </a:r>
            <a:r>
              <a:rPr lang="es-ES" dirty="0"/>
              <a:t> en una sola lista ordenada.</a:t>
            </a:r>
          </a:p>
          <a:p>
            <a:pPr lvl="1"/>
            <a:endParaRPr lang="es-ES" dirty="0"/>
          </a:p>
          <a:p>
            <a:pPr lvl="1"/>
            <a:endParaRPr lang="en-US" dirty="0"/>
          </a:p>
        </p:txBody>
      </p:sp>
    </p:spTree>
    <p:extLst>
      <p:ext uri="{BB962C8B-B14F-4D97-AF65-F5344CB8AC3E}">
        <p14:creationId xmlns:p14="http://schemas.microsoft.com/office/powerpoint/2010/main" val="32329943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Ordenamiento por mezcla (</a:t>
            </a:r>
            <a:r>
              <a:rPr lang="es-ES" dirty="0" err="1"/>
              <a:t>Merge</a:t>
            </a:r>
            <a:r>
              <a:rPr lang="es-ES" dirty="0"/>
              <a:t> </a:t>
            </a:r>
            <a:r>
              <a:rPr lang="es-ES" dirty="0" err="1"/>
              <a:t>Sort</a:t>
            </a:r>
            <a:r>
              <a:rPr lang="es-ES" dirty="0"/>
              <a:t>)</a:t>
            </a:r>
            <a:endParaRPr lang="es-CR"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040" y="2529640"/>
            <a:ext cx="10513947" cy="2222664"/>
          </a:xfrm>
          <a:prstGeom prst="rect">
            <a:avLst/>
          </a:prstGeom>
        </p:spPr>
      </p:pic>
    </p:spTree>
    <p:extLst>
      <p:ext uri="{BB962C8B-B14F-4D97-AF65-F5344CB8AC3E}">
        <p14:creationId xmlns:p14="http://schemas.microsoft.com/office/powerpoint/2010/main" val="3501483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Ordenamiento por mezcla (</a:t>
            </a:r>
            <a:r>
              <a:rPr lang="es-ES" dirty="0" err="1"/>
              <a:t>Merge</a:t>
            </a:r>
            <a:r>
              <a:rPr lang="es-ES" dirty="0"/>
              <a:t> </a:t>
            </a:r>
            <a:r>
              <a:rPr lang="es-ES" dirty="0" err="1"/>
              <a:t>Sort</a:t>
            </a:r>
            <a:r>
              <a:rPr lang="es-ES" dirty="0"/>
              <a:t>)</a:t>
            </a:r>
            <a:endParaRPr lang="es-CR"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343" y="1617439"/>
            <a:ext cx="7879837" cy="4950786"/>
          </a:xfrm>
          <a:prstGeom prst="rect">
            <a:avLst/>
          </a:prstGeom>
        </p:spPr>
      </p:pic>
    </p:spTree>
    <p:extLst>
      <p:ext uri="{BB962C8B-B14F-4D97-AF65-F5344CB8AC3E}">
        <p14:creationId xmlns:p14="http://schemas.microsoft.com/office/powerpoint/2010/main" val="1099343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Ordenamiento por mezcla (</a:t>
            </a:r>
            <a:r>
              <a:rPr lang="es-ES" dirty="0" err="1"/>
              <a:t>Merge</a:t>
            </a:r>
            <a:r>
              <a:rPr lang="es-ES" dirty="0"/>
              <a:t> </a:t>
            </a:r>
            <a:r>
              <a:rPr lang="es-ES" dirty="0" err="1"/>
              <a:t>Sort</a:t>
            </a:r>
            <a:r>
              <a:rPr lang="es-ES" dirty="0"/>
              <a:t>)</a:t>
            </a:r>
            <a:endParaRPr lang="es-CR"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3" y="1570870"/>
            <a:ext cx="5488785" cy="5156723"/>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291" y="3393551"/>
            <a:ext cx="1648055" cy="457264"/>
          </a:xfrm>
          <a:prstGeom prst="rect">
            <a:avLst/>
          </a:prstGeom>
        </p:spPr>
      </p:pic>
    </p:spTree>
    <p:extLst>
      <p:ext uri="{BB962C8B-B14F-4D97-AF65-F5344CB8AC3E}">
        <p14:creationId xmlns:p14="http://schemas.microsoft.com/office/powerpoint/2010/main" val="3132676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1" dirty="0" err="1"/>
              <a:t>Ordenamiento</a:t>
            </a:r>
            <a:r>
              <a:rPr lang="en-US" b="1" dirty="0"/>
              <a:t> con </a:t>
            </a:r>
            <a:r>
              <a:rPr lang="en-US" b="1" dirty="0" err="1"/>
              <a:t>árbol</a:t>
            </a:r>
            <a:r>
              <a:rPr lang="en-US" b="1" dirty="0"/>
              <a:t> </a:t>
            </a:r>
            <a:r>
              <a:rPr lang="en-US" b="1" dirty="0" err="1" smtClean="0"/>
              <a:t>binario</a:t>
            </a:r>
            <a:r>
              <a:rPr lang="en-US" b="1" dirty="0" smtClean="0"/>
              <a:t> </a:t>
            </a:r>
            <a:br>
              <a:rPr lang="en-US" b="1" dirty="0" smtClean="0"/>
            </a:br>
            <a:r>
              <a:rPr lang="en-US" b="1" dirty="0" smtClean="0"/>
              <a:t>(</a:t>
            </a:r>
            <a:r>
              <a:rPr lang="en-US" dirty="0"/>
              <a:t>Binary tree </a:t>
            </a:r>
            <a:r>
              <a:rPr lang="en-US" dirty="0" smtClean="0"/>
              <a:t>sort)</a:t>
            </a:r>
            <a:endParaRPr lang="en-US" b="1" dirty="0"/>
          </a:p>
        </p:txBody>
      </p:sp>
      <p:sp>
        <p:nvSpPr>
          <p:cNvPr id="3" name="Marcador de contenido 2"/>
          <p:cNvSpPr>
            <a:spLocks noGrp="1"/>
          </p:cNvSpPr>
          <p:nvPr>
            <p:ph idx="1"/>
          </p:nvPr>
        </p:nvSpPr>
        <p:spPr/>
        <p:txBody>
          <a:bodyPr/>
          <a:lstStyle/>
          <a:p>
            <a:r>
              <a:rPr lang="es-ES" dirty="0"/>
              <a:t>El ordenamiento con árbol binario es un algoritmo de ordenamiento, el cual ordena sus elementos haciendo uso de un árbol binario de búsqueda. Se basa en ir construyendo poco a poco el árbol binario introduciendo cada uno de los elementos, los cuales quedarán ya ordenados. Después, se obtiene la lista de los elementos ordenados recorriendo el árbol en </a:t>
            </a:r>
            <a:r>
              <a:rPr lang="es-ES" dirty="0" err="1"/>
              <a:t>inorden</a:t>
            </a:r>
            <a:r>
              <a:rPr lang="es-ES" dirty="0"/>
              <a:t>.</a:t>
            </a:r>
            <a:endParaRPr lang="en-US" dirty="0"/>
          </a:p>
        </p:txBody>
      </p:sp>
    </p:spTree>
    <p:extLst>
      <p:ext uri="{BB962C8B-B14F-4D97-AF65-F5344CB8AC3E}">
        <p14:creationId xmlns:p14="http://schemas.microsoft.com/office/powerpoint/2010/main" val="1179284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Ordenamiento</a:t>
            </a:r>
            <a:r>
              <a:rPr lang="en-US" b="1" dirty="0"/>
              <a:t> con </a:t>
            </a:r>
            <a:r>
              <a:rPr lang="en-US" b="1" dirty="0" err="1"/>
              <a:t>árbol</a:t>
            </a:r>
            <a:r>
              <a:rPr lang="en-US" b="1" dirty="0"/>
              <a:t> </a:t>
            </a:r>
            <a:r>
              <a:rPr lang="en-US" b="1" dirty="0" err="1"/>
              <a:t>binario</a:t>
            </a:r>
            <a:r>
              <a:rPr lang="en-US" b="1" dirty="0"/>
              <a:t> </a:t>
            </a:r>
            <a:br>
              <a:rPr lang="en-US" b="1" dirty="0"/>
            </a:br>
            <a:r>
              <a:rPr lang="en-US" b="1" dirty="0"/>
              <a:t>(</a:t>
            </a:r>
            <a:r>
              <a:rPr lang="en-US" dirty="0"/>
              <a:t>Binary tree sort)</a:t>
            </a:r>
          </a:p>
        </p:txBody>
      </p:sp>
      <p:sp>
        <p:nvSpPr>
          <p:cNvPr id="3" name="Marcador de contenido 2"/>
          <p:cNvSpPr>
            <a:spLocks noGrp="1"/>
          </p:cNvSpPr>
          <p:nvPr>
            <p:ph idx="1"/>
          </p:nvPr>
        </p:nvSpPr>
        <p:spPr/>
        <p:txBody>
          <a:bodyPr/>
          <a:lstStyle/>
          <a:p>
            <a:r>
              <a:rPr lang="es-ES" dirty="0"/>
              <a:t>Tiene un buen rendimiento.</a:t>
            </a:r>
          </a:p>
          <a:p>
            <a:r>
              <a:rPr lang="es-ES" dirty="0"/>
              <a:t>Es estable (no cambia el orden relativo de elementos iguales).</a:t>
            </a:r>
          </a:p>
          <a:p>
            <a:r>
              <a:rPr lang="es-ES" dirty="0"/>
              <a:t>No requiere espacio de almacenamiento extra.</a:t>
            </a:r>
          </a:p>
          <a:p>
            <a:r>
              <a:rPr lang="es-ES" dirty="0"/>
              <a:t>Puede ordenar listas tal cual las recibe.</a:t>
            </a:r>
          </a:p>
          <a:p>
            <a:endParaRPr lang="en-US" dirty="0"/>
          </a:p>
        </p:txBody>
      </p:sp>
    </p:spTree>
    <p:extLst>
      <p:ext uri="{BB962C8B-B14F-4D97-AF65-F5344CB8AC3E}">
        <p14:creationId xmlns:p14="http://schemas.microsoft.com/office/powerpoint/2010/main" val="34821984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Ordenamiento</a:t>
            </a:r>
            <a:r>
              <a:rPr lang="en-US" b="1" dirty="0"/>
              <a:t> con </a:t>
            </a:r>
            <a:r>
              <a:rPr lang="en-US" b="1" dirty="0" err="1"/>
              <a:t>árbol</a:t>
            </a:r>
            <a:r>
              <a:rPr lang="en-US" b="1" dirty="0"/>
              <a:t> </a:t>
            </a:r>
            <a:r>
              <a:rPr lang="en-US" b="1" dirty="0" err="1"/>
              <a:t>binario</a:t>
            </a:r>
            <a:r>
              <a:rPr lang="en-US" b="1" dirty="0"/>
              <a:t> </a:t>
            </a:r>
            <a:br>
              <a:rPr lang="en-US" b="1" dirty="0"/>
            </a:br>
            <a:r>
              <a:rPr lang="en-US" b="1" dirty="0"/>
              <a:t>(</a:t>
            </a:r>
            <a:r>
              <a:rPr lang="en-US" dirty="0"/>
              <a:t>Binary tree sort)</a:t>
            </a:r>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0729" y="2097088"/>
            <a:ext cx="5147365" cy="3917346"/>
          </a:xfrm>
        </p:spPr>
      </p:pic>
    </p:spTree>
    <p:extLst>
      <p:ext uri="{BB962C8B-B14F-4D97-AF65-F5344CB8AC3E}">
        <p14:creationId xmlns:p14="http://schemas.microsoft.com/office/powerpoint/2010/main" val="4615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3378" y="1918952"/>
            <a:ext cx="11054881" cy="2768958"/>
          </a:xfrm>
        </p:spPr>
        <p:txBody>
          <a:bodyPr/>
          <a:lstStyle/>
          <a:p>
            <a:pPr algn="just">
              <a:buNone/>
            </a:pPr>
            <a:r>
              <a:rPr lang="es-MX" dirty="0"/>
              <a:t>El propósito principal de un ordenamiento es el de facilitar las búsquedas de </a:t>
            </a:r>
            <a:r>
              <a:rPr lang="es-MX" dirty="0" smtClean="0"/>
              <a:t>los miembros </a:t>
            </a:r>
            <a:r>
              <a:rPr lang="es-MX" dirty="0"/>
              <a:t>del conjunto ordenado.</a:t>
            </a:r>
          </a:p>
          <a:p>
            <a:pPr algn="just"/>
            <a:endParaRPr lang="es-MX" dirty="0"/>
          </a:p>
          <a:p>
            <a:pPr algn="just">
              <a:buNone/>
            </a:pPr>
            <a:r>
              <a:rPr lang="es-MX" dirty="0" smtClean="0"/>
              <a:t>Recomendable </a:t>
            </a:r>
            <a:r>
              <a:rPr lang="es-MX" dirty="0"/>
              <a:t>cuando se requiere hacer una cantidad considerable de búsquedas y es importante el factor tiempo.</a:t>
            </a:r>
            <a:endParaRPr lang="es-PE" dirty="0"/>
          </a:p>
          <a:p>
            <a:endParaRPr lang="es-CR" dirty="0"/>
          </a:p>
        </p:txBody>
      </p:sp>
    </p:spTree>
    <p:extLst>
      <p:ext uri="{BB962C8B-B14F-4D97-AF65-F5344CB8AC3E}">
        <p14:creationId xmlns:p14="http://schemas.microsoft.com/office/powerpoint/2010/main" val="28538695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Ordenamiento</a:t>
            </a:r>
            <a:r>
              <a:rPr lang="en-US" b="1" dirty="0"/>
              <a:t> con </a:t>
            </a:r>
            <a:r>
              <a:rPr lang="en-US" b="1" dirty="0" err="1"/>
              <a:t>árbol</a:t>
            </a:r>
            <a:r>
              <a:rPr lang="en-US" b="1" dirty="0"/>
              <a:t> </a:t>
            </a:r>
            <a:r>
              <a:rPr lang="en-US" b="1" dirty="0" err="1"/>
              <a:t>binario</a:t>
            </a:r>
            <a:r>
              <a:rPr lang="en-US" b="1" dirty="0"/>
              <a:t> </a:t>
            </a:r>
            <a:br>
              <a:rPr lang="en-US" b="1" dirty="0"/>
            </a:br>
            <a:r>
              <a:rPr lang="en-US" b="1" dirty="0"/>
              <a:t>(</a:t>
            </a:r>
            <a:r>
              <a:rPr lang="en-US" dirty="0"/>
              <a:t>Binary tree sort)</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467" y="1994057"/>
            <a:ext cx="11213889" cy="3814315"/>
          </a:xfrm>
        </p:spPr>
      </p:pic>
    </p:spTree>
    <p:extLst>
      <p:ext uri="{BB962C8B-B14F-4D97-AF65-F5344CB8AC3E}">
        <p14:creationId xmlns:p14="http://schemas.microsoft.com/office/powerpoint/2010/main" val="4229444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Ordenamiento eficiente</a:t>
            </a:r>
            <a:endParaRPr lang="es-CR" dirty="0"/>
          </a:p>
        </p:txBody>
      </p:sp>
      <p:sp>
        <p:nvSpPr>
          <p:cNvPr id="3" name="Marcador de contenido 2"/>
          <p:cNvSpPr>
            <a:spLocks noGrp="1"/>
          </p:cNvSpPr>
          <p:nvPr>
            <p:ph idx="1"/>
          </p:nvPr>
        </p:nvSpPr>
        <p:spPr>
          <a:xfrm>
            <a:off x="819440" y="2648732"/>
            <a:ext cx="9905999" cy="1884631"/>
          </a:xfrm>
        </p:spPr>
        <p:txBody>
          <a:bodyPr/>
          <a:lstStyle/>
          <a:p>
            <a:pPr marL="0" indent="0">
              <a:buNone/>
            </a:pPr>
            <a:r>
              <a:rPr lang="es-MX" dirty="0" smtClean="0"/>
              <a:t>- Contar</a:t>
            </a:r>
            <a:r>
              <a:rPr lang="es-MX" dirty="0"/>
              <a:t> el </a:t>
            </a:r>
            <a:r>
              <a:rPr lang="es-MX" dirty="0" smtClean="0"/>
              <a:t>numero </a:t>
            </a:r>
            <a:r>
              <a:rPr lang="es-MX" dirty="0"/>
              <a:t>de comparaciones (C)</a:t>
            </a:r>
            <a:endParaRPr lang="es-PE" dirty="0"/>
          </a:p>
          <a:p>
            <a:pPr marL="0" indent="0">
              <a:buNone/>
            </a:pPr>
            <a:r>
              <a:rPr lang="es-MX" dirty="0" smtClean="0"/>
              <a:t>- Contar </a:t>
            </a:r>
            <a:r>
              <a:rPr lang="es-MX" dirty="0"/>
              <a:t>el </a:t>
            </a:r>
            <a:r>
              <a:rPr lang="es-MX" dirty="0" smtClean="0"/>
              <a:t>numero </a:t>
            </a:r>
            <a:r>
              <a:rPr lang="es-MX" dirty="0"/>
              <a:t>de movimientos de </a:t>
            </a:r>
            <a:r>
              <a:rPr lang="es-MX" dirty="0" smtClean="0"/>
              <a:t>elementos(M</a:t>
            </a:r>
            <a:r>
              <a:rPr lang="es-MX" dirty="0"/>
              <a:t>)</a:t>
            </a:r>
            <a:endParaRPr lang="es-PE" dirty="0"/>
          </a:p>
          <a:p>
            <a:pPr marL="0" indent="0">
              <a:buNone/>
            </a:pPr>
            <a:r>
              <a:rPr lang="es-MX" dirty="0" smtClean="0"/>
              <a:t>- Estos </a:t>
            </a:r>
            <a:r>
              <a:rPr lang="es-MX" dirty="0"/>
              <a:t>están en función de el #(n) de </a:t>
            </a:r>
            <a:r>
              <a:rPr lang="es-MX" dirty="0" smtClean="0"/>
              <a:t>elementos a </a:t>
            </a:r>
            <a:r>
              <a:rPr lang="es-MX" dirty="0"/>
              <a:t>ser ordenados.</a:t>
            </a:r>
            <a:endParaRPr lang="es-PE" dirty="0"/>
          </a:p>
          <a:p>
            <a:endParaRPr lang="es-CR" dirty="0"/>
          </a:p>
        </p:txBody>
      </p:sp>
    </p:spTree>
    <p:extLst>
      <p:ext uri="{BB962C8B-B14F-4D97-AF65-F5344CB8AC3E}">
        <p14:creationId xmlns:p14="http://schemas.microsoft.com/office/powerpoint/2010/main" val="2886494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5655" y="2666259"/>
            <a:ext cx="9905998" cy="1478570"/>
          </a:xfrm>
        </p:spPr>
        <p:txBody>
          <a:bodyPr/>
          <a:lstStyle/>
          <a:p>
            <a:pPr algn="ctr"/>
            <a:r>
              <a:rPr lang="es-CR" dirty="0" smtClean="0"/>
              <a:t>Algoritmos de ordenamientos</a:t>
            </a:r>
            <a:endParaRPr lang="es-CR" dirty="0"/>
          </a:p>
        </p:txBody>
      </p:sp>
    </p:spTree>
    <p:extLst>
      <p:ext uri="{BB962C8B-B14F-4D97-AF65-F5344CB8AC3E}">
        <p14:creationId xmlns:p14="http://schemas.microsoft.com/office/powerpoint/2010/main" val="4128085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Algoritmo de ordenamiento</a:t>
            </a:r>
            <a:br>
              <a:rPr lang="es-ES" dirty="0"/>
            </a:br>
            <a:endParaRPr lang="es-CR" dirty="0"/>
          </a:p>
        </p:txBody>
      </p:sp>
      <p:sp>
        <p:nvSpPr>
          <p:cNvPr id="3" name="Marcador de contenido 2"/>
          <p:cNvSpPr>
            <a:spLocks noGrp="1"/>
          </p:cNvSpPr>
          <p:nvPr>
            <p:ph idx="1"/>
          </p:nvPr>
        </p:nvSpPr>
        <p:spPr/>
        <p:txBody>
          <a:bodyPr>
            <a:normAutofit/>
          </a:bodyPr>
          <a:lstStyle/>
          <a:p>
            <a:r>
              <a:rPr lang="es-CR" dirty="0"/>
              <a:t>En computación y matemáticas un algoritmo de ordenamiento es un algoritmo que pone elementos de una lista o un vector en una secuencia dada por una relación de orden, es decir, el resultado de salida ha de ser una permutación —o reordenamiento— de la entrada que satisfaga la relación de orden dada.</a:t>
            </a:r>
          </a:p>
        </p:txBody>
      </p:sp>
    </p:spTree>
    <p:extLst>
      <p:ext uri="{BB962C8B-B14F-4D97-AF65-F5344CB8AC3E}">
        <p14:creationId xmlns:p14="http://schemas.microsoft.com/office/powerpoint/2010/main" val="2491934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R" b="1" dirty="0"/>
              <a:t>Algoritmos de </a:t>
            </a:r>
            <a:r>
              <a:rPr lang="es-CR" b="1" dirty="0" smtClean="0"/>
              <a:t>ordenamiento Internos</a:t>
            </a:r>
            <a:endParaRPr lang="es-CR" dirty="0"/>
          </a:p>
        </p:txBody>
      </p:sp>
      <p:sp>
        <p:nvSpPr>
          <p:cNvPr id="4" name="Marcador de contenido 3"/>
          <p:cNvSpPr>
            <a:spLocks noGrp="1"/>
          </p:cNvSpPr>
          <p:nvPr>
            <p:ph idx="1"/>
          </p:nvPr>
        </p:nvSpPr>
        <p:spPr/>
        <p:txBody>
          <a:bodyPr/>
          <a:lstStyle/>
          <a:p>
            <a:r>
              <a:rPr lang="es-CR" b="1" dirty="0"/>
              <a:t>Son aquellos en los que los valores a ordenar están en memoria principal, por lo que se asume que el tiempo que se requiere para acceder cualquier elemento sea el mismo.</a:t>
            </a:r>
            <a:endParaRPr lang="es-CR" dirty="0"/>
          </a:p>
        </p:txBody>
      </p:sp>
    </p:spTree>
    <p:extLst>
      <p:ext uri="{BB962C8B-B14F-4D97-AF65-F5344CB8AC3E}">
        <p14:creationId xmlns:p14="http://schemas.microsoft.com/office/powerpoint/2010/main" val="2897087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Algoritmos de </a:t>
            </a:r>
            <a:r>
              <a:rPr lang="es-CR" b="1" dirty="0" smtClean="0"/>
              <a:t>ordenamiento externos</a:t>
            </a:r>
            <a:endParaRPr lang="es-CR" dirty="0"/>
          </a:p>
        </p:txBody>
      </p:sp>
      <p:sp>
        <p:nvSpPr>
          <p:cNvPr id="3" name="Marcador de contenido 2"/>
          <p:cNvSpPr>
            <a:spLocks noGrp="1"/>
          </p:cNvSpPr>
          <p:nvPr>
            <p:ph idx="1"/>
          </p:nvPr>
        </p:nvSpPr>
        <p:spPr/>
        <p:txBody>
          <a:bodyPr/>
          <a:lstStyle/>
          <a:p>
            <a:r>
              <a:rPr lang="es-CR" b="1" dirty="0"/>
              <a:t>Son aquellos en los que los valores a ordenar están en memoria secundaria como en disco, cinta, cilindro magnético, etc. Por lo que se asume que el tiempo que se requiere para acceder a cualquier elemento depende de la última posición </a:t>
            </a:r>
            <a:r>
              <a:rPr lang="es-CR" b="1" dirty="0" err="1"/>
              <a:t>accesada</a:t>
            </a:r>
            <a:r>
              <a:rPr lang="es-CR" b="1" dirty="0"/>
              <a:t> (posición 1, posición 500, </a:t>
            </a:r>
            <a:r>
              <a:rPr lang="es-CR" b="1" dirty="0" err="1"/>
              <a:t>etc</a:t>
            </a:r>
            <a:r>
              <a:rPr lang="es-CR" b="1" dirty="0"/>
              <a:t>).</a:t>
            </a:r>
            <a:endParaRPr lang="es-CR" dirty="0"/>
          </a:p>
        </p:txBody>
      </p:sp>
    </p:spTree>
    <p:extLst>
      <p:ext uri="{BB962C8B-B14F-4D97-AF65-F5344CB8AC3E}">
        <p14:creationId xmlns:p14="http://schemas.microsoft.com/office/powerpoint/2010/main" val="4217553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R" b="1" dirty="0"/>
              <a:t>Algoritmos de </a:t>
            </a:r>
            <a:r>
              <a:rPr lang="es-CR" b="1" dirty="0" smtClean="0"/>
              <a:t>Ordenación </a:t>
            </a:r>
            <a:r>
              <a:rPr lang="es-CR" b="1" dirty="0"/>
              <a:t>natural</a:t>
            </a:r>
          </a:p>
        </p:txBody>
      </p:sp>
      <p:sp>
        <p:nvSpPr>
          <p:cNvPr id="3" name="Marcador de contenido 2"/>
          <p:cNvSpPr>
            <a:spLocks noGrp="1"/>
          </p:cNvSpPr>
          <p:nvPr>
            <p:ph idx="1"/>
          </p:nvPr>
        </p:nvSpPr>
        <p:spPr/>
        <p:txBody>
          <a:bodyPr>
            <a:normAutofit/>
          </a:bodyPr>
          <a:lstStyle/>
          <a:p>
            <a:r>
              <a:rPr lang="es-CR" b="1" dirty="0"/>
              <a:t>Tarda lo mínimo posible cuando la entrada está ordenada.</a:t>
            </a:r>
          </a:p>
        </p:txBody>
      </p:sp>
    </p:spTree>
    <p:extLst>
      <p:ext uri="{BB962C8B-B14F-4D97-AF65-F5344CB8AC3E}">
        <p14:creationId xmlns:p14="http://schemas.microsoft.com/office/powerpoint/2010/main" val="15855248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4274</TotalTime>
  <Words>700</Words>
  <Application>Microsoft Office PowerPoint</Application>
  <PresentationFormat>Panorámica</PresentationFormat>
  <Paragraphs>71</Paragraphs>
  <Slides>30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Trebuchet MS</vt:lpstr>
      <vt:lpstr>Tw Cen MT</vt:lpstr>
      <vt:lpstr>Circuito</vt:lpstr>
      <vt:lpstr>Ordenamientos de los datos</vt:lpstr>
      <vt:lpstr>El Proceso de Ordenamiento de Dato</vt:lpstr>
      <vt:lpstr>Presentación de PowerPoint</vt:lpstr>
      <vt:lpstr>Ordenamiento eficiente</vt:lpstr>
      <vt:lpstr>Algoritmos de ordenamientos</vt:lpstr>
      <vt:lpstr>Algoritmo de ordenamiento </vt:lpstr>
      <vt:lpstr>Algoritmos de ordenamiento Internos</vt:lpstr>
      <vt:lpstr>Algoritmos de ordenamiento externos</vt:lpstr>
      <vt:lpstr>Algoritmos de Ordenación natural</vt:lpstr>
      <vt:lpstr>Algoritmos de Ordenación no natural</vt:lpstr>
      <vt:lpstr>Por estabilidad</vt:lpstr>
      <vt:lpstr>Ordenamientos de datos internos</vt:lpstr>
      <vt:lpstr>Ordenamiento burbuja </vt:lpstr>
      <vt:lpstr>Ordenamiento burbuja </vt:lpstr>
      <vt:lpstr>Ordenamiento Shell</vt:lpstr>
      <vt:lpstr>Ordenamiento shell</vt:lpstr>
      <vt:lpstr>Ordenamiento shell</vt:lpstr>
      <vt:lpstr>El ordenamiento rápido (quicksort en inglés)</vt:lpstr>
      <vt:lpstr>Ordenamiento Rápido(Quicksort)</vt:lpstr>
      <vt:lpstr>Ordenamiento Rápido(Quicksort)</vt:lpstr>
      <vt:lpstr>Ordenamiento Rápido(Quicksort)</vt:lpstr>
      <vt:lpstr>Ordenamiento por mezcla (Merge Sort) </vt:lpstr>
      <vt:lpstr>Ordenamiento por mezcla (Merge Sort)</vt:lpstr>
      <vt:lpstr>Ordenamiento por mezcla (Merge Sort)</vt:lpstr>
      <vt:lpstr>Ordenamiento por mezcla (Merge Sort)</vt:lpstr>
      <vt:lpstr>Ordenamiento por mezcla (Merge Sort)</vt:lpstr>
      <vt:lpstr>Ordenamiento con árbol binario  (Binary tree sort)</vt:lpstr>
      <vt:lpstr>Ordenamiento con árbol binario  (Binary tree sort)</vt:lpstr>
      <vt:lpstr>Ordenamiento con árbol binario  (Binary tree sort)</vt:lpstr>
      <vt:lpstr>Ordenamiento con árbol binario  (Binary tree sort)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Ordenamientos de los datos</dc:title>
  <dc:creator>Andres Marin Coto</dc:creator>
  <cp:lastModifiedBy>Desarrollo Crux</cp:lastModifiedBy>
  <cp:revision>30</cp:revision>
  <dcterms:created xsi:type="dcterms:W3CDTF">2018-03-07T22:16:47Z</dcterms:created>
  <dcterms:modified xsi:type="dcterms:W3CDTF">2018-03-22T15:43:38Z</dcterms:modified>
</cp:coreProperties>
</file>