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61" r:id="rId5"/>
    <p:sldId id="259" r:id="rId6"/>
    <p:sldId id="260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E3655A5F-E3A7-42AD-9F1E-226E58A49B71}"/>
    <pc:docChg chg="modSld">
      <pc:chgData name="" userId="" providerId="" clId="Web-{E3655A5F-E3A7-42AD-9F1E-226E58A49B71}" dt="2018-02-22T20:32:46.593" v="4"/>
      <pc:docMkLst>
        <pc:docMk/>
      </pc:docMkLst>
      <pc:sldChg chg="modSp">
        <pc:chgData name="" userId="" providerId="" clId="Web-{E3655A5F-E3A7-42AD-9F1E-226E58A49B71}" dt="2018-02-22T20:32:44.937" v="2"/>
        <pc:sldMkLst>
          <pc:docMk/>
          <pc:sldMk cId="3053881020" sldId="271"/>
        </pc:sldMkLst>
        <pc:spChg chg="mod">
          <ac:chgData name="" userId="" providerId="" clId="Web-{E3655A5F-E3A7-42AD-9F1E-226E58A49B71}" dt="2018-02-22T20:32:44.937" v="2"/>
          <ac:spMkLst>
            <pc:docMk/>
            <pc:sldMk cId="3053881020" sldId="271"/>
            <ac:spMk id="3" creationId="{00000000-0000-0000-0000-000000000000}"/>
          </ac:spMkLst>
        </pc:spChg>
      </pc:sldChg>
    </pc:docChg>
  </pc:docChgLst>
  <pc:docChgLst>
    <pc:chgData clId="Web-{96D10A5B-8C06-4E01-844E-A5985F65B3F3}"/>
    <pc:docChg chg="modSld">
      <pc:chgData name="" userId="" providerId="" clId="Web-{96D10A5B-8C06-4E01-844E-A5985F65B3F3}" dt="2018-02-23T15:06:37.440" v="5"/>
      <pc:docMkLst>
        <pc:docMk/>
      </pc:docMkLst>
      <pc:sldChg chg="modSp">
        <pc:chgData name="" userId="" providerId="" clId="Web-{96D10A5B-8C06-4E01-844E-A5985F65B3F3}" dt="2018-02-23T15:06:37.425" v="4"/>
        <pc:sldMkLst>
          <pc:docMk/>
          <pc:sldMk cId="3561376288" sldId="261"/>
        </pc:sldMkLst>
        <pc:spChg chg="mod">
          <ac:chgData name="" userId="" providerId="" clId="Web-{96D10A5B-8C06-4E01-844E-A5985F65B3F3}" dt="2018-02-23T15:06:37.425" v="4"/>
          <ac:spMkLst>
            <pc:docMk/>
            <pc:sldMk cId="3561376288" sldId="261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2A8CC-34D9-48CF-A5C7-68E110F07185}" type="datetimeFigureOut">
              <a:rPr lang="es-ES"/>
              <a:t>23/02/2018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BBEB3-1788-4664-901A-5C99152BEBEE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663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BBEB3-1788-4664-901A-5C99152BEBEE}" type="slidenum">
              <a:rPr lang="es-ES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5105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BBEB3-1788-4664-901A-5C99152BEBEE}" type="slidenum">
              <a:rPr lang="es-ES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2366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BBEB3-1788-4664-901A-5C99152BEBEE}" type="slidenum">
              <a:rPr lang="es-ES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8812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BBEB3-1788-4664-901A-5C99152BEBEE}" type="slidenum">
              <a:rPr lang="es-ES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4681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9862-29A6-41B3-B04E-23AFD378F482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C8C3-5A9A-4B1A-BDF0-58D5821EF836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265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9862-29A6-41B3-B04E-23AFD378F482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C8C3-5A9A-4B1A-BDF0-58D5821EF8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35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9862-29A6-41B3-B04E-23AFD378F482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C8C3-5A9A-4B1A-BDF0-58D5821EF8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9862-29A6-41B3-B04E-23AFD378F482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C8C3-5A9A-4B1A-BDF0-58D5821EF8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2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9862-29A6-41B3-B04E-23AFD378F482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C8C3-5A9A-4B1A-BDF0-58D5821EF836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91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9862-29A6-41B3-B04E-23AFD378F482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C8C3-5A9A-4B1A-BDF0-58D5821EF8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2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9862-29A6-41B3-B04E-23AFD378F482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C8C3-5A9A-4B1A-BDF0-58D5821EF8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2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9862-29A6-41B3-B04E-23AFD378F482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C8C3-5A9A-4B1A-BDF0-58D5821EF8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31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9862-29A6-41B3-B04E-23AFD378F482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C8C3-5A9A-4B1A-BDF0-58D5821EF8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5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6A99862-29A6-41B3-B04E-23AFD378F482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1BC8C3-5A9A-4B1A-BDF0-58D5821EF8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14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9862-29A6-41B3-B04E-23AFD378F482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C8C3-5A9A-4B1A-BDF0-58D5821EF8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95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6A99862-29A6-41B3-B04E-23AFD378F482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51BC8C3-5A9A-4B1A-BDF0-58D5821EF83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04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system.transactions.aspx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s-es/library/bb399401(v=vs.110).asp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Consultas a base de datos con ADO.NET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06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DataReader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Provee de acceso secuencial a los registros obtenidos por la consulta</a:t>
            </a:r>
          </a:p>
          <a:p>
            <a:r>
              <a:rPr lang="es-CR" dirty="0"/>
              <a:t>El método </a:t>
            </a:r>
            <a:r>
              <a:rPr lang="es-CR" dirty="0" err="1"/>
              <a:t>Read</a:t>
            </a:r>
            <a:r>
              <a:rPr lang="es-CR" dirty="0"/>
              <a:t> lee el siguiente registro y retorna true en caso de éxito, cuando no hay mas registros retorna false</a:t>
            </a:r>
          </a:p>
          <a:p>
            <a:r>
              <a:rPr lang="es-CR" dirty="0"/>
              <a:t>Cada columna del registro leído se accede mediante su índice</a:t>
            </a:r>
          </a:p>
          <a:p>
            <a:r>
              <a:rPr lang="es-CR" dirty="0"/>
              <a:t>Los datos se pueden consultar como </a:t>
            </a:r>
            <a:r>
              <a:rPr lang="es-CR" dirty="0" err="1"/>
              <a:t>object</a:t>
            </a:r>
            <a:r>
              <a:rPr lang="es-CR" dirty="0"/>
              <a:t>, o utilizando métodos de casteo específicos</a:t>
            </a:r>
          </a:p>
          <a:p>
            <a:pPr marL="201168" lvl="1" indent="0">
              <a:buNone/>
            </a:pPr>
            <a:endParaRPr lang="es-CR" dirty="0"/>
          </a:p>
          <a:p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311" y="4058369"/>
            <a:ext cx="6038850" cy="2019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8978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 </a:t>
            </a:r>
            <a:r>
              <a:rPr lang="es-CR" dirty="0" err="1"/>
              <a:t>DataSet</a:t>
            </a:r>
            <a:r>
              <a:rPr lang="es-CR" dirty="0"/>
              <a:t> y </a:t>
            </a:r>
            <a:r>
              <a:rPr lang="es-CR" dirty="0" err="1"/>
              <a:t>DataTable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En lugar de obtener los registros de </a:t>
            </a:r>
            <a:r>
              <a:rPr lang="es-CR" dirty="0" err="1"/>
              <a:t>DataReader</a:t>
            </a:r>
            <a:r>
              <a:rPr lang="es-CR" dirty="0"/>
              <a:t> se pueden guardar en un </a:t>
            </a:r>
            <a:r>
              <a:rPr lang="es-CR" dirty="0" err="1"/>
              <a:t>DataSet</a:t>
            </a:r>
            <a:r>
              <a:rPr lang="es-CR" dirty="0"/>
              <a:t> o en un </a:t>
            </a:r>
            <a:r>
              <a:rPr lang="es-CR" dirty="0" err="1"/>
              <a:t>DataTable</a:t>
            </a:r>
            <a:endParaRPr lang="es-CR" dirty="0"/>
          </a:p>
          <a:p>
            <a:r>
              <a:rPr lang="es-CR" dirty="0"/>
              <a:t>Si el resultado contiene varios conjuntos de datos (varios </a:t>
            </a:r>
            <a:r>
              <a:rPr lang="es-CR" dirty="0" err="1"/>
              <a:t>Selects</a:t>
            </a:r>
            <a:r>
              <a:rPr lang="es-CR" dirty="0"/>
              <a:t>) se debe usar el </a:t>
            </a:r>
            <a:r>
              <a:rPr lang="es-CR" dirty="0" err="1"/>
              <a:t>DataSet</a:t>
            </a:r>
            <a:r>
              <a:rPr lang="es-CR" dirty="0"/>
              <a:t>, el cual contiene un conjunto de </a:t>
            </a:r>
            <a:r>
              <a:rPr lang="es-CR" dirty="0" err="1"/>
              <a:t>DataTables</a:t>
            </a:r>
            <a:r>
              <a:rPr lang="es-CR" dirty="0"/>
              <a:t>, una tabla para cada resultado</a:t>
            </a:r>
          </a:p>
          <a:p>
            <a:r>
              <a:rPr lang="es-CR" dirty="0"/>
              <a:t>Para cargar un resultado en un </a:t>
            </a:r>
            <a:r>
              <a:rPr lang="es-CR" dirty="0" err="1"/>
              <a:t>DataSet</a:t>
            </a:r>
            <a:r>
              <a:rPr lang="es-CR" dirty="0"/>
              <a:t>, se utiliza un objeto </a:t>
            </a:r>
            <a:r>
              <a:rPr lang="es-CR" dirty="0" err="1"/>
              <a:t>DataAdapter</a:t>
            </a:r>
            <a:endParaRPr lang="es-CR" dirty="0"/>
          </a:p>
          <a:p>
            <a:r>
              <a:rPr lang="es-CR" dirty="0"/>
              <a:t>Los resultados de un solo </a:t>
            </a:r>
            <a:r>
              <a:rPr lang="es-CR" dirty="0" err="1"/>
              <a:t>Select</a:t>
            </a:r>
            <a:r>
              <a:rPr lang="es-CR" dirty="0"/>
              <a:t> se pueden cargar directamente en un </a:t>
            </a:r>
            <a:r>
              <a:rPr lang="es-CR" dirty="0" err="1"/>
              <a:t>DataTable</a:t>
            </a:r>
            <a:r>
              <a:rPr lang="es-CR" dirty="0"/>
              <a:t>, usando el método load</a:t>
            </a:r>
          </a:p>
          <a:p>
            <a:endParaRPr lang="es-C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7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DataSet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2713" y="2305050"/>
            <a:ext cx="94869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13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DataTable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9925" y="1985963"/>
            <a:ext cx="83724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08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TransactionScope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Otra forma de utilizar transacciones es mediante el objeto </a:t>
            </a:r>
            <a:r>
              <a:rPr lang="es-CR" dirty="0" err="1"/>
              <a:t>TransactionScope</a:t>
            </a:r>
            <a:r>
              <a:rPr lang="es-CR" dirty="0"/>
              <a:t>, el cual también es utilizado en </a:t>
            </a:r>
            <a:r>
              <a:rPr lang="es-CR" dirty="0" err="1"/>
              <a:t>Entity</a:t>
            </a:r>
            <a:r>
              <a:rPr lang="es-CR" dirty="0"/>
              <a:t> Framework y en ADO.NET se utiliza de la misma manera</a:t>
            </a:r>
          </a:p>
          <a:p>
            <a:r>
              <a:rPr lang="es-CR" dirty="0"/>
              <a:t>Todo lo que se ejecute dentro del </a:t>
            </a:r>
            <a:r>
              <a:rPr lang="es-CR" dirty="0" err="1"/>
              <a:t>TransactionScope</a:t>
            </a:r>
            <a:r>
              <a:rPr lang="es-CR" dirty="0"/>
              <a:t> se convierte en una transacción</a:t>
            </a:r>
          </a:p>
          <a:p>
            <a:r>
              <a:rPr lang="es-CR" dirty="0"/>
              <a:t>Al finalizar las operaciones se debe invocar el método Complete para indicar el fin de la transacción, de lo contrario al hacer </a:t>
            </a:r>
            <a:r>
              <a:rPr lang="es-CR" dirty="0" err="1"/>
              <a:t>Dispose</a:t>
            </a:r>
            <a:r>
              <a:rPr lang="es-CR" dirty="0"/>
              <a:t> se haría </a:t>
            </a:r>
            <a:r>
              <a:rPr lang="es-CR" dirty="0" err="1"/>
              <a:t>RollBack</a:t>
            </a:r>
            <a:endParaRPr lang="es-CR" dirty="0"/>
          </a:p>
          <a:p>
            <a:r>
              <a:rPr lang="es-CR" dirty="0" err="1"/>
              <a:t>Rollback</a:t>
            </a:r>
            <a:r>
              <a:rPr lang="es-CR" dirty="0"/>
              <a:t> se invoca automáticamente al ocurrir una excepción.</a:t>
            </a:r>
          </a:p>
          <a:p>
            <a:r>
              <a:rPr lang="es-CR" dirty="0"/>
              <a:t>Se recomienda usar </a:t>
            </a:r>
            <a:r>
              <a:rPr lang="es-CR" dirty="0" err="1"/>
              <a:t>TransactionScope</a:t>
            </a:r>
            <a:r>
              <a:rPr lang="es-CR" dirty="0"/>
              <a:t> siempre dentro de la instrucción </a:t>
            </a:r>
            <a:r>
              <a:rPr lang="es-CR" dirty="0" err="1"/>
              <a:t>Using</a:t>
            </a:r>
            <a:endParaRPr lang="es-CR" dirty="0"/>
          </a:p>
          <a:p>
            <a:r>
              <a:rPr lang="es-CR" dirty="0"/>
              <a:t>Para utilizarlo se requiere el </a:t>
            </a:r>
            <a:r>
              <a:rPr lang="es-CR" dirty="0" err="1"/>
              <a:t>namespace</a:t>
            </a:r>
            <a:r>
              <a:rPr lang="es-CR" dirty="0"/>
              <a:t> </a:t>
            </a:r>
            <a:r>
              <a:rPr lang="en-US" dirty="0" err="1">
                <a:hlinkClick r:id="rId2"/>
              </a:rPr>
              <a:t>System.Transactions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192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TransactionScope</a:t>
            </a:r>
            <a:endParaRPr lang="en-US" dirty="0"/>
          </a:p>
        </p:txBody>
      </p:sp>
      <p:pic>
        <p:nvPicPr>
          <p:cNvPr id="4" name="Imagen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8163" y="2143125"/>
            <a:ext cx="6096000" cy="3429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228" y="1845734"/>
            <a:ext cx="6402503" cy="435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27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s-ES" dirty="0" err="1"/>
              <a:t>LinQ</a:t>
            </a:r>
            <a:r>
              <a:rPr lang="es-ES" dirty="0"/>
              <a:t> y </a:t>
            </a:r>
            <a:r>
              <a:rPr lang="es-ES" dirty="0" err="1"/>
              <a:t>DataTable</a:t>
            </a:r>
            <a:endParaRPr lang="es-ES" dirty="0" err="1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s-ES" dirty="0">
                <a:solidFill>
                  <a:srgbClr val="E48312"/>
                </a:solidFill>
              </a:rPr>
              <a:t> </a:t>
            </a:r>
            <a:r>
              <a:rPr lang="es-ES" dirty="0"/>
              <a:t>Una vez que se han obtenidos datos y guardados en un </a:t>
            </a:r>
            <a:r>
              <a:rPr lang="es-ES" dirty="0" err="1"/>
              <a:t>DataSet</a:t>
            </a:r>
            <a:r>
              <a:rPr lang="es-ES" dirty="0"/>
              <a:t> o </a:t>
            </a:r>
            <a:r>
              <a:rPr lang="es-ES" dirty="0" err="1"/>
              <a:t>DataTable</a:t>
            </a:r>
            <a:r>
              <a:rPr lang="es-ES" dirty="0"/>
              <a:t>, se pueden manipular mediante </a:t>
            </a:r>
            <a:r>
              <a:rPr lang="es-ES" dirty="0" err="1"/>
              <a:t>LinQ</a:t>
            </a:r>
          </a:p>
          <a:p>
            <a:r>
              <a:rPr lang="es-ES" dirty="0">
                <a:solidFill>
                  <a:srgbClr val="E48312"/>
                </a:solidFill>
              </a:rPr>
              <a:t> </a:t>
            </a:r>
            <a:r>
              <a:rPr lang="es-ES" dirty="0" err="1"/>
              <a:t>LinQ</a:t>
            </a:r>
            <a:r>
              <a:rPr lang="es-ES" dirty="0"/>
              <a:t> se puede utilizar tanto como “expresiones” o mediante métodos. Para ver ejemplos detallados ver el siguiente </a:t>
            </a:r>
            <a:r>
              <a:rPr lang="es-ES" dirty="0">
                <a:hlinkClick r:id="rId3"/>
              </a:rPr>
              <a:t>enlace</a:t>
            </a:r>
            <a:endParaRPr>
              <a:solidFill>
                <a:schemeClr val="tx1"/>
              </a:solidFill>
            </a:endParaRPr>
          </a:p>
          <a:p>
            <a:r>
              <a:rPr lang="es-ES" dirty="0">
                <a:solidFill>
                  <a:srgbClr val="E48312"/>
                </a:solidFill>
              </a:rPr>
              <a:t> </a:t>
            </a:r>
            <a:r>
              <a:rPr lang="es-ES" dirty="0"/>
              <a:t>Para utilizar </a:t>
            </a:r>
            <a:r>
              <a:rPr lang="es-ES" dirty="0" err="1"/>
              <a:t>LinQ</a:t>
            </a:r>
            <a:r>
              <a:rPr lang="es-ES" dirty="0"/>
              <a:t> a </a:t>
            </a:r>
            <a:r>
              <a:rPr lang="es-ES" dirty="0" err="1"/>
              <a:t>dataset</a:t>
            </a:r>
            <a:r>
              <a:rPr lang="es-ES" dirty="0"/>
              <a:t> se requieren importar los siguientes </a:t>
            </a:r>
            <a:r>
              <a:rPr lang="es-ES" dirty="0" err="1"/>
              <a:t>namespaces</a:t>
            </a:r>
            <a:endParaRPr dirty="0" err="1">
              <a:solidFill>
                <a:schemeClr val="tx1"/>
              </a:solidFill>
            </a:endParaRPr>
          </a:p>
          <a:p>
            <a:endParaRPr>
              <a:solidFill>
                <a:schemeClr val="tx1"/>
              </a:solidFill>
            </a:endParaRPr>
          </a:p>
          <a:p>
            <a:endParaRPr lang="es-ES" dirty="0"/>
          </a:p>
        </p:txBody>
      </p:sp>
      <p:pic>
        <p:nvPicPr>
          <p:cNvPr id="4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486" y="3856345"/>
            <a:ext cx="2743200" cy="182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81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s-ES" dirty="0" err="1"/>
              <a:t>LinQ</a:t>
            </a:r>
            <a:r>
              <a:rPr lang="es-ES" dirty="0"/>
              <a:t> y </a:t>
            </a:r>
            <a:r>
              <a:rPr lang="es-ES" dirty="0" err="1"/>
              <a:t>DataTable</a:t>
            </a:r>
            <a:endParaRPr lang="es-ES" dirty="0" err="1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s-ES" dirty="0">
                <a:solidFill>
                  <a:srgbClr val="E48312"/>
                </a:solidFill>
              </a:rPr>
              <a:t> </a:t>
            </a:r>
            <a:r>
              <a:rPr lang="es-ES" dirty="0"/>
              <a:t>Promedio usando expresión</a:t>
            </a:r>
          </a:p>
          <a:p>
            <a:endParaRPr lang="es-ES" dirty="0"/>
          </a:p>
        </p:txBody>
      </p:sp>
      <p:pic>
        <p:nvPicPr>
          <p:cNvPr id="4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74" y="2724803"/>
            <a:ext cx="11136312" cy="333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10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s-ES" dirty="0" err="1"/>
              <a:t>LinQ</a:t>
            </a:r>
            <a:r>
              <a:rPr lang="es-ES" dirty="0"/>
              <a:t> y </a:t>
            </a:r>
            <a:r>
              <a:rPr lang="es-ES" dirty="0" err="1"/>
              <a:t>DataTable</a:t>
            </a:r>
            <a:endParaRPr lang="es-ES" dirty="0" err="1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s-ES" dirty="0"/>
              <a:t>Promedio usando métodos</a:t>
            </a:r>
          </a:p>
        </p:txBody>
      </p:sp>
      <p:pic>
        <p:nvPicPr>
          <p:cNvPr id="4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86" y="3062288"/>
            <a:ext cx="11319964" cy="305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285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  <p:extLst/>
          </p:nvPr>
        </p:nvSpPr>
        <p:spPr/>
        <p:txBody>
          <a:bodyPr/>
          <a:lstStyle/>
          <a:p>
            <a:r>
              <a:rPr lang="es-ES" dirty="0"/>
              <a:t>FIN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2485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Características de ADO.NET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ADO.NET es un conjunto de clases que exponen servicios de acceso a datos para programadores de .NET Framework</a:t>
            </a:r>
          </a:p>
          <a:p>
            <a:r>
              <a:rPr lang="es-ES" dirty="0"/>
              <a:t>Provee acceso a bases de datos de diferentes proveedores</a:t>
            </a:r>
          </a:p>
          <a:p>
            <a:r>
              <a:rPr lang="es-ES" dirty="0"/>
              <a:t>Permite ejecutar procedimientos almacenados y consultas</a:t>
            </a:r>
          </a:p>
          <a:p>
            <a:r>
              <a:rPr lang="es-ES" dirty="0"/>
              <a:t>No utiliza modelos, retorna resultados en objetos </a:t>
            </a:r>
            <a:r>
              <a:rPr lang="es-ES" dirty="0" err="1"/>
              <a:t>DataReader</a:t>
            </a:r>
            <a:r>
              <a:rPr lang="es-ES" dirty="0"/>
              <a:t> o </a:t>
            </a:r>
            <a:r>
              <a:rPr lang="es-ES" dirty="0" err="1"/>
              <a:t>DataTable</a:t>
            </a:r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15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Componentes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dirty="0" err="1"/>
              <a:t>Conecction</a:t>
            </a:r>
            <a:endParaRPr lang="es-CR" dirty="0"/>
          </a:p>
          <a:p>
            <a:pPr lvl="1"/>
            <a:r>
              <a:rPr lang="es-CR" dirty="0"/>
              <a:t>Es el objeto encargado de manejar la conexión a la base de datos</a:t>
            </a:r>
          </a:p>
          <a:p>
            <a:pPr lvl="1"/>
            <a:r>
              <a:rPr lang="es-CR" dirty="0"/>
              <a:t>Permite abrir y cerrar la conexión, y declarar el inicio y fin de transacciones</a:t>
            </a:r>
          </a:p>
          <a:p>
            <a:pPr lvl="1"/>
            <a:r>
              <a:rPr lang="es-CR" dirty="0"/>
              <a:t>Hay un conector especifico para cada proveedor: </a:t>
            </a:r>
            <a:r>
              <a:rPr lang="es-CR" dirty="0" err="1"/>
              <a:t>SQLConection</a:t>
            </a:r>
            <a:r>
              <a:rPr lang="es-CR" dirty="0"/>
              <a:t>, </a:t>
            </a:r>
            <a:r>
              <a:rPr lang="es-CR" dirty="0" err="1"/>
              <a:t>OracleConection</a:t>
            </a:r>
            <a:r>
              <a:rPr lang="es-CR" dirty="0"/>
              <a:t>, </a:t>
            </a:r>
            <a:r>
              <a:rPr lang="es-CR" dirty="0" err="1"/>
              <a:t>OLDBConection</a:t>
            </a:r>
            <a:endParaRPr lang="es-CR" dirty="0"/>
          </a:p>
          <a:p>
            <a:r>
              <a:rPr lang="es-CR" dirty="0" err="1"/>
              <a:t>Command</a:t>
            </a:r>
            <a:endParaRPr lang="es-CR" dirty="0"/>
          </a:p>
          <a:p>
            <a:pPr lvl="1"/>
            <a:r>
              <a:rPr lang="es-CR" dirty="0"/>
              <a:t>Objeto encargado de ejecutar las consultas, al igual que la conexión, se debe usar uno especifico para el proveedor de base de datos: </a:t>
            </a:r>
            <a:r>
              <a:rPr lang="es-CR" dirty="0" err="1"/>
              <a:t>SqlCommnad</a:t>
            </a:r>
            <a:r>
              <a:rPr lang="es-CR" dirty="0"/>
              <a:t>, </a:t>
            </a:r>
            <a:r>
              <a:rPr lang="es-CR" dirty="0" err="1"/>
              <a:t>OracleComand</a:t>
            </a:r>
            <a:r>
              <a:rPr lang="es-CR" dirty="0"/>
              <a:t>, </a:t>
            </a:r>
            <a:r>
              <a:rPr lang="es-CR" dirty="0" err="1"/>
              <a:t>etc</a:t>
            </a:r>
            <a:endParaRPr lang="es-CR" dirty="0"/>
          </a:p>
          <a:p>
            <a:r>
              <a:rPr lang="es-CR" dirty="0" err="1"/>
              <a:t>DataReader</a:t>
            </a:r>
            <a:endParaRPr lang="es-CR" dirty="0"/>
          </a:p>
          <a:p>
            <a:pPr lvl="1"/>
            <a:r>
              <a:rPr lang="es-CR" dirty="0"/>
              <a:t>Permite cargar e iterar como un cursor en los datos obtenidos por </a:t>
            </a:r>
            <a:r>
              <a:rPr lang="es-CR" dirty="0" err="1"/>
              <a:t>ExecuteReader</a:t>
            </a:r>
            <a:endParaRPr lang="es-CR" dirty="0"/>
          </a:p>
          <a:p>
            <a:pPr lvl="1"/>
            <a:r>
              <a:rPr lang="es-CR" dirty="0"/>
              <a:t>Lee los registros obtenidos de uno en uno, en una sola dirección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822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SQLConection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s-CR" dirty="0"/>
              <a:t>Es el conector especifico para SQL Server</a:t>
            </a:r>
          </a:p>
          <a:p>
            <a:r>
              <a:rPr lang="es-CR" dirty="0"/>
              <a:t>Al usarlo es importante asegurarse de cerrar la conexión y liberar los recursos con los métodos </a:t>
            </a:r>
            <a:r>
              <a:rPr lang="es-CR" dirty="0" err="1"/>
              <a:t>Close</a:t>
            </a:r>
            <a:r>
              <a:rPr lang="es-CR" dirty="0"/>
              <a:t> y </a:t>
            </a:r>
            <a:r>
              <a:rPr lang="es-CR" dirty="0" err="1"/>
              <a:t>Dispose</a:t>
            </a:r>
            <a:r>
              <a:rPr lang="es-CR" dirty="0"/>
              <a:t>.</a:t>
            </a:r>
          </a:p>
          <a:p>
            <a:r>
              <a:rPr lang="es-CR" dirty="0"/>
              <a:t>Implementa la interfaz </a:t>
            </a:r>
            <a:r>
              <a:rPr lang="es-CR" dirty="0" err="1"/>
              <a:t>IDisposable</a:t>
            </a:r>
            <a:r>
              <a:rPr lang="es-CR" dirty="0"/>
              <a:t>, por lo que se recomienda invocarlo dentro la instrucción </a:t>
            </a:r>
            <a:r>
              <a:rPr lang="es-CR" dirty="0" err="1"/>
              <a:t>Using</a:t>
            </a:r>
            <a:endParaRPr lang="es-CR" dirty="0"/>
          </a:p>
          <a:p>
            <a:r>
              <a:rPr lang="es-CR" dirty="0"/>
              <a:t>Se debe asignar al objeto </a:t>
            </a:r>
            <a:r>
              <a:rPr lang="es-CR" dirty="0" err="1"/>
              <a:t>SQLCommand</a:t>
            </a:r>
            <a:endParaRPr lang="es-CR" dirty="0"/>
          </a:p>
          <a:p>
            <a:r>
              <a:rPr lang="es-CR" dirty="0"/>
              <a:t>Permite crear transacciones</a:t>
            </a:r>
          </a:p>
          <a:p>
            <a:r>
              <a:rPr lang="es-CR"/>
              <a:t>Al usar transacciones siempre se deben invocar los métodos </a:t>
            </a:r>
            <a:r>
              <a:rPr lang="es-CR" dirty="0" err="1"/>
              <a:t>Commit</a:t>
            </a:r>
            <a:r>
              <a:rPr lang="es-CR" dirty="0"/>
              <a:t> o </a:t>
            </a:r>
            <a:r>
              <a:rPr lang="es-CR" dirty="0" err="1"/>
              <a:t>RollBack</a:t>
            </a:r>
            <a:r>
              <a:rPr lang="es-CR" dirty="0"/>
              <a:t> dentro de un bloque Try Catch ya que puede que la conexión se cierre y se produzca algún error.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376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036" y="291231"/>
            <a:ext cx="9115425" cy="5895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7498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SQLCommand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Permite ejecutar sentencias </a:t>
            </a:r>
            <a:r>
              <a:rPr lang="es-CR" dirty="0" err="1"/>
              <a:t>sql</a:t>
            </a:r>
            <a:r>
              <a:rPr lang="es-CR" dirty="0"/>
              <a:t> o procedimientos almacenados</a:t>
            </a:r>
          </a:p>
          <a:p>
            <a:r>
              <a:rPr lang="es-CR" dirty="0"/>
              <a:t>En la propiedad </a:t>
            </a:r>
            <a:r>
              <a:rPr lang="es-CR" dirty="0" err="1"/>
              <a:t>CommandText</a:t>
            </a:r>
            <a:r>
              <a:rPr lang="es-CR" dirty="0"/>
              <a:t> se indica la sentencia a ejecutar, si se quiere ejecutar un procedimiento almacenado, solo se indica el nombre del mismo</a:t>
            </a:r>
          </a:p>
          <a:p>
            <a:r>
              <a:rPr lang="es-CR" dirty="0"/>
              <a:t>La propiedad </a:t>
            </a:r>
            <a:r>
              <a:rPr lang="es-CR" dirty="0" err="1"/>
              <a:t>CommandType</a:t>
            </a:r>
            <a:r>
              <a:rPr lang="es-CR" dirty="0"/>
              <a:t> indica que es lo que desea ejecutar</a:t>
            </a:r>
          </a:p>
          <a:p>
            <a:pPr lvl="1"/>
            <a:r>
              <a:rPr lang="es-CR" err="1"/>
              <a:t>CommandType.Text</a:t>
            </a:r>
            <a:r>
              <a:rPr lang="es-CR" dirty="0"/>
              <a:t>: por defecto, se usa para ejecutar sentencias indicadas en la propiedad </a:t>
            </a:r>
            <a:r>
              <a:rPr lang="es-CR" dirty="0" err="1"/>
              <a:t>CommandText</a:t>
            </a:r>
            <a:endParaRPr lang="es-CR" dirty="0"/>
          </a:p>
          <a:p>
            <a:pPr lvl="1"/>
            <a:r>
              <a:rPr lang="es-CR" dirty="0" err="1"/>
              <a:t>CommandType:StoreProcedure</a:t>
            </a:r>
            <a:r>
              <a:rPr lang="es-CR" dirty="0"/>
              <a:t>: indica que se quiere ejecutar el procedimiento almacenado indicado en </a:t>
            </a:r>
            <a:r>
              <a:rPr lang="es-CR" dirty="0" err="1"/>
              <a:t>CommandText</a:t>
            </a:r>
            <a:endParaRPr lang="es-CR" dirty="0"/>
          </a:p>
          <a:p>
            <a:pPr marL="201168" lvl="1" indent="0">
              <a:buNone/>
            </a:pPr>
            <a:r>
              <a:rPr lang="es-CR" dirty="0"/>
              <a:t>Se recomienda siempre parametrizar las consultas, aún las que no sean procedimientos almacenados</a:t>
            </a:r>
          </a:p>
          <a:p>
            <a:pPr marL="201168" lvl="1" indent="0">
              <a:buNone/>
            </a:pPr>
            <a:r>
              <a:rPr lang="es-CR" dirty="0"/>
              <a:t>Los parámetros se agregan en la propiedad </a:t>
            </a:r>
            <a:r>
              <a:rPr lang="es-CR" err="1"/>
              <a:t>Parameters</a:t>
            </a:r>
            <a:r>
              <a:rPr lang="es-CR" dirty="0"/>
              <a:t> </a:t>
            </a:r>
          </a:p>
          <a:p>
            <a:pPr lvl="2"/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>
            <p:extLst/>
          </p:nvPr>
        </p:nvSpPr>
        <p:spPr bwMode="auto">
          <a:xfrm>
            <a:off x="0" y="120878"/>
            <a:ext cx="18473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b="0" i="0" u="none" strike="noStrike" cap="none" baseline="0" dirty="0">
              <a:solidFill>
                <a:schemeClr val="tx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0733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SQLCommand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Tiene los siguientes métodos:</a:t>
            </a:r>
          </a:p>
          <a:p>
            <a:pPr lvl="1"/>
            <a:r>
              <a:rPr lang="es-CR" dirty="0" err="1"/>
              <a:t>ExecuteReader</a:t>
            </a:r>
            <a:r>
              <a:rPr lang="es-CR" dirty="0"/>
              <a:t>: Retorna un objeto </a:t>
            </a:r>
            <a:r>
              <a:rPr lang="es-CR" dirty="0" err="1"/>
              <a:t>DataReader</a:t>
            </a:r>
            <a:r>
              <a:rPr lang="es-CR" dirty="0"/>
              <a:t>, se utiliza para consultas o procedimientos que realizan un </a:t>
            </a:r>
            <a:r>
              <a:rPr lang="es-CR" dirty="0" err="1"/>
              <a:t>Select</a:t>
            </a:r>
            <a:endParaRPr lang="es-CR" dirty="0"/>
          </a:p>
          <a:p>
            <a:pPr lvl="1"/>
            <a:r>
              <a:rPr lang="es-CR" dirty="0" err="1"/>
              <a:t>ExecuteScalar</a:t>
            </a:r>
            <a:r>
              <a:rPr lang="es-CR" dirty="0"/>
              <a:t>: Retorna un valor, se utiliza para consultas que solo devuelven un valor, por ejemplo booleano o numérico</a:t>
            </a:r>
          </a:p>
          <a:p>
            <a:pPr lvl="1"/>
            <a:r>
              <a:rPr lang="es-CR" dirty="0" err="1"/>
              <a:t>ExecuteNonQuery</a:t>
            </a:r>
            <a:r>
              <a:rPr lang="es-CR" dirty="0"/>
              <a:t>: Ejecuta un sentencia sin retornar ningún resultado</a:t>
            </a:r>
          </a:p>
          <a:p>
            <a:pPr lvl="1"/>
            <a:r>
              <a:rPr lang="es-CR" dirty="0" err="1"/>
              <a:t>ExecuteXMLReader</a:t>
            </a:r>
            <a:r>
              <a:rPr lang="es-CR" dirty="0"/>
              <a:t>: Retorna un XML, solo esta disponible para </a:t>
            </a:r>
            <a:r>
              <a:rPr lang="es-CR" dirty="0" err="1"/>
              <a:t>SQLCommand</a:t>
            </a:r>
            <a:endParaRPr lang="es-C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065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Parámetros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El objeto </a:t>
            </a:r>
            <a:r>
              <a:rPr lang="es-CR" dirty="0" err="1"/>
              <a:t>Parameter</a:t>
            </a:r>
            <a:r>
              <a:rPr lang="es-CR" dirty="0"/>
              <a:t> permite indicar el nombre, tipo, valor, tamaño y dirección de un parámetro</a:t>
            </a:r>
          </a:p>
          <a:p>
            <a:r>
              <a:rPr lang="es-CR" dirty="0"/>
              <a:t>Los parámetros se mapean a tipos aceptados en la base de datos y pueden ser input o output</a:t>
            </a:r>
          </a:p>
          <a:p>
            <a:r>
              <a:rPr lang="es-CR" dirty="0"/>
              <a:t>Para usarlos en consultas, se deben ocluir con @ en el texto de la consulta</a:t>
            </a:r>
          </a:p>
          <a:p>
            <a:pPr lvl="1"/>
            <a:r>
              <a:rPr lang="es-CR" dirty="0" err="1"/>
              <a:t>Ej</a:t>
            </a:r>
            <a:r>
              <a:rPr lang="es-CR" dirty="0"/>
              <a:t>: “</a:t>
            </a:r>
            <a:r>
              <a:rPr lang="en-US" dirty="0"/>
              <a:t>SELECT * FROM Customers WHERE </a:t>
            </a:r>
            <a:r>
              <a:rPr lang="en-US" dirty="0" err="1"/>
              <a:t>CustomerID</a:t>
            </a:r>
            <a:r>
              <a:rPr lang="en-US" dirty="0"/>
              <a:t> = @</a:t>
            </a:r>
            <a:r>
              <a:rPr lang="en-US" dirty="0" err="1"/>
              <a:t>CustomerID</a:t>
            </a:r>
            <a:r>
              <a:rPr lang="en-US" dirty="0"/>
              <a:t> “</a:t>
            </a:r>
          </a:p>
          <a:p>
            <a:r>
              <a:rPr lang="es-CR" dirty="0"/>
              <a:t>Se pueden declarar por aparte y agregarse al comando, o agregarse de forma </a:t>
            </a:r>
            <a:r>
              <a:rPr lang="es-CR" dirty="0" err="1"/>
              <a:t>inline</a:t>
            </a:r>
            <a:r>
              <a:rPr lang="es-CR" dirty="0"/>
              <a:t> con el método </a:t>
            </a:r>
            <a:r>
              <a:rPr lang="es-CR" dirty="0" err="1"/>
              <a:t>AddWithValue</a:t>
            </a:r>
            <a:endParaRPr lang="es-CR" dirty="0"/>
          </a:p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pPr marL="201168" lvl="1" indent="0">
              <a:buNone/>
            </a:pPr>
            <a:endParaRPr lang="en-US" dirty="0"/>
          </a:p>
        </p:txBody>
      </p:sp>
      <p:pic>
        <p:nvPicPr>
          <p:cNvPr id="5" name="Marcador de conteni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81" y="4326044"/>
            <a:ext cx="4972050" cy="1543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904" y="4821344"/>
            <a:ext cx="6315075" cy="276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0978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Parámetros</a:t>
            </a:r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358" y="2492764"/>
            <a:ext cx="8067675" cy="3114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97885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312</TotalTime>
  <Words>726</Words>
  <Application>Microsoft Office PowerPoint</Application>
  <PresentationFormat>Panorámica</PresentationFormat>
  <Paragraphs>67</Paragraphs>
  <Slides>19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Retrospección</vt:lpstr>
      <vt:lpstr>Consultas a base de datos con ADO.NET</vt:lpstr>
      <vt:lpstr>Características de ADO.NET</vt:lpstr>
      <vt:lpstr>Componentes</vt:lpstr>
      <vt:lpstr>SQLConection</vt:lpstr>
      <vt:lpstr>Presentación de PowerPoint</vt:lpstr>
      <vt:lpstr>SQLCommand</vt:lpstr>
      <vt:lpstr>SQLCommand</vt:lpstr>
      <vt:lpstr>Parámetros</vt:lpstr>
      <vt:lpstr>Parámetros</vt:lpstr>
      <vt:lpstr>DataReader</vt:lpstr>
      <vt:lpstr> DataSet y DataTable</vt:lpstr>
      <vt:lpstr>DataSet</vt:lpstr>
      <vt:lpstr>DataTable</vt:lpstr>
      <vt:lpstr>TransactionScope</vt:lpstr>
      <vt:lpstr>TransactionScope</vt:lpstr>
      <vt:lpstr>LinQ y DataTable</vt:lpstr>
      <vt:lpstr>LinQ y DataTable</vt:lpstr>
      <vt:lpstr>LinQ y DataTable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Consultas a base de datos con ADO.NET</dc:title>
  <dc:creator>Oscar Rivera Salazar</dc:creator>
  <cp:lastModifiedBy>Oscar Rivera Salazar</cp:lastModifiedBy>
  <cp:revision>53</cp:revision>
  <dcterms:created xsi:type="dcterms:W3CDTF">2017-06-22T14:21:30Z</dcterms:created>
  <dcterms:modified xsi:type="dcterms:W3CDTF">2018-02-23T15:06:38Z</dcterms:modified>
</cp:coreProperties>
</file>