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sldIdLst>
    <p:sldId id="256" r:id="rId2"/>
    <p:sldId id="257" r:id="rId3"/>
    <p:sldId id="258" r:id="rId4"/>
    <p:sldId id="259" r:id="rId5"/>
    <p:sldId id="260" r:id="rId6"/>
    <p:sldId id="264" r:id="rId7"/>
    <p:sldId id="261" r:id="rId8"/>
    <p:sldId id="262" r:id="rId9"/>
    <p:sldId id="263" r:id="rId10"/>
    <p:sldId id="265" r:id="rId11"/>
    <p:sldId id="266" r:id="rId12"/>
    <p:sldId id="267" r:id="rId13"/>
    <p:sldId id="268" r:id="rId14"/>
    <p:sldId id="282" r:id="rId15"/>
    <p:sldId id="269" r:id="rId16"/>
    <p:sldId id="270" r:id="rId17"/>
    <p:sldId id="271" r:id="rId18"/>
    <p:sldId id="272" r:id="rId19"/>
    <p:sldId id="273" r:id="rId20"/>
    <p:sldId id="276" r:id="rId21"/>
    <p:sldId id="274" r:id="rId22"/>
    <p:sldId id="275" r:id="rId23"/>
    <p:sldId id="277" r:id="rId24"/>
    <p:sldId id="278" r:id="rId25"/>
    <p:sldId id="279" r:id="rId26"/>
    <p:sldId id="280"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20B22382-D763-448D-A6F0-7EAAD6A1D48C}"/>
    <pc:docChg chg="modSld">
      <pc:chgData name="" userId="" providerId="" clId="Web-{20B22382-D763-448D-A6F0-7EAAD6A1D48C}" dt="2018-02-22T22:37:35.636" v="8"/>
      <pc:docMkLst>
        <pc:docMk/>
      </pc:docMkLst>
      <pc:sldChg chg="modSp">
        <pc:chgData name="" userId="" providerId="" clId="Web-{20B22382-D763-448D-A6F0-7EAAD6A1D48C}" dt="2018-02-22T22:37:34.854" v="6"/>
        <pc:sldMkLst>
          <pc:docMk/>
          <pc:sldMk cId="2244097744" sldId="275"/>
        </pc:sldMkLst>
        <pc:spChg chg="mod">
          <ac:chgData name="" userId="" providerId="" clId="Web-{20B22382-D763-448D-A6F0-7EAAD6A1D48C}" dt="2018-02-22T22:37:34.854" v="6"/>
          <ac:spMkLst>
            <pc:docMk/>
            <pc:sldMk cId="2244097744" sldId="275"/>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1915CC7-FEEE-45B0-B057-742BC7A824E5}" type="datetimeFigureOut">
              <a:rPr lang="en-US" smtClean="0"/>
              <a:t>2/22/2018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59C3EFD3-415C-4089-BD95-EEA7C9672697}" type="slidenum">
              <a:rPr lang="en-US" smtClean="0"/>
              <a:t>‹Nº›</a:t>
            </a:fld>
            <a:endParaRPr lang="en-US"/>
          </a:p>
        </p:txBody>
      </p:sp>
    </p:spTree>
    <p:extLst>
      <p:ext uri="{BB962C8B-B14F-4D97-AF65-F5344CB8AC3E}">
        <p14:creationId xmlns:p14="http://schemas.microsoft.com/office/powerpoint/2010/main" val="894669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1915CC7-FEEE-45B0-B057-742BC7A824E5}" type="datetimeFigureOut">
              <a:rPr lang="en-US" smtClean="0"/>
              <a:t>2/22/2018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59C3EFD3-415C-4089-BD95-EEA7C9672697}" type="slidenum">
              <a:rPr lang="en-US" smtClean="0"/>
              <a:t>‹Nº›</a:t>
            </a:fld>
            <a:endParaRPr lang="en-US"/>
          </a:p>
        </p:txBody>
      </p:sp>
    </p:spTree>
    <p:extLst>
      <p:ext uri="{BB962C8B-B14F-4D97-AF65-F5344CB8AC3E}">
        <p14:creationId xmlns:p14="http://schemas.microsoft.com/office/powerpoint/2010/main" val="696137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1915CC7-FEEE-45B0-B057-742BC7A824E5}" type="datetimeFigureOut">
              <a:rPr lang="en-US" smtClean="0"/>
              <a:t>2/22/2018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59C3EFD3-415C-4089-BD95-EEA7C9672697}" type="slidenum">
              <a:rPr lang="en-US" smtClean="0"/>
              <a:t>‹Nº›</a:t>
            </a:fld>
            <a:endParaRPr lang="en-US"/>
          </a:p>
        </p:txBody>
      </p:sp>
    </p:spTree>
    <p:extLst>
      <p:ext uri="{BB962C8B-B14F-4D97-AF65-F5344CB8AC3E}">
        <p14:creationId xmlns:p14="http://schemas.microsoft.com/office/powerpoint/2010/main" val="1514882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1915CC7-FEEE-45B0-B057-742BC7A824E5}" type="datetimeFigureOut">
              <a:rPr lang="en-US" smtClean="0"/>
              <a:t>2/22/2018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59C3EFD3-415C-4089-BD95-EEA7C9672697}" type="slidenum">
              <a:rPr lang="en-US" smtClean="0"/>
              <a:t>‹Nº›</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422838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1915CC7-FEEE-45B0-B057-742BC7A824E5}" type="datetimeFigureOut">
              <a:rPr lang="en-US" smtClean="0"/>
              <a:t>2/22/2018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59C3EFD3-415C-4089-BD95-EEA7C9672697}" type="slidenum">
              <a:rPr lang="en-US" smtClean="0"/>
              <a:t>‹Nº›</a:t>
            </a:fld>
            <a:endParaRPr lang="en-US"/>
          </a:p>
        </p:txBody>
      </p:sp>
    </p:spTree>
    <p:extLst>
      <p:ext uri="{BB962C8B-B14F-4D97-AF65-F5344CB8AC3E}">
        <p14:creationId xmlns:p14="http://schemas.microsoft.com/office/powerpoint/2010/main" val="8785241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81915CC7-FEEE-45B0-B057-742BC7A824E5}" type="datetimeFigureOut">
              <a:rPr lang="en-US" smtClean="0"/>
              <a:t>2/22/2018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C3EFD3-415C-4089-BD95-EEA7C9672697}" type="slidenum">
              <a:rPr lang="en-US" smtClean="0"/>
              <a:t>‹Nº›</a:t>
            </a:fld>
            <a:endParaRPr lang="en-US"/>
          </a:p>
        </p:txBody>
      </p:sp>
    </p:spTree>
    <p:extLst>
      <p:ext uri="{BB962C8B-B14F-4D97-AF65-F5344CB8AC3E}">
        <p14:creationId xmlns:p14="http://schemas.microsoft.com/office/powerpoint/2010/main" val="353271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81915CC7-FEEE-45B0-B057-742BC7A824E5}" type="datetimeFigureOut">
              <a:rPr lang="en-US" smtClean="0"/>
              <a:t>2/22/2018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C3EFD3-415C-4089-BD95-EEA7C9672697}" type="slidenum">
              <a:rPr lang="en-US" smtClean="0"/>
              <a:t>‹Nº›</a:t>
            </a:fld>
            <a:endParaRPr lang="en-US"/>
          </a:p>
        </p:txBody>
      </p:sp>
    </p:spTree>
    <p:extLst>
      <p:ext uri="{BB962C8B-B14F-4D97-AF65-F5344CB8AC3E}">
        <p14:creationId xmlns:p14="http://schemas.microsoft.com/office/powerpoint/2010/main" val="1222107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1915CC7-FEEE-45B0-B057-742BC7A824E5}" type="datetimeFigureOut">
              <a:rPr lang="en-US" smtClean="0"/>
              <a:t>2/22/2018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3EFD3-415C-4089-BD95-EEA7C9672697}" type="slidenum">
              <a:rPr lang="en-US" smtClean="0"/>
              <a:t>‹Nº›</a:t>
            </a:fld>
            <a:endParaRPr lang="en-US"/>
          </a:p>
        </p:txBody>
      </p:sp>
    </p:spTree>
    <p:extLst>
      <p:ext uri="{BB962C8B-B14F-4D97-AF65-F5344CB8AC3E}">
        <p14:creationId xmlns:p14="http://schemas.microsoft.com/office/powerpoint/2010/main" val="41640657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81915CC7-FEEE-45B0-B057-742BC7A824E5}" type="datetimeFigureOut">
              <a:rPr lang="en-US" smtClean="0"/>
              <a:t>2/22/2018</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59C3EFD3-415C-4089-BD95-EEA7C9672697}" type="slidenum">
              <a:rPr lang="en-US" smtClean="0"/>
              <a:t>‹Nº›</a:t>
            </a:fld>
            <a:endParaRPr lang="en-US"/>
          </a:p>
        </p:txBody>
      </p:sp>
    </p:spTree>
    <p:extLst>
      <p:ext uri="{BB962C8B-B14F-4D97-AF65-F5344CB8AC3E}">
        <p14:creationId xmlns:p14="http://schemas.microsoft.com/office/powerpoint/2010/main" val="2607653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1915CC7-FEEE-45B0-B057-742BC7A824E5}" type="datetimeFigureOut">
              <a:rPr lang="en-US" smtClean="0"/>
              <a:t>2/22/2018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3EFD3-415C-4089-BD95-EEA7C9672697}" type="slidenum">
              <a:rPr lang="en-US" smtClean="0"/>
              <a:t>‹Nº›</a:t>
            </a:fld>
            <a:endParaRPr lang="en-US"/>
          </a:p>
        </p:txBody>
      </p:sp>
    </p:spTree>
    <p:extLst>
      <p:ext uri="{BB962C8B-B14F-4D97-AF65-F5344CB8AC3E}">
        <p14:creationId xmlns:p14="http://schemas.microsoft.com/office/powerpoint/2010/main" val="1327299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81915CC7-FEEE-45B0-B057-742BC7A824E5}" type="datetimeFigureOut">
              <a:rPr lang="en-US" smtClean="0"/>
              <a:t>2/22/2018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59C3EFD3-415C-4089-BD95-EEA7C9672697}" type="slidenum">
              <a:rPr lang="en-US" smtClean="0"/>
              <a:t>‹Nº›</a:t>
            </a:fld>
            <a:endParaRPr lang="en-US"/>
          </a:p>
        </p:txBody>
      </p:sp>
    </p:spTree>
    <p:extLst>
      <p:ext uri="{BB962C8B-B14F-4D97-AF65-F5344CB8AC3E}">
        <p14:creationId xmlns:p14="http://schemas.microsoft.com/office/powerpoint/2010/main" val="1806496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1915CC7-FEEE-45B0-B057-742BC7A824E5}" type="datetimeFigureOut">
              <a:rPr lang="en-US" smtClean="0"/>
              <a:t>2/22/2018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C3EFD3-415C-4089-BD95-EEA7C9672697}" type="slidenum">
              <a:rPr lang="en-US" smtClean="0"/>
              <a:t>‹Nº›</a:t>
            </a:fld>
            <a:endParaRPr lang="en-US"/>
          </a:p>
        </p:txBody>
      </p:sp>
    </p:spTree>
    <p:extLst>
      <p:ext uri="{BB962C8B-B14F-4D97-AF65-F5344CB8AC3E}">
        <p14:creationId xmlns:p14="http://schemas.microsoft.com/office/powerpoint/2010/main" val="3400413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1915CC7-FEEE-45B0-B057-742BC7A824E5}" type="datetimeFigureOut">
              <a:rPr lang="en-US" smtClean="0"/>
              <a:t>2/22/2018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C3EFD3-415C-4089-BD95-EEA7C9672697}" type="slidenum">
              <a:rPr lang="en-US" smtClean="0"/>
              <a:t>‹Nº›</a:t>
            </a:fld>
            <a:endParaRPr lang="en-US"/>
          </a:p>
        </p:txBody>
      </p:sp>
    </p:spTree>
    <p:extLst>
      <p:ext uri="{BB962C8B-B14F-4D97-AF65-F5344CB8AC3E}">
        <p14:creationId xmlns:p14="http://schemas.microsoft.com/office/powerpoint/2010/main" val="639908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1915CC7-FEEE-45B0-B057-742BC7A824E5}" type="datetimeFigureOut">
              <a:rPr lang="en-US" smtClean="0"/>
              <a:t>2/22/2018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C3EFD3-415C-4089-BD95-EEA7C9672697}" type="slidenum">
              <a:rPr lang="en-US" smtClean="0"/>
              <a:t>‹Nº›</a:t>
            </a:fld>
            <a:endParaRPr lang="en-US"/>
          </a:p>
        </p:txBody>
      </p:sp>
    </p:spTree>
    <p:extLst>
      <p:ext uri="{BB962C8B-B14F-4D97-AF65-F5344CB8AC3E}">
        <p14:creationId xmlns:p14="http://schemas.microsoft.com/office/powerpoint/2010/main" val="1095338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1915CC7-FEEE-45B0-B057-742BC7A824E5}" type="datetimeFigureOut">
              <a:rPr lang="en-US" smtClean="0"/>
              <a:t>2/22/2018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C3EFD3-415C-4089-BD95-EEA7C9672697}" type="slidenum">
              <a:rPr lang="en-US" smtClean="0"/>
              <a:t>‹Nº›</a:t>
            </a:fld>
            <a:endParaRPr lang="en-US"/>
          </a:p>
        </p:txBody>
      </p:sp>
    </p:spTree>
    <p:extLst>
      <p:ext uri="{BB962C8B-B14F-4D97-AF65-F5344CB8AC3E}">
        <p14:creationId xmlns:p14="http://schemas.microsoft.com/office/powerpoint/2010/main" val="2378634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1915CC7-FEEE-45B0-B057-742BC7A824E5}" type="datetimeFigureOut">
              <a:rPr lang="en-US" smtClean="0"/>
              <a:t>2/22/2018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C3EFD3-415C-4089-BD95-EEA7C9672697}" type="slidenum">
              <a:rPr lang="en-US" smtClean="0"/>
              <a:t>‹Nº›</a:t>
            </a:fld>
            <a:endParaRPr lang="en-US"/>
          </a:p>
        </p:txBody>
      </p:sp>
    </p:spTree>
    <p:extLst>
      <p:ext uri="{BB962C8B-B14F-4D97-AF65-F5344CB8AC3E}">
        <p14:creationId xmlns:p14="http://schemas.microsoft.com/office/powerpoint/2010/main" val="1788554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1915CC7-FEEE-45B0-B057-742BC7A824E5}" type="datetimeFigureOut">
              <a:rPr lang="en-US" smtClean="0"/>
              <a:t>2/22/2018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C3EFD3-415C-4089-BD95-EEA7C9672697}" type="slidenum">
              <a:rPr lang="en-US" smtClean="0"/>
              <a:t>‹Nº›</a:t>
            </a:fld>
            <a:endParaRPr lang="en-US"/>
          </a:p>
        </p:txBody>
      </p:sp>
    </p:spTree>
    <p:extLst>
      <p:ext uri="{BB962C8B-B14F-4D97-AF65-F5344CB8AC3E}">
        <p14:creationId xmlns:p14="http://schemas.microsoft.com/office/powerpoint/2010/main" val="306435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1915CC7-FEEE-45B0-B057-742BC7A824E5}" type="datetimeFigureOut">
              <a:rPr lang="en-US" smtClean="0"/>
              <a:t>2/22/2018</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59C3EFD3-415C-4089-BD95-EEA7C9672697}" type="slidenum">
              <a:rPr lang="en-US" smtClean="0"/>
              <a:t>‹Nº›</a:t>
            </a:fld>
            <a:endParaRPr lang="en-US"/>
          </a:p>
        </p:txBody>
      </p:sp>
    </p:spTree>
    <p:extLst>
      <p:ext uri="{BB962C8B-B14F-4D97-AF65-F5344CB8AC3E}">
        <p14:creationId xmlns:p14="http://schemas.microsoft.com/office/powerpoint/2010/main" val="647087998"/>
      </p:ext>
    </p:extLst>
  </p:cSld>
  <p:clrMap bg1="dk1" tx1="lt1" bg2="dk2" tx2="lt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ocs.microsoft.com/en-us/aspnet/core/data/ef-mvc/sort-filter-page" TargetMode="External"/><Relationship Id="rId2" Type="http://schemas.openxmlformats.org/officeDocument/2006/relationships/hyperlink" Target="https://docs.microsoft.com/en-us/aspnet/core/data/ef-mvc/crud" TargetMode="External"/><Relationship Id="rId1" Type="http://schemas.openxmlformats.org/officeDocument/2006/relationships/slideLayout" Target="../slideLayouts/slideLayout2.xml"/><Relationship Id="rId4" Type="http://schemas.openxmlformats.org/officeDocument/2006/relationships/hyperlink" Target="https://docs.microsoft.com/en-us/aspnet/core/data/ef-mvc/complex-data-mode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R" dirty="0" err="1"/>
              <a:t>Entity</a:t>
            </a:r>
            <a:r>
              <a:rPr lang="es-CR" dirty="0"/>
              <a:t> Framework </a:t>
            </a:r>
            <a:r>
              <a:rPr lang="es-CR" dirty="0" err="1"/>
              <a:t>Code</a:t>
            </a:r>
            <a:r>
              <a:rPr lang="es-CR" dirty="0"/>
              <a:t> </a:t>
            </a:r>
            <a:r>
              <a:rPr lang="es-CR" dirty="0" err="1"/>
              <a:t>First</a:t>
            </a:r>
            <a:endParaRPr lang="en-US" dirty="0"/>
          </a:p>
        </p:txBody>
      </p:sp>
      <p:sp>
        <p:nvSpPr>
          <p:cNvPr id="3" name="Subtítulo 2"/>
          <p:cNvSpPr>
            <a:spLocks noGrp="1"/>
          </p:cNvSpPr>
          <p:nvPr>
            <p:ph type="subTitle" idx="1"/>
          </p:nvPr>
        </p:nvSpPr>
        <p:spPr/>
        <p:txBody>
          <a:bodyPr/>
          <a:lstStyle/>
          <a:p>
            <a:r>
              <a:rPr lang="es-CR" dirty="0"/>
              <a:t>Parte 1</a:t>
            </a:r>
            <a:endParaRPr lang="en-US" dirty="0"/>
          </a:p>
        </p:txBody>
      </p:sp>
    </p:spTree>
    <p:extLst>
      <p:ext uri="{BB962C8B-B14F-4D97-AF65-F5344CB8AC3E}">
        <p14:creationId xmlns:p14="http://schemas.microsoft.com/office/powerpoint/2010/main" val="874696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Saliéndose de las convenciones</a:t>
            </a:r>
            <a:endParaRPr lang="en-US" dirty="0"/>
          </a:p>
        </p:txBody>
      </p:sp>
      <p:sp>
        <p:nvSpPr>
          <p:cNvPr id="3" name="Marcador de contenido 2"/>
          <p:cNvSpPr>
            <a:spLocks noGrp="1"/>
          </p:cNvSpPr>
          <p:nvPr>
            <p:ph idx="1"/>
          </p:nvPr>
        </p:nvSpPr>
        <p:spPr>
          <a:xfrm>
            <a:off x="680321" y="2336873"/>
            <a:ext cx="10050939" cy="3599316"/>
          </a:xfrm>
        </p:spPr>
        <p:txBody>
          <a:bodyPr>
            <a:normAutofit/>
          </a:bodyPr>
          <a:lstStyle/>
          <a:p>
            <a:r>
              <a:rPr lang="es-CR" dirty="0"/>
              <a:t>Hay dos formas de evitar que se utilicen las convenciones de EF</a:t>
            </a:r>
          </a:p>
          <a:p>
            <a:pPr lvl="1"/>
            <a:r>
              <a:rPr lang="es-CR" dirty="0"/>
              <a:t>Usando </a:t>
            </a:r>
            <a:r>
              <a:rPr lang="es-CR" dirty="0" err="1"/>
              <a:t>DataAnnotations</a:t>
            </a:r>
            <a:r>
              <a:rPr lang="es-CR" dirty="0"/>
              <a:t> en las entidades</a:t>
            </a:r>
          </a:p>
          <a:p>
            <a:pPr lvl="1"/>
            <a:r>
              <a:rPr lang="es-CR" dirty="0"/>
              <a:t>Usando instrucciones directas en la clase contexto, por medio de </a:t>
            </a:r>
            <a:r>
              <a:rPr lang="es-CR" dirty="0" err="1"/>
              <a:t>Fluent</a:t>
            </a:r>
            <a:r>
              <a:rPr lang="es-CR" dirty="0"/>
              <a:t> API</a:t>
            </a:r>
          </a:p>
          <a:p>
            <a:r>
              <a:rPr lang="es-CR" dirty="0"/>
              <a:t>Las </a:t>
            </a:r>
            <a:r>
              <a:rPr lang="es-CR" dirty="0" err="1"/>
              <a:t>DataAnnotations</a:t>
            </a:r>
            <a:r>
              <a:rPr lang="es-CR" dirty="0"/>
              <a:t> sirven para centralizar en la entidad todo lo referente a su configuración, sin sobrecargar al contexto</a:t>
            </a:r>
          </a:p>
          <a:p>
            <a:r>
              <a:rPr lang="es-CR" dirty="0"/>
              <a:t>Por otro lado hacer las configuraciones en el contexto permite que haya un solo punto de control, además, en ocasiones no se desea que las entidades expongan ese nivel de información</a:t>
            </a:r>
          </a:p>
          <a:p>
            <a:r>
              <a:rPr lang="es-CR" dirty="0"/>
              <a:t>Usar una u otra técnica dependerá de los requerimientos del proyecto</a:t>
            </a:r>
            <a:endParaRPr lang="en-US" dirty="0"/>
          </a:p>
        </p:txBody>
      </p:sp>
    </p:spTree>
    <p:extLst>
      <p:ext uri="{BB962C8B-B14F-4D97-AF65-F5344CB8AC3E}">
        <p14:creationId xmlns:p14="http://schemas.microsoft.com/office/powerpoint/2010/main" val="2895337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Data </a:t>
            </a:r>
            <a:r>
              <a:rPr lang="es-CR" dirty="0" err="1"/>
              <a:t>Annotations</a:t>
            </a:r>
            <a:endParaRPr lang="en-US" dirty="0"/>
          </a:p>
        </p:txBody>
      </p:sp>
      <p:sp>
        <p:nvSpPr>
          <p:cNvPr id="3" name="Marcador de contenido 2"/>
          <p:cNvSpPr>
            <a:spLocks noGrp="1"/>
          </p:cNvSpPr>
          <p:nvPr>
            <p:ph idx="1"/>
          </p:nvPr>
        </p:nvSpPr>
        <p:spPr>
          <a:xfrm>
            <a:off x="680321" y="2336873"/>
            <a:ext cx="10292479" cy="3599316"/>
          </a:xfrm>
        </p:spPr>
        <p:txBody>
          <a:bodyPr/>
          <a:lstStyle/>
          <a:p>
            <a:r>
              <a:rPr lang="es-CR" dirty="0"/>
              <a:t>Se incluyen los ensamblados </a:t>
            </a:r>
            <a:r>
              <a:rPr lang="es-CR" dirty="0" err="1"/>
              <a:t>System.CompnentModel.DataAnnotations</a:t>
            </a:r>
            <a:r>
              <a:rPr lang="es-CR" dirty="0"/>
              <a:t> y </a:t>
            </a:r>
            <a:r>
              <a:rPr lang="es-CR" dirty="0" err="1"/>
              <a:t>System.CompnentModel.DataAnnotations.Schema</a:t>
            </a:r>
            <a:r>
              <a:rPr lang="es-CR" dirty="0"/>
              <a:t>. Para usar Data </a:t>
            </a:r>
            <a:r>
              <a:rPr lang="es-CR" dirty="0" err="1"/>
              <a:t>Annotations</a:t>
            </a:r>
            <a:r>
              <a:rPr lang="es-CR" dirty="0"/>
              <a:t> hay que referenciar estos </a:t>
            </a:r>
            <a:r>
              <a:rPr lang="es-CR" dirty="0" err="1"/>
              <a:t>namespaces</a:t>
            </a:r>
            <a:r>
              <a:rPr lang="es-CR" dirty="0"/>
              <a:t> en las clases</a:t>
            </a:r>
          </a:p>
          <a:p>
            <a:r>
              <a:rPr lang="es-CR" dirty="0"/>
              <a:t>Permiten entre otras cosas hacer que los nombres de tablas o columnas sean diferentes a los declarados en las entidades</a:t>
            </a:r>
          </a:p>
          <a:p>
            <a:r>
              <a:rPr lang="es-CR" dirty="0"/>
              <a:t>Se pueden utilizar varios a la vez para la misma entidad o propiedad</a:t>
            </a:r>
          </a:p>
          <a:p>
            <a:r>
              <a:rPr lang="es-CR" dirty="0"/>
              <a:t>También se puede controlar el orden en que se crean las columnas físicamente </a:t>
            </a:r>
            <a:endParaRPr lang="en-US" dirty="0"/>
          </a:p>
        </p:txBody>
      </p:sp>
    </p:spTree>
    <p:extLst>
      <p:ext uri="{BB962C8B-B14F-4D97-AF65-F5344CB8AC3E}">
        <p14:creationId xmlns:p14="http://schemas.microsoft.com/office/powerpoint/2010/main" val="2124131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Data </a:t>
            </a:r>
            <a:r>
              <a:rPr lang="es-CR" dirty="0" err="1"/>
              <a:t>Annotations</a:t>
            </a:r>
            <a:endParaRPr lang="en-US" dirty="0"/>
          </a:p>
        </p:txBody>
      </p:sp>
      <p:sp>
        <p:nvSpPr>
          <p:cNvPr id="3" name="Marcador de contenido 2"/>
          <p:cNvSpPr>
            <a:spLocks noGrp="1"/>
          </p:cNvSpPr>
          <p:nvPr>
            <p:ph idx="1"/>
          </p:nvPr>
        </p:nvSpPr>
        <p:spPr>
          <a:xfrm>
            <a:off x="680321" y="2336873"/>
            <a:ext cx="10620283" cy="4081180"/>
          </a:xfrm>
        </p:spPr>
        <p:txBody>
          <a:bodyPr>
            <a:normAutofit lnSpcReduction="10000"/>
          </a:bodyPr>
          <a:lstStyle/>
          <a:p>
            <a:r>
              <a:rPr lang="es-CR" dirty="0" err="1"/>
              <a:t>Table</a:t>
            </a:r>
            <a:r>
              <a:rPr lang="es-CR" dirty="0"/>
              <a:t>:</a:t>
            </a:r>
          </a:p>
          <a:p>
            <a:pPr lvl="1"/>
            <a:r>
              <a:rPr lang="es-CR" dirty="0"/>
              <a:t>Indica el nombre y esquema de la tabla, es esquema por defecto es </a:t>
            </a:r>
            <a:r>
              <a:rPr lang="es-CR" dirty="0" err="1"/>
              <a:t>dbo</a:t>
            </a:r>
            <a:endParaRPr lang="es-CR" dirty="0"/>
          </a:p>
          <a:p>
            <a:pPr lvl="1"/>
            <a:r>
              <a:rPr lang="es-CR" dirty="0" err="1"/>
              <a:t>Ej</a:t>
            </a:r>
            <a:r>
              <a:rPr lang="es-CR" dirty="0"/>
              <a:t>: [</a:t>
            </a:r>
            <a:r>
              <a:rPr lang="es-CR" dirty="0" err="1"/>
              <a:t>Table</a:t>
            </a:r>
            <a:r>
              <a:rPr lang="es-CR" dirty="0"/>
              <a:t>("MY_TABLE", </a:t>
            </a:r>
            <a:r>
              <a:rPr lang="es-CR" dirty="0" err="1"/>
              <a:t>Schema</a:t>
            </a:r>
            <a:r>
              <a:rPr lang="es-CR" dirty="0"/>
              <a:t> = "</a:t>
            </a:r>
            <a:r>
              <a:rPr lang="es-CR" dirty="0" err="1"/>
              <a:t>dbo</a:t>
            </a:r>
            <a:r>
              <a:rPr lang="es-CR" dirty="0"/>
              <a:t>")], indicar el esquema es opcional</a:t>
            </a:r>
          </a:p>
          <a:p>
            <a:r>
              <a:rPr lang="es-CR" dirty="0"/>
              <a:t>Key: </a:t>
            </a:r>
          </a:p>
          <a:p>
            <a:pPr lvl="1"/>
            <a:r>
              <a:rPr lang="es-CR" dirty="0"/>
              <a:t>indica que la columna es una llave primaria, si hay llaves compuestas se aplica en las propiedades que las componen y además se indica un orden</a:t>
            </a:r>
          </a:p>
          <a:p>
            <a:pPr lvl="1"/>
            <a:r>
              <a:rPr lang="es-CR" dirty="0"/>
              <a:t>El orden es importante porque es el que utiliza el método </a:t>
            </a:r>
            <a:r>
              <a:rPr lang="es-CR" dirty="0" err="1"/>
              <a:t>Find</a:t>
            </a:r>
            <a:r>
              <a:rPr lang="es-CR" dirty="0"/>
              <a:t> en sus argumentos</a:t>
            </a:r>
          </a:p>
          <a:p>
            <a:r>
              <a:rPr lang="es-CR" dirty="0" err="1"/>
              <a:t>Column</a:t>
            </a:r>
            <a:r>
              <a:rPr lang="es-CR" dirty="0"/>
              <a:t>:</a:t>
            </a:r>
          </a:p>
          <a:p>
            <a:pPr lvl="1"/>
            <a:r>
              <a:rPr lang="es-CR" dirty="0"/>
              <a:t>Permite indicar el orden, nombre y tipo de la columna, no es necesario indicar siempre estos tres atributos</a:t>
            </a:r>
          </a:p>
          <a:p>
            <a:pPr lvl="1"/>
            <a:r>
              <a:rPr lang="en-US" dirty="0" err="1"/>
              <a:t>Ej</a:t>
            </a:r>
            <a:r>
              <a:rPr lang="en-US" dirty="0"/>
              <a:t>: [Column(Name = "FIRST_NAME", Order = 1, </a:t>
            </a:r>
            <a:r>
              <a:rPr lang="en-US" dirty="0" err="1"/>
              <a:t>TypeName</a:t>
            </a:r>
            <a:r>
              <a:rPr lang="en-US" dirty="0"/>
              <a:t> = "VARCHAR")]</a:t>
            </a:r>
          </a:p>
          <a:p>
            <a:pPr lvl="1"/>
            <a:r>
              <a:rPr lang="en-US" dirty="0" err="1"/>
              <a:t>Ej</a:t>
            </a:r>
            <a:r>
              <a:rPr lang="en-US" dirty="0"/>
              <a:t>: [Column(Order = 2)]</a:t>
            </a:r>
          </a:p>
        </p:txBody>
      </p:sp>
    </p:spTree>
    <p:extLst>
      <p:ext uri="{BB962C8B-B14F-4D97-AF65-F5344CB8AC3E}">
        <p14:creationId xmlns:p14="http://schemas.microsoft.com/office/powerpoint/2010/main" val="2692937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Data </a:t>
            </a:r>
            <a:r>
              <a:rPr lang="es-CR" dirty="0" err="1"/>
              <a:t>Annotations</a:t>
            </a:r>
            <a:endParaRPr lang="en-US" dirty="0"/>
          </a:p>
        </p:txBody>
      </p:sp>
      <p:sp>
        <p:nvSpPr>
          <p:cNvPr id="3" name="Marcador de contenido 2"/>
          <p:cNvSpPr>
            <a:spLocks noGrp="1"/>
          </p:cNvSpPr>
          <p:nvPr>
            <p:ph idx="1"/>
          </p:nvPr>
        </p:nvSpPr>
        <p:spPr>
          <a:xfrm>
            <a:off x="680320" y="2336872"/>
            <a:ext cx="10620283" cy="4012169"/>
          </a:xfrm>
        </p:spPr>
        <p:txBody>
          <a:bodyPr>
            <a:normAutofit fontScale="92500"/>
          </a:bodyPr>
          <a:lstStyle/>
          <a:p>
            <a:r>
              <a:rPr lang="es-CR" dirty="0" err="1"/>
              <a:t>NotMapped</a:t>
            </a:r>
            <a:endParaRPr lang="es-CR" dirty="0"/>
          </a:p>
          <a:p>
            <a:pPr lvl="1"/>
            <a:r>
              <a:rPr lang="es-CR" dirty="0"/>
              <a:t>Indica que la propiedad no debe convertirse en columna</a:t>
            </a:r>
          </a:p>
          <a:p>
            <a:pPr lvl="1"/>
            <a:r>
              <a:rPr lang="es-CR" dirty="0"/>
              <a:t>Se puede aplicar a nivel de la entidad para que la tabla no se cree</a:t>
            </a:r>
          </a:p>
          <a:p>
            <a:r>
              <a:rPr lang="es-CR" dirty="0" err="1"/>
              <a:t>Required</a:t>
            </a:r>
            <a:endParaRPr lang="es-CR" dirty="0"/>
          </a:p>
          <a:p>
            <a:pPr lvl="1"/>
            <a:r>
              <a:rPr lang="es-CR" dirty="0"/>
              <a:t>Hace que el campo sea obligatorio</a:t>
            </a:r>
          </a:p>
          <a:p>
            <a:r>
              <a:rPr lang="es-CR" dirty="0" err="1"/>
              <a:t>MaxLegth</a:t>
            </a:r>
            <a:endParaRPr lang="es-CR" dirty="0"/>
          </a:p>
          <a:p>
            <a:pPr lvl="1"/>
            <a:r>
              <a:rPr lang="es-CR" dirty="0"/>
              <a:t>Se utiliza en variables </a:t>
            </a:r>
            <a:r>
              <a:rPr lang="es-CR" dirty="0" err="1"/>
              <a:t>string</a:t>
            </a:r>
            <a:r>
              <a:rPr lang="es-CR" dirty="0"/>
              <a:t> o en arreglos de bytes para establecer su tamaño máximo</a:t>
            </a:r>
          </a:p>
          <a:p>
            <a:pPr lvl="1"/>
            <a:r>
              <a:rPr lang="es-CR" dirty="0"/>
              <a:t>El valor -1 equivale a “Max”</a:t>
            </a:r>
          </a:p>
          <a:p>
            <a:r>
              <a:rPr lang="es-CR" dirty="0" err="1"/>
              <a:t>ForeignKey</a:t>
            </a:r>
            <a:endParaRPr lang="es-CR" dirty="0"/>
          </a:p>
          <a:p>
            <a:pPr lvl="1"/>
            <a:r>
              <a:rPr lang="es-CR" dirty="0"/>
              <a:t>Indica la entidad a la que hace referencia una llave foránea</a:t>
            </a:r>
          </a:p>
          <a:p>
            <a:pPr lvl="1"/>
            <a:r>
              <a:rPr lang="en-US" dirty="0" err="1"/>
              <a:t>Ej</a:t>
            </a:r>
            <a:r>
              <a:rPr lang="en-US" dirty="0"/>
              <a:t>: [</a:t>
            </a:r>
            <a:r>
              <a:rPr lang="en-US" dirty="0" err="1"/>
              <a:t>ForeignKey</a:t>
            </a:r>
            <a:r>
              <a:rPr lang="en-US" dirty="0"/>
              <a:t>("Customer")]</a:t>
            </a:r>
          </a:p>
        </p:txBody>
      </p:sp>
    </p:spTree>
    <p:extLst>
      <p:ext uri="{BB962C8B-B14F-4D97-AF65-F5344CB8AC3E}">
        <p14:creationId xmlns:p14="http://schemas.microsoft.com/office/powerpoint/2010/main" val="3603583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Data </a:t>
            </a:r>
            <a:r>
              <a:rPr lang="es-CR" dirty="0" err="1"/>
              <a:t>Annotations</a:t>
            </a:r>
            <a:endParaRPr lang="en-US" dirty="0"/>
          </a:p>
        </p:txBody>
      </p:sp>
      <p:pic>
        <p:nvPicPr>
          <p:cNvPr id="4" name="Imagen 3"/>
          <p:cNvPicPr>
            <a:picLocks noChangeAspect="1"/>
          </p:cNvPicPr>
          <p:nvPr/>
        </p:nvPicPr>
        <p:blipFill>
          <a:blip r:embed="rId2"/>
          <a:stretch>
            <a:fillRect/>
          </a:stretch>
        </p:blipFill>
        <p:spPr>
          <a:xfrm>
            <a:off x="1862855" y="2164344"/>
            <a:ext cx="8086725" cy="4448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8577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err="1"/>
              <a:t>Fluent</a:t>
            </a:r>
            <a:r>
              <a:rPr lang="es-CR" dirty="0"/>
              <a:t> API</a:t>
            </a:r>
            <a:endParaRPr lang="en-US" dirty="0"/>
          </a:p>
        </p:txBody>
      </p:sp>
      <p:sp>
        <p:nvSpPr>
          <p:cNvPr id="3" name="Marcador de contenido 2"/>
          <p:cNvSpPr>
            <a:spLocks noGrp="1"/>
          </p:cNvSpPr>
          <p:nvPr>
            <p:ph idx="1"/>
          </p:nvPr>
        </p:nvSpPr>
        <p:spPr/>
        <p:txBody>
          <a:bodyPr/>
          <a:lstStyle/>
          <a:p>
            <a:r>
              <a:rPr lang="es-CR" dirty="0"/>
              <a:t>Para </a:t>
            </a:r>
            <a:r>
              <a:rPr lang="es-CR" dirty="0" err="1"/>
              <a:t>utilizarce</a:t>
            </a:r>
            <a:r>
              <a:rPr lang="es-CR" dirty="0"/>
              <a:t> se debe hacer un </a:t>
            </a:r>
            <a:r>
              <a:rPr lang="es-CR" dirty="0" err="1"/>
              <a:t>override</a:t>
            </a:r>
            <a:r>
              <a:rPr lang="es-CR" dirty="0"/>
              <a:t> en el contexto del método </a:t>
            </a:r>
            <a:r>
              <a:rPr lang="es-CR" dirty="0" err="1"/>
              <a:t>OnModelCreating</a:t>
            </a:r>
            <a:endParaRPr lang="es-CR" dirty="0"/>
          </a:p>
          <a:p>
            <a:r>
              <a:rPr lang="es-CR" dirty="0"/>
              <a:t>En dicho método se agregan las instrucciones para remover convenciones, o para a agregar las configuraciones de </a:t>
            </a:r>
            <a:r>
              <a:rPr lang="es-CR" dirty="0" err="1"/>
              <a:t>Fluent</a:t>
            </a:r>
            <a:r>
              <a:rPr lang="es-CR" dirty="0"/>
              <a:t> API</a:t>
            </a:r>
          </a:p>
          <a:p>
            <a:r>
              <a:rPr lang="es-CR" dirty="0" err="1"/>
              <a:t>Fluent</a:t>
            </a:r>
            <a:r>
              <a:rPr lang="es-CR" dirty="0"/>
              <a:t> API se configura en una instancia de </a:t>
            </a:r>
            <a:r>
              <a:rPr lang="es-CR" dirty="0" err="1"/>
              <a:t>DbModelBuilder</a:t>
            </a:r>
            <a:r>
              <a:rPr lang="es-CR" dirty="0"/>
              <a:t>, la cual se recibe como parámetro en el método </a:t>
            </a:r>
            <a:r>
              <a:rPr lang="es-CR" dirty="0" err="1"/>
              <a:t>OnModelCreating</a:t>
            </a:r>
            <a:endParaRPr lang="en-US" dirty="0"/>
          </a:p>
        </p:txBody>
      </p:sp>
      <p:pic>
        <p:nvPicPr>
          <p:cNvPr id="4" name="Imagen 3"/>
          <p:cNvPicPr>
            <a:picLocks noChangeAspect="1"/>
          </p:cNvPicPr>
          <p:nvPr/>
        </p:nvPicPr>
        <p:blipFill>
          <a:blip r:embed="rId2"/>
          <a:stretch>
            <a:fillRect/>
          </a:stretch>
        </p:blipFill>
        <p:spPr>
          <a:xfrm>
            <a:off x="2148738" y="4819919"/>
            <a:ext cx="6677025" cy="1876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64215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err="1"/>
              <a:t>Fluent</a:t>
            </a:r>
            <a:r>
              <a:rPr lang="es-CR" dirty="0"/>
              <a:t> API</a:t>
            </a:r>
            <a:endParaRPr lang="en-US" dirty="0"/>
          </a:p>
        </p:txBody>
      </p:sp>
      <p:sp>
        <p:nvSpPr>
          <p:cNvPr id="3" name="Marcador de contenido 2"/>
          <p:cNvSpPr>
            <a:spLocks noGrp="1"/>
          </p:cNvSpPr>
          <p:nvPr>
            <p:ph idx="1"/>
          </p:nvPr>
        </p:nvSpPr>
        <p:spPr>
          <a:xfrm>
            <a:off x="680321" y="2336872"/>
            <a:ext cx="10301105" cy="4115685"/>
          </a:xfrm>
        </p:spPr>
        <p:txBody>
          <a:bodyPr>
            <a:normAutofit lnSpcReduction="10000"/>
          </a:bodyPr>
          <a:lstStyle/>
          <a:p>
            <a:r>
              <a:rPr lang="es-CR" dirty="0"/>
              <a:t>Indicar nombre y esquema de tabla</a:t>
            </a:r>
          </a:p>
          <a:p>
            <a:pPr lvl="1"/>
            <a:r>
              <a:rPr lang="en-US" dirty="0" err="1"/>
              <a:t>modelBuilder.Entity</a:t>
            </a:r>
            <a:r>
              <a:rPr lang="en-US" dirty="0"/>
              <a:t>&lt;Project&gt;().</a:t>
            </a:r>
            <a:r>
              <a:rPr lang="en-US" dirty="0" err="1"/>
              <a:t>ToTable</a:t>
            </a:r>
            <a:r>
              <a:rPr lang="en-US" dirty="0"/>
              <a:t>("project", "</a:t>
            </a:r>
            <a:r>
              <a:rPr lang="en-US" dirty="0" err="1"/>
              <a:t>dbo</a:t>
            </a:r>
            <a:r>
              <a:rPr lang="en-US" dirty="0"/>
              <a:t>");</a:t>
            </a:r>
          </a:p>
          <a:p>
            <a:r>
              <a:rPr lang="es-CR" dirty="0"/>
              <a:t>Ignorar entidad</a:t>
            </a:r>
          </a:p>
          <a:p>
            <a:pPr lvl="1"/>
            <a:r>
              <a:rPr lang="en-US" dirty="0" err="1"/>
              <a:t>modelBuilder.Ignore</a:t>
            </a:r>
            <a:r>
              <a:rPr lang="en-US" dirty="0"/>
              <a:t>&lt;Project&gt;();</a:t>
            </a:r>
          </a:p>
          <a:p>
            <a:r>
              <a:rPr lang="es-CR" dirty="0"/>
              <a:t>Ignorar propiedad</a:t>
            </a:r>
          </a:p>
          <a:p>
            <a:pPr lvl="1"/>
            <a:r>
              <a:rPr lang="en-US" dirty="0" err="1"/>
              <a:t>modelBuilder.Entity</a:t>
            </a:r>
            <a:r>
              <a:rPr lang="en-US" dirty="0"/>
              <a:t>&lt;Project&gt;().Ignore(x =&gt; </a:t>
            </a:r>
            <a:r>
              <a:rPr lang="en-US" dirty="0" err="1"/>
              <a:t>x.SomeProperty</a:t>
            </a:r>
            <a:r>
              <a:rPr lang="en-US" dirty="0"/>
              <a:t>);</a:t>
            </a:r>
          </a:p>
          <a:p>
            <a:r>
              <a:rPr lang="es-CR" dirty="0"/>
              <a:t>Indicar nombre, tipo y orden de columna</a:t>
            </a:r>
          </a:p>
          <a:p>
            <a:pPr lvl="1"/>
            <a:r>
              <a:rPr lang="en-US" dirty="0" err="1"/>
              <a:t>modelBuilder.Entity</a:t>
            </a:r>
            <a:r>
              <a:rPr lang="en-US" dirty="0"/>
              <a:t>&lt;Project&gt;().Property(x =&gt; </a:t>
            </a:r>
            <a:r>
              <a:rPr lang="en-US" dirty="0" err="1"/>
              <a:t>x.Name</a:t>
            </a:r>
            <a:r>
              <a:rPr lang="en-US" dirty="0"/>
              <a:t>)</a:t>
            </a:r>
          </a:p>
          <a:p>
            <a:pPr marL="457200" lvl="1" indent="0">
              <a:buNone/>
            </a:pPr>
            <a:r>
              <a:rPr lang="en-US" dirty="0"/>
              <a:t>                                                 .</a:t>
            </a:r>
            <a:r>
              <a:rPr lang="en-US" dirty="0" err="1"/>
              <a:t>HasColumnName</a:t>
            </a:r>
            <a:r>
              <a:rPr lang="en-US" dirty="0"/>
              <a:t>("NAME")</a:t>
            </a:r>
          </a:p>
          <a:p>
            <a:pPr marL="457200" lvl="1" indent="0">
              <a:buNone/>
            </a:pPr>
            <a:r>
              <a:rPr lang="en-US" dirty="0"/>
              <a:t>                                                 .</a:t>
            </a:r>
            <a:r>
              <a:rPr lang="en-US" dirty="0" err="1"/>
              <a:t>HasColumnType</a:t>
            </a:r>
            <a:r>
              <a:rPr lang="en-US" dirty="0"/>
              <a:t>("VARCHAR")</a:t>
            </a:r>
          </a:p>
          <a:p>
            <a:pPr marL="457200" lvl="1" indent="0">
              <a:buNone/>
            </a:pPr>
            <a:r>
              <a:rPr lang="en-US" dirty="0"/>
              <a:t>                                                 .</a:t>
            </a:r>
            <a:r>
              <a:rPr lang="en-US" dirty="0" err="1"/>
              <a:t>HasMaxLength</a:t>
            </a:r>
            <a:r>
              <a:rPr lang="en-US" dirty="0"/>
              <a:t>(50).</a:t>
            </a:r>
            <a:r>
              <a:rPr lang="en-US" dirty="0" err="1"/>
              <a:t>IsRequired</a:t>
            </a:r>
            <a:r>
              <a:rPr lang="en-US" dirty="0"/>
              <a:t>();</a:t>
            </a:r>
          </a:p>
        </p:txBody>
      </p:sp>
    </p:spTree>
    <p:extLst>
      <p:ext uri="{BB962C8B-B14F-4D97-AF65-F5344CB8AC3E}">
        <p14:creationId xmlns:p14="http://schemas.microsoft.com/office/powerpoint/2010/main" val="3523380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err="1"/>
              <a:t>Fluent</a:t>
            </a:r>
            <a:r>
              <a:rPr lang="es-CR" dirty="0"/>
              <a:t> API</a:t>
            </a:r>
            <a:endParaRPr lang="en-US" dirty="0"/>
          </a:p>
        </p:txBody>
      </p:sp>
      <p:sp>
        <p:nvSpPr>
          <p:cNvPr id="3" name="Marcador de contenido 2"/>
          <p:cNvSpPr>
            <a:spLocks noGrp="1"/>
          </p:cNvSpPr>
          <p:nvPr>
            <p:ph idx="1"/>
          </p:nvPr>
        </p:nvSpPr>
        <p:spPr/>
        <p:txBody>
          <a:bodyPr/>
          <a:lstStyle/>
          <a:p>
            <a:r>
              <a:rPr lang="es-CR" dirty="0"/>
              <a:t>Llave primaria</a:t>
            </a:r>
          </a:p>
          <a:p>
            <a:pPr lvl="1"/>
            <a:r>
              <a:rPr lang="en-US" dirty="0" err="1"/>
              <a:t>modelBuilder.Entity</a:t>
            </a:r>
            <a:r>
              <a:rPr lang="en-US" dirty="0"/>
              <a:t>&lt;Project&gt;().</a:t>
            </a:r>
            <a:r>
              <a:rPr lang="en-US" dirty="0" err="1"/>
              <a:t>HasKey</a:t>
            </a:r>
            <a:r>
              <a:rPr lang="en-US" dirty="0"/>
              <a:t>(x =&gt; </a:t>
            </a:r>
            <a:r>
              <a:rPr lang="en-US" dirty="0" err="1"/>
              <a:t>x.ProjectId</a:t>
            </a:r>
            <a:r>
              <a:rPr lang="en-US" dirty="0"/>
              <a:t>);</a:t>
            </a:r>
          </a:p>
          <a:p>
            <a:r>
              <a:rPr lang="es-CR" dirty="0"/>
              <a:t>Llave compuesta</a:t>
            </a:r>
          </a:p>
          <a:p>
            <a:pPr lvl="1"/>
            <a:r>
              <a:rPr lang="en-US" dirty="0" err="1"/>
              <a:t>modelBuilder.Entity</a:t>
            </a:r>
            <a:r>
              <a:rPr lang="en-US" dirty="0"/>
              <a:t>&lt;</a:t>
            </a:r>
            <a:r>
              <a:rPr lang="en-US" dirty="0" err="1"/>
              <a:t>CompositeEntity</a:t>
            </a:r>
            <a:r>
              <a:rPr lang="en-US" dirty="0"/>
              <a:t>&gt;().</a:t>
            </a:r>
            <a:r>
              <a:rPr lang="en-US" dirty="0" err="1"/>
              <a:t>HasKey</a:t>
            </a:r>
            <a:r>
              <a:rPr lang="en-US" dirty="0"/>
              <a:t>(x =&gt; new { </a:t>
            </a:r>
            <a:r>
              <a:rPr lang="en-US" dirty="0" err="1"/>
              <a:t>x.KeyColumnAId</a:t>
            </a:r>
            <a:r>
              <a:rPr lang="en-US" dirty="0"/>
              <a:t>,</a:t>
            </a:r>
          </a:p>
          <a:p>
            <a:pPr lvl="1"/>
            <a:r>
              <a:rPr lang="en-US" dirty="0" err="1"/>
              <a:t>x.KeyColumnBId</a:t>
            </a:r>
            <a:r>
              <a:rPr lang="en-US" dirty="0"/>
              <a:t> });</a:t>
            </a:r>
          </a:p>
          <a:p>
            <a:r>
              <a:rPr lang="es-CR" dirty="0"/>
              <a:t>Estrategia de generación de </a:t>
            </a:r>
            <a:r>
              <a:rPr lang="es-CR" dirty="0" err="1"/>
              <a:t>Ids</a:t>
            </a:r>
            <a:endParaRPr lang="es-CR" dirty="0"/>
          </a:p>
          <a:p>
            <a:pPr lvl="1"/>
            <a:r>
              <a:rPr lang="en-US" dirty="0" err="1"/>
              <a:t>modelBuilder.Entity</a:t>
            </a:r>
            <a:r>
              <a:rPr lang="en-US" dirty="0"/>
              <a:t>&lt;Project&gt;().Property(x =&gt; </a:t>
            </a:r>
            <a:r>
              <a:rPr lang="en-US" dirty="0" err="1"/>
              <a:t>x.ProjectId</a:t>
            </a:r>
            <a:r>
              <a:rPr lang="en-US" dirty="0"/>
              <a:t>)</a:t>
            </a:r>
          </a:p>
          <a:p>
            <a:pPr lvl="1"/>
            <a:r>
              <a:rPr lang="en-US" dirty="0"/>
              <a:t>.</a:t>
            </a:r>
            <a:r>
              <a:rPr lang="en-US" dirty="0" err="1"/>
              <a:t>HasDatabaseGeneratedOption</a:t>
            </a:r>
            <a:r>
              <a:rPr lang="en-US" dirty="0"/>
              <a:t>(</a:t>
            </a:r>
            <a:r>
              <a:rPr lang="en-US" dirty="0" err="1"/>
              <a:t>DatabaseGeneratedOption.Identity</a:t>
            </a:r>
            <a:r>
              <a:rPr lang="en-US" dirty="0"/>
              <a:t>);</a:t>
            </a:r>
          </a:p>
        </p:txBody>
      </p:sp>
    </p:spTree>
    <p:extLst>
      <p:ext uri="{BB962C8B-B14F-4D97-AF65-F5344CB8AC3E}">
        <p14:creationId xmlns:p14="http://schemas.microsoft.com/office/powerpoint/2010/main" val="3095503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err="1"/>
              <a:t>Fluent</a:t>
            </a:r>
            <a:r>
              <a:rPr lang="es-CR" dirty="0"/>
              <a:t> API</a:t>
            </a:r>
            <a:endParaRPr lang="en-US" dirty="0"/>
          </a:p>
        </p:txBody>
      </p:sp>
      <p:sp>
        <p:nvSpPr>
          <p:cNvPr id="3" name="Marcador de contenido 2"/>
          <p:cNvSpPr>
            <a:spLocks noGrp="1"/>
          </p:cNvSpPr>
          <p:nvPr>
            <p:ph idx="1"/>
          </p:nvPr>
        </p:nvSpPr>
        <p:spPr/>
        <p:txBody>
          <a:bodyPr/>
          <a:lstStyle/>
          <a:p>
            <a:r>
              <a:rPr lang="es-CR" dirty="0"/>
              <a:t>Propiedades de navegación</a:t>
            </a:r>
          </a:p>
          <a:p>
            <a:pPr lvl="1"/>
            <a:r>
              <a:rPr lang="es-CR" dirty="0"/>
              <a:t>Nota: al configurar relaciones, solo se requiere configurar un extremo</a:t>
            </a:r>
          </a:p>
          <a:p>
            <a:endParaRPr lang="en-US" dirty="0"/>
          </a:p>
        </p:txBody>
      </p:sp>
      <p:pic>
        <p:nvPicPr>
          <p:cNvPr id="6" name="Imagen 5"/>
          <p:cNvPicPr>
            <a:picLocks noChangeAspect="1"/>
          </p:cNvPicPr>
          <p:nvPr/>
        </p:nvPicPr>
        <p:blipFill>
          <a:blip r:embed="rId2"/>
          <a:stretch>
            <a:fillRect/>
          </a:stretch>
        </p:blipFill>
        <p:spPr>
          <a:xfrm>
            <a:off x="448573" y="3448546"/>
            <a:ext cx="11266099" cy="2574398"/>
          </a:xfrm>
          <a:prstGeom prst="rect">
            <a:avLst/>
          </a:prstGeom>
        </p:spPr>
      </p:pic>
    </p:spTree>
    <p:extLst>
      <p:ext uri="{BB962C8B-B14F-4D97-AF65-F5344CB8AC3E}">
        <p14:creationId xmlns:p14="http://schemas.microsoft.com/office/powerpoint/2010/main" val="734835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Creación de la base de datos</a:t>
            </a:r>
            <a:endParaRPr lang="en-US" dirty="0"/>
          </a:p>
        </p:txBody>
      </p:sp>
      <p:sp>
        <p:nvSpPr>
          <p:cNvPr id="3" name="Marcador de contenido 2"/>
          <p:cNvSpPr>
            <a:spLocks noGrp="1"/>
          </p:cNvSpPr>
          <p:nvPr>
            <p:ph idx="1"/>
          </p:nvPr>
        </p:nvSpPr>
        <p:spPr/>
        <p:txBody>
          <a:bodyPr/>
          <a:lstStyle/>
          <a:p>
            <a:r>
              <a:rPr lang="es-CR" dirty="0"/>
              <a:t>Si se invoca al método: </a:t>
            </a:r>
            <a:r>
              <a:rPr lang="en-US" dirty="0" err="1"/>
              <a:t>Database.EnsureCreated</a:t>
            </a:r>
            <a:r>
              <a:rPr lang="en-US" dirty="0"/>
              <a:t>() </a:t>
            </a:r>
            <a:r>
              <a:rPr lang="en-US" dirty="0" err="1"/>
              <a:t>en</a:t>
            </a:r>
            <a:r>
              <a:rPr lang="en-US" dirty="0"/>
              <a:t> el constructor, EF </a:t>
            </a:r>
            <a:r>
              <a:rPr lang="en-US" dirty="0" err="1"/>
              <a:t>creará</a:t>
            </a:r>
            <a:r>
              <a:rPr lang="en-US" dirty="0"/>
              <a:t> la base de </a:t>
            </a:r>
            <a:r>
              <a:rPr lang="en-US" dirty="0" err="1"/>
              <a:t>datos</a:t>
            </a:r>
            <a:r>
              <a:rPr lang="en-US" dirty="0"/>
              <a:t> </a:t>
            </a:r>
            <a:r>
              <a:rPr lang="en-US" dirty="0" err="1"/>
              <a:t>si</a:t>
            </a:r>
            <a:r>
              <a:rPr lang="en-US" dirty="0"/>
              <a:t> no </a:t>
            </a:r>
            <a:r>
              <a:rPr lang="en-US" dirty="0" err="1"/>
              <a:t>existe</a:t>
            </a:r>
            <a:r>
              <a:rPr lang="en-US" dirty="0"/>
              <a:t>, </a:t>
            </a:r>
            <a:r>
              <a:rPr lang="en-US" dirty="0" err="1"/>
              <a:t>en</a:t>
            </a:r>
            <a:r>
              <a:rPr lang="en-US" dirty="0"/>
              <a:t> </a:t>
            </a:r>
            <a:r>
              <a:rPr lang="en-US" dirty="0" err="1"/>
              <a:t>caso</a:t>
            </a:r>
            <a:r>
              <a:rPr lang="en-US" dirty="0"/>
              <a:t> de que </a:t>
            </a:r>
            <a:r>
              <a:rPr lang="en-US" dirty="0" err="1"/>
              <a:t>exista</a:t>
            </a:r>
            <a:r>
              <a:rPr lang="en-US" dirty="0"/>
              <a:t> no hara </a:t>
            </a:r>
            <a:r>
              <a:rPr lang="en-US" dirty="0" err="1"/>
              <a:t>ningún</a:t>
            </a:r>
            <a:r>
              <a:rPr lang="en-US" dirty="0"/>
              <a:t> </a:t>
            </a:r>
            <a:r>
              <a:rPr lang="en-US" dirty="0" err="1"/>
              <a:t>intento</a:t>
            </a:r>
            <a:r>
              <a:rPr lang="en-US" dirty="0"/>
              <a:t> de </a:t>
            </a:r>
            <a:r>
              <a:rPr lang="en-US" dirty="0" err="1"/>
              <a:t>modificar</a:t>
            </a:r>
            <a:r>
              <a:rPr lang="en-US" dirty="0"/>
              <a:t> </a:t>
            </a:r>
            <a:r>
              <a:rPr lang="en-US" dirty="0" err="1"/>
              <a:t>su</a:t>
            </a:r>
            <a:r>
              <a:rPr lang="en-US" dirty="0"/>
              <a:t> </a:t>
            </a:r>
            <a:r>
              <a:rPr lang="en-US" dirty="0" err="1"/>
              <a:t>estructura</a:t>
            </a:r>
            <a:endParaRPr lang="en-US" dirty="0"/>
          </a:p>
          <a:p>
            <a:r>
              <a:rPr lang="es-CR" dirty="0"/>
              <a:t>Si ya existe una BD y no se desea sobrescribirla, se puede utilizar la instrucción: </a:t>
            </a:r>
            <a:r>
              <a:rPr lang="es-CR" dirty="0" err="1"/>
              <a:t>Database.SetInitializer</a:t>
            </a:r>
            <a:r>
              <a:rPr lang="es-CR" dirty="0"/>
              <a:t>&lt;</a:t>
            </a:r>
            <a:r>
              <a:rPr lang="es-CR" dirty="0" err="1"/>
              <a:t>TContext</a:t>
            </a:r>
            <a:r>
              <a:rPr lang="es-CR" dirty="0"/>
              <a:t>&gt;(</a:t>
            </a:r>
            <a:r>
              <a:rPr lang="es-CR" dirty="0" err="1"/>
              <a:t>null</a:t>
            </a:r>
            <a:r>
              <a:rPr lang="es-CR" dirty="0"/>
              <a:t>);</a:t>
            </a:r>
          </a:p>
          <a:p>
            <a:r>
              <a:rPr lang="es-CR" dirty="0"/>
              <a:t>Otros inicializadores:</a:t>
            </a:r>
          </a:p>
          <a:p>
            <a:pPr lvl="1"/>
            <a:r>
              <a:rPr lang="es-CR" dirty="0" err="1"/>
              <a:t>DropCreateDatabaseAlways</a:t>
            </a:r>
            <a:r>
              <a:rPr lang="es-CR" dirty="0"/>
              <a:t>&lt;</a:t>
            </a:r>
            <a:r>
              <a:rPr lang="es-CR" dirty="0" err="1"/>
              <a:t>TContext</a:t>
            </a:r>
            <a:r>
              <a:rPr lang="es-CR" dirty="0"/>
              <a:t>&gt;</a:t>
            </a:r>
          </a:p>
          <a:p>
            <a:pPr lvl="1"/>
            <a:r>
              <a:rPr lang="es-CR" dirty="0" err="1"/>
              <a:t>DropCreateDatabaseIfModelChanges</a:t>
            </a:r>
            <a:r>
              <a:rPr lang="es-CR" dirty="0"/>
              <a:t>&lt;</a:t>
            </a:r>
            <a:r>
              <a:rPr lang="es-CR" dirty="0" err="1"/>
              <a:t>TContext</a:t>
            </a:r>
            <a:r>
              <a:rPr lang="es-CR" dirty="0"/>
              <a:t>&gt;</a:t>
            </a:r>
          </a:p>
          <a:p>
            <a:pPr lvl="1"/>
            <a:r>
              <a:rPr lang="es-CR" dirty="0" err="1"/>
              <a:t>CreateDatabaseIfNotExists</a:t>
            </a:r>
            <a:r>
              <a:rPr lang="es-CR" dirty="0"/>
              <a:t>&lt;</a:t>
            </a:r>
            <a:r>
              <a:rPr lang="es-CR" dirty="0" err="1"/>
              <a:t>TContext</a:t>
            </a:r>
            <a:r>
              <a:rPr lang="es-CR" dirty="0"/>
              <a:t>&gt;</a:t>
            </a:r>
          </a:p>
          <a:p>
            <a:pPr lvl="1"/>
            <a:endParaRPr lang="en-US" dirty="0"/>
          </a:p>
        </p:txBody>
      </p:sp>
    </p:spTree>
    <p:extLst>
      <p:ext uri="{BB962C8B-B14F-4D97-AF65-F5344CB8AC3E}">
        <p14:creationId xmlns:p14="http://schemas.microsoft.com/office/powerpoint/2010/main" val="1559889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Qué es </a:t>
            </a:r>
            <a:r>
              <a:rPr lang="es-CR" dirty="0" err="1"/>
              <a:t>Entity</a:t>
            </a:r>
            <a:r>
              <a:rPr lang="es-CR" dirty="0"/>
              <a:t> Framework?</a:t>
            </a:r>
            <a:endParaRPr lang="en-US" dirty="0"/>
          </a:p>
        </p:txBody>
      </p:sp>
      <p:sp>
        <p:nvSpPr>
          <p:cNvPr id="3" name="Marcador de contenido 2"/>
          <p:cNvSpPr>
            <a:spLocks noGrp="1"/>
          </p:cNvSpPr>
          <p:nvPr>
            <p:ph idx="1"/>
          </p:nvPr>
        </p:nvSpPr>
        <p:spPr>
          <a:xfrm>
            <a:off x="680321" y="2336873"/>
            <a:ext cx="10240721" cy="4158818"/>
          </a:xfrm>
        </p:spPr>
        <p:txBody>
          <a:bodyPr/>
          <a:lstStyle/>
          <a:p>
            <a:r>
              <a:rPr lang="es-CR" dirty="0"/>
              <a:t>Es una tecnología de Microsoft para acceso a datos</a:t>
            </a:r>
          </a:p>
          <a:p>
            <a:r>
              <a:rPr lang="es-CR" dirty="0"/>
              <a:t>Tiene tres modos de uso:</a:t>
            </a:r>
          </a:p>
          <a:p>
            <a:pPr lvl="1"/>
            <a:r>
              <a:rPr lang="es-CR" dirty="0" err="1"/>
              <a:t>Database</a:t>
            </a:r>
            <a:r>
              <a:rPr lang="es-CR" dirty="0"/>
              <a:t> </a:t>
            </a:r>
            <a:r>
              <a:rPr lang="es-CR" dirty="0" err="1"/>
              <a:t>first</a:t>
            </a:r>
            <a:r>
              <a:rPr lang="es-CR" dirty="0"/>
              <a:t>: Genera código a partir de una base de datos</a:t>
            </a:r>
          </a:p>
          <a:p>
            <a:pPr lvl="1"/>
            <a:r>
              <a:rPr lang="es-CR" dirty="0" err="1"/>
              <a:t>Model</a:t>
            </a:r>
            <a:r>
              <a:rPr lang="es-CR" dirty="0"/>
              <a:t> </a:t>
            </a:r>
            <a:r>
              <a:rPr lang="es-CR" dirty="0" err="1"/>
              <a:t>first</a:t>
            </a:r>
            <a:r>
              <a:rPr lang="es-CR" dirty="0"/>
              <a:t>: Genera la base de datos y el código a partir de un asistente visual</a:t>
            </a:r>
          </a:p>
          <a:p>
            <a:pPr lvl="1"/>
            <a:r>
              <a:rPr lang="es-CR" dirty="0" err="1"/>
              <a:t>Code</a:t>
            </a:r>
            <a:r>
              <a:rPr lang="es-CR" dirty="0"/>
              <a:t> </a:t>
            </a:r>
            <a:r>
              <a:rPr lang="es-CR" dirty="0" err="1"/>
              <a:t>first</a:t>
            </a:r>
            <a:r>
              <a:rPr lang="es-CR" dirty="0"/>
              <a:t>: Puede genera la base de datos y tablas a partir del código</a:t>
            </a:r>
          </a:p>
          <a:p>
            <a:r>
              <a:rPr lang="es-CR" dirty="0"/>
              <a:t>En los tres casos se obtiene el mismo resultado, pero </a:t>
            </a:r>
            <a:r>
              <a:rPr lang="es-CR" dirty="0" err="1"/>
              <a:t>Code</a:t>
            </a:r>
            <a:r>
              <a:rPr lang="es-CR" dirty="0"/>
              <a:t> </a:t>
            </a:r>
            <a:r>
              <a:rPr lang="es-CR" dirty="0" err="1"/>
              <a:t>first</a:t>
            </a:r>
            <a:r>
              <a:rPr lang="es-CR" dirty="0"/>
              <a:t> es el que el da más control y flexibilidad a los desarrolladores</a:t>
            </a:r>
          </a:p>
          <a:p>
            <a:pPr lvl="1"/>
            <a:r>
              <a:rPr lang="es-CR" dirty="0"/>
              <a:t>Es simple de usar, no hay archivos de esquemas que aprender a configurar</a:t>
            </a:r>
          </a:p>
          <a:p>
            <a:pPr lvl="1"/>
            <a:r>
              <a:rPr lang="es-CR" dirty="0"/>
              <a:t>Es fácil de instalar a través de </a:t>
            </a:r>
            <a:r>
              <a:rPr lang="es-CR" dirty="0" err="1"/>
              <a:t>Nuget</a:t>
            </a:r>
            <a:endParaRPr lang="es-CR" dirty="0"/>
          </a:p>
          <a:p>
            <a:pPr lvl="1"/>
            <a:r>
              <a:rPr lang="es-CR" dirty="0"/>
              <a:t>Es fácil modificar diseños ya que no dependen de esquemas</a:t>
            </a:r>
          </a:p>
          <a:p>
            <a:pPr lvl="1"/>
            <a:r>
              <a:rPr lang="es-CR" dirty="0"/>
              <a:t>Es flexible, permite agregar propiedades que no son columnas en la tabla</a:t>
            </a:r>
          </a:p>
          <a:p>
            <a:endParaRPr lang="en-US" dirty="0"/>
          </a:p>
        </p:txBody>
      </p:sp>
    </p:spTree>
    <p:extLst>
      <p:ext uri="{BB962C8B-B14F-4D97-AF65-F5344CB8AC3E}">
        <p14:creationId xmlns:p14="http://schemas.microsoft.com/office/powerpoint/2010/main" val="3424271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Obtener registros</a:t>
            </a:r>
            <a:endParaRPr lang="en-US" dirty="0"/>
          </a:p>
        </p:txBody>
      </p:sp>
      <p:sp>
        <p:nvSpPr>
          <p:cNvPr id="3" name="Marcador de contenido 2"/>
          <p:cNvSpPr>
            <a:spLocks noGrp="1"/>
          </p:cNvSpPr>
          <p:nvPr>
            <p:ph idx="1"/>
          </p:nvPr>
        </p:nvSpPr>
        <p:spPr>
          <a:xfrm>
            <a:off x="680321" y="2336872"/>
            <a:ext cx="9990554" cy="4063927"/>
          </a:xfrm>
        </p:spPr>
        <p:txBody>
          <a:bodyPr>
            <a:normAutofit/>
          </a:bodyPr>
          <a:lstStyle/>
          <a:p>
            <a:r>
              <a:rPr lang="es-CR" dirty="0"/>
              <a:t>Para obtener un solo registro se utiliza la función </a:t>
            </a:r>
            <a:r>
              <a:rPr lang="es-CR" dirty="0" err="1"/>
              <a:t>Find</a:t>
            </a:r>
            <a:endParaRPr lang="es-CR" dirty="0"/>
          </a:p>
          <a:p>
            <a:pPr lvl="1"/>
            <a:r>
              <a:rPr lang="es-CR" dirty="0"/>
              <a:t>La función recibe como argumentos el valor de la llave del registro</a:t>
            </a:r>
          </a:p>
          <a:p>
            <a:pPr lvl="1"/>
            <a:r>
              <a:rPr lang="es-CR" dirty="0"/>
              <a:t>Si la tabla tiene una llave compuesta, se envían todos los valores de esa llave, en el orden indicado en la entidad</a:t>
            </a:r>
          </a:p>
          <a:p>
            <a:pPr lvl="1"/>
            <a:r>
              <a:rPr lang="es-CR" dirty="0" err="1"/>
              <a:t>Ej</a:t>
            </a:r>
            <a:r>
              <a:rPr lang="es-CR" dirty="0"/>
              <a:t>: </a:t>
            </a:r>
            <a:r>
              <a:rPr lang="es-CR" dirty="0" err="1"/>
              <a:t>var</a:t>
            </a:r>
            <a:r>
              <a:rPr lang="es-CR" dirty="0"/>
              <a:t> p1 = </a:t>
            </a:r>
            <a:r>
              <a:rPr lang="es-CR" dirty="0" err="1"/>
              <a:t>contexto.Products.AsNoTracking</a:t>
            </a:r>
            <a:r>
              <a:rPr lang="es-CR" dirty="0"/>
              <a:t>().</a:t>
            </a:r>
            <a:r>
              <a:rPr lang="es-CR" dirty="0" err="1"/>
              <a:t>Find</a:t>
            </a:r>
            <a:r>
              <a:rPr lang="es-CR" dirty="0"/>
              <a:t>(1)</a:t>
            </a:r>
          </a:p>
          <a:p>
            <a:r>
              <a:rPr lang="es-CR" dirty="0"/>
              <a:t>Para obtener todos los registros usamos el método </a:t>
            </a:r>
            <a:r>
              <a:rPr lang="es-CR" dirty="0" err="1"/>
              <a:t>ToList</a:t>
            </a:r>
            <a:endParaRPr lang="es-CR" dirty="0"/>
          </a:p>
          <a:p>
            <a:pPr lvl="1"/>
            <a:r>
              <a:rPr lang="es-CR" dirty="0" err="1"/>
              <a:t>Ej</a:t>
            </a:r>
            <a:r>
              <a:rPr lang="es-CR" dirty="0"/>
              <a:t>: </a:t>
            </a:r>
            <a:r>
              <a:rPr lang="es-CR" dirty="0" err="1"/>
              <a:t>var</a:t>
            </a:r>
            <a:r>
              <a:rPr lang="es-CR" dirty="0"/>
              <a:t> productos = </a:t>
            </a:r>
            <a:r>
              <a:rPr lang="es-CR" dirty="0" err="1"/>
              <a:t>contexto.Products.AsNoTracking</a:t>
            </a:r>
            <a:r>
              <a:rPr lang="es-CR" dirty="0"/>
              <a:t>().</a:t>
            </a:r>
            <a:r>
              <a:rPr lang="es-CR" dirty="0" err="1"/>
              <a:t>ToList</a:t>
            </a:r>
            <a:endParaRPr lang="es-CR" dirty="0"/>
          </a:p>
          <a:p>
            <a:r>
              <a:rPr lang="es-CR" dirty="0"/>
              <a:t>Para filtrar los resultados podemos usar el método </a:t>
            </a:r>
            <a:r>
              <a:rPr lang="es-CR" dirty="0" err="1"/>
              <a:t>Where</a:t>
            </a:r>
            <a:endParaRPr lang="es-CR" dirty="0"/>
          </a:p>
          <a:p>
            <a:pPr lvl="1"/>
            <a:r>
              <a:rPr lang="es-CR" dirty="0" err="1"/>
              <a:t>Ej</a:t>
            </a:r>
            <a:r>
              <a:rPr lang="es-CR" dirty="0"/>
              <a:t>: </a:t>
            </a:r>
            <a:r>
              <a:rPr lang="es-CR" dirty="0" err="1"/>
              <a:t>var</a:t>
            </a:r>
            <a:r>
              <a:rPr lang="es-CR" dirty="0"/>
              <a:t> </a:t>
            </a:r>
            <a:r>
              <a:rPr lang="es-CR" dirty="0" err="1"/>
              <a:t>productosDisponibles</a:t>
            </a:r>
            <a:r>
              <a:rPr lang="es-CR" dirty="0"/>
              <a:t> = </a:t>
            </a:r>
          </a:p>
          <a:p>
            <a:pPr marL="457200" lvl="1" indent="0">
              <a:buNone/>
            </a:pPr>
            <a:r>
              <a:rPr lang="es-CR" dirty="0"/>
              <a:t>               </a:t>
            </a:r>
            <a:r>
              <a:rPr lang="es-CR" dirty="0" err="1"/>
              <a:t>contexto.Products.AsNoTracking</a:t>
            </a:r>
            <a:r>
              <a:rPr lang="es-CR" dirty="0"/>
              <a:t>().</a:t>
            </a:r>
            <a:r>
              <a:rPr lang="es-CR" dirty="0" err="1"/>
              <a:t>Where</a:t>
            </a:r>
            <a:r>
              <a:rPr lang="es-CR" dirty="0"/>
              <a:t>(</a:t>
            </a:r>
            <a:r>
              <a:rPr lang="es-CR" dirty="0" err="1"/>
              <a:t>Function</a:t>
            </a:r>
            <a:r>
              <a:rPr lang="es-CR" dirty="0"/>
              <a:t>(p) </a:t>
            </a:r>
            <a:r>
              <a:rPr lang="es-CR" dirty="0" err="1"/>
              <a:t>p.InStock</a:t>
            </a:r>
            <a:r>
              <a:rPr lang="es-CR" dirty="0"/>
              <a:t> ).</a:t>
            </a:r>
            <a:r>
              <a:rPr lang="es-CR" dirty="0" err="1"/>
              <a:t>ToList</a:t>
            </a:r>
            <a:endParaRPr lang="es-CR" dirty="0"/>
          </a:p>
          <a:p>
            <a:pPr lvl="1"/>
            <a:r>
              <a:rPr lang="es-CR" dirty="0"/>
              <a:t>Nótese que se debe invocar a </a:t>
            </a:r>
            <a:r>
              <a:rPr lang="es-CR" dirty="0" err="1"/>
              <a:t>ToList</a:t>
            </a:r>
            <a:r>
              <a:rPr lang="es-CR" dirty="0"/>
              <a:t> al final</a:t>
            </a:r>
            <a:endParaRPr lang="en-US" dirty="0"/>
          </a:p>
        </p:txBody>
      </p:sp>
    </p:spTree>
    <p:extLst>
      <p:ext uri="{BB962C8B-B14F-4D97-AF65-F5344CB8AC3E}">
        <p14:creationId xmlns:p14="http://schemas.microsoft.com/office/powerpoint/2010/main" val="275957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Agregar Registros</a:t>
            </a:r>
            <a:endParaRPr lang="en-US" dirty="0"/>
          </a:p>
        </p:txBody>
      </p:sp>
      <p:sp>
        <p:nvSpPr>
          <p:cNvPr id="3" name="Marcador de contenido 2"/>
          <p:cNvSpPr>
            <a:spLocks noGrp="1"/>
          </p:cNvSpPr>
          <p:nvPr>
            <p:ph idx="1"/>
          </p:nvPr>
        </p:nvSpPr>
        <p:spPr>
          <a:xfrm>
            <a:off x="680321" y="2336873"/>
            <a:ext cx="10257973" cy="3599316"/>
          </a:xfrm>
        </p:spPr>
        <p:txBody>
          <a:bodyPr>
            <a:normAutofit fontScale="92500"/>
          </a:bodyPr>
          <a:lstStyle/>
          <a:p>
            <a:r>
              <a:rPr lang="es-CR" dirty="0"/>
              <a:t>Se deben agregar objetos a la propiedad del contexto que representa la tabla</a:t>
            </a:r>
          </a:p>
          <a:p>
            <a:pPr lvl="1"/>
            <a:r>
              <a:rPr lang="es-CR" dirty="0" err="1"/>
              <a:t>Ej</a:t>
            </a:r>
            <a:endParaRPr lang="es-CR" dirty="0"/>
          </a:p>
          <a:p>
            <a:pPr lvl="1"/>
            <a:r>
              <a:rPr lang="es-CR" dirty="0" err="1"/>
              <a:t>Contexto.Products.Add</a:t>
            </a:r>
            <a:r>
              <a:rPr lang="es-CR" dirty="0"/>
              <a:t>(p1)</a:t>
            </a:r>
          </a:p>
          <a:p>
            <a:pPr lvl="1"/>
            <a:r>
              <a:rPr lang="es-CR" dirty="0" err="1"/>
              <a:t>Contexto.Products.Add</a:t>
            </a:r>
            <a:r>
              <a:rPr lang="es-CR" dirty="0"/>
              <a:t>(p2)</a:t>
            </a:r>
          </a:p>
          <a:p>
            <a:pPr lvl="1"/>
            <a:r>
              <a:rPr lang="es-CR" dirty="0"/>
              <a:t>…..</a:t>
            </a:r>
          </a:p>
          <a:p>
            <a:pPr lvl="1"/>
            <a:r>
              <a:rPr lang="es-CR" dirty="0" err="1"/>
              <a:t>Contexto.SaveChanges</a:t>
            </a:r>
            <a:endParaRPr lang="es-CR" dirty="0"/>
          </a:p>
          <a:p>
            <a:r>
              <a:rPr lang="es-CR" dirty="0"/>
              <a:t>Cada vez que se modifica la propiedad declarada en el contexto, EF lleva un control de los cambios realizados</a:t>
            </a:r>
          </a:p>
          <a:p>
            <a:r>
              <a:rPr lang="es-CR" dirty="0"/>
              <a:t>Al invocar a </a:t>
            </a:r>
            <a:r>
              <a:rPr lang="es-CR" dirty="0" err="1"/>
              <a:t>SaveChanges</a:t>
            </a:r>
            <a:r>
              <a:rPr lang="es-CR" dirty="0"/>
              <a:t> se envían todos los cambios registrados a la BD</a:t>
            </a:r>
            <a:endParaRPr lang="en-US" dirty="0"/>
          </a:p>
        </p:txBody>
      </p:sp>
    </p:spTree>
    <p:extLst>
      <p:ext uri="{BB962C8B-B14F-4D97-AF65-F5344CB8AC3E}">
        <p14:creationId xmlns:p14="http://schemas.microsoft.com/office/powerpoint/2010/main" val="1526699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Actualizar registros</a:t>
            </a:r>
            <a:endParaRPr lang="en-US" dirty="0"/>
          </a:p>
        </p:txBody>
      </p:sp>
      <p:sp>
        <p:nvSpPr>
          <p:cNvPr id="3" name="Marcador de contenido 2"/>
          <p:cNvSpPr>
            <a:spLocks noGrp="1"/>
          </p:cNvSpPr>
          <p:nvPr>
            <p:ph idx="1"/>
          </p:nvPr>
        </p:nvSpPr>
        <p:spPr>
          <a:xfrm>
            <a:off x="680321" y="2336873"/>
            <a:ext cx="10792811" cy="4132938"/>
          </a:xfrm>
        </p:spPr>
        <p:txBody>
          <a:bodyPr vert="horz" lIns="91440" tIns="45720" rIns="91440" bIns="45720" rtlCol="0" anchor="t">
            <a:normAutofit/>
          </a:bodyPr>
          <a:lstStyle/>
          <a:p>
            <a:r>
              <a:rPr lang="es-CR" dirty="0"/>
              <a:t>Hay varias formas de hacer esto</a:t>
            </a:r>
          </a:p>
          <a:p>
            <a:pPr lvl="1"/>
            <a:r>
              <a:rPr lang="es-CR" dirty="0"/>
              <a:t>Obtener un registro y modificarlo: </a:t>
            </a:r>
          </a:p>
          <a:p>
            <a:pPr lvl="2"/>
            <a:r>
              <a:rPr lang="es-CR" dirty="0"/>
              <a:t>Si el registro se obtiene directamente del contexto, EF llevará un control de todos los cambios que se le hagan y los hará persistentes al invocar a </a:t>
            </a:r>
            <a:r>
              <a:rPr lang="es-CR" dirty="0" err="1"/>
              <a:t>SaveChanges</a:t>
            </a:r>
            <a:endParaRPr lang="es-CR" dirty="0"/>
          </a:p>
          <a:p>
            <a:pPr lvl="2"/>
            <a:r>
              <a:rPr lang="es-CR" dirty="0" err="1"/>
              <a:t>Ej</a:t>
            </a:r>
            <a:r>
              <a:rPr lang="es-CR" dirty="0"/>
              <a:t>: </a:t>
            </a:r>
            <a:r>
              <a:rPr lang="es-CR" dirty="0" err="1"/>
              <a:t>var</a:t>
            </a:r>
            <a:r>
              <a:rPr lang="es-CR" dirty="0"/>
              <a:t> p = </a:t>
            </a:r>
            <a:r>
              <a:rPr lang="es-CR" dirty="0" err="1"/>
              <a:t>contexto.Products.Find</a:t>
            </a:r>
            <a:r>
              <a:rPr lang="es-CR" dirty="0"/>
              <a:t>(1)</a:t>
            </a:r>
          </a:p>
          <a:p>
            <a:pPr lvl="2"/>
            <a:r>
              <a:rPr lang="es-CR" dirty="0"/>
              <a:t>     </a:t>
            </a:r>
            <a:r>
              <a:rPr lang="es-CR" dirty="0" err="1"/>
              <a:t>p.InStock</a:t>
            </a:r>
            <a:r>
              <a:rPr lang="es-CR" dirty="0"/>
              <a:t> = false</a:t>
            </a:r>
          </a:p>
          <a:p>
            <a:pPr lvl="2"/>
            <a:r>
              <a:rPr lang="es-CR" dirty="0"/>
              <a:t>     </a:t>
            </a:r>
            <a:r>
              <a:rPr lang="es-CR" dirty="0" err="1"/>
              <a:t>contexto.SaveChanges</a:t>
            </a:r>
            <a:endParaRPr lang="es-CR" dirty="0"/>
          </a:p>
          <a:p>
            <a:pPr lvl="1"/>
            <a:r>
              <a:rPr lang="es-CR" dirty="0"/>
              <a:t>Usar la propiedad </a:t>
            </a:r>
            <a:r>
              <a:rPr lang="es-CR" dirty="0" err="1"/>
              <a:t>EntityState</a:t>
            </a:r>
            <a:endParaRPr lang="es-CR" dirty="0"/>
          </a:p>
          <a:p>
            <a:pPr lvl="2"/>
            <a:r>
              <a:rPr lang="es-CR" dirty="0"/>
              <a:t>Supongamos que recibimos el objeto modificado como argumento en una función</a:t>
            </a:r>
          </a:p>
          <a:p>
            <a:pPr lvl="2"/>
            <a:r>
              <a:rPr lang="es-CR" dirty="0"/>
              <a:t>Por medio de </a:t>
            </a:r>
            <a:r>
              <a:rPr lang="es-CR" dirty="0" err="1"/>
              <a:t>EntityState</a:t>
            </a:r>
            <a:r>
              <a:rPr lang="es-CR" dirty="0"/>
              <a:t> podemos indicarle al contexto que persista los cambios sin tener que usar el método </a:t>
            </a:r>
            <a:r>
              <a:rPr lang="es-CR" dirty="0" err="1"/>
              <a:t>Find</a:t>
            </a:r>
          </a:p>
          <a:p>
            <a:pPr lvl="2"/>
            <a:r>
              <a:rPr lang="es-CR" dirty="0" err="1"/>
              <a:t>Ej</a:t>
            </a:r>
            <a:r>
              <a:rPr lang="es-CR" dirty="0"/>
              <a:t>: </a:t>
            </a:r>
            <a:r>
              <a:rPr lang="es-CR" dirty="0" err="1"/>
              <a:t>contexto.Entry</a:t>
            </a:r>
            <a:r>
              <a:rPr lang="es-CR" dirty="0"/>
              <a:t>(p1).</a:t>
            </a:r>
            <a:r>
              <a:rPr lang="es-CR" dirty="0" err="1"/>
              <a:t>State</a:t>
            </a:r>
            <a:r>
              <a:rPr lang="es-CR" dirty="0"/>
              <a:t> = </a:t>
            </a:r>
            <a:r>
              <a:rPr lang="es-CR" dirty="0" err="1"/>
              <a:t>EntityState.Modified</a:t>
            </a:r>
            <a:endParaRPr lang="es-CR" dirty="0"/>
          </a:p>
          <a:p>
            <a:pPr lvl="2"/>
            <a:r>
              <a:rPr lang="es-CR" dirty="0"/>
              <a:t>     </a:t>
            </a:r>
            <a:r>
              <a:rPr lang="es-CR" dirty="0" err="1"/>
              <a:t>contexto.SaveChanges</a:t>
            </a:r>
            <a:endParaRPr lang="en-US" dirty="0"/>
          </a:p>
        </p:txBody>
      </p:sp>
    </p:spTree>
    <p:extLst>
      <p:ext uri="{BB962C8B-B14F-4D97-AF65-F5344CB8AC3E}">
        <p14:creationId xmlns:p14="http://schemas.microsoft.com/office/powerpoint/2010/main" val="2244097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Eliminar registros</a:t>
            </a:r>
            <a:endParaRPr lang="en-US" dirty="0"/>
          </a:p>
        </p:txBody>
      </p:sp>
      <p:sp>
        <p:nvSpPr>
          <p:cNvPr id="3" name="Marcador de contenido 2"/>
          <p:cNvSpPr>
            <a:spLocks noGrp="1"/>
          </p:cNvSpPr>
          <p:nvPr>
            <p:ph idx="1"/>
          </p:nvPr>
        </p:nvSpPr>
        <p:spPr/>
        <p:txBody>
          <a:bodyPr/>
          <a:lstStyle/>
          <a:p>
            <a:r>
              <a:rPr lang="es-CR" dirty="0"/>
              <a:t>Los métodos son similares al los de actualizar registros</a:t>
            </a:r>
          </a:p>
          <a:p>
            <a:pPr lvl="1"/>
            <a:r>
              <a:rPr lang="es-CR" dirty="0" err="1"/>
              <a:t>Ej</a:t>
            </a:r>
            <a:r>
              <a:rPr lang="es-CR" dirty="0"/>
              <a:t>: </a:t>
            </a:r>
            <a:r>
              <a:rPr lang="es-CR" dirty="0" err="1"/>
              <a:t>var</a:t>
            </a:r>
            <a:r>
              <a:rPr lang="es-CR" dirty="0"/>
              <a:t> p = </a:t>
            </a:r>
            <a:r>
              <a:rPr lang="es-CR" dirty="0" err="1"/>
              <a:t>contexto.Products.Find</a:t>
            </a:r>
            <a:r>
              <a:rPr lang="es-CR" dirty="0"/>
              <a:t>(1)</a:t>
            </a:r>
          </a:p>
          <a:p>
            <a:pPr lvl="1"/>
            <a:r>
              <a:rPr lang="es-CR" dirty="0"/>
              <a:t>     </a:t>
            </a:r>
            <a:r>
              <a:rPr lang="es-CR" dirty="0" err="1"/>
              <a:t>contexto.Remove</a:t>
            </a:r>
            <a:r>
              <a:rPr lang="es-CR" dirty="0"/>
              <a:t>(p)</a:t>
            </a:r>
          </a:p>
          <a:p>
            <a:pPr lvl="1"/>
            <a:r>
              <a:rPr lang="es-CR" dirty="0"/>
              <a:t>     </a:t>
            </a:r>
            <a:r>
              <a:rPr lang="es-CR" dirty="0" err="1"/>
              <a:t>contexto.SaveChanges</a:t>
            </a:r>
            <a:endParaRPr lang="es-CR" dirty="0"/>
          </a:p>
          <a:p>
            <a:pPr lvl="1"/>
            <a:endParaRPr lang="es-CR" dirty="0"/>
          </a:p>
          <a:p>
            <a:pPr lvl="1"/>
            <a:r>
              <a:rPr lang="es-CR" dirty="0" err="1"/>
              <a:t>Ej</a:t>
            </a:r>
            <a:r>
              <a:rPr lang="es-CR" dirty="0"/>
              <a:t>: </a:t>
            </a:r>
            <a:r>
              <a:rPr lang="es-CR" dirty="0" err="1"/>
              <a:t>contexto.Entry</a:t>
            </a:r>
            <a:r>
              <a:rPr lang="es-CR" dirty="0"/>
              <a:t>(p1).</a:t>
            </a:r>
            <a:r>
              <a:rPr lang="es-CR" dirty="0" err="1"/>
              <a:t>State</a:t>
            </a:r>
            <a:r>
              <a:rPr lang="es-CR" dirty="0"/>
              <a:t> = </a:t>
            </a:r>
            <a:r>
              <a:rPr lang="es-CR" dirty="0" err="1"/>
              <a:t>EntityState.Deleted</a:t>
            </a:r>
            <a:endParaRPr lang="es-CR" dirty="0"/>
          </a:p>
          <a:p>
            <a:pPr lvl="1"/>
            <a:r>
              <a:rPr lang="es-CR" dirty="0"/>
              <a:t>     </a:t>
            </a:r>
            <a:r>
              <a:rPr lang="es-CR" dirty="0" err="1"/>
              <a:t>contexto.SaveChanges</a:t>
            </a:r>
            <a:endParaRPr lang="es-CR" dirty="0"/>
          </a:p>
          <a:p>
            <a:pPr lvl="1"/>
            <a:endParaRPr lang="en-US" dirty="0"/>
          </a:p>
        </p:txBody>
      </p:sp>
    </p:spTree>
    <p:extLst>
      <p:ext uri="{BB962C8B-B14F-4D97-AF65-F5344CB8AC3E}">
        <p14:creationId xmlns:p14="http://schemas.microsoft.com/office/powerpoint/2010/main" val="672103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Validar entidades</a:t>
            </a:r>
            <a:endParaRPr lang="en-US" dirty="0"/>
          </a:p>
        </p:txBody>
      </p:sp>
      <p:sp>
        <p:nvSpPr>
          <p:cNvPr id="3" name="Marcador de contenido 2"/>
          <p:cNvSpPr>
            <a:spLocks noGrp="1"/>
          </p:cNvSpPr>
          <p:nvPr>
            <p:ph idx="1"/>
          </p:nvPr>
        </p:nvSpPr>
        <p:spPr/>
        <p:txBody>
          <a:bodyPr/>
          <a:lstStyle/>
          <a:p>
            <a:r>
              <a:rPr lang="es-CR" dirty="0"/>
              <a:t>EF realiza las validaciones de los modelos de forma automática cuando invocamos a </a:t>
            </a:r>
            <a:r>
              <a:rPr lang="es-CR" dirty="0" err="1"/>
              <a:t>SaveChanges</a:t>
            </a:r>
            <a:endParaRPr lang="es-CR" dirty="0"/>
          </a:p>
          <a:p>
            <a:r>
              <a:rPr lang="es-CR" dirty="0" err="1"/>
              <a:t>Tambien</a:t>
            </a:r>
            <a:r>
              <a:rPr lang="es-CR" dirty="0"/>
              <a:t> se pueden validar las entidades antes de invocar a </a:t>
            </a:r>
            <a:r>
              <a:rPr lang="es-CR" dirty="0" err="1"/>
              <a:t>SaveChanges</a:t>
            </a:r>
            <a:r>
              <a:rPr lang="es-CR" dirty="0"/>
              <a:t> usando los métodos:</a:t>
            </a:r>
          </a:p>
          <a:p>
            <a:pPr lvl="1"/>
            <a:r>
              <a:rPr lang="es-CR" dirty="0" err="1"/>
              <a:t>GetValidationErrors</a:t>
            </a:r>
            <a:r>
              <a:rPr lang="es-CR" dirty="0"/>
              <a:t>: Obtiene todos los errores</a:t>
            </a:r>
          </a:p>
          <a:p>
            <a:pPr lvl="2"/>
            <a:r>
              <a:rPr lang="es-CR" dirty="0" err="1"/>
              <a:t>Ej</a:t>
            </a:r>
            <a:r>
              <a:rPr lang="es-CR" dirty="0"/>
              <a:t>: </a:t>
            </a:r>
            <a:r>
              <a:rPr lang="es-CR" dirty="0" err="1"/>
              <a:t>var</a:t>
            </a:r>
            <a:r>
              <a:rPr lang="es-CR" dirty="0"/>
              <a:t> errores = </a:t>
            </a:r>
            <a:r>
              <a:rPr lang="es-CR" dirty="0" err="1"/>
              <a:t>contexto.GetValidationErrors</a:t>
            </a:r>
            <a:endParaRPr lang="es-CR" dirty="0"/>
          </a:p>
          <a:p>
            <a:pPr lvl="1"/>
            <a:r>
              <a:rPr lang="es-CR" dirty="0" err="1"/>
              <a:t>GetValidationResult</a:t>
            </a:r>
            <a:r>
              <a:rPr lang="es-CR" dirty="0"/>
              <a:t>: Obtiene los errores para una entidad</a:t>
            </a:r>
          </a:p>
          <a:p>
            <a:pPr lvl="2"/>
            <a:r>
              <a:rPr lang="es-CR" dirty="0" err="1"/>
              <a:t>Ej</a:t>
            </a:r>
            <a:r>
              <a:rPr lang="es-CR" dirty="0"/>
              <a:t> </a:t>
            </a:r>
            <a:r>
              <a:rPr lang="es-CR" dirty="0" err="1"/>
              <a:t>var</a:t>
            </a:r>
            <a:r>
              <a:rPr lang="es-CR" dirty="0"/>
              <a:t> errores = </a:t>
            </a:r>
            <a:r>
              <a:rPr lang="es-CR" dirty="0" err="1"/>
              <a:t>contexto.Products.GetValidationResult</a:t>
            </a:r>
            <a:endParaRPr lang="en-US" dirty="0"/>
          </a:p>
        </p:txBody>
      </p:sp>
    </p:spTree>
    <p:extLst>
      <p:ext uri="{BB962C8B-B14F-4D97-AF65-F5344CB8AC3E}">
        <p14:creationId xmlns:p14="http://schemas.microsoft.com/office/powerpoint/2010/main" val="1484404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Transacciones</a:t>
            </a:r>
            <a:endParaRPr lang="en-US" dirty="0"/>
          </a:p>
        </p:txBody>
      </p:sp>
      <p:sp>
        <p:nvSpPr>
          <p:cNvPr id="3" name="Marcador de contenido 2"/>
          <p:cNvSpPr>
            <a:spLocks noGrp="1"/>
          </p:cNvSpPr>
          <p:nvPr>
            <p:ph idx="1"/>
          </p:nvPr>
        </p:nvSpPr>
        <p:spPr/>
        <p:txBody>
          <a:bodyPr>
            <a:normAutofit lnSpcReduction="10000"/>
          </a:bodyPr>
          <a:lstStyle/>
          <a:p>
            <a:r>
              <a:rPr lang="es-CR" dirty="0"/>
              <a:t>Hay dos formas de hacer transacciones en EF</a:t>
            </a:r>
          </a:p>
          <a:p>
            <a:pPr lvl="1"/>
            <a:r>
              <a:rPr lang="es-CR" dirty="0" err="1"/>
              <a:t>SaveChanges</a:t>
            </a:r>
            <a:r>
              <a:rPr lang="es-CR" dirty="0"/>
              <a:t>: </a:t>
            </a:r>
          </a:p>
          <a:p>
            <a:pPr lvl="2"/>
            <a:r>
              <a:rPr lang="es-CR" dirty="0"/>
              <a:t>Crea una transacción para enviar todos los cambios realizados a la base de datos</a:t>
            </a:r>
          </a:p>
          <a:p>
            <a:pPr lvl="2"/>
            <a:r>
              <a:rPr lang="es-CR" dirty="0"/>
              <a:t>Los cambios enviados son los ocurridos desde la creación del contexto, o desde la ultima invocación a </a:t>
            </a:r>
            <a:r>
              <a:rPr lang="es-CR" dirty="0" err="1"/>
              <a:t>SaveChanges</a:t>
            </a:r>
            <a:endParaRPr lang="es-CR" dirty="0"/>
          </a:p>
          <a:p>
            <a:pPr lvl="1"/>
            <a:r>
              <a:rPr lang="es-CR" dirty="0" err="1"/>
              <a:t>TransactionScope</a:t>
            </a:r>
            <a:r>
              <a:rPr lang="es-CR" dirty="0"/>
              <a:t>:</a:t>
            </a:r>
          </a:p>
          <a:p>
            <a:pPr lvl="2"/>
            <a:r>
              <a:rPr lang="es-CR" dirty="0"/>
              <a:t>Crea una transacción de forma explícita </a:t>
            </a:r>
          </a:p>
          <a:p>
            <a:pPr lvl="2"/>
            <a:r>
              <a:rPr lang="es-CR" dirty="0"/>
              <a:t>Puede incluir varios llamados a </a:t>
            </a:r>
            <a:r>
              <a:rPr lang="es-CR" dirty="0" err="1"/>
              <a:t>SaveChanges</a:t>
            </a:r>
            <a:r>
              <a:rPr lang="es-CR" dirty="0"/>
              <a:t>, de producirse un error, ninguno sería efectivo</a:t>
            </a:r>
          </a:p>
          <a:p>
            <a:pPr lvl="2"/>
            <a:r>
              <a:rPr lang="es-CR" dirty="0"/>
              <a:t>Esta técnica realiza un bloqueo de todos los datos por los que puede producir bloqueos con otras transacciones</a:t>
            </a:r>
          </a:p>
          <a:p>
            <a:pPr lvl="2"/>
            <a:r>
              <a:rPr lang="es-CR" dirty="0"/>
              <a:t>En general no debe utilizarse y debe preferirse usar solo </a:t>
            </a:r>
            <a:r>
              <a:rPr lang="es-CR" dirty="0" err="1"/>
              <a:t>SaveChanges</a:t>
            </a:r>
            <a:endParaRPr lang="en-US" dirty="0"/>
          </a:p>
        </p:txBody>
      </p:sp>
    </p:spTree>
    <p:extLst>
      <p:ext uri="{BB962C8B-B14F-4D97-AF65-F5344CB8AC3E}">
        <p14:creationId xmlns:p14="http://schemas.microsoft.com/office/powerpoint/2010/main" val="12890290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Tracking y </a:t>
            </a:r>
            <a:r>
              <a:rPr lang="es-CR" dirty="0" err="1"/>
              <a:t>AsNoTracking</a:t>
            </a:r>
            <a:endParaRPr lang="en-US" dirty="0"/>
          </a:p>
        </p:txBody>
      </p:sp>
      <p:sp>
        <p:nvSpPr>
          <p:cNvPr id="3" name="Marcador de contenido 2"/>
          <p:cNvSpPr>
            <a:spLocks noGrp="1"/>
          </p:cNvSpPr>
          <p:nvPr>
            <p:ph idx="1"/>
          </p:nvPr>
        </p:nvSpPr>
        <p:spPr>
          <a:xfrm>
            <a:off x="680321" y="2336872"/>
            <a:ext cx="10922207" cy="4184697"/>
          </a:xfrm>
        </p:spPr>
        <p:txBody>
          <a:bodyPr>
            <a:normAutofit/>
          </a:bodyPr>
          <a:lstStyle/>
          <a:p>
            <a:r>
              <a:rPr lang="es-CR" dirty="0"/>
              <a:t>Por defecto EF lleva un registro de los cambios realizados a las entidades a partir de la creación del contexto y hasta que se invoque a </a:t>
            </a:r>
            <a:r>
              <a:rPr lang="es-CR" dirty="0" err="1"/>
              <a:t>SaveChanges</a:t>
            </a:r>
            <a:r>
              <a:rPr lang="es-CR" dirty="0"/>
              <a:t> o se destruya el contexto. Esto se conoce como Tracking</a:t>
            </a:r>
          </a:p>
          <a:p>
            <a:r>
              <a:rPr lang="es-CR" dirty="0"/>
              <a:t>Monitorear cambios no siempre es necesario por lo que se puede mejorar el rendimiento de una consulta usando el método </a:t>
            </a:r>
            <a:r>
              <a:rPr lang="es-CR" dirty="0" err="1"/>
              <a:t>AsNoTracking</a:t>
            </a:r>
            <a:endParaRPr lang="es-CR" dirty="0"/>
          </a:p>
          <a:p>
            <a:pPr lvl="1"/>
            <a:r>
              <a:rPr lang="es-CR" dirty="0" err="1"/>
              <a:t>Ej</a:t>
            </a:r>
            <a:r>
              <a:rPr lang="es-CR" dirty="0"/>
              <a:t>: </a:t>
            </a:r>
            <a:r>
              <a:rPr lang="es-CR" dirty="0" err="1"/>
              <a:t>Dim</a:t>
            </a:r>
            <a:r>
              <a:rPr lang="es-CR" dirty="0"/>
              <a:t> persona = </a:t>
            </a:r>
            <a:r>
              <a:rPr lang="es-CR" dirty="0" err="1"/>
              <a:t>contexto.Persona.AsNoTracking.Where</a:t>
            </a:r>
            <a:r>
              <a:rPr lang="es-CR" dirty="0"/>
              <a:t>(. . .)</a:t>
            </a:r>
          </a:p>
          <a:p>
            <a:r>
              <a:rPr lang="es-CR" dirty="0"/>
              <a:t>Se recomienda usar </a:t>
            </a:r>
            <a:r>
              <a:rPr lang="es-CR" dirty="0" err="1"/>
              <a:t>AsNoTracking</a:t>
            </a:r>
            <a:r>
              <a:rPr lang="es-CR" dirty="0"/>
              <a:t> cuando se consultan datos que se van a enviar como argumentos a otra función, o cuando se sabe de antemano que no se van a modificar</a:t>
            </a:r>
          </a:p>
          <a:p>
            <a:pPr lvl="1"/>
            <a:r>
              <a:rPr lang="es-CR" dirty="0"/>
              <a:t>Por ejemplo en las acciones de listar y detalles</a:t>
            </a:r>
          </a:p>
          <a:p>
            <a:r>
              <a:rPr lang="es-CR" dirty="0"/>
              <a:t>Cuando se va a modificar o eliminar un registro si se debe realizar Tracking</a:t>
            </a:r>
            <a:endParaRPr lang="en-US" dirty="0"/>
          </a:p>
        </p:txBody>
      </p:sp>
    </p:spTree>
    <p:extLst>
      <p:ext uri="{BB962C8B-B14F-4D97-AF65-F5344CB8AC3E}">
        <p14:creationId xmlns:p14="http://schemas.microsoft.com/office/powerpoint/2010/main" val="40368271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Referencias</a:t>
            </a:r>
            <a:endParaRPr lang="en-US" dirty="0"/>
          </a:p>
        </p:txBody>
      </p:sp>
      <p:sp>
        <p:nvSpPr>
          <p:cNvPr id="3" name="Marcador de contenido 2"/>
          <p:cNvSpPr>
            <a:spLocks noGrp="1"/>
          </p:cNvSpPr>
          <p:nvPr>
            <p:ph idx="1"/>
          </p:nvPr>
        </p:nvSpPr>
        <p:spPr/>
        <p:txBody>
          <a:bodyPr/>
          <a:lstStyle/>
          <a:p>
            <a:r>
              <a:rPr lang="en-US" dirty="0">
                <a:hlinkClick r:id="rId2"/>
              </a:rPr>
              <a:t>https://docs.microsoft.com/en-us/aspnet/core/data/ef-mvc/crud</a:t>
            </a:r>
            <a:endParaRPr lang="en-US" dirty="0"/>
          </a:p>
          <a:p>
            <a:r>
              <a:rPr lang="en-US" dirty="0">
                <a:hlinkClick r:id="rId3"/>
              </a:rPr>
              <a:t>https://docs.microsoft.com/en-us/aspnet/core/data/ef-mvc/sort-filter-page</a:t>
            </a:r>
            <a:endParaRPr lang="en-US" dirty="0"/>
          </a:p>
          <a:p>
            <a:r>
              <a:rPr lang="en-US">
                <a:hlinkClick r:id="rId4"/>
              </a:rPr>
              <a:t>https://docs.microsoft.com/en-us/aspnet/core/data/ef-mvc/complex-data-model</a:t>
            </a:r>
            <a:endParaRPr lang="en-US"/>
          </a:p>
          <a:p>
            <a:endParaRPr lang="en-US"/>
          </a:p>
        </p:txBody>
      </p:sp>
    </p:spTree>
    <p:extLst>
      <p:ext uri="{BB962C8B-B14F-4D97-AF65-F5344CB8AC3E}">
        <p14:creationId xmlns:p14="http://schemas.microsoft.com/office/powerpoint/2010/main" val="2297475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Como funciona?</a:t>
            </a:r>
            <a:endParaRPr lang="en-US" dirty="0"/>
          </a:p>
        </p:txBody>
      </p:sp>
      <p:sp>
        <p:nvSpPr>
          <p:cNvPr id="3" name="Marcador de contenido 2"/>
          <p:cNvSpPr>
            <a:spLocks noGrp="1"/>
          </p:cNvSpPr>
          <p:nvPr>
            <p:ph idx="1"/>
          </p:nvPr>
        </p:nvSpPr>
        <p:spPr>
          <a:xfrm>
            <a:off x="680321" y="2336872"/>
            <a:ext cx="9613861" cy="3943157"/>
          </a:xfrm>
        </p:spPr>
        <p:txBody>
          <a:bodyPr/>
          <a:lstStyle/>
          <a:p>
            <a:r>
              <a:rPr lang="es-CR" dirty="0" err="1"/>
              <a:t>Entity</a:t>
            </a:r>
            <a:r>
              <a:rPr lang="es-CR" dirty="0"/>
              <a:t> Framework se encarga de generar las sentencias SQL tanto para creación y actualización de la base de datos, como para la ejecución de consultas</a:t>
            </a:r>
          </a:p>
          <a:p>
            <a:r>
              <a:rPr lang="es-CR" dirty="0"/>
              <a:t>Requiere de tres componentes</a:t>
            </a:r>
          </a:p>
          <a:p>
            <a:pPr lvl="1"/>
            <a:r>
              <a:rPr lang="es-CR" dirty="0" err="1"/>
              <a:t>String</a:t>
            </a:r>
            <a:r>
              <a:rPr lang="es-CR" dirty="0"/>
              <a:t> de conexión a la base de datos</a:t>
            </a:r>
          </a:p>
          <a:p>
            <a:pPr lvl="1"/>
            <a:r>
              <a:rPr lang="es-CR" dirty="0"/>
              <a:t>Las clases de las entidades que representan las tablas</a:t>
            </a:r>
          </a:p>
          <a:p>
            <a:pPr lvl="1"/>
            <a:r>
              <a:rPr lang="es-CR" dirty="0"/>
              <a:t>Una clase de contexto que herede de </a:t>
            </a:r>
            <a:r>
              <a:rPr lang="es-CR" dirty="0" err="1"/>
              <a:t>DBContext</a:t>
            </a:r>
            <a:endParaRPr lang="es-CR" dirty="0"/>
          </a:p>
          <a:p>
            <a:pPr lvl="2"/>
            <a:r>
              <a:rPr lang="es-CR" dirty="0"/>
              <a:t>Esta clase es el puente entre el código y la base de datos</a:t>
            </a:r>
          </a:p>
        </p:txBody>
      </p:sp>
    </p:spTree>
    <p:extLst>
      <p:ext uri="{BB962C8B-B14F-4D97-AF65-F5344CB8AC3E}">
        <p14:creationId xmlns:p14="http://schemas.microsoft.com/office/powerpoint/2010/main" val="46097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El </a:t>
            </a:r>
            <a:r>
              <a:rPr lang="es-CR" dirty="0" err="1"/>
              <a:t>string</a:t>
            </a:r>
            <a:r>
              <a:rPr lang="es-CR" dirty="0"/>
              <a:t> de </a:t>
            </a:r>
            <a:r>
              <a:rPr lang="es-CR" dirty="0" err="1"/>
              <a:t>conexíon</a:t>
            </a:r>
            <a:endParaRPr lang="en-US" dirty="0"/>
          </a:p>
        </p:txBody>
      </p:sp>
      <p:sp>
        <p:nvSpPr>
          <p:cNvPr id="3" name="Marcador de contenido 2"/>
          <p:cNvSpPr>
            <a:spLocks noGrp="1"/>
          </p:cNvSpPr>
          <p:nvPr>
            <p:ph idx="1"/>
          </p:nvPr>
        </p:nvSpPr>
        <p:spPr/>
        <p:txBody>
          <a:bodyPr/>
          <a:lstStyle/>
          <a:p>
            <a:r>
              <a:rPr lang="es-CR" dirty="0"/>
              <a:t>La conexión se puede configurar de varias maneras</a:t>
            </a:r>
          </a:p>
          <a:p>
            <a:pPr lvl="1"/>
            <a:r>
              <a:rPr lang="es-CR" dirty="0"/>
              <a:t>En el </a:t>
            </a:r>
            <a:r>
              <a:rPr lang="es-CR" dirty="0" err="1"/>
              <a:t>app.config</a:t>
            </a:r>
            <a:r>
              <a:rPr lang="es-CR" dirty="0"/>
              <a:t> para aplicaciones de escritorio</a:t>
            </a:r>
          </a:p>
          <a:p>
            <a:pPr lvl="1"/>
            <a:r>
              <a:rPr lang="es-CR" dirty="0"/>
              <a:t>En el </a:t>
            </a:r>
            <a:r>
              <a:rPr lang="es-CR" dirty="0" err="1"/>
              <a:t>web.config</a:t>
            </a:r>
            <a:r>
              <a:rPr lang="es-CR" dirty="0"/>
              <a:t> para aplicaciones web</a:t>
            </a:r>
          </a:p>
          <a:p>
            <a:pPr lvl="1"/>
            <a:r>
              <a:rPr lang="es-CR" dirty="0"/>
              <a:t>En el </a:t>
            </a:r>
            <a:r>
              <a:rPr lang="es-CR" dirty="0" err="1"/>
              <a:t>machine.config</a:t>
            </a:r>
            <a:r>
              <a:rPr lang="es-CR" dirty="0"/>
              <a:t> para usarse globalmente en el servidor</a:t>
            </a:r>
          </a:p>
          <a:p>
            <a:pPr lvl="1"/>
            <a:r>
              <a:rPr lang="es-CR" dirty="0"/>
              <a:t>En el código fuente de la aplicación</a:t>
            </a:r>
          </a:p>
          <a:p>
            <a:r>
              <a:rPr lang="es-CR" dirty="0"/>
              <a:t>En los tres primeros casos se debe asignar un nombre al </a:t>
            </a:r>
            <a:r>
              <a:rPr lang="es-CR" dirty="0" err="1"/>
              <a:t>string</a:t>
            </a:r>
            <a:r>
              <a:rPr lang="es-CR" dirty="0"/>
              <a:t> de conexión, y especificar el proveedor de base de datos</a:t>
            </a:r>
          </a:p>
          <a:p>
            <a:r>
              <a:rPr lang="es-CR" dirty="0"/>
              <a:t>Ejemplo:</a:t>
            </a:r>
          </a:p>
          <a:p>
            <a:endParaRPr lang="en-US" dirty="0"/>
          </a:p>
        </p:txBody>
      </p:sp>
      <p:pic>
        <p:nvPicPr>
          <p:cNvPr id="5" name="Imagen 4"/>
          <p:cNvPicPr>
            <a:picLocks noChangeAspect="1"/>
          </p:cNvPicPr>
          <p:nvPr/>
        </p:nvPicPr>
        <p:blipFill>
          <a:blip r:embed="rId2"/>
          <a:stretch>
            <a:fillRect/>
          </a:stretch>
        </p:blipFill>
        <p:spPr>
          <a:xfrm>
            <a:off x="2172551" y="5340876"/>
            <a:ext cx="6629400" cy="11906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0085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Entidades</a:t>
            </a:r>
            <a:endParaRPr lang="en-US" dirty="0"/>
          </a:p>
        </p:txBody>
      </p:sp>
      <p:sp>
        <p:nvSpPr>
          <p:cNvPr id="3" name="Marcador de contenido 2"/>
          <p:cNvSpPr>
            <a:spLocks noGrp="1"/>
          </p:cNvSpPr>
          <p:nvPr>
            <p:ph idx="1"/>
          </p:nvPr>
        </p:nvSpPr>
        <p:spPr>
          <a:xfrm>
            <a:off x="680321" y="2336873"/>
            <a:ext cx="10283853" cy="3925904"/>
          </a:xfrm>
        </p:spPr>
        <p:txBody>
          <a:bodyPr>
            <a:normAutofit/>
          </a:bodyPr>
          <a:lstStyle/>
          <a:p>
            <a:r>
              <a:rPr lang="es-CR" dirty="0"/>
              <a:t>Contienen la representación de las tablas</a:t>
            </a:r>
          </a:p>
          <a:p>
            <a:r>
              <a:rPr lang="es-CR" dirty="0"/>
              <a:t>Pueden tener más funcionalidad que solo mapear tablas</a:t>
            </a:r>
          </a:p>
          <a:p>
            <a:r>
              <a:rPr lang="es-CR" dirty="0"/>
              <a:t>Cada entidad debe tener al menos un constructor público sin parámetros</a:t>
            </a:r>
          </a:p>
          <a:p>
            <a:r>
              <a:rPr lang="es-CR" dirty="0"/>
              <a:t>Cada entidad debe tener al menos una propiedad que represente una llave primaria</a:t>
            </a:r>
          </a:p>
          <a:p>
            <a:r>
              <a:rPr lang="es-CR" dirty="0"/>
              <a:t>Para relacionar entidades se utilizan propiedades de navegación</a:t>
            </a:r>
          </a:p>
          <a:p>
            <a:pPr lvl="1"/>
            <a:r>
              <a:rPr lang="es-CR" dirty="0"/>
              <a:t>Por ejemplo en un relación uno a varios, la clase maestra tiene una propiedad de tipo colección de la clase detalle</a:t>
            </a:r>
          </a:p>
          <a:p>
            <a:endParaRPr lang="es-CR" dirty="0"/>
          </a:p>
        </p:txBody>
      </p:sp>
    </p:spTree>
    <p:extLst>
      <p:ext uri="{BB962C8B-B14F-4D97-AF65-F5344CB8AC3E}">
        <p14:creationId xmlns:p14="http://schemas.microsoft.com/office/powerpoint/2010/main" val="2949195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Entidades</a:t>
            </a:r>
            <a:endParaRPr lang="en-US" dirty="0"/>
          </a:p>
        </p:txBody>
      </p:sp>
      <p:pic>
        <p:nvPicPr>
          <p:cNvPr id="4" name="Marcador de contenido 3"/>
          <p:cNvPicPr>
            <a:picLocks noGrp="1" noChangeAspect="1"/>
          </p:cNvPicPr>
          <p:nvPr>
            <p:ph idx="1"/>
          </p:nvPr>
        </p:nvPicPr>
        <p:blipFill>
          <a:blip r:embed="rId2"/>
          <a:stretch>
            <a:fillRect/>
          </a:stretch>
        </p:blipFill>
        <p:spPr>
          <a:xfrm>
            <a:off x="2515451" y="2190151"/>
            <a:ext cx="5943600" cy="43558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46824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El Contexto</a:t>
            </a:r>
            <a:endParaRPr lang="en-US" dirty="0"/>
          </a:p>
        </p:txBody>
      </p:sp>
      <p:sp>
        <p:nvSpPr>
          <p:cNvPr id="3" name="Marcador de contenido 2"/>
          <p:cNvSpPr>
            <a:spLocks noGrp="1"/>
          </p:cNvSpPr>
          <p:nvPr>
            <p:ph idx="1"/>
          </p:nvPr>
        </p:nvSpPr>
        <p:spPr>
          <a:xfrm>
            <a:off x="680321" y="2336872"/>
            <a:ext cx="10257973" cy="4020795"/>
          </a:xfrm>
        </p:spPr>
        <p:txBody>
          <a:bodyPr>
            <a:normAutofit/>
          </a:bodyPr>
          <a:lstStyle/>
          <a:p>
            <a:r>
              <a:rPr lang="es-CR" dirty="0"/>
              <a:t>El contexto es la clase que une las demás piezas</a:t>
            </a:r>
          </a:p>
          <a:p>
            <a:pPr lvl="1"/>
            <a:r>
              <a:rPr lang="es-CR" dirty="0"/>
              <a:t>Utiliza el </a:t>
            </a:r>
            <a:r>
              <a:rPr lang="es-CR" dirty="0" err="1"/>
              <a:t>string</a:t>
            </a:r>
            <a:r>
              <a:rPr lang="es-CR" dirty="0"/>
              <a:t> de conexión para comunicarse con la base de datos</a:t>
            </a:r>
          </a:p>
          <a:p>
            <a:pPr lvl="1"/>
            <a:r>
              <a:rPr lang="es-CR" dirty="0"/>
              <a:t>Las entidades se deben agregar al contexto como propiedades de tipo </a:t>
            </a:r>
            <a:r>
              <a:rPr lang="es-CR" dirty="0" err="1"/>
              <a:t>DbSet</a:t>
            </a:r>
            <a:endParaRPr lang="es-CR" dirty="0"/>
          </a:p>
          <a:p>
            <a:r>
              <a:rPr lang="es-CR" dirty="0"/>
              <a:t>El </a:t>
            </a:r>
            <a:r>
              <a:rPr lang="es-CR" dirty="0" err="1"/>
              <a:t>string</a:t>
            </a:r>
            <a:r>
              <a:rPr lang="es-CR" dirty="0"/>
              <a:t> de conexión se puede indicar de varias maneras</a:t>
            </a:r>
          </a:p>
          <a:p>
            <a:pPr lvl="1"/>
            <a:r>
              <a:rPr lang="es-CR" dirty="0"/>
              <a:t>Enviar al </a:t>
            </a:r>
            <a:r>
              <a:rPr lang="es-CR" dirty="0" err="1"/>
              <a:t>contructor</a:t>
            </a:r>
            <a:r>
              <a:rPr lang="es-CR" dirty="0"/>
              <a:t> el </a:t>
            </a:r>
            <a:r>
              <a:rPr lang="es-CR" dirty="0" err="1"/>
              <a:t>string</a:t>
            </a:r>
            <a:r>
              <a:rPr lang="es-CR" dirty="0"/>
              <a:t> de conexión completo</a:t>
            </a:r>
          </a:p>
          <a:p>
            <a:pPr lvl="1"/>
            <a:r>
              <a:rPr lang="es-CR" dirty="0"/>
              <a:t>Enviar al </a:t>
            </a:r>
            <a:r>
              <a:rPr lang="es-CR" dirty="0" err="1"/>
              <a:t>contructor</a:t>
            </a:r>
            <a:r>
              <a:rPr lang="es-CR" dirty="0"/>
              <a:t> el nombre del </a:t>
            </a:r>
            <a:r>
              <a:rPr lang="es-CR" dirty="0" err="1"/>
              <a:t>string</a:t>
            </a:r>
            <a:r>
              <a:rPr lang="es-CR" dirty="0"/>
              <a:t> de conexión que se definió en el [</a:t>
            </a:r>
            <a:r>
              <a:rPr lang="es-CR" dirty="0" err="1"/>
              <a:t>app|machine|web</a:t>
            </a:r>
            <a:r>
              <a:rPr lang="es-CR" dirty="0"/>
              <a:t>].</a:t>
            </a:r>
            <a:r>
              <a:rPr lang="es-CR" dirty="0" err="1"/>
              <a:t>config</a:t>
            </a:r>
            <a:endParaRPr lang="es-CR" dirty="0"/>
          </a:p>
          <a:p>
            <a:pPr lvl="1"/>
            <a:r>
              <a:rPr lang="es-CR" dirty="0"/>
              <a:t>Si no se envía ningún parámetro, el contexto buscará un </a:t>
            </a:r>
            <a:r>
              <a:rPr lang="es-CR" dirty="0" err="1"/>
              <a:t>string</a:t>
            </a:r>
            <a:r>
              <a:rPr lang="es-CR" dirty="0"/>
              <a:t> de conexión con el mismo nombre que la clase</a:t>
            </a:r>
          </a:p>
          <a:p>
            <a:pPr lvl="2"/>
            <a:r>
              <a:rPr lang="es-CR" dirty="0"/>
              <a:t>Por ejemplo si la clase contexto se llama </a:t>
            </a:r>
            <a:r>
              <a:rPr lang="es-CR" dirty="0" err="1"/>
              <a:t>SalesContext</a:t>
            </a:r>
            <a:r>
              <a:rPr lang="es-CR" dirty="0"/>
              <a:t>, buscará un </a:t>
            </a:r>
            <a:r>
              <a:rPr lang="es-CR" dirty="0" err="1"/>
              <a:t>string</a:t>
            </a:r>
            <a:r>
              <a:rPr lang="es-CR" dirty="0"/>
              <a:t> de conexión llamado “</a:t>
            </a:r>
            <a:r>
              <a:rPr lang="es-CR" dirty="0" err="1"/>
              <a:t>SalesContext</a:t>
            </a:r>
            <a:r>
              <a:rPr lang="es-CR" dirty="0"/>
              <a:t>”</a:t>
            </a:r>
            <a:endParaRPr lang="en-US" dirty="0"/>
          </a:p>
        </p:txBody>
      </p:sp>
    </p:spTree>
    <p:extLst>
      <p:ext uri="{BB962C8B-B14F-4D97-AF65-F5344CB8AC3E}">
        <p14:creationId xmlns:p14="http://schemas.microsoft.com/office/powerpoint/2010/main" val="2088247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El Contexto</a:t>
            </a:r>
            <a:endParaRPr lang="en-US" dirty="0"/>
          </a:p>
        </p:txBody>
      </p:sp>
      <p:sp>
        <p:nvSpPr>
          <p:cNvPr id="3" name="Marcador de contenido 2"/>
          <p:cNvSpPr>
            <a:spLocks noGrp="1"/>
          </p:cNvSpPr>
          <p:nvPr>
            <p:ph idx="1"/>
          </p:nvPr>
        </p:nvSpPr>
        <p:spPr/>
        <p:txBody>
          <a:bodyPr/>
          <a:lstStyle/>
          <a:p>
            <a:r>
              <a:rPr lang="es-CR" dirty="0"/>
              <a:t>El siguiente ejemplo muestra un contexto sin </a:t>
            </a:r>
            <a:r>
              <a:rPr lang="es-CR" dirty="0" err="1"/>
              <a:t>contructor</a:t>
            </a:r>
            <a:r>
              <a:rPr lang="es-CR" dirty="0"/>
              <a:t>, lo que implica que buscará un </a:t>
            </a:r>
            <a:r>
              <a:rPr lang="es-CR" dirty="0" err="1"/>
              <a:t>string</a:t>
            </a:r>
            <a:r>
              <a:rPr lang="es-CR" dirty="0"/>
              <a:t> de conexión llamado </a:t>
            </a:r>
            <a:r>
              <a:rPr lang="es-CR" dirty="0" err="1"/>
              <a:t>ProjectsContext</a:t>
            </a:r>
            <a:endParaRPr lang="es-CR" dirty="0"/>
          </a:p>
          <a:p>
            <a:r>
              <a:rPr lang="es-CR" dirty="0"/>
              <a:t>Este contexto además mapea varias entidades como propiedades de tipo </a:t>
            </a:r>
            <a:r>
              <a:rPr lang="es-CR" dirty="0" err="1"/>
              <a:t>DbSet</a:t>
            </a:r>
            <a:endParaRPr lang="es-CR" dirty="0"/>
          </a:p>
          <a:p>
            <a:endParaRPr lang="en-US" dirty="0"/>
          </a:p>
        </p:txBody>
      </p:sp>
      <p:pic>
        <p:nvPicPr>
          <p:cNvPr id="4" name="Imagen 3"/>
          <p:cNvPicPr>
            <a:picLocks noChangeAspect="1"/>
          </p:cNvPicPr>
          <p:nvPr/>
        </p:nvPicPr>
        <p:blipFill>
          <a:blip r:embed="rId2"/>
          <a:stretch>
            <a:fillRect/>
          </a:stretch>
        </p:blipFill>
        <p:spPr>
          <a:xfrm>
            <a:off x="2877401" y="4791071"/>
            <a:ext cx="5219700" cy="1647825"/>
          </a:xfrm>
          <a:prstGeom prst="rect">
            <a:avLst/>
          </a:prstGeom>
        </p:spPr>
      </p:pic>
    </p:spTree>
    <p:extLst>
      <p:ext uri="{BB962C8B-B14F-4D97-AF65-F5344CB8AC3E}">
        <p14:creationId xmlns:p14="http://schemas.microsoft.com/office/powerpoint/2010/main" val="2709044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Convenciones de </a:t>
            </a:r>
            <a:r>
              <a:rPr lang="es-CR" dirty="0" err="1"/>
              <a:t>Entity</a:t>
            </a:r>
            <a:r>
              <a:rPr lang="es-CR" dirty="0"/>
              <a:t> Framework</a:t>
            </a:r>
            <a:endParaRPr lang="en-US" dirty="0"/>
          </a:p>
        </p:txBody>
      </p:sp>
      <p:sp>
        <p:nvSpPr>
          <p:cNvPr id="3" name="Marcador de contenido 2"/>
          <p:cNvSpPr>
            <a:spLocks noGrp="1"/>
          </p:cNvSpPr>
          <p:nvPr>
            <p:ph idx="1"/>
          </p:nvPr>
        </p:nvSpPr>
        <p:spPr/>
        <p:txBody>
          <a:bodyPr>
            <a:normAutofit fontScale="85000" lnSpcReduction="10000"/>
          </a:bodyPr>
          <a:lstStyle/>
          <a:p>
            <a:r>
              <a:rPr lang="es-CR" dirty="0"/>
              <a:t>EF buscará por defecto un </a:t>
            </a:r>
            <a:r>
              <a:rPr lang="es-CR" dirty="0" err="1"/>
              <a:t>string</a:t>
            </a:r>
            <a:r>
              <a:rPr lang="es-CR" dirty="0"/>
              <a:t> de conexión con el nombre de la clase contexto</a:t>
            </a:r>
          </a:p>
          <a:p>
            <a:r>
              <a:rPr lang="es-CR" dirty="0"/>
              <a:t>En una entidad, toda propiedad de lectura/escritura se mapea a una columna</a:t>
            </a:r>
          </a:p>
          <a:p>
            <a:r>
              <a:rPr lang="es-CR" dirty="0"/>
              <a:t>Si las entidades se nombran usando sustantivos en singular, las tablas se crearan usando los nombres en plural</a:t>
            </a:r>
          </a:p>
          <a:p>
            <a:r>
              <a:rPr lang="es-CR" dirty="0"/>
              <a:t>EF tomará como llave primaria una propiedad llamada Id, o que lleve el nombre de la clase seguido de Id</a:t>
            </a:r>
          </a:p>
          <a:p>
            <a:r>
              <a:rPr lang="es-CR" dirty="0"/>
              <a:t>Se toma como llave foránea la propiedad con el nombre de la clase maestra seguido de Id</a:t>
            </a:r>
          </a:p>
          <a:p>
            <a:endParaRPr lang="es-CR" dirty="0"/>
          </a:p>
          <a:p>
            <a:r>
              <a:rPr lang="es-CR" dirty="0"/>
              <a:t>Las convenciones se pueden remover en el constructor del contexto</a:t>
            </a:r>
          </a:p>
          <a:p>
            <a:endParaRPr lang="en-US" dirty="0"/>
          </a:p>
        </p:txBody>
      </p:sp>
    </p:spTree>
    <p:extLst>
      <p:ext uri="{BB962C8B-B14F-4D97-AF65-F5344CB8AC3E}">
        <p14:creationId xmlns:p14="http://schemas.microsoft.com/office/powerpoint/2010/main" val="9752216"/>
      </p:ext>
    </p:extLst>
  </p:cSld>
  <p:clrMapOvr>
    <a:masterClrMapping/>
  </p:clrMapOvr>
</p:sld>
</file>

<file path=ppt/theme/theme1.xml><?xml version="1.0" encoding="utf-8"?>
<a:theme xmlns:a="http://schemas.openxmlformats.org/drawingml/2006/main" name="Berlín">
  <a:themeElements>
    <a:clrScheme name="Berlí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í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í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TM04033917[[fn=Berlín]]</Template>
  <TotalTime>2692</TotalTime>
  <Words>1780</Words>
  <Application>Microsoft Office PowerPoint</Application>
  <PresentationFormat>Panorámica</PresentationFormat>
  <Paragraphs>195</Paragraphs>
  <Slides>27</Slides>
  <Notes>0</Notes>
  <HiddenSlides>0</HiddenSlides>
  <MMClips>0</MMClips>
  <ScaleCrop>false</ScaleCrop>
  <HeadingPairs>
    <vt:vector size="4" baseType="variant">
      <vt:variant>
        <vt:lpstr>Tema</vt:lpstr>
      </vt:variant>
      <vt:variant>
        <vt:i4>1</vt:i4>
      </vt:variant>
      <vt:variant>
        <vt:lpstr>Títulos de diapositiva</vt:lpstr>
      </vt:variant>
      <vt:variant>
        <vt:i4>27</vt:i4>
      </vt:variant>
    </vt:vector>
  </HeadingPairs>
  <TitlesOfParts>
    <vt:vector size="28" baseType="lpstr">
      <vt:lpstr>Berlín</vt:lpstr>
      <vt:lpstr>Entity Framework Code First</vt:lpstr>
      <vt:lpstr>Qué es Entity Framework?</vt:lpstr>
      <vt:lpstr>Como funciona?</vt:lpstr>
      <vt:lpstr>El string de conexíon</vt:lpstr>
      <vt:lpstr>Entidades</vt:lpstr>
      <vt:lpstr>Entidades</vt:lpstr>
      <vt:lpstr>El Contexto</vt:lpstr>
      <vt:lpstr>El Contexto</vt:lpstr>
      <vt:lpstr>Convenciones de Entity Framework</vt:lpstr>
      <vt:lpstr>Saliéndose de las convenciones</vt:lpstr>
      <vt:lpstr>Data Annotations</vt:lpstr>
      <vt:lpstr>Data Annotations</vt:lpstr>
      <vt:lpstr>Data Annotations</vt:lpstr>
      <vt:lpstr>Data Annotations</vt:lpstr>
      <vt:lpstr>Fluent API</vt:lpstr>
      <vt:lpstr>Fluent API</vt:lpstr>
      <vt:lpstr>Fluent API</vt:lpstr>
      <vt:lpstr>Fluent API</vt:lpstr>
      <vt:lpstr>Creación de la base de datos</vt:lpstr>
      <vt:lpstr>Obtener registros</vt:lpstr>
      <vt:lpstr>Agregar Registros</vt:lpstr>
      <vt:lpstr>Actualizar registros</vt:lpstr>
      <vt:lpstr>Eliminar registros</vt:lpstr>
      <vt:lpstr>Validar entidades</vt:lpstr>
      <vt:lpstr>Transacciones</vt:lpstr>
      <vt:lpstr>Tracking y AsNoTracking</vt:lpstr>
      <vt:lpstr>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Entity Framework</dc:title>
  <dc:creator>Oscar Rivera Salazar</dc:creator>
  <cp:lastModifiedBy>Oscar Rivera Salazar</cp:lastModifiedBy>
  <cp:revision>69</cp:revision>
  <dcterms:created xsi:type="dcterms:W3CDTF">2017-09-04T17:26:42Z</dcterms:created>
  <dcterms:modified xsi:type="dcterms:W3CDTF">2018-02-22T22:38:39Z</dcterms:modified>
</cp:coreProperties>
</file>