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328" r:id="rId6"/>
    <p:sldId id="335" r:id="rId7"/>
    <p:sldId id="329" r:id="rId8"/>
    <p:sldId id="336" r:id="rId9"/>
    <p:sldId id="340" r:id="rId10"/>
    <p:sldId id="342" r:id="rId11"/>
    <p:sldId id="343" r:id="rId12"/>
    <p:sldId id="341" r:id="rId13"/>
    <p:sldId id="330" r:id="rId14"/>
    <p:sldId id="337" r:id="rId15"/>
    <p:sldId id="338" r:id="rId16"/>
    <p:sldId id="331" r:id="rId17"/>
    <p:sldId id="332" r:id="rId18"/>
    <p:sldId id="333" r:id="rId19"/>
    <p:sldId id="334" r:id="rId20"/>
    <p:sldId id="339" r:id="rId21"/>
    <p:sldId id="32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D41"/>
    <a:srgbClr val="042D61"/>
    <a:srgbClr val="818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1285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FAF86-E27C-6642-9EC3-DB97A9ED1763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222A-0E57-6B4D-BD4C-A4BFFFE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35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2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8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7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3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4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7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5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A222A-0E57-6B4D-BD4C-A4BFFFED0B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8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8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1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B22B5-CDF8-0740-AF24-AD971569CD88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C46C4-E63D-7343-A8E6-DB08231FC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SCRUM</a:t>
            </a:r>
            <a:endParaRPr lang="es-ES_tradnl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6" name="Rectangle 5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4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Facilitador</a:t>
            </a:r>
            <a:r>
              <a:rPr lang="en-US" dirty="0" smtClean="0">
                <a:solidFill>
                  <a:srgbClr val="0E1D41"/>
                </a:solidFill>
              </a:rPr>
              <a:t> (Scrum Master)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Quitar los impedimentos que el equipo tiene en su camino para conseguir el objetivo de cada </a:t>
            </a:r>
            <a:r>
              <a:rPr lang="es-ES_tradnl" dirty="0" smtClean="0"/>
              <a:t>iteración.</a:t>
            </a:r>
          </a:p>
          <a:p>
            <a:endParaRPr lang="es-ES_tradnl" dirty="0"/>
          </a:p>
          <a:p>
            <a:r>
              <a:rPr lang="es-ES_tradnl" dirty="0"/>
              <a:t>Proteger y aislar al equipo de interrupciones externas durante la ejecución de la </a:t>
            </a:r>
            <a:r>
              <a:rPr lang="es-ES_tradnl" dirty="0" smtClean="0"/>
              <a:t>iteración.</a:t>
            </a:r>
          </a:p>
          <a:p>
            <a:endParaRPr lang="es-ES_tradnl" dirty="0"/>
          </a:p>
          <a:p>
            <a:r>
              <a:rPr lang="es-ES_tradnl" dirty="0"/>
              <a:t>Velar por que todos los participantes del proyecto sigan los valores y principios ágiles, las reglas y proceso de </a:t>
            </a:r>
            <a:r>
              <a:rPr lang="es-ES_tradnl" dirty="0" err="1"/>
              <a:t>Scrum</a:t>
            </a:r>
            <a:r>
              <a:rPr lang="es-ES_tradnl" dirty="0"/>
              <a:t> y guiar la colaboración </a:t>
            </a:r>
            <a:r>
              <a:rPr lang="es-ES_tradnl" dirty="0" err="1"/>
              <a:t>intraequipo</a:t>
            </a:r>
            <a:r>
              <a:rPr lang="es-ES_tradnl" dirty="0"/>
              <a:t> y con el cliente 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5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Equipo</a:t>
            </a:r>
            <a:r>
              <a:rPr lang="en-US" dirty="0" smtClean="0">
                <a:solidFill>
                  <a:srgbClr val="0E1D41"/>
                </a:solidFill>
              </a:rPr>
              <a:t> (Team)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Grupo de personas que de manera conjunta desarrollan el producto del proyecto. </a:t>
            </a:r>
          </a:p>
          <a:p>
            <a:endParaRPr lang="es-ES_tradnl" dirty="0" smtClean="0"/>
          </a:p>
          <a:p>
            <a:r>
              <a:rPr lang="es-ES_tradnl" dirty="0" smtClean="0"/>
              <a:t>Es un </a:t>
            </a:r>
            <a:r>
              <a:rPr lang="es-ES_tradnl" smtClean="0"/>
              <a:t>equipo auto organizado</a:t>
            </a:r>
            <a:r>
              <a:rPr lang="es-ES_tradnl" dirty="0" smtClean="0"/>
              <a:t>, que comparte información y cuyos miembros confían entre ellos.</a:t>
            </a:r>
          </a:p>
          <a:p>
            <a:endParaRPr lang="es-ES_tradnl" dirty="0" smtClean="0"/>
          </a:p>
          <a:p>
            <a:r>
              <a:rPr lang="es-ES_tradnl" dirty="0" smtClean="0"/>
              <a:t>El tamaño del equipo está </a:t>
            </a:r>
            <a:r>
              <a:rPr lang="es-ES_tradnl" b="1" dirty="0" smtClean="0"/>
              <a:t>entre 5 y 9 personas</a:t>
            </a:r>
            <a:r>
              <a:rPr lang="es-ES_tradnl" dirty="0" smtClean="0"/>
              <a:t>.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El equipo es multidisciplinario. 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Actividades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Planificación</a:t>
            </a:r>
            <a:r>
              <a:rPr lang="en-US" dirty="0" smtClean="0">
                <a:solidFill>
                  <a:srgbClr val="0E1D41"/>
                </a:solidFill>
              </a:rPr>
              <a:t> de la </a:t>
            </a:r>
            <a:r>
              <a:rPr lang="en-US" dirty="0" err="1" smtClean="0">
                <a:solidFill>
                  <a:srgbClr val="0E1D41"/>
                </a:solidFill>
              </a:rPr>
              <a:t>Iteración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Selecci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Requisitos</a:t>
            </a:r>
            <a:r>
              <a:rPr lang="en-US" dirty="0" smtClean="0"/>
              <a:t> (4h </a:t>
            </a:r>
            <a:r>
              <a:rPr lang="en-US" dirty="0" err="1" smtClean="0"/>
              <a:t>máx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al </a:t>
            </a:r>
            <a:r>
              <a:rPr lang="en-US" dirty="0" err="1"/>
              <a:t>equipo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priorizada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 o </a:t>
            </a:r>
            <a:r>
              <a:rPr lang="en-US" dirty="0" err="1"/>
              <a:t>proyecto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pregunta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surgen</a:t>
            </a:r>
            <a:r>
              <a:rPr lang="en-US" dirty="0"/>
              <a:t> y </a:t>
            </a:r>
            <a:r>
              <a:rPr lang="en-US" dirty="0" err="1"/>
              <a:t>selecciona</a:t>
            </a:r>
            <a:r>
              <a:rPr lang="en-US" dirty="0"/>
              <a:t> los </a:t>
            </a:r>
            <a:r>
              <a:rPr lang="en-US" dirty="0" err="1"/>
              <a:t>requisitos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prioritarios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se </a:t>
            </a:r>
            <a:r>
              <a:rPr lang="en-US" dirty="0" err="1"/>
              <a:t>compromete</a:t>
            </a:r>
            <a:r>
              <a:rPr lang="en-US" dirty="0"/>
              <a:t> a </a:t>
            </a:r>
            <a:r>
              <a:rPr lang="en-US" dirty="0" err="1"/>
              <a:t>completar</a:t>
            </a:r>
            <a:r>
              <a:rPr lang="en-US" dirty="0"/>
              <a:t> en la </a:t>
            </a:r>
            <a:r>
              <a:rPr lang="en-US" dirty="0" err="1"/>
              <a:t>iteración</a:t>
            </a:r>
            <a:r>
              <a:rPr lang="en-US" dirty="0"/>
              <a:t>, de </a:t>
            </a:r>
            <a:r>
              <a:rPr lang="en-US" dirty="0" err="1"/>
              <a:t>manera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entregados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el </a:t>
            </a:r>
            <a:r>
              <a:rPr lang="en-US" dirty="0" err="1"/>
              <a:t>cliente</a:t>
            </a:r>
            <a:r>
              <a:rPr lang="en-US" dirty="0"/>
              <a:t> lo </a:t>
            </a:r>
            <a:r>
              <a:rPr lang="en-US" dirty="0" err="1"/>
              <a:t>solicita</a:t>
            </a:r>
            <a:r>
              <a:rPr lang="en-US" dirty="0"/>
              <a:t>.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1D41"/>
                </a:solidFill>
              </a:rPr>
              <a:t>Planificación</a:t>
            </a:r>
            <a:r>
              <a:rPr lang="en-US" dirty="0">
                <a:solidFill>
                  <a:srgbClr val="0E1D41"/>
                </a:solidFill>
              </a:rPr>
              <a:t> de la </a:t>
            </a:r>
            <a:r>
              <a:rPr lang="en-US" dirty="0" err="1">
                <a:solidFill>
                  <a:srgbClr val="0E1D41"/>
                </a:solidFill>
              </a:rPr>
              <a:t>Iteración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Planificación de la Iteración (4h </a:t>
            </a:r>
            <a:r>
              <a:rPr lang="es-ES_tradnl" dirty="0" err="1" smtClean="0"/>
              <a:t>máx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El equipo elabora la lista de tareas de la iteración necesarias para desarrollar los requisitos a que se ha comprometido.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La estimación de esfuerzo se hace de manera conjunta y los miembros del equipo se auto asignan las tareas.</a:t>
            </a:r>
            <a:endParaRPr lang="es-ES_tradnl" dirty="0" smtClean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7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Ejecución</a:t>
            </a:r>
            <a:r>
              <a:rPr lang="en-US" dirty="0" smtClean="0">
                <a:solidFill>
                  <a:srgbClr val="0E1D41"/>
                </a:solidFill>
              </a:rPr>
              <a:t> de la </a:t>
            </a:r>
            <a:r>
              <a:rPr lang="en-US" dirty="0" err="1" smtClean="0">
                <a:solidFill>
                  <a:srgbClr val="0E1D41"/>
                </a:solidFill>
              </a:rPr>
              <a:t>Iteración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Reuni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Sincronización</a:t>
            </a:r>
            <a:r>
              <a:rPr lang="en-US" dirty="0" smtClean="0"/>
              <a:t> (15 min </a:t>
            </a:r>
            <a:r>
              <a:rPr lang="en-US" dirty="0" err="1" smtClean="0"/>
              <a:t>máx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/>
              <a:t>miembro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inspecciona</a:t>
            </a:r>
            <a:r>
              <a:rPr lang="en-US" dirty="0"/>
              <a:t> el </a:t>
            </a:r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el </a:t>
            </a:r>
            <a:r>
              <a:rPr lang="en-US" dirty="0" err="1"/>
              <a:t>resto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realizando</a:t>
            </a:r>
            <a:r>
              <a:rPr lang="en-US" dirty="0"/>
              <a:t> </a:t>
            </a:r>
            <a:r>
              <a:rPr lang="en-US" dirty="0" smtClean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adaptaciones</a:t>
            </a:r>
            <a:r>
              <a:rPr lang="en-US" dirty="0"/>
              <a:t> </a:t>
            </a:r>
            <a:r>
              <a:rPr lang="en-US" dirty="0" err="1"/>
              <a:t>necesarias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permitan</a:t>
            </a:r>
            <a:r>
              <a:rPr lang="en-US" dirty="0"/>
              <a:t> </a:t>
            </a:r>
            <a:r>
              <a:rPr lang="en-US" dirty="0" err="1"/>
              <a:t>cumplir</a:t>
            </a:r>
            <a:r>
              <a:rPr lang="en-US" dirty="0"/>
              <a:t> con el </a:t>
            </a:r>
            <a:r>
              <a:rPr lang="en-US" dirty="0" err="1"/>
              <a:t>compromiso</a:t>
            </a:r>
            <a:r>
              <a:rPr lang="en-US" dirty="0"/>
              <a:t> </a:t>
            </a:r>
            <a:r>
              <a:rPr lang="en-US" dirty="0" err="1"/>
              <a:t>adquirido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 la </a:t>
            </a:r>
            <a:r>
              <a:rPr lang="en-US" dirty="0" err="1"/>
              <a:t>reunión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miembro</a:t>
            </a:r>
            <a:r>
              <a:rPr lang="en-US" dirty="0"/>
              <a:t> del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responde</a:t>
            </a:r>
            <a:r>
              <a:rPr lang="en-US" dirty="0"/>
              <a:t> a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preguntas</a:t>
            </a:r>
            <a:r>
              <a:rPr lang="en-US" dirty="0"/>
              <a:t>:   </a:t>
            </a:r>
            <a:endParaRPr lang="en-US" dirty="0" smtClean="0"/>
          </a:p>
          <a:p>
            <a:pPr lvl="2"/>
            <a:r>
              <a:rPr lang="en-US" dirty="0" smtClean="0"/>
              <a:t> </a:t>
            </a: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he </a:t>
            </a:r>
            <a:r>
              <a:rPr lang="en-US" dirty="0" err="1"/>
              <a:t>hecho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reunión</a:t>
            </a:r>
            <a:r>
              <a:rPr lang="en-US" dirty="0"/>
              <a:t> de </a:t>
            </a:r>
            <a:r>
              <a:rPr lang="en-US" dirty="0" err="1"/>
              <a:t>sincronización</a:t>
            </a:r>
            <a:r>
              <a:rPr lang="en-US" dirty="0"/>
              <a:t>?    </a:t>
            </a:r>
            <a:endParaRPr lang="en-US" dirty="0" smtClean="0"/>
          </a:p>
          <a:p>
            <a:pPr lvl="2"/>
            <a:r>
              <a:rPr lang="en-US" dirty="0" smtClean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hacer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?    </a:t>
            </a:r>
            <a:endParaRPr lang="en-US" dirty="0" smtClean="0"/>
          </a:p>
          <a:p>
            <a:pPr lvl="2"/>
            <a:r>
              <a:rPr lang="en-US" dirty="0" smtClean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impedimentos</a:t>
            </a:r>
            <a:r>
              <a:rPr lang="en-US" dirty="0"/>
              <a:t> </a:t>
            </a:r>
            <a:r>
              <a:rPr lang="en-US" dirty="0" err="1"/>
              <a:t>tengo</a:t>
            </a:r>
            <a:r>
              <a:rPr lang="en-US" dirty="0"/>
              <a:t> o </a:t>
            </a:r>
            <a:r>
              <a:rPr lang="en-US" dirty="0" err="1"/>
              <a:t>voy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?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6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1D41"/>
                </a:solidFill>
              </a:rPr>
              <a:t>Ejecución</a:t>
            </a:r>
            <a:r>
              <a:rPr lang="en-US" dirty="0">
                <a:solidFill>
                  <a:srgbClr val="0E1D41"/>
                </a:solidFill>
              </a:rPr>
              <a:t> de la </a:t>
            </a:r>
            <a:r>
              <a:rPr lang="en-US" dirty="0" err="1">
                <a:solidFill>
                  <a:srgbClr val="0E1D41"/>
                </a:solidFill>
              </a:rPr>
              <a:t>Iteración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Durante la iteración el Facilitador (</a:t>
            </a:r>
            <a:r>
              <a:rPr lang="es-ES_tradnl" dirty="0" err="1"/>
              <a:t>Scrum</a:t>
            </a:r>
            <a:r>
              <a:rPr lang="es-ES_tradnl" dirty="0"/>
              <a:t> Master) se encarga de que el equipo pueda cumplir con su compromiso y de que no se merme su productividad.   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Elimina </a:t>
            </a:r>
            <a:r>
              <a:rPr lang="es-ES_tradnl" dirty="0"/>
              <a:t>los obstáculos que el equipo no puede resolver por sí mismo.   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Protege </a:t>
            </a:r>
            <a:r>
              <a:rPr lang="es-ES_tradnl" dirty="0"/>
              <a:t>al equipo de interrupciones externas que puedan afectar su compromiso o su productividad.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Inspección</a:t>
            </a:r>
            <a:r>
              <a:rPr lang="en-US" dirty="0" smtClean="0">
                <a:solidFill>
                  <a:srgbClr val="0E1D41"/>
                </a:solidFill>
              </a:rPr>
              <a:t> y </a:t>
            </a:r>
            <a:r>
              <a:rPr lang="en-US" dirty="0" err="1" smtClean="0">
                <a:solidFill>
                  <a:srgbClr val="0E1D41"/>
                </a:solidFill>
              </a:rPr>
              <a:t>Adaptación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Demonstración (4h </a:t>
            </a:r>
            <a:r>
              <a:rPr lang="es-ES_tradnl" dirty="0" err="1" smtClean="0"/>
              <a:t>máx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El equipo presenta al cliente los requisitos completados en la iteración, en forma de incremento de producto preparado para ser entregado con el mínimo esfuerzo.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En función de los resultados mostrados y de los cambios que haya habido en el contexto del proyecto, el cliente realiza las adaptaciones necesarias de manera objetiva, ya desde la primera iteración, </a:t>
            </a:r>
            <a:r>
              <a:rPr lang="es-ES_tradnl" dirty="0" err="1" smtClean="0"/>
              <a:t>replanificando</a:t>
            </a:r>
            <a:r>
              <a:rPr lang="es-ES_tradnl" dirty="0" smtClean="0"/>
              <a:t> el proyecto.</a:t>
            </a:r>
            <a:endParaRPr lang="es-ES_tradnl" dirty="0" smtClean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1D41"/>
                </a:solidFill>
              </a:rPr>
              <a:t>Inspección</a:t>
            </a:r>
            <a:r>
              <a:rPr lang="en-US" dirty="0">
                <a:solidFill>
                  <a:srgbClr val="0E1D41"/>
                </a:solidFill>
              </a:rPr>
              <a:t> y </a:t>
            </a:r>
            <a:r>
              <a:rPr lang="en-US" dirty="0" err="1">
                <a:solidFill>
                  <a:srgbClr val="0E1D41"/>
                </a:solidFill>
              </a:rPr>
              <a:t>Adaptación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Retrospectiva (4h </a:t>
            </a:r>
            <a:r>
              <a:rPr lang="es-ES_tradnl" dirty="0" err="1" smtClean="0"/>
              <a:t>máx</a:t>
            </a:r>
            <a:r>
              <a:rPr lang="es-ES_tradnl" dirty="0" smtClean="0"/>
              <a:t>)</a:t>
            </a:r>
          </a:p>
          <a:p>
            <a:pPr lvl="1"/>
            <a:r>
              <a:rPr lang="es-ES_tradnl" dirty="0" smtClean="0"/>
              <a:t> El equipo analiza cómo ha sido su manera de trabajar y cuáles son los problemas que podrían impedirle progresar adecuadamente, mejorando de manera continua su productividad. </a:t>
            </a:r>
          </a:p>
          <a:p>
            <a:pPr lvl="1"/>
            <a:endParaRPr lang="es-ES_tradnl" dirty="0" smtClean="0"/>
          </a:p>
          <a:p>
            <a:pPr lvl="1"/>
            <a:r>
              <a:rPr lang="es-ES_tradnl" dirty="0" smtClean="0"/>
              <a:t>El Facilitador se encargará de ir eliminando los obstáculos identificados.</a:t>
            </a:r>
            <a:endParaRPr lang="es-ES_tradnl" dirty="0" smtClean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Beneficios</a:t>
            </a:r>
            <a:r>
              <a:rPr lang="en-US" dirty="0" smtClean="0">
                <a:solidFill>
                  <a:srgbClr val="0E1D41"/>
                </a:solidFill>
              </a:rPr>
              <a:t> de SCRUM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 Gestión regular de las expectativas del cliente y basada en resultados tangibles.   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Resultados </a:t>
            </a:r>
            <a:r>
              <a:rPr lang="es-ES_tradnl" dirty="0"/>
              <a:t>anticipados (time to </a:t>
            </a:r>
            <a:r>
              <a:rPr lang="es-ES_tradnl" dirty="0" err="1"/>
              <a:t>market</a:t>
            </a:r>
            <a:r>
              <a:rPr lang="es-ES_tradnl" dirty="0"/>
              <a:t>).   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Flexibilidad </a:t>
            </a:r>
            <a:r>
              <a:rPr lang="es-ES_tradnl" dirty="0"/>
              <a:t>y adaptación respecto a las necesidades del cliente, cambios en el mercado, etc.   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Gestión </a:t>
            </a:r>
            <a:r>
              <a:rPr lang="es-ES_tradnl" dirty="0"/>
              <a:t>sistemática del Retorno de Inversión (ROI).    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Agenda</a:t>
            </a:r>
            <a:endParaRPr lang="en-US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Fundamentos</a:t>
            </a:r>
          </a:p>
          <a:p>
            <a:endParaRPr lang="es-ES_tradnl" dirty="0" smtClean="0"/>
          </a:p>
          <a:p>
            <a:r>
              <a:rPr lang="es-ES_tradnl" dirty="0" smtClean="0"/>
              <a:t>Beneficios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Funcionamiento</a:t>
            </a:r>
            <a:endParaRPr lang="es-ES_tradnl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9" name="Rectangle 8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6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Beneficios</a:t>
            </a:r>
            <a:r>
              <a:rPr lang="en-US" dirty="0" smtClean="0">
                <a:solidFill>
                  <a:srgbClr val="0E1D41"/>
                </a:solidFill>
              </a:rPr>
              <a:t> de SCRUM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Mitigación sistemática de los riesgos del proyecto.</a:t>
            </a:r>
          </a:p>
          <a:p>
            <a:endParaRPr lang="es-ES_tradnl" dirty="0" smtClean="0"/>
          </a:p>
          <a:p>
            <a:r>
              <a:rPr lang="es-ES_tradnl" dirty="0" smtClean="0"/>
              <a:t>Productividad </a:t>
            </a:r>
            <a:r>
              <a:rPr lang="es-ES_tradnl" dirty="0"/>
              <a:t>y calidad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Alineamiento </a:t>
            </a:r>
            <a:r>
              <a:rPr lang="es-ES_tradnl" dirty="0"/>
              <a:t>entre el cliente y el equipo de desarrollo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smtClean="0"/>
              <a:t>Equipo </a:t>
            </a:r>
            <a:r>
              <a:rPr lang="es-ES_tradnl" dirty="0"/>
              <a:t>motivado.</a:t>
            </a:r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9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00200"/>
            <a:ext cx="9221118" cy="1657600"/>
          </a:xfrm>
        </p:spPr>
        <p:txBody>
          <a:bodyPr>
            <a:normAutofit/>
          </a:bodyPr>
          <a:lstStyle/>
          <a:p>
            <a:r>
              <a:rPr lang="es-ES_tradnl" b="1" dirty="0" smtClean="0">
                <a:solidFill>
                  <a:schemeClr val="bg1"/>
                </a:solidFill>
              </a:rPr>
              <a:t>SCRUM</a:t>
            </a:r>
            <a:endParaRPr lang="es-ES_tradnl" b="1" dirty="0">
              <a:solidFill>
                <a:schemeClr val="bg1"/>
              </a:solidFill>
            </a:endParaRPr>
          </a:p>
        </p:txBody>
      </p:sp>
      <p:pic>
        <p:nvPicPr>
          <p:cNvPr id="8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10" name="Rectangle 9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9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Fundamentos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2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¿</a:t>
            </a:r>
            <a:r>
              <a:rPr lang="en-US" dirty="0" err="1" smtClean="0">
                <a:solidFill>
                  <a:srgbClr val="0E1D41"/>
                </a:solidFill>
              </a:rPr>
              <a:t>Qué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es</a:t>
            </a:r>
            <a:r>
              <a:rPr lang="en-US" dirty="0" smtClean="0">
                <a:solidFill>
                  <a:srgbClr val="0E1D41"/>
                </a:solidFill>
              </a:rPr>
              <a:t> SCRUM?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 err="1"/>
              <a:t>Scrum</a:t>
            </a:r>
            <a:r>
              <a:rPr lang="es-ES_tradnl" dirty="0"/>
              <a:t> es un proceso en el que se aplican de manera regular un conjunto de buenas prácticas para trabajar colaborativamente, en equipo, </a:t>
            </a:r>
            <a:r>
              <a:rPr lang="es-ES_tradnl" dirty="0" smtClean="0"/>
              <a:t>y </a:t>
            </a:r>
            <a:r>
              <a:rPr lang="es-ES_tradnl" dirty="0"/>
              <a:t>obtener el mejor resultado posible de un proyecto. </a:t>
            </a:r>
            <a:endParaRPr lang="es-ES_tradnl" dirty="0" smtClean="0"/>
          </a:p>
          <a:p>
            <a:endParaRPr lang="es-ES_tradnl" dirty="0"/>
          </a:p>
          <a:p>
            <a:r>
              <a:rPr lang="es-ES_tradnl" dirty="0"/>
              <a:t>En </a:t>
            </a:r>
            <a:r>
              <a:rPr lang="es-ES_tradnl" dirty="0" err="1"/>
              <a:t>Scrum</a:t>
            </a:r>
            <a:r>
              <a:rPr lang="es-ES_tradnl" dirty="0"/>
              <a:t> se realizan entregas parciales y regulares del producto final, priorizadas por el beneficio que aportan al receptor del proyecto.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¿</a:t>
            </a:r>
            <a:r>
              <a:rPr lang="en-US" dirty="0" err="1" smtClean="0">
                <a:solidFill>
                  <a:srgbClr val="0E1D41"/>
                </a:solidFill>
              </a:rPr>
              <a:t>Cuándo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usar</a:t>
            </a:r>
            <a:r>
              <a:rPr lang="en-US" dirty="0" smtClean="0">
                <a:solidFill>
                  <a:srgbClr val="0E1D41"/>
                </a:solidFill>
              </a:rPr>
              <a:t> SCRUM?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 smtClean="0"/>
              <a:t>Scrum</a:t>
            </a:r>
            <a:r>
              <a:rPr lang="es-ES_tradnl" dirty="0" smtClean="0"/>
              <a:t> </a:t>
            </a:r>
            <a:r>
              <a:rPr lang="es-ES_tradnl" dirty="0"/>
              <a:t>está especialmente indicado para proyectos en entornos </a:t>
            </a:r>
            <a:r>
              <a:rPr lang="es-ES_tradnl" dirty="0" smtClean="0"/>
              <a:t>complejos</a:t>
            </a:r>
          </a:p>
          <a:p>
            <a:endParaRPr lang="es-ES_tradnl" dirty="0" smtClean="0"/>
          </a:p>
          <a:p>
            <a:r>
              <a:rPr lang="es-ES_tradnl" dirty="0" smtClean="0"/>
              <a:t>Donde </a:t>
            </a:r>
            <a:r>
              <a:rPr lang="es-ES_tradnl" dirty="0"/>
              <a:t>se necesita obtener resultados </a:t>
            </a:r>
            <a:r>
              <a:rPr lang="es-ES_tradnl" dirty="0" smtClean="0"/>
              <a:t>pronto</a:t>
            </a:r>
          </a:p>
          <a:p>
            <a:endParaRPr lang="es-ES_tradnl" dirty="0" smtClean="0"/>
          </a:p>
          <a:p>
            <a:r>
              <a:rPr lang="es-ES_tradnl" dirty="0" smtClean="0"/>
              <a:t>Donde </a:t>
            </a:r>
            <a:r>
              <a:rPr lang="es-ES_tradnl" dirty="0"/>
              <a:t>los requisitos son cambiantes o poco </a:t>
            </a:r>
            <a:r>
              <a:rPr lang="es-ES_tradnl" dirty="0" smtClean="0"/>
              <a:t>definidos</a:t>
            </a:r>
          </a:p>
          <a:p>
            <a:endParaRPr lang="es-ES_tradnl" dirty="0" smtClean="0"/>
          </a:p>
          <a:p>
            <a:r>
              <a:rPr lang="es-ES_tradnl" dirty="0" smtClean="0"/>
              <a:t>Donde </a:t>
            </a:r>
            <a:r>
              <a:rPr lang="es-ES_tradnl" dirty="0"/>
              <a:t>la innovación, la competitividad, la flexibilidad y la productividad son fundamentales.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¿</a:t>
            </a:r>
            <a:r>
              <a:rPr lang="en-US" dirty="0" err="1" smtClean="0">
                <a:solidFill>
                  <a:srgbClr val="0E1D41"/>
                </a:solidFill>
              </a:rPr>
              <a:t>Cuándo</a:t>
            </a:r>
            <a:r>
              <a:rPr lang="en-US" dirty="0" smtClean="0">
                <a:solidFill>
                  <a:srgbClr val="0E1D41"/>
                </a:solidFill>
              </a:rPr>
              <a:t> </a:t>
            </a:r>
            <a:r>
              <a:rPr lang="en-US" dirty="0" err="1" smtClean="0">
                <a:solidFill>
                  <a:srgbClr val="0E1D41"/>
                </a:solidFill>
              </a:rPr>
              <a:t>usar</a:t>
            </a:r>
            <a:r>
              <a:rPr lang="en-US" dirty="0" smtClean="0">
                <a:solidFill>
                  <a:srgbClr val="0E1D41"/>
                </a:solidFill>
              </a:rPr>
              <a:t> SCRUM?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Para resolver </a:t>
            </a:r>
            <a:r>
              <a:rPr lang="es-ES_tradnl" dirty="0"/>
              <a:t>situaciones en que no se está entregando al cliente lo que </a:t>
            </a:r>
            <a:r>
              <a:rPr lang="es-ES_tradnl" dirty="0" smtClean="0"/>
              <a:t>necesita.</a:t>
            </a:r>
          </a:p>
          <a:p>
            <a:endParaRPr lang="es-ES_tradnl" dirty="0" smtClean="0"/>
          </a:p>
          <a:p>
            <a:r>
              <a:rPr lang="es-ES_tradnl" dirty="0" smtClean="0"/>
              <a:t>Cuando </a:t>
            </a:r>
            <a:r>
              <a:rPr lang="es-ES_tradnl" dirty="0"/>
              <a:t>las entregas se alargan demasiado, los costes se disparan o la calidad no es </a:t>
            </a:r>
            <a:r>
              <a:rPr lang="es-ES_tradnl" dirty="0" smtClean="0"/>
              <a:t>aceptable.</a:t>
            </a:r>
          </a:p>
          <a:p>
            <a:endParaRPr lang="es-ES_tradnl" dirty="0" smtClean="0"/>
          </a:p>
          <a:p>
            <a:r>
              <a:rPr lang="es-ES_tradnl" dirty="0" smtClean="0"/>
              <a:t>Cuando la </a:t>
            </a:r>
            <a:r>
              <a:rPr lang="es-ES_tradnl" dirty="0"/>
              <a:t>moral de los equipos es baja y la rotación </a:t>
            </a:r>
            <a:r>
              <a:rPr lang="es-ES_tradnl" dirty="0" smtClean="0"/>
              <a:t>alta.</a:t>
            </a:r>
            <a:endParaRPr lang="es-ES_tradnl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E1D41"/>
                </a:solidFill>
              </a:rPr>
              <a:t>El </a:t>
            </a:r>
            <a:r>
              <a:rPr lang="en-US" dirty="0" err="1" smtClean="0">
                <a:solidFill>
                  <a:srgbClr val="0E1D41"/>
                </a:solidFill>
              </a:rPr>
              <a:t>proceso</a:t>
            </a:r>
            <a:r>
              <a:rPr lang="en-US" dirty="0" smtClean="0">
                <a:solidFill>
                  <a:srgbClr val="0E1D41"/>
                </a:solidFill>
              </a:rPr>
              <a:t> de SCRUM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pic>
        <p:nvPicPr>
          <p:cNvPr id="1028" name="Picture 4" descr="ttps://scrumenespanol.files.wordpress.com/2015/09/diagrama-proceso-scrum.gif?w=553&amp;h=4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521022"/>
            <a:ext cx="6489700" cy="48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9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27594"/>
            <a:ext cx="8389268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602038"/>
            <a:ext cx="9221119" cy="1655762"/>
          </a:xfrm>
          <a:prstGeom prst="rect">
            <a:avLst/>
          </a:prstGeom>
          <a:solidFill>
            <a:srgbClr val="0E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600200"/>
            <a:ext cx="8389268" cy="1645322"/>
          </a:xfrm>
        </p:spPr>
        <p:txBody>
          <a:bodyPr/>
          <a:lstStyle/>
          <a:p>
            <a:r>
              <a:rPr lang="es-ES_tradnl" dirty="0" smtClean="0">
                <a:solidFill>
                  <a:schemeClr val="bg1"/>
                </a:solidFill>
              </a:rPr>
              <a:t>Roles Principales</a:t>
            </a:r>
            <a:endParaRPr lang="es-ES_tradnl" dirty="0">
              <a:solidFill>
                <a:schemeClr val="bg1"/>
              </a:solidFill>
            </a:endParaRPr>
          </a:p>
        </p:txBody>
      </p:sp>
      <p:pic>
        <p:nvPicPr>
          <p:cNvPr id="16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9320270" y="3600200"/>
            <a:ext cx="2862555" cy="1657600"/>
            <a:chOff x="9320270" y="3600200"/>
            <a:chExt cx="2862555" cy="1657600"/>
          </a:xfrm>
        </p:grpSpPr>
        <p:sp>
          <p:nvSpPr>
            <p:cNvPr id="21" name="Rectangle 20"/>
            <p:cNvSpPr/>
            <p:nvPr/>
          </p:nvSpPr>
          <p:spPr>
            <a:xfrm>
              <a:off x="9320270" y="3600200"/>
              <a:ext cx="2862555" cy="1657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0896" y="3877756"/>
              <a:ext cx="1126852" cy="1102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8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E1D41"/>
                </a:solidFill>
              </a:rPr>
              <a:t>Dueño</a:t>
            </a:r>
            <a:r>
              <a:rPr lang="en-US" dirty="0" smtClean="0">
                <a:solidFill>
                  <a:srgbClr val="0E1D41"/>
                </a:solidFill>
              </a:rPr>
              <a:t> de </a:t>
            </a:r>
            <a:r>
              <a:rPr lang="en-US" dirty="0" err="1" smtClean="0">
                <a:solidFill>
                  <a:srgbClr val="0E1D41"/>
                </a:solidFill>
              </a:rPr>
              <a:t>Producto</a:t>
            </a:r>
            <a:r>
              <a:rPr lang="en-US" dirty="0" smtClean="0">
                <a:solidFill>
                  <a:srgbClr val="0E1D41"/>
                </a:solidFill>
              </a:rPr>
              <a:t> (Product Owner)</a:t>
            </a:r>
            <a:endParaRPr lang="es-ES_tradnl" dirty="0">
              <a:solidFill>
                <a:srgbClr val="0E1D4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Representante </a:t>
            </a:r>
            <a:r>
              <a:rPr lang="es-ES_tradnl" dirty="0"/>
              <a:t>de todas las personas interesadas en los resultados del </a:t>
            </a:r>
            <a:r>
              <a:rPr lang="es-ES_tradnl" dirty="0" smtClean="0"/>
              <a:t>proyecto.</a:t>
            </a:r>
          </a:p>
          <a:p>
            <a:endParaRPr lang="es-ES_tradnl" dirty="0"/>
          </a:p>
          <a:p>
            <a:r>
              <a:rPr lang="es-ES_tradnl" dirty="0" smtClean="0"/>
              <a:t>Define </a:t>
            </a:r>
            <a:r>
              <a:rPr lang="es-ES_tradnl" dirty="0"/>
              <a:t>los objetivos del producto o proyecto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/>
              <a:t>Dirigir los resultados del proyecto y maximizar su </a:t>
            </a:r>
            <a:r>
              <a:rPr lang="es-ES_tradnl" dirty="0" smtClean="0"/>
              <a:t>ROI.</a:t>
            </a:r>
            <a:endParaRPr lang="es-ES_tradnl" dirty="0"/>
          </a:p>
          <a:p>
            <a:endParaRPr lang="es-ES_tradnl" dirty="0" smtClean="0"/>
          </a:p>
          <a:p>
            <a:r>
              <a:rPr lang="es-ES_tradnl" dirty="0"/>
              <a:t>Colaborar con el equipo para planificar, revisar y dar detalle a los objetivos de cada iteración</a:t>
            </a:r>
            <a:endParaRPr lang="es-ES_tradnl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0" y="6629400"/>
            <a:ext cx="12192000" cy="228600"/>
            <a:chOff x="0" y="6629400"/>
            <a:chExt cx="12179300" cy="228600"/>
          </a:xfrm>
        </p:grpSpPr>
        <p:sp>
          <p:nvSpPr>
            <p:cNvPr id="6" name="Rectangle 5"/>
            <p:cNvSpPr/>
            <p:nvPr/>
          </p:nvSpPr>
          <p:spPr>
            <a:xfrm>
              <a:off x="0" y="6629400"/>
              <a:ext cx="9221119" cy="228600"/>
            </a:xfrm>
            <a:prstGeom prst="rect">
              <a:avLst/>
            </a:prstGeom>
            <a:solidFill>
              <a:srgbClr val="0E1D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221119" y="6629400"/>
              <a:ext cx="2958181" cy="228600"/>
            </a:xfrm>
            <a:prstGeom prst="rect">
              <a:avLst/>
            </a:prstGeom>
            <a:solidFill>
              <a:srgbClr val="818286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896" y="128671"/>
            <a:ext cx="1899159" cy="42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C136C0-1A35-1E4E-A699-9FF7D182E2E5}" vid="{EEB47DDB-44E0-0742-81BD-5BBA7D937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BigBangCrux</Template>
  <TotalTime>614</TotalTime>
  <Words>819</Words>
  <Application>Microsoft Macintosh PowerPoint</Application>
  <PresentationFormat>Widescreen</PresentationFormat>
  <Paragraphs>121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SCRUM</vt:lpstr>
      <vt:lpstr>Agenda</vt:lpstr>
      <vt:lpstr>Fundamentos</vt:lpstr>
      <vt:lpstr>¿Qué es SCRUM?</vt:lpstr>
      <vt:lpstr>¿Cuándo usar SCRUM?</vt:lpstr>
      <vt:lpstr>¿Cuándo usar SCRUM?</vt:lpstr>
      <vt:lpstr>El proceso de SCRUM</vt:lpstr>
      <vt:lpstr>Roles Principales</vt:lpstr>
      <vt:lpstr>Dueño de Producto (Product Owner)</vt:lpstr>
      <vt:lpstr>Facilitador (Scrum Master)</vt:lpstr>
      <vt:lpstr>Equipo (Team)</vt:lpstr>
      <vt:lpstr>Actividades</vt:lpstr>
      <vt:lpstr>Planificación de la Iteración</vt:lpstr>
      <vt:lpstr>Planificación de la Iteración</vt:lpstr>
      <vt:lpstr>Ejecución de la Iteración</vt:lpstr>
      <vt:lpstr>Ejecución de la Iteración</vt:lpstr>
      <vt:lpstr>Inspección y Adaptación</vt:lpstr>
      <vt:lpstr>Inspección y Adaptación</vt:lpstr>
      <vt:lpstr>Beneficios de SCRUM</vt:lpstr>
      <vt:lpstr>Beneficios de SCRUM</vt:lpstr>
      <vt:lpstr>SCRUM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Sergio Nuñez Araya</dc:creator>
  <cp:lastModifiedBy>Sergio Nuñez Araya</cp:lastModifiedBy>
  <cp:revision>44</cp:revision>
  <dcterms:created xsi:type="dcterms:W3CDTF">2016-01-29T19:11:19Z</dcterms:created>
  <dcterms:modified xsi:type="dcterms:W3CDTF">2016-02-02T14:06:11Z</dcterms:modified>
</cp:coreProperties>
</file>