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60" r:id="rId3"/>
    <p:sldId id="261" r:id="rId4"/>
    <p:sldId id="269" r:id="rId5"/>
    <p:sldId id="257" r:id="rId6"/>
    <p:sldId id="263" r:id="rId7"/>
    <p:sldId id="258" r:id="rId8"/>
    <p:sldId id="259" r:id="rId9"/>
    <p:sldId id="262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29" autoAdjust="0"/>
    <p:restoredTop sz="94660"/>
  </p:normalViewPr>
  <p:slideViewPr>
    <p:cSldViewPr snapToGrid="0">
      <p:cViewPr>
        <p:scale>
          <a:sx n="75" d="100"/>
          <a:sy n="75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0834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30003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72615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27570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7397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5093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419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604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37486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26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57377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1807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242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553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2812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6362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4B8F-13E4-48BE-B407-C9CA020AE8A6}" type="datetimeFigureOut">
              <a:rPr lang="es-ES" smtClean="0"/>
              <a:t>03/04/2018</a:t>
            </a:fld>
            <a:endParaRPr lang="es-E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F097504-9AD2-4231-9FA2-A0E43456A7C8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44452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804" r:id="rId12"/>
    <p:sldLayoutId id="2147483805" r:id="rId13"/>
    <p:sldLayoutId id="2147483806" r:id="rId14"/>
    <p:sldLayoutId id="2147483807" r:id="rId15"/>
    <p:sldLayoutId id="214748380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4.xml"/><Relationship Id="rId1" Type="http://schemas.openxmlformats.org/officeDocument/2006/relationships/video" Target="https://www.youtube.com/embed/Zb96Ywbv5RI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059940" y="3505200"/>
            <a:ext cx="9966960" cy="1179556"/>
          </a:xfrm>
        </p:spPr>
        <p:txBody>
          <a:bodyPr/>
          <a:lstStyle/>
          <a:p>
            <a:r>
              <a:rPr lang="en-US" dirty="0" smtClean="0"/>
              <a:t>TDD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059940" y="4684756"/>
            <a:ext cx="9036676" cy="60935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TESTING DRIVER DEVELOPMENT</a:t>
            </a:r>
          </a:p>
          <a:p>
            <a:r>
              <a:rPr lang="es-CR" dirty="0" smtClean="0"/>
              <a:t>Kent Beck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3638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CR" dirty="0" smtClean="0"/>
              <a:t>ATDD</a:t>
            </a:r>
            <a:br>
              <a:rPr lang="es-CR" dirty="0" smtClean="0"/>
            </a:br>
            <a:r>
              <a:rPr lang="es-CR" dirty="0" smtClean="0"/>
              <a:t> El Desarrollo Dirigido por Test de Aceptación</a:t>
            </a:r>
            <a:br>
              <a:rPr lang="es-CR" dirty="0" smtClean="0"/>
            </a:br>
            <a:endParaRPr lang="es-CR" dirty="0"/>
          </a:p>
        </p:txBody>
      </p:sp>
      <p:sp>
        <p:nvSpPr>
          <p:cNvPr id="6" name="Marcador de contenido 5"/>
          <p:cNvSpPr>
            <a:spLocks noGrp="1"/>
          </p:cNvSpPr>
          <p:nvPr>
            <p:ph sz="half" idx="1"/>
          </p:nvPr>
        </p:nvSpPr>
        <p:spPr>
          <a:xfrm>
            <a:off x="927100" y="2264020"/>
            <a:ext cx="11074758" cy="4351338"/>
          </a:xfrm>
        </p:spPr>
        <p:txBody>
          <a:bodyPr/>
          <a:lstStyle/>
          <a:p>
            <a:r>
              <a:rPr lang="es-CR" dirty="0" smtClean="0"/>
              <a:t>Es igualmente TDD pero a un nivel diferente. </a:t>
            </a:r>
          </a:p>
          <a:p>
            <a:r>
              <a:rPr lang="es-CR" dirty="0" smtClean="0"/>
              <a:t>Los </a:t>
            </a:r>
            <a:r>
              <a:rPr lang="es-CR" dirty="0" err="1" smtClean="0"/>
              <a:t>tests</a:t>
            </a:r>
            <a:r>
              <a:rPr lang="es-CR" dirty="0" smtClean="0"/>
              <a:t> de aceptación o de cliente son el criterio escrito de que el software cumple los requisitos de negocio que el cliente demanda</a:t>
            </a:r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4100" name="Picture 4" descr="Resultado de imagen para a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3386383"/>
            <a:ext cx="4257675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63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65824" y="507319"/>
            <a:ext cx="8911687" cy="1280890"/>
          </a:xfrm>
        </p:spPr>
        <p:txBody>
          <a:bodyPr/>
          <a:lstStyle/>
          <a:p>
            <a:pPr algn="ctr"/>
            <a:r>
              <a:rPr lang="es-CR" dirty="0" smtClean="0"/>
              <a:t>Consideraciones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199" y="1635617"/>
            <a:ext cx="11203547" cy="4541346"/>
          </a:xfrm>
        </p:spPr>
        <p:txBody>
          <a:bodyPr>
            <a:normAutofit/>
          </a:bodyPr>
          <a:lstStyle/>
          <a:p>
            <a:r>
              <a:rPr lang="es-CR" dirty="0"/>
              <a:t>D</a:t>
            </a:r>
            <a:r>
              <a:rPr lang="es-CR" dirty="0" smtClean="0"/>
              <a:t>ebe emplearse desde el inicio de un proyecto, antes de escribir una sola línea de código</a:t>
            </a:r>
          </a:p>
          <a:p>
            <a:r>
              <a:rPr lang="es-CR" dirty="0"/>
              <a:t>T</a:t>
            </a:r>
            <a:r>
              <a:rPr lang="es-CR" dirty="0" smtClean="0"/>
              <a:t>ener bien definidos los requisitos de la funcionalidad a realizar</a:t>
            </a:r>
          </a:p>
          <a:p>
            <a:r>
              <a:rPr lang="es-CR" dirty="0" smtClean="0"/>
              <a:t>Los criterios de aceptación deben estar bien definidos y contemplar casos de éxito y error </a:t>
            </a:r>
          </a:p>
          <a:p>
            <a:r>
              <a:rPr lang="es-CR" dirty="0" smtClean="0"/>
              <a:t>S</a:t>
            </a:r>
            <a:r>
              <a:rPr lang="es-CR" dirty="0" smtClean="0"/>
              <a:t>e basa en los principios de SOLID</a:t>
            </a:r>
          </a:p>
          <a:p>
            <a:r>
              <a:rPr lang="es-CR" dirty="0"/>
              <a:t>R</a:t>
            </a:r>
            <a:r>
              <a:rPr lang="es-CR" dirty="0" smtClean="0"/>
              <a:t>equiere de un cambió de mentalidad en los desarrolladores</a:t>
            </a:r>
            <a:endParaRPr lang="en-US" dirty="0" smtClean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5122" name="Picture 2" descr="Resultado de imagen para consideracion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64" y="4127500"/>
            <a:ext cx="3383088" cy="253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57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13610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/>
              <a:t>Ventajas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26076" y="1639173"/>
            <a:ext cx="567851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Mayor </a:t>
            </a:r>
            <a:r>
              <a:rPr lang="es-CR" dirty="0" smtClean="0"/>
              <a:t>calidad</a:t>
            </a:r>
          </a:p>
          <a:p>
            <a:r>
              <a:rPr lang="es-CR" dirty="0" smtClean="0"/>
              <a:t>Diseño enfocado en las necesidades</a:t>
            </a:r>
          </a:p>
          <a:p>
            <a:r>
              <a:rPr lang="es-CR" dirty="0" smtClean="0"/>
              <a:t>Mayor simplicidad en el diseño </a:t>
            </a:r>
          </a:p>
          <a:p>
            <a:r>
              <a:rPr lang="es-CR" dirty="0" smtClean="0"/>
              <a:t>El diseño se va adaptando al entendimiento del problema</a:t>
            </a:r>
          </a:p>
          <a:p>
            <a:r>
              <a:rPr lang="en-US" dirty="0" smtClean="0"/>
              <a:t>Mayor </a:t>
            </a:r>
            <a:r>
              <a:rPr lang="es-CR" dirty="0" smtClean="0"/>
              <a:t>productividad</a:t>
            </a:r>
          </a:p>
          <a:p>
            <a:r>
              <a:rPr lang="es-CR" dirty="0" smtClean="0"/>
              <a:t>Menos</a:t>
            </a:r>
            <a:r>
              <a:rPr lang="en-US" dirty="0" smtClean="0"/>
              <a:t> </a:t>
            </a:r>
            <a:r>
              <a:rPr lang="es-CR" dirty="0" smtClean="0"/>
              <a:t>tiempo</a:t>
            </a:r>
            <a:r>
              <a:rPr lang="en-US" dirty="0" smtClean="0"/>
              <a:t> </a:t>
            </a:r>
            <a:r>
              <a:rPr lang="es-CR" dirty="0" smtClean="0"/>
              <a:t>invertido</a:t>
            </a:r>
            <a:r>
              <a:rPr lang="en-US" dirty="0" smtClean="0"/>
              <a:t> </a:t>
            </a:r>
            <a:r>
              <a:rPr lang="es-CR" dirty="0" smtClean="0"/>
              <a:t>en</a:t>
            </a:r>
            <a:r>
              <a:rPr lang="en-US" dirty="0" smtClean="0"/>
              <a:t>  debugging de </a:t>
            </a:r>
            <a:r>
              <a:rPr lang="es-CR" dirty="0" smtClean="0"/>
              <a:t>errores</a:t>
            </a:r>
            <a:r>
              <a:rPr lang="en-US" dirty="0" smtClean="0"/>
              <a:t>.</a:t>
            </a:r>
            <a:r>
              <a:rPr lang="es-ES" dirty="0"/>
              <a:t> </a:t>
            </a:r>
            <a:r>
              <a:rPr lang="es-ES" dirty="0" smtClean="0"/>
              <a:t/>
            </a:r>
            <a:br>
              <a:rPr lang="es-ES" dirty="0" smtClean="0"/>
            </a:br>
            <a:endParaRPr lang="en-US" dirty="0" smtClean="0"/>
          </a:p>
          <a:p>
            <a:endParaRPr lang="es-CR" dirty="0"/>
          </a:p>
        </p:txBody>
      </p:sp>
      <p:pic>
        <p:nvPicPr>
          <p:cNvPr id="9218" name="Picture 2" descr="Resultado de imagen para ventaj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117" y="2034861"/>
            <a:ext cx="3865652" cy="35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12800" y="517962"/>
            <a:ext cx="10515600" cy="1325563"/>
          </a:xfrm>
        </p:spPr>
        <p:txBody>
          <a:bodyPr/>
          <a:lstStyle/>
          <a:p>
            <a:pPr algn="ctr"/>
            <a:r>
              <a:rPr lang="es-CR" dirty="0" smtClean="0"/>
              <a:t>Desventajas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CR" dirty="0" smtClean="0"/>
              <a:t>Interfaz del usuario(Capa</a:t>
            </a:r>
            <a:r>
              <a:rPr lang="en-US" dirty="0" smtClean="0"/>
              <a:t> </a:t>
            </a:r>
            <a:r>
              <a:rPr lang="es-CR" dirty="0" smtClean="0"/>
              <a:t>Presentación</a:t>
            </a:r>
            <a:r>
              <a:rPr lang="en-US" dirty="0" smtClean="0"/>
              <a:t>)</a:t>
            </a:r>
          </a:p>
          <a:p>
            <a:r>
              <a:rPr lang="en-US" dirty="0" smtClean="0"/>
              <a:t>La base de </a:t>
            </a:r>
            <a:r>
              <a:rPr lang="es-CR" dirty="0" smtClean="0"/>
              <a:t>datos</a:t>
            </a:r>
            <a:r>
              <a:rPr lang="en-US" dirty="0" smtClean="0"/>
              <a:t> </a:t>
            </a:r>
          </a:p>
          <a:p>
            <a:r>
              <a:rPr lang="es-CR" dirty="0" smtClean="0"/>
              <a:t>Errores</a:t>
            </a:r>
            <a:r>
              <a:rPr lang="en-US" dirty="0" smtClean="0"/>
              <a:t> no </a:t>
            </a:r>
            <a:r>
              <a:rPr lang="es-CR" dirty="0" smtClean="0"/>
              <a:t>identificados</a:t>
            </a:r>
          </a:p>
          <a:p>
            <a:r>
              <a:rPr lang="es-CR" dirty="0" smtClean="0"/>
              <a:t>Pronunciada</a:t>
            </a:r>
            <a:r>
              <a:rPr lang="en-US" dirty="0" smtClean="0"/>
              <a:t> </a:t>
            </a:r>
            <a:r>
              <a:rPr lang="es-CR" dirty="0" smtClean="0"/>
              <a:t>curva</a:t>
            </a:r>
            <a:r>
              <a:rPr lang="en-US" dirty="0" smtClean="0"/>
              <a:t> </a:t>
            </a:r>
            <a:r>
              <a:rPr lang="en-US" smtClean="0"/>
              <a:t>de </a:t>
            </a:r>
            <a:r>
              <a:rPr lang="es-CR" smtClean="0"/>
              <a:t>aprendizaje</a:t>
            </a:r>
          </a:p>
          <a:p>
            <a:r>
              <a:rPr lang="es-CR" smtClean="0"/>
              <a:t>Perder la visión general </a:t>
            </a:r>
            <a:r>
              <a:rPr lang="en-US" smtClean="0"/>
              <a:t>(Ver el arbol en lugar del bosque)</a:t>
            </a:r>
            <a:endParaRPr lang="es-CR" dirty="0" smtClean="0"/>
          </a:p>
          <a:p>
            <a:r>
              <a:rPr lang="en-US" dirty="0" smtClean="0"/>
              <a:t>Y </a:t>
            </a:r>
            <a:r>
              <a:rPr lang="es-CR" dirty="0" smtClean="0"/>
              <a:t>tu</a:t>
            </a:r>
            <a:r>
              <a:rPr lang="en-US" dirty="0" smtClean="0"/>
              <a:t> que </a:t>
            </a:r>
            <a:r>
              <a:rPr lang="es-CR" dirty="0" smtClean="0"/>
              <a:t>opinas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s-CR" dirty="0" smtClean="0"/>
          </a:p>
          <a:p>
            <a:endParaRPr lang="es-CR" dirty="0"/>
          </a:p>
        </p:txBody>
      </p:sp>
      <p:pic>
        <p:nvPicPr>
          <p:cNvPr id="10244" name="Picture 4" descr="Resultado de imagen para desventaja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151" y="2215166"/>
            <a:ext cx="3065217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4564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Ejemplo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0896" y="1716842"/>
            <a:ext cx="9126774" cy="4568905"/>
          </a:xfrm>
        </p:spPr>
        <p:txBody>
          <a:bodyPr/>
          <a:lstStyle/>
          <a:p>
            <a:pPr marL="0" indent="0">
              <a:buNone/>
            </a:pPr>
            <a:r>
              <a:rPr lang="es-CR" dirty="0" smtClean="0"/>
              <a:t>https://descubriendoagile.wordpress.com/2016/03/23/caso-practico-ejemplo-de-tdd-con-java/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0130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Agenda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Historia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Ejemplo</a:t>
            </a:r>
            <a:endParaRPr lang="en-US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Relato de la granga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Definici</a:t>
            </a:r>
            <a:r>
              <a:rPr lang="es-CR" sz="2700" dirty="0" err="1"/>
              <a:t>ó</a:t>
            </a:r>
            <a:r>
              <a:rPr lang="en-US" sz="2700" dirty="0" smtClean="0"/>
              <a:t>n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Agilismo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El </a:t>
            </a:r>
            <a:r>
              <a:rPr lang="en-US" sz="2700" dirty="0" err="1" smtClean="0"/>
              <a:t>algoritmo</a:t>
            </a:r>
            <a:r>
              <a:rPr lang="en-US" sz="2700" dirty="0" smtClean="0"/>
              <a:t> TDD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smtClean="0"/>
              <a:t>ATDD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Consideraciones</a:t>
            </a:r>
            <a:endParaRPr lang="en-US" sz="27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Ventajas</a:t>
            </a:r>
            <a:r>
              <a:rPr lang="en-US" sz="27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Desventajas</a:t>
            </a:r>
            <a:r>
              <a:rPr lang="en-US" sz="2700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700" dirty="0" err="1" smtClean="0"/>
              <a:t>Ejemplo</a:t>
            </a:r>
            <a:r>
              <a:rPr lang="en-US" sz="2700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0" indent="0">
              <a:buNone/>
            </a:pPr>
            <a:endParaRPr lang="es-CR" dirty="0" smtClean="0"/>
          </a:p>
        </p:txBody>
      </p:sp>
      <p:pic>
        <p:nvPicPr>
          <p:cNvPr id="8194" name="Picture 2" descr="Resultado de imagen para agen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3802" y="2537138"/>
            <a:ext cx="3185589" cy="1990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6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Historia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99245" y="1841679"/>
            <a:ext cx="10954555" cy="433528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s-CR" dirty="0" smtClean="0"/>
              <a:t>Kent Beck creador de TDD además de la</a:t>
            </a:r>
          </a:p>
          <a:p>
            <a:pPr marL="0" indent="0" algn="just">
              <a:buNone/>
            </a:pPr>
            <a:r>
              <a:rPr lang="es-CR" dirty="0" smtClean="0"/>
              <a:t> metodología EX.</a:t>
            </a:r>
          </a:p>
          <a:p>
            <a:pPr algn="just"/>
            <a:r>
              <a:rPr lang="es-ES" dirty="0"/>
              <a:t> </a:t>
            </a:r>
            <a:r>
              <a:rPr lang="es-ES" dirty="0" smtClean="0"/>
              <a:t>Ingeniero </a:t>
            </a:r>
            <a:r>
              <a:rPr lang="es-ES" dirty="0"/>
              <a:t>de software </a:t>
            </a:r>
            <a:r>
              <a:rPr lang="es-ES" dirty="0" smtClean="0"/>
              <a:t>estadounidense</a:t>
            </a:r>
          </a:p>
          <a:p>
            <a:pPr algn="just"/>
            <a:r>
              <a:rPr lang="es-CR" dirty="0" smtClean="0"/>
              <a:t>Manifiesto Ágil </a:t>
            </a:r>
          </a:p>
          <a:p>
            <a:pPr algn="just"/>
            <a:r>
              <a:rPr lang="es-CR" dirty="0" smtClean="0"/>
              <a:t>Master en ciencias </a:t>
            </a:r>
            <a:r>
              <a:rPr lang="es-CR" dirty="0"/>
              <a:t>de la </a:t>
            </a:r>
            <a:r>
              <a:rPr lang="es-CR" dirty="0" smtClean="0"/>
              <a:t>computación</a:t>
            </a:r>
          </a:p>
          <a:p>
            <a:pPr marL="0" indent="0" algn="just">
              <a:buNone/>
            </a:pPr>
            <a:r>
              <a:rPr lang="es-CR" dirty="0" smtClean="0"/>
              <a:t> </a:t>
            </a:r>
            <a:r>
              <a:rPr lang="es-CR" dirty="0"/>
              <a:t>de la Universidad de </a:t>
            </a:r>
            <a:r>
              <a:rPr lang="es-CR" dirty="0" smtClean="0"/>
              <a:t>Oregón.</a:t>
            </a:r>
          </a:p>
          <a:p>
            <a:pPr algn="just"/>
            <a:r>
              <a:rPr lang="es-CR" dirty="0"/>
              <a:t>Fue pionero en patrones de diseño de </a:t>
            </a:r>
            <a:r>
              <a:rPr lang="es-CR" dirty="0" smtClean="0"/>
              <a:t>software</a:t>
            </a:r>
          </a:p>
          <a:p>
            <a:pPr algn="just"/>
            <a:r>
              <a:rPr lang="es-CR" dirty="0" smtClean="0"/>
              <a:t>Actualmente labora en Facebook</a:t>
            </a:r>
          </a:p>
          <a:p>
            <a:pPr marL="0" indent="0">
              <a:buNone/>
            </a:pPr>
            <a:endParaRPr lang="es-CR" dirty="0" smtClean="0"/>
          </a:p>
          <a:p>
            <a:endParaRPr lang="es-CR" dirty="0" smtClean="0"/>
          </a:p>
          <a:p>
            <a:endParaRPr lang="es-CR" dirty="0"/>
          </a:p>
          <a:p>
            <a:pPr marL="0" indent="0">
              <a:buNone/>
            </a:pPr>
            <a:r>
              <a:rPr lang="es-CR" dirty="0" smtClean="0"/>
              <a:t>                                           </a:t>
            </a:r>
            <a:endParaRPr lang="es-CR" dirty="0" smtClean="0"/>
          </a:p>
          <a:p>
            <a:pPr marL="0" indent="0">
              <a:buNone/>
            </a:pPr>
            <a:r>
              <a:rPr lang="es-CR" dirty="0"/>
              <a:t> </a:t>
            </a:r>
            <a:r>
              <a:rPr lang="es-CR" dirty="0" smtClean="0"/>
              <a:t>                            </a:t>
            </a:r>
            <a:endParaRPr lang="es-ES" dirty="0"/>
          </a:p>
        </p:txBody>
      </p:sp>
      <p:pic>
        <p:nvPicPr>
          <p:cNvPr id="1028" name="Picture 4" descr="Kent Beck no Workshop Mapping X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356" y="1993051"/>
            <a:ext cx="2095500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85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Ejercicio</a:t>
            </a:r>
            <a:r>
              <a:rPr lang="en-US" dirty="0" smtClean="0"/>
              <a:t> </a:t>
            </a:r>
            <a:r>
              <a:rPr lang="es-CR" dirty="0" smtClean="0"/>
              <a:t>practico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22882"/>
          </a:xfrm>
        </p:spPr>
        <p:txBody>
          <a:bodyPr/>
          <a:lstStyle/>
          <a:p>
            <a:r>
              <a:rPr lang="es-CR" dirty="0"/>
              <a:t>Escriba un programa que pregunte al usuario la hora actual </a:t>
            </a:r>
            <a:r>
              <a:rPr lang="es-CR" i="1" dirty="0"/>
              <a:t>t</a:t>
            </a:r>
            <a:r>
              <a:rPr lang="es-CR" dirty="0"/>
              <a:t> del reloj y un número entero de horas </a:t>
            </a:r>
            <a:r>
              <a:rPr lang="es-CR" i="1" dirty="0"/>
              <a:t>h</a:t>
            </a:r>
            <a:r>
              <a:rPr lang="es-CR" dirty="0"/>
              <a:t>, que indique qué hora marcará el reloj dentro de </a:t>
            </a:r>
            <a:r>
              <a:rPr lang="es-CR" i="1" dirty="0"/>
              <a:t>h</a:t>
            </a:r>
            <a:r>
              <a:rPr lang="es-CR" dirty="0"/>
              <a:t> </a:t>
            </a:r>
            <a:r>
              <a:rPr lang="es-CR" dirty="0" smtClean="0"/>
              <a:t>horas</a:t>
            </a:r>
          </a:p>
          <a:p>
            <a:endParaRPr lang="es-CR" dirty="0"/>
          </a:p>
          <a:p>
            <a:pPr marL="0" indent="0">
              <a:buNone/>
            </a:pPr>
            <a:endParaRPr lang="es-CR" dirty="0"/>
          </a:p>
        </p:txBody>
      </p:sp>
      <p:pic>
        <p:nvPicPr>
          <p:cNvPr id="11268" name="Picture 4" descr="Resultado de imagen para reloj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300" y="3106515"/>
            <a:ext cx="3734873" cy="316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2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310994"/>
            <a:ext cx="9144000" cy="1298865"/>
          </a:xfrm>
        </p:spPr>
        <p:txBody>
          <a:bodyPr>
            <a:normAutofit/>
          </a:bodyPr>
          <a:lstStyle/>
          <a:p>
            <a:r>
              <a:rPr lang="en-US" dirty="0" smtClean="0"/>
              <a:t>RELATO DE LA GRANGA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78546" y="1863390"/>
            <a:ext cx="9144000" cy="165576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GALLO= RANDALL</a:t>
            </a:r>
            <a:endParaRPr lang="es-ES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CERDITOS= SYVIANY Y GUILLERMO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AYUDANTES:AGUSTIN Y MELVIN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PROBLEMA: CONTROL DE RECURSOS DE LA GRANGA </a:t>
            </a:r>
          </a:p>
        </p:txBody>
      </p:sp>
      <p:pic>
        <p:nvPicPr>
          <p:cNvPr id="2054" name="Picture 6" descr="Resultado de imagen para gall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46" y="4498954"/>
            <a:ext cx="1786072" cy="178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Resultado de imagen para cerdos animados formale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121" y="4417726"/>
            <a:ext cx="2257068" cy="180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Resultado de imagen para cerdos animados formale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124" y="4149738"/>
            <a:ext cx="1940417" cy="20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sultado de imagen para gansos anima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539" y="4149738"/>
            <a:ext cx="1727190" cy="207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Resultado de imagen para gansos animad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9727" y="4145425"/>
            <a:ext cx="1846148" cy="2075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474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40156" y="586299"/>
            <a:ext cx="8911687" cy="1280890"/>
          </a:xfrm>
        </p:spPr>
        <p:txBody>
          <a:bodyPr/>
          <a:lstStyle/>
          <a:p>
            <a:pPr algn="ctr"/>
            <a:r>
              <a:rPr lang="es-CR" dirty="0" smtClean="0"/>
              <a:t>DEFINICION 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67189"/>
            <a:ext cx="10515600" cy="4351338"/>
          </a:xfrm>
        </p:spPr>
        <p:txBody>
          <a:bodyPr>
            <a:normAutofit/>
          </a:bodyPr>
          <a:lstStyle/>
          <a:p>
            <a:r>
              <a:rPr lang="es-CR" dirty="0" smtClean="0"/>
              <a:t>A</a:t>
            </a:r>
            <a:r>
              <a:rPr lang="es-CR" dirty="0" smtClean="0"/>
              <a:t>ntes de desarrollar, debemos crear pruebas enfocadas en cumplir los objetivos de las historias de usuario.</a:t>
            </a:r>
          </a:p>
          <a:p>
            <a:endParaRPr lang="es-CR" dirty="0" smtClean="0"/>
          </a:p>
          <a:p>
            <a:r>
              <a:rPr lang="es-CR" dirty="0" smtClean="0"/>
              <a:t>¿Cómo lo hago?, ¿Por dónde empiezo?, ¿Cómo sé qué es lo que hay que implementar y lo que no?, ¿Cómo escribir un código que se pueda </a:t>
            </a:r>
            <a:r>
              <a:rPr lang="es-CR" dirty="0" err="1" smtClean="0"/>
              <a:t>modiﬁcar</a:t>
            </a:r>
            <a:r>
              <a:rPr lang="es-CR" dirty="0" smtClean="0"/>
              <a:t> sin romper funcionalidad existente?</a:t>
            </a:r>
          </a:p>
          <a:p>
            <a:endParaRPr lang="es-CR" dirty="0"/>
          </a:p>
          <a:p>
            <a:r>
              <a:rPr lang="es-CR" dirty="0" err="1" smtClean="0"/>
              <a:t>Agilismo</a:t>
            </a:r>
            <a:endParaRPr lang="es-CR" dirty="0" smtClean="0"/>
          </a:p>
          <a:p>
            <a:pPr marL="0" indent="0">
              <a:buNone/>
            </a:pPr>
            <a:endParaRPr lang="es-CR" dirty="0" smtClean="0"/>
          </a:p>
          <a:p>
            <a:endParaRPr lang="es-CR" dirty="0" smtClean="0"/>
          </a:p>
          <a:p>
            <a:endParaRPr lang="es-ES" dirty="0"/>
          </a:p>
        </p:txBody>
      </p:sp>
      <p:pic>
        <p:nvPicPr>
          <p:cNvPr id="7172" name="Picture 4" descr="Resultado de imagen para td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8045" y="4080958"/>
            <a:ext cx="2317080" cy="242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8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01052" y="544735"/>
            <a:ext cx="8911687" cy="1280890"/>
          </a:xfrm>
        </p:spPr>
        <p:txBody>
          <a:bodyPr/>
          <a:lstStyle/>
          <a:p>
            <a:pPr algn="ctr"/>
            <a:r>
              <a:rPr lang="en-US" dirty="0" smtClean="0"/>
              <a:t>AGILISMO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70927" cy="4188809"/>
          </a:xfrm>
        </p:spPr>
        <p:txBody>
          <a:bodyPr/>
          <a:lstStyle/>
          <a:p>
            <a:r>
              <a:rPr lang="es-CR" dirty="0" smtClean="0"/>
              <a:t>La esencia del agilísmo es la habilidad para adaptarse a los cambios. </a:t>
            </a:r>
            <a:endParaRPr lang="es-ES" dirty="0"/>
          </a:p>
        </p:txBody>
      </p:sp>
      <p:pic>
        <p:nvPicPr>
          <p:cNvPr id="6" name="Zb96Ywbv5RI"/>
          <p:cNvPicPr>
            <a:picLocks noGrp="1" noRot="1" noChangeAspect="1"/>
          </p:cNvPicPr>
          <p:nvPr>
            <p:ph sz="half" idx="2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408100"/>
            <a:ext cx="5660553" cy="318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6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 smtClean="0"/>
              <a:t>¿Por qué nos cuesta comenzar a ser ágiles?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25500" y="1881176"/>
            <a:ext cx="8383071" cy="4351338"/>
          </a:xfrm>
        </p:spPr>
        <p:txBody>
          <a:bodyPr/>
          <a:lstStyle/>
          <a:p>
            <a:r>
              <a:rPr lang="es-ES" dirty="0" smtClean="0"/>
              <a:t>La resistencia al cambio es uno de los motivos fundamentales </a:t>
            </a:r>
            <a:r>
              <a:rPr lang="en-US" dirty="0" smtClean="0"/>
              <a:t>“</a:t>
            </a:r>
            <a:r>
              <a:rPr lang="es-CR" dirty="0" smtClean="0"/>
              <a:t>Si es de toda la vida, es como debe ser”</a:t>
            </a:r>
          </a:p>
          <a:p>
            <a:r>
              <a:rPr lang="es-CR" dirty="0" smtClean="0"/>
              <a:t>Aprender una nueva técnica supone esfuerzo</a:t>
            </a:r>
          </a:p>
          <a:p>
            <a:r>
              <a:rPr lang="es-CR" dirty="0" smtClean="0"/>
              <a:t>Aplicaciones errores del concepto de agilidad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6146" name="Picture 2" descr="https://thumbs.dreamstime.com/z/tarea-dif%C3%ADcil-22136114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060" y="4056845"/>
            <a:ext cx="4135239" cy="248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780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dirty="0" smtClean="0"/>
              <a:t>El algoritmo TDD</a:t>
            </a:r>
            <a:br>
              <a:rPr lang="es-ES" dirty="0" smtClean="0"/>
            </a:br>
            <a:endParaRPr lang="es-ES" dirty="0"/>
          </a:p>
        </p:txBody>
      </p:sp>
      <p:pic>
        <p:nvPicPr>
          <p:cNvPr id="3074" name="Picture 2" descr="Resultado de imagen para El algoritmo TDD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6729" y="1400801"/>
            <a:ext cx="415510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CR" dirty="0" smtClean="0"/>
              <a:t>Escribir la especificación del requisito (el ejemplo, el test).</a:t>
            </a:r>
          </a:p>
          <a:p>
            <a:r>
              <a:rPr lang="es-CR" dirty="0" smtClean="0"/>
              <a:t>Implementar el código según dicho ejemplo.</a:t>
            </a:r>
          </a:p>
          <a:p>
            <a:r>
              <a:rPr lang="es-CR" dirty="0" smtClean="0"/>
              <a:t>Re factorizar para eliminar duplicidad y hacer mejoras.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41873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8836</TotalTime>
  <Words>387</Words>
  <Application>Microsoft Office PowerPoint</Application>
  <PresentationFormat>Panorámica</PresentationFormat>
  <Paragraphs>81</Paragraphs>
  <Slides>14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TDD</vt:lpstr>
      <vt:lpstr>Agenda</vt:lpstr>
      <vt:lpstr>Historia</vt:lpstr>
      <vt:lpstr>Ejercicio practico</vt:lpstr>
      <vt:lpstr>RELATO DE LA GRANGA</vt:lpstr>
      <vt:lpstr>DEFINICION </vt:lpstr>
      <vt:lpstr>AGILISMO</vt:lpstr>
      <vt:lpstr>¿Por qué nos cuesta comenzar a ser ágiles?</vt:lpstr>
      <vt:lpstr>El algoritmo TDD </vt:lpstr>
      <vt:lpstr>ATDD  El Desarrollo Dirigido por Test de Aceptación </vt:lpstr>
      <vt:lpstr>Consideraciones</vt:lpstr>
      <vt:lpstr>Ventajas</vt:lpstr>
      <vt:lpstr>Desventajas</vt:lpstr>
      <vt:lpstr>Ejemplo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TDD</dc:title>
  <dc:creator>Camacho Mora Agustín</dc:creator>
  <cp:lastModifiedBy>Camacho Mora Agustín</cp:lastModifiedBy>
  <cp:revision>36</cp:revision>
  <dcterms:created xsi:type="dcterms:W3CDTF">2018-04-03T16:55:17Z</dcterms:created>
  <dcterms:modified xsi:type="dcterms:W3CDTF">2018-04-09T20:11:26Z</dcterms:modified>
</cp:coreProperties>
</file>