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DD45D59-BF7F-4EA6-BC6D-B12C7C4C280B}"/>
    <pc:docChg chg="modSld">
      <pc:chgData name="" userId="" providerId="" clId="Web-{CDD45D59-BF7F-4EA6-BC6D-B12C7C4C280B}" dt="2018-02-22T21:08:03.414" v="15"/>
      <pc:docMkLst>
        <pc:docMk/>
      </pc:docMkLst>
      <pc:sldChg chg="modSp">
        <pc:chgData name="" userId="" providerId="" clId="Web-{CDD45D59-BF7F-4EA6-BC6D-B12C7C4C280B}" dt="2018-02-22T21:08:03.414" v="14"/>
        <pc:sldMkLst>
          <pc:docMk/>
          <pc:sldMk cId="1416968981" sldId="265"/>
        </pc:sldMkLst>
        <pc:spChg chg="mod">
          <ac:chgData name="" userId="" providerId="" clId="Web-{CDD45D59-BF7F-4EA6-BC6D-B12C7C4C280B}" dt="2018-02-22T21:08:03.414" v="14"/>
          <ac:spMkLst>
            <pc:docMk/>
            <pc:sldMk cId="1416968981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radigmadigital.com/techbiz/tdd-una-metodologia-gobernarlos-todos/?utm_source=Site&amp;utm_campaign=Related_Posts_Right&amp;utm_medium=Blog" TargetMode="External"/><Relationship Id="rId2" Type="http://schemas.openxmlformats.org/officeDocument/2006/relationships/hyperlink" Target="https://www.paradigmadigital.com/dev/tdd-como-metodologia-de-diseno-de-software/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genbetadev.com/paradigmas-de-programacion/breve-repaso-de-la-programacion-orientada-a-objetos-con-c" TargetMode="External"/><Relationship Id="rId5" Type="http://schemas.openxmlformats.org/officeDocument/2006/relationships/hyperlink" Target="http://www.monografias.com/trabajos108/principios-diseno-software-agiles/principios-diseno-software-agiles2.shtml" TargetMode="External"/><Relationship Id="rId4" Type="http://schemas.openxmlformats.org/officeDocument/2006/relationships/hyperlink" Target="http://agiledata.org/essays/tdd.html#Misconcep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TDD y </a:t>
            </a:r>
            <a:r>
              <a:rPr lang="es-CR" dirty="0" err="1"/>
              <a:t>Refactoring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 de abierto cerrado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210025" cy="4388129"/>
          </a:xfrm>
        </p:spPr>
        <p:txBody>
          <a:bodyPr>
            <a:normAutofit/>
          </a:bodyPr>
          <a:lstStyle/>
          <a:p>
            <a:r>
              <a:rPr lang="es-CR" sz="2000" dirty="0"/>
              <a:t>El principio de Abierto Cerrado nos dice que si queremos agregar funcionalidad a una clase, deberíamos poder hacerlos sin afectar la funcionalidad existente</a:t>
            </a:r>
          </a:p>
          <a:p>
            <a:r>
              <a:rPr lang="es-CR" sz="2000" dirty="0"/>
              <a:t>El uso de dependencias y clases abstractas favorece este principio ya que se pueden cambiar las implementaciones de una interfaz sin tener que modificar dicha interfaz</a:t>
            </a:r>
          </a:p>
          <a:p>
            <a:r>
              <a:rPr lang="es-CR" sz="2000" dirty="0"/>
              <a:t>Cuando una clase depende de otra, se puede hacer una interfaz para comunicarse con esa otra clase</a:t>
            </a:r>
          </a:p>
          <a:p>
            <a:pPr lvl="1"/>
            <a:r>
              <a:rPr lang="es-CR" sz="1800" dirty="0"/>
              <a:t>En este caso la clase declara una propiedad como el tipo de la Interfaz y no como la clase concreta</a:t>
            </a:r>
          </a:p>
          <a:p>
            <a:r>
              <a:rPr lang="es-CR" sz="2000" dirty="0"/>
              <a:t>Esto puede aumentar el número de interfaces en el código, y hay cambios que inevitablemente afectan cosas ya existentes</a:t>
            </a:r>
          </a:p>
          <a:p>
            <a:r>
              <a:rPr lang="es-CR" sz="2000" dirty="0"/>
              <a:t>El uso de interfaces para comunicar clases debe hacerse cuando sea justificable, es decir, cuando haya una posibilidad real de cambio en lugar de una simple suposición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714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 de sustitución de </a:t>
            </a:r>
            <a:r>
              <a:rPr lang="es-CR" dirty="0" err="1"/>
              <a:t>Liskov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49641" cy="4439888"/>
          </a:xfrm>
        </p:spPr>
        <p:txBody>
          <a:bodyPr/>
          <a:lstStyle/>
          <a:p>
            <a:r>
              <a:rPr lang="es-CR" dirty="0"/>
              <a:t>Si una clase hereda de una interfaz, debe implementar de forma correcta todos sus métodos</a:t>
            </a:r>
          </a:p>
          <a:p>
            <a:r>
              <a:rPr lang="es-CR" dirty="0"/>
              <a:t>Igualmente cuando se hereda de una clase no se deben hacer sobrecargas que produzcan errores</a:t>
            </a:r>
          </a:p>
          <a:p>
            <a:r>
              <a:rPr lang="es-CR" dirty="0"/>
              <a:t>Al usar interfaces o herencia, no importa cual implementación concreta se use, todas deberían funcionar sin errores y mostrar el comportamiento esperado</a:t>
            </a:r>
          </a:p>
          <a:p>
            <a:pPr lvl="1"/>
            <a:r>
              <a:rPr lang="es-CR" dirty="0"/>
              <a:t>Por ejemplo siempre que se llama a </a:t>
            </a:r>
            <a:r>
              <a:rPr lang="es-CR" i="1" dirty="0" err="1"/>
              <a:t>Dispose</a:t>
            </a:r>
            <a:r>
              <a:rPr lang="es-CR" dirty="0"/>
              <a:t> en un bloque </a:t>
            </a:r>
            <a:r>
              <a:rPr lang="es-CR" i="1" dirty="0" err="1"/>
              <a:t>using</a:t>
            </a:r>
            <a:r>
              <a:rPr lang="es-CR" dirty="0"/>
              <a:t>  se espera que se liberen recursos sin producir errores</a:t>
            </a:r>
          </a:p>
          <a:p>
            <a:pPr lvl="1"/>
            <a:r>
              <a:rPr lang="es-CR" dirty="0"/>
              <a:t>Igualmente cuando se utiliza </a:t>
            </a:r>
            <a:r>
              <a:rPr lang="es-CR" i="1" dirty="0" err="1"/>
              <a:t>For</a:t>
            </a:r>
            <a:r>
              <a:rPr lang="es-CR" i="1" dirty="0"/>
              <a:t> </a:t>
            </a:r>
            <a:r>
              <a:rPr lang="es-CR" i="1" dirty="0" err="1"/>
              <a:t>Each</a:t>
            </a:r>
            <a:r>
              <a:rPr lang="es-CR" i="1" dirty="0"/>
              <a:t> </a:t>
            </a:r>
            <a:r>
              <a:rPr lang="es-CR" dirty="0"/>
              <a:t>en una colección esperamos que efectivamente la recorra</a:t>
            </a:r>
          </a:p>
          <a:p>
            <a:r>
              <a:rPr lang="es-CR" dirty="0"/>
              <a:t>En otras palabras, está prohibido usar </a:t>
            </a:r>
            <a:r>
              <a:rPr lang="es-CR" i="1" dirty="0" err="1"/>
              <a:t>NotImplementedException</a:t>
            </a:r>
            <a:endParaRPr lang="es-CR" i="1" dirty="0"/>
          </a:p>
          <a:p>
            <a:r>
              <a:rPr lang="es-CR" dirty="0"/>
              <a:t>Si una clase no necesita implementar un método, entonces la interfaz debería separarse en interfaces más pequeñas, así las clases solo implementan lo que necesitan</a:t>
            </a:r>
          </a:p>
          <a:p>
            <a:pPr lvl="1"/>
            <a:r>
              <a:rPr lang="es-CR" dirty="0"/>
              <a:t>Puede que la interfaz o clase abstracta estén mal definidas y tengan más de una responsabilidad, en ese caso deberían segregarse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 de segregación de la interfaz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244531" cy="4448514"/>
          </a:xfrm>
        </p:spPr>
        <p:txBody>
          <a:bodyPr/>
          <a:lstStyle/>
          <a:p>
            <a:r>
              <a:rPr lang="es-CR" dirty="0"/>
              <a:t>Este principio nos dice que las interfaces deben tener responsabilidades únicas y la cantidad mínima de métodos para cumplir su responsabilidad</a:t>
            </a:r>
          </a:p>
          <a:p>
            <a:r>
              <a:rPr lang="es-CR" dirty="0"/>
              <a:t>El problema de las interfaces grandes es que obligan a las clases a implementar métodos que tal vez no necesitan</a:t>
            </a:r>
          </a:p>
          <a:p>
            <a:r>
              <a:rPr lang="es-CR" dirty="0"/>
              <a:t>Las interfaces deben ser lo más pequeñas posibles, no hay nada de malo en tener interfaces con un solo método, en especial considerando que en </a:t>
            </a:r>
            <a:r>
              <a:rPr lang="es-CR" dirty="0" err="1"/>
              <a:t>.Net</a:t>
            </a:r>
            <a:r>
              <a:rPr lang="es-CR" dirty="0"/>
              <a:t> una clase puede implementar varias interfaces</a:t>
            </a:r>
          </a:p>
          <a:p>
            <a:r>
              <a:rPr lang="es-CR" dirty="0"/>
              <a:t>Es común que cuando vamos a hacer una clase definimos una interfaz con todos los métodos que queremos ponerle a la clase, pero en ocasiones conviene distribuir los métodos de una clase en varias interfaces</a:t>
            </a:r>
          </a:p>
          <a:p>
            <a:r>
              <a:rPr lang="es-CR" dirty="0"/>
              <a:t>Las interfaces no tienen que tener una relación uno-a-uno con las clases</a:t>
            </a:r>
          </a:p>
          <a:p>
            <a:r>
              <a:rPr lang="es-CR" dirty="0"/>
              <a:t>La segregación de interfaces es vital para cumplir el principio de sustitución de </a:t>
            </a:r>
            <a:r>
              <a:rPr lang="es-CR" dirty="0" err="1"/>
              <a:t>Liskov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990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 de inversión de dependencias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037497" cy="4267359"/>
          </a:xfrm>
        </p:spPr>
        <p:txBody>
          <a:bodyPr/>
          <a:lstStyle/>
          <a:p>
            <a:r>
              <a:rPr lang="es-CR" dirty="0"/>
              <a:t>Como se mencionó en el principio abierto/cerrado, una clase que utiliza otras clases debería declararlas como su interfaz y no como la implementación en concreto</a:t>
            </a:r>
          </a:p>
          <a:p>
            <a:r>
              <a:rPr lang="es-CR" dirty="0"/>
              <a:t>Así nos aseguramos que la clase no depende de un detalle específico de la implementación de la otra</a:t>
            </a:r>
          </a:p>
          <a:p>
            <a:pPr lvl="1"/>
            <a:r>
              <a:rPr lang="es-CR" dirty="0"/>
              <a:t>Igualmente la clase está desacoplada y puede funcionar con cualquier implementación concreta de la interfaz</a:t>
            </a:r>
          </a:p>
          <a:p>
            <a:r>
              <a:rPr lang="es-CR" dirty="0"/>
              <a:t>Al final la clase depende solo de la abstracción de la otra, es decir, sabe lo que hace, pero no el cómo, y no necesita saberlo</a:t>
            </a:r>
          </a:p>
          <a:p>
            <a:r>
              <a:rPr lang="es-CR" dirty="0"/>
              <a:t>La </a:t>
            </a:r>
            <a:r>
              <a:rPr lang="es-CR" i="1" dirty="0"/>
              <a:t>inyección</a:t>
            </a:r>
            <a:r>
              <a:rPr lang="es-CR" dirty="0"/>
              <a:t> de dependencias es una forma de </a:t>
            </a:r>
            <a:r>
              <a:rPr lang="es-CR" i="1" dirty="0"/>
              <a:t>Inversión</a:t>
            </a:r>
            <a:r>
              <a:rPr lang="es-CR" dirty="0"/>
              <a:t> de dependencias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40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523340"/>
            <a:ext cx="10131425" cy="1456267"/>
          </a:xfrm>
        </p:spPr>
        <p:txBody>
          <a:bodyPr/>
          <a:lstStyle/>
          <a:p>
            <a:r>
              <a:rPr lang="es-CR" dirty="0"/>
              <a:t>Como saber si un método tiene más de una responsabilidad?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32388" cy="4362250"/>
          </a:xfrm>
        </p:spPr>
        <p:txBody>
          <a:bodyPr>
            <a:normAutofit/>
          </a:bodyPr>
          <a:lstStyle/>
          <a:p>
            <a:r>
              <a:rPr lang="es-CR" dirty="0"/>
              <a:t>Si al leer el código de un método y tratar de explicar paso por paso que es lo que hace, si tiene más de un paso significa que tiene más de una responsabilidad</a:t>
            </a:r>
          </a:p>
          <a:p>
            <a:r>
              <a:rPr lang="es-CR" dirty="0"/>
              <a:t>Ejemplo</a:t>
            </a:r>
          </a:p>
          <a:p>
            <a:pPr lvl="1"/>
            <a:r>
              <a:rPr lang="es-CR" dirty="0"/>
              <a:t>Supongamos que un método calcula el monto total de una factura con descuentos e impuestos</a:t>
            </a:r>
          </a:p>
          <a:p>
            <a:pPr lvl="1"/>
            <a:r>
              <a:rPr lang="es-CR" dirty="0"/>
              <a:t>Los primero que hace es obtener los datos del cliente</a:t>
            </a:r>
          </a:p>
          <a:p>
            <a:pPr lvl="1"/>
            <a:r>
              <a:rPr lang="es-CR" dirty="0"/>
              <a:t>Luego, dependiendo de la categoría del cliente aplica el descuento</a:t>
            </a:r>
          </a:p>
          <a:p>
            <a:pPr lvl="1"/>
            <a:r>
              <a:rPr lang="es-CR" dirty="0"/>
              <a:t>Finalmente aplica los impuestos</a:t>
            </a:r>
          </a:p>
          <a:p>
            <a:r>
              <a:rPr lang="es-CR" dirty="0"/>
              <a:t>Como se puede apreciar, a partir de la descripción podemos ver que el método tiene tres pasos que podrían descomponerse en tres métodos mas pequeños:</a:t>
            </a:r>
          </a:p>
          <a:p>
            <a:pPr lvl="1"/>
            <a:r>
              <a:rPr lang="es-CR" dirty="0" err="1"/>
              <a:t>ObtenerCliente</a:t>
            </a:r>
            <a:r>
              <a:rPr lang="es-CR" dirty="0"/>
              <a:t>(id)</a:t>
            </a:r>
          </a:p>
          <a:p>
            <a:pPr lvl="1"/>
            <a:r>
              <a:rPr lang="es-CR" dirty="0" err="1"/>
              <a:t>AplicarDescuento</a:t>
            </a:r>
            <a:r>
              <a:rPr lang="es-CR" dirty="0"/>
              <a:t>(monto, descuento)</a:t>
            </a:r>
          </a:p>
          <a:p>
            <a:pPr lvl="1"/>
            <a:r>
              <a:rPr lang="es-CR" dirty="0" err="1"/>
              <a:t>AplicarImpuesto</a:t>
            </a:r>
            <a:r>
              <a:rPr lang="es-CR" dirty="0"/>
              <a:t>(monto, impuesto)</a:t>
            </a:r>
          </a:p>
        </p:txBody>
      </p:sp>
    </p:spTree>
    <p:extLst>
      <p:ext uri="{BB962C8B-B14F-4D97-AF65-F5344CB8AC3E}">
        <p14:creationId xmlns:p14="http://schemas.microsoft.com/office/powerpoint/2010/main" val="362449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523340"/>
            <a:ext cx="10131425" cy="1456267"/>
          </a:xfrm>
        </p:spPr>
        <p:txBody>
          <a:bodyPr/>
          <a:lstStyle/>
          <a:p>
            <a:r>
              <a:rPr lang="es-CR" dirty="0"/>
              <a:t>Como saber si una clase tiene más de una responsabilidad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979607"/>
            <a:ext cx="11253157" cy="4654106"/>
          </a:xfrm>
        </p:spPr>
        <p:txBody>
          <a:bodyPr>
            <a:noAutofit/>
          </a:bodyPr>
          <a:lstStyle/>
          <a:p>
            <a:r>
              <a:rPr lang="es-CR" sz="2000" dirty="0"/>
              <a:t>Una clase que tiene métodos para leer/escribir en </a:t>
            </a:r>
            <a:r>
              <a:rPr lang="es-CR" sz="2000" dirty="0" err="1"/>
              <a:t>bd</a:t>
            </a:r>
            <a:r>
              <a:rPr lang="es-CR" sz="2000" dirty="0"/>
              <a:t>, manipular controles de UI, procesar datos y escribir en bitácoras, tiene claramente 4 responsabilidades</a:t>
            </a:r>
          </a:p>
          <a:p>
            <a:pPr lvl="1"/>
            <a:r>
              <a:rPr lang="es-CR" sz="1800" dirty="0"/>
              <a:t>En MCV los controladores tienden a llenarse de este tipo de funcionalidades</a:t>
            </a:r>
          </a:p>
          <a:p>
            <a:r>
              <a:rPr lang="es-CR" sz="2000" dirty="0"/>
              <a:t>Ejemplos de funcionalidades que deben estar el clases independientes</a:t>
            </a:r>
          </a:p>
          <a:p>
            <a:pPr lvl="1"/>
            <a:r>
              <a:rPr lang="es-CR" sz="1800" dirty="0"/>
              <a:t>Lectura/escritura BD</a:t>
            </a:r>
          </a:p>
          <a:p>
            <a:pPr lvl="1"/>
            <a:r>
              <a:rPr lang="es-CR" sz="1800" dirty="0"/>
              <a:t>Procesamientos de datos leídos de BD o por web </a:t>
            </a:r>
            <a:r>
              <a:rPr lang="es-CR" sz="1800" dirty="0" err="1"/>
              <a:t>service</a:t>
            </a:r>
            <a:endParaRPr lang="es-CR" sz="1800" dirty="0"/>
          </a:p>
          <a:p>
            <a:pPr lvl="1"/>
            <a:r>
              <a:rPr lang="es-CR" sz="1800" dirty="0"/>
              <a:t>Escritura de </a:t>
            </a:r>
            <a:r>
              <a:rPr lang="es-CR" sz="1800" dirty="0" err="1"/>
              <a:t>logs</a:t>
            </a:r>
            <a:endParaRPr lang="es-CR" sz="1800" dirty="0"/>
          </a:p>
          <a:p>
            <a:pPr lvl="1"/>
            <a:r>
              <a:rPr lang="es-CR" sz="1800" dirty="0"/>
              <a:t>Manipulación de controles de UI</a:t>
            </a:r>
          </a:p>
          <a:p>
            <a:pPr lvl="1"/>
            <a:r>
              <a:rPr lang="es-CR" sz="1800" dirty="0"/>
              <a:t>Operaciones relacionadas a un tipo, entidad o control de UI en específico</a:t>
            </a:r>
          </a:p>
          <a:p>
            <a:pPr lvl="2"/>
            <a:r>
              <a:rPr lang="es-CR" sz="1600" dirty="0"/>
              <a:t>Por ejemplo si debemos hacer muchas operaciones con </a:t>
            </a:r>
            <a:r>
              <a:rPr lang="es-CR" sz="1600" dirty="0" err="1"/>
              <a:t>grid</a:t>
            </a:r>
            <a:r>
              <a:rPr lang="es-CR" sz="1600" dirty="0"/>
              <a:t> </a:t>
            </a:r>
            <a:r>
              <a:rPr lang="es-CR" sz="1600" dirty="0" err="1"/>
              <a:t>view</a:t>
            </a:r>
            <a:r>
              <a:rPr lang="es-CR" sz="1600" dirty="0"/>
              <a:t> deberíamos agruparlas en una clase separada</a:t>
            </a:r>
          </a:p>
          <a:p>
            <a:pPr lvl="2"/>
            <a:r>
              <a:rPr lang="es-CR" sz="1600" dirty="0"/>
              <a:t>Igualmente si en ese </a:t>
            </a:r>
            <a:r>
              <a:rPr lang="es-CR" sz="1600" dirty="0" err="1"/>
              <a:t>grid</a:t>
            </a:r>
            <a:r>
              <a:rPr lang="es-CR" sz="1600" dirty="0"/>
              <a:t> procesamos celda por celda, ese procesamiento podría separarse en una clase adicional</a:t>
            </a:r>
          </a:p>
          <a:p>
            <a:pPr lvl="2"/>
            <a:r>
              <a:rPr lang="es-CR" sz="1600" dirty="0"/>
              <a:t>La celda es parte del </a:t>
            </a:r>
            <a:r>
              <a:rPr lang="es-CR" sz="1600" dirty="0" err="1"/>
              <a:t>grid</a:t>
            </a:r>
            <a:r>
              <a:rPr lang="es-CR" sz="1600" dirty="0"/>
              <a:t>, pero las operaciones de </a:t>
            </a:r>
            <a:r>
              <a:rPr lang="es-CR" sz="1600" dirty="0" err="1"/>
              <a:t>grid</a:t>
            </a:r>
            <a:r>
              <a:rPr lang="es-CR" sz="1600" dirty="0"/>
              <a:t> y las de celda son diferentes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1953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Tips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49641" cy="4448514"/>
          </a:xfrm>
        </p:spPr>
        <p:txBody>
          <a:bodyPr>
            <a:noAutofit/>
          </a:bodyPr>
          <a:lstStyle/>
          <a:p>
            <a:r>
              <a:rPr lang="es-CR" sz="2000" dirty="0" err="1"/>
              <a:t>Refactorice</a:t>
            </a:r>
            <a:r>
              <a:rPr lang="es-CR" sz="2000" dirty="0"/>
              <a:t> poco a poco</a:t>
            </a:r>
          </a:p>
          <a:p>
            <a:pPr lvl="1"/>
            <a:r>
              <a:rPr lang="es-CR" sz="1800" dirty="0"/>
              <a:t>Haga un pequeño cambio y compruebe que todo sigue funcionando antes de cambiar algo más</a:t>
            </a:r>
          </a:p>
          <a:p>
            <a:pPr lvl="1"/>
            <a:r>
              <a:rPr lang="es-CR" sz="1800" dirty="0"/>
              <a:t>Así es más fácil encontrar y corregir errores</a:t>
            </a:r>
          </a:p>
          <a:p>
            <a:r>
              <a:rPr lang="es-CR" sz="2000" dirty="0"/>
              <a:t>Asegúrese que el código puede ser leído y entendido por otro ser humano</a:t>
            </a:r>
          </a:p>
          <a:p>
            <a:r>
              <a:rPr lang="es-CR" sz="2000" dirty="0"/>
              <a:t>Haga uso de patrones de diseño para estandarizar y estructurar el código</a:t>
            </a:r>
          </a:p>
          <a:p>
            <a:r>
              <a:rPr lang="es-CR" sz="2000" dirty="0"/>
              <a:t>Un UI puede tener más de una clase para manejar sus eventos, por ejemplo si se divide en menú, barra lateral y contenido, cada una de esas secciones puede tener su propia clase</a:t>
            </a:r>
            <a:endParaRPr lang="en-US" sz="2000" dirty="0"/>
          </a:p>
          <a:p>
            <a:r>
              <a:rPr lang="es-CR" sz="2000" dirty="0"/>
              <a:t>El </a:t>
            </a:r>
            <a:r>
              <a:rPr lang="es-CR" sz="2000" dirty="0" err="1"/>
              <a:t>Code</a:t>
            </a:r>
            <a:r>
              <a:rPr lang="es-CR" sz="2000" dirty="0"/>
              <a:t> </a:t>
            </a:r>
            <a:r>
              <a:rPr lang="es-CR" sz="2000" dirty="0" err="1"/>
              <a:t>Behind</a:t>
            </a:r>
            <a:r>
              <a:rPr lang="es-CR" sz="2000" dirty="0"/>
              <a:t> de un UI solo debería manejar eventos, cualquier otro procesamiento debería delegarlo a otras clases, inclusive la manipulación de ciertos controles complejos</a:t>
            </a:r>
          </a:p>
          <a:p>
            <a:r>
              <a:rPr lang="es-CR" sz="2000" dirty="0"/>
              <a:t>Otra técnica es utilizar las clases parciales de </a:t>
            </a:r>
            <a:r>
              <a:rPr lang="es-CR" sz="2000" dirty="0" err="1"/>
              <a:t>.Net</a:t>
            </a:r>
            <a:r>
              <a:rPr lang="es-CR" sz="2000" dirty="0"/>
              <a:t> para separar una clase en varios archivos y organizar mejor el código</a:t>
            </a:r>
          </a:p>
        </p:txBody>
      </p:sp>
    </p:spTree>
    <p:extLst>
      <p:ext uri="{BB962C8B-B14F-4D97-AF65-F5344CB8AC3E}">
        <p14:creationId xmlns:p14="http://schemas.microsoft.com/office/powerpoint/2010/main" val="2829460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Cuando </a:t>
            </a:r>
            <a:r>
              <a:rPr lang="es-CR" dirty="0" err="1"/>
              <a:t>refactorizar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985739" cy="4267359"/>
          </a:xfrm>
        </p:spPr>
        <p:txBody>
          <a:bodyPr>
            <a:normAutofit fontScale="92500" lnSpcReduction="20000"/>
          </a:bodyPr>
          <a:lstStyle/>
          <a:p>
            <a:r>
              <a:rPr lang="es-CR" sz="2800" dirty="0"/>
              <a:t>Cuando las pruebas unitarias ya están hechas . . .</a:t>
            </a:r>
          </a:p>
          <a:p>
            <a:r>
              <a:rPr lang="es-CR" sz="2800" dirty="0"/>
              <a:t>Cuando se ha estudiado SOLID, TDD y Patrones . . .</a:t>
            </a:r>
          </a:p>
          <a:p>
            <a:r>
              <a:rPr lang="es-CR" sz="2800" dirty="0"/>
              <a:t>Cuando se arregla un defecto</a:t>
            </a:r>
          </a:p>
          <a:p>
            <a:r>
              <a:rPr lang="es-CR" sz="2800" dirty="0"/>
              <a:t>Cuando se hacen revisiones de código</a:t>
            </a:r>
          </a:p>
          <a:p>
            <a:r>
              <a:rPr lang="es-CR" sz="2800" dirty="0"/>
              <a:t>Cuando se agregan nuevas funcionalidades</a:t>
            </a:r>
          </a:p>
          <a:p>
            <a:r>
              <a:rPr lang="es-CR" sz="2800" dirty="0"/>
              <a:t>Cuando se realizan mejoras</a:t>
            </a:r>
          </a:p>
          <a:p>
            <a:r>
              <a:rPr lang="es-CR" sz="2800" dirty="0"/>
              <a:t>Cuando hay código duplicado</a:t>
            </a:r>
          </a:p>
          <a:p>
            <a:r>
              <a:rPr lang="es-CR" sz="2800" dirty="0"/>
              <a:t>Cuando hay métodos o clases muy extensos</a:t>
            </a:r>
          </a:p>
          <a:p>
            <a:r>
              <a:rPr lang="es-CR" sz="2800" dirty="0"/>
              <a:t>Cuando el código no se entiende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114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Cuando </a:t>
            </a:r>
            <a:r>
              <a:rPr lang="es-CR" dirty="0" err="1"/>
              <a:t>refactorizar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235905" cy="4526152"/>
          </a:xfrm>
        </p:spPr>
        <p:txBody>
          <a:bodyPr>
            <a:noAutofit/>
          </a:bodyPr>
          <a:lstStyle/>
          <a:p>
            <a:r>
              <a:rPr lang="es-CR" sz="2400" dirty="0"/>
              <a:t>Cuando se reciben muchos parámetros</a:t>
            </a:r>
          </a:p>
          <a:p>
            <a:r>
              <a:rPr lang="es-CR" sz="2400" dirty="0"/>
              <a:t>Cuando una clase cambia mucho</a:t>
            </a:r>
          </a:p>
          <a:p>
            <a:pPr lvl="1"/>
            <a:r>
              <a:rPr lang="es-CR" sz="2000" dirty="0"/>
              <a:t>Puede que deba rediseñarse utilizando algún patrón que permita extenderla sin modificarla</a:t>
            </a:r>
          </a:p>
          <a:p>
            <a:r>
              <a:rPr lang="es-CR" sz="2400" dirty="0"/>
              <a:t>Cuando se detecta que un cambio afecta a muchas clases (alto acoplamiento)</a:t>
            </a:r>
          </a:p>
          <a:p>
            <a:r>
              <a:rPr lang="es-CR" sz="2400" dirty="0"/>
              <a:t>Cuando un método hace muchos llamados a otra clase</a:t>
            </a:r>
          </a:p>
          <a:p>
            <a:pPr lvl="1"/>
            <a:r>
              <a:rPr lang="es-CR" sz="2000" dirty="0"/>
              <a:t>Se conoce como </a:t>
            </a:r>
            <a:r>
              <a:rPr lang="es-CR" sz="2000" dirty="0" err="1"/>
              <a:t>Feature</a:t>
            </a:r>
            <a:r>
              <a:rPr lang="es-CR" sz="2000" dirty="0"/>
              <a:t> </a:t>
            </a:r>
            <a:r>
              <a:rPr lang="es-CR" sz="2000" dirty="0" err="1"/>
              <a:t>Envy</a:t>
            </a:r>
            <a:r>
              <a:rPr lang="es-CR" sz="2000" dirty="0"/>
              <a:t>, y puede que ese método deba moverse a esa clase</a:t>
            </a:r>
          </a:p>
          <a:p>
            <a:r>
              <a:rPr lang="es-CR" sz="2400" dirty="0"/>
              <a:t>Cuando hay grupos de datos que siempre se envían juntos</a:t>
            </a:r>
          </a:p>
          <a:p>
            <a:pPr lvl="1"/>
            <a:r>
              <a:rPr lang="es-CR" sz="2000" dirty="0"/>
              <a:t>Si constantemente observamos que hay dos clases que siempre se trabajan juntas, se pueden encapsular en una clase que describa mejor su relación</a:t>
            </a:r>
          </a:p>
        </p:txBody>
      </p:sp>
    </p:spTree>
    <p:extLst>
      <p:ext uri="{BB962C8B-B14F-4D97-AF65-F5344CB8AC3E}">
        <p14:creationId xmlns:p14="http://schemas.microsoft.com/office/powerpoint/2010/main" val="392810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Cuando </a:t>
            </a:r>
            <a:r>
              <a:rPr lang="es-CR" dirty="0" err="1"/>
              <a:t>refactorizar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959859" cy="4301865"/>
          </a:xfrm>
        </p:spPr>
        <p:txBody>
          <a:bodyPr>
            <a:normAutofit fontScale="85000" lnSpcReduction="10000"/>
          </a:bodyPr>
          <a:lstStyle/>
          <a:p>
            <a:r>
              <a:rPr lang="es-CR" sz="2800" dirty="0"/>
              <a:t>Cuando se utiliza la cláusula </a:t>
            </a:r>
            <a:r>
              <a:rPr lang="es-CR" sz="2800" dirty="0" err="1"/>
              <a:t>Switch</a:t>
            </a:r>
            <a:endParaRPr lang="es-CR" sz="2800" dirty="0"/>
          </a:p>
          <a:p>
            <a:pPr lvl="1"/>
            <a:r>
              <a:rPr lang="es-CR" sz="2400" dirty="0"/>
              <a:t>Se recomienda usar patrones y polimorfismo en lugar de </a:t>
            </a:r>
            <a:r>
              <a:rPr lang="es-CR" sz="2400" dirty="0" err="1"/>
              <a:t>Switch</a:t>
            </a:r>
            <a:endParaRPr lang="es-CR" sz="2400" dirty="0"/>
          </a:p>
          <a:p>
            <a:r>
              <a:rPr lang="es-CR" sz="2400" dirty="0"/>
              <a:t>Cuando se agregó algo por especulación</a:t>
            </a:r>
          </a:p>
          <a:p>
            <a:pPr lvl="1"/>
            <a:r>
              <a:rPr lang="es-CR" sz="2400" dirty="0"/>
              <a:t>Es un error común agregar cosas “Pos si llegara a cambiar” o “Por si llegaran a solicitarlo”</a:t>
            </a:r>
          </a:p>
          <a:p>
            <a:pPr lvl="1"/>
            <a:r>
              <a:rPr lang="es-CR" sz="2400" dirty="0"/>
              <a:t>No hay que agregar código que no se vaya a utilizar, de hecho cuando se detecte que un método o propiedad nunca se usan, deben borrarse</a:t>
            </a:r>
          </a:p>
          <a:p>
            <a:r>
              <a:rPr lang="es-CR" sz="2400" dirty="0"/>
              <a:t>Cuando hay variables temporales</a:t>
            </a:r>
          </a:p>
          <a:p>
            <a:pPr lvl="1"/>
            <a:r>
              <a:rPr lang="es-CR" sz="2400" dirty="0"/>
              <a:t>Variables de clase que se usan solo en un método y que bien podrían ser parámetros</a:t>
            </a:r>
          </a:p>
          <a:p>
            <a:r>
              <a:rPr lang="es-CR" sz="2600" dirty="0"/>
              <a:t>Cuando hay valores “quemados” en el código</a:t>
            </a:r>
          </a:p>
          <a:p>
            <a:pPr lvl="1"/>
            <a:r>
              <a:rPr lang="es-CR" sz="2400" dirty="0"/>
              <a:t>Se deben cambiar por constantes, enumerados, propiedades de solo lectura o un </a:t>
            </a:r>
            <a:r>
              <a:rPr lang="es-CR" sz="2400" dirty="0" err="1"/>
              <a:t>app.config</a:t>
            </a:r>
            <a:endParaRPr lang="es-CR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8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TDD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06508" cy="4344997"/>
          </a:xfrm>
        </p:spPr>
        <p:txBody>
          <a:bodyPr>
            <a:normAutofit/>
          </a:bodyPr>
          <a:lstStyle/>
          <a:p>
            <a:r>
              <a:rPr lang="es-CR" sz="2400" dirty="0"/>
              <a:t>TDD significa Test </a:t>
            </a:r>
            <a:r>
              <a:rPr lang="es-CR" sz="2400" dirty="0" err="1"/>
              <a:t>Driven</a:t>
            </a:r>
            <a:r>
              <a:rPr lang="es-CR" sz="2400" dirty="0"/>
              <a:t> </a:t>
            </a:r>
            <a:r>
              <a:rPr lang="es-CR" sz="2400" dirty="0" err="1"/>
              <a:t>Development</a:t>
            </a:r>
            <a:r>
              <a:rPr lang="es-CR" sz="2400" dirty="0"/>
              <a:t> (desarrollo dirigido por pruebas)</a:t>
            </a:r>
          </a:p>
          <a:p>
            <a:pPr lvl="1"/>
            <a:r>
              <a:rPr lang="es-CR" sz="2000" dirty="0"/>
              <a:t>Comúnmente se </a:t>
            </a:r>
            <a:r>
              <a:rPr lang="es-CR" sz="2000" dirty="0" err="1"/>
              <a:t>pienza</a:t>
            </a:r>
            <a:r>
              <a:rPr lang="es-CR" sz="2000" dirty="0"/>
              <a:t> que en TDD primero se hacen las pruebas unitarias y luego se implementa el código, pero realmente esa es la definición de TFD (test </a:t>
            </a:r>
            <a:r>
              <a:rPr lang="es-CR" sz="2000" dirty="0" err="1"/>
              <a:t>first</a:t>
            </a:r>
            <a:r>
              <a:rPr lang="es-CR" sz="2000" dirty="0"/>
              <a:t> </a:t>
            </a:r>
            <a:r>
              <a:rPr lang="es-CR" sz="2000" dirty="0" err="1"/>
              <a:t>development</a:t>
            </a:r>
            <a:r>
              <a:rPr lang="es-CR" sz="2000" dirty="0"/>
              <a:t>)</a:t>
            </a:r>
          </a:p>
          <a:p>
            <a:r>
              <a:rPr lang="es-CR" sz="2400" dirty="0"/>
              <a:t>TDD realmente significa que antes de desarrollar, debemos crear pruebas enfocadas en cumplir los objetivos de las historias de usuario</a:t>
            </a:r>
          </a:p>
          <a:p>
            <a:r>
              <a:rPr lang="es-CR" sz="2400" dirty="0"/>
              <a:t>Recientemente el termino ha evolucionado al punto que algunos lo llaman mas bien Test </a:t>
            </a:r>
            <a:r>
              <a:rPr lang="es-CR" sz="2400" dirty="0" err="1"/>
              <a:t>Driven</a:t>
            </a:r>
            <a:r>
              <a:rPr lang="es-CR" sz="2400" dirty="0"/>
              <a:t> </a:t>
            </a:r>
            <a:r>
              <a:rPr lang="es-CR" sz="2400" dirty="0" err="1"/>
              <a:t>Design</a:t>
            </a:r>
            <a:r>
              <a:rPr lang="es-CR" sz="2400" dirty="0"/>
              <a:t> (diseño dirigido por pruebas)</a:t>
            </a:r>
          </a:p>
          <a:p>
            <a:r>
              <a:rPr lang="es-CR" sz="2400" dirty="0"/>
              <a:t>TDD ayuda a escribir código fuente más seguro, robusto y </a:t>
            </a:r>
            <a:r>
              <a:rPr lang="es-CR" sz="2400" dirty="0" err="1"/>
              <a:t>mantenible</a:t>
            </a:r>
            <a:endParaRPr lang="es-CR" sz="2400" dirty="0"/>
          </a:p>
          <a:p>
            <a:r>
              <a:rPr lang="es-CR" sz="2400" dirty="0"/>
              <a:t>Esta fuertemente ligado a realizar refactorizaciones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2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Código inicial: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95" y="1937808"/>
            <a:ext cx="8258175" cy="405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354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Refactorizado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5" y="1337733"/>
            <a:ext cx="8277225" cy="522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504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El resultado final parece mas extenso, pero tiene varias ventajas</a:t>
            </a:r>
          </a:p>
          <a:p>
            <a:pPr lvl="1"/>
            <a:r>
              <a:rPr lang="es-CR" dirty="0"/>
              <a:t>El código es auto explicativo, ahora se entiende claramente la secuencia de pasos para calcular el total</a:t>
            </a:r>
          </a:p>
          <a:p>
            <a:pPr lvl="1"/>
            <a:r>
              <a:rPr lang="es-CR" dirty="0"/>
              <a:t>Las funciones pequeñas son más fáciles de entender y de dar mantenimiento, en caso de error hay que leer poco para encontrar que está mal</a:t>
            </a:r>
          </a:p>
          <a:p>
            <a:pPr lvl="1"/>
            <a:r>
              <a:rPr lang="es-CR" dirty="0"/>
              <a:t>Los métodos creados se pueden reutilizar</a:t>
            </a:r>
          </a:p>
          <a:p>
            <a:pPr lvl="2"/>
            <a:r>
              <a:rPr lang="es-CR" dirty="0"/>
              <a:t>Si se quisiera crear un método similar a </a:t>
            </a:r>
            <a:r>
              <a:rPr lang="es-CR" dirty="0" err="1"/>
              <a:t>CalculeTotal</a:t>
            </a:r>
            <a:r>
              <a:rPr lang="es-CR" dirty="0"/>
              <a:t>, se reutilizan los métodos y se evita la duplicidad de código</a:t>
            </a:r>
          </a:p>
          <a:p>
            <a:pPr lvl="1"/>
            <a:r>
              <a:rPr lang="es-CR" dirty="0"/>
              <a:t>El uso de </a:t>
            </a:r>
            <a:r>
              <a:rPr lang="es-CR" dirty="0" err="1"/>
              <a:t>enums</a:t>
            </a:r>
            <a:r>
              <a:rPr lang="es-CR" dirty="0"/>
              <a:t> facilita la compresión del código</a:t>
            </a:r>
          </a:p>
          <a:p>
            <a:pPr lvl="1"/>
            <a:r>
              <a:rPr lang="es-CR" dirty="0"/>
              <a:t>Se delega el acceso a BD a una clase repositorio</a:t>
            </a:r>
          </a:p>
          <a:p>
            <a:pPr lvl="1"/>
            <a:r>
              <a:rPr lang="es-CR" dirty="0"/>
              <a:t>Las clases y métodos ahora tienen una sola responsabilidad </a:t>
            </a:r>
          </a:p>
          <a:p>
            <a:r>
              <a:rPr lang="es-CR" dirty="0"/>
              <a:t>El ejemplo aun puede </a:t>
            </a:r>
            <a:r>
              <a:rPr lang="es-CR" dirty="0" err="1"/>
              <a:t>refactorizarce</a:t>
            </a:r>
            <a:r>
              <a:rPr lang="es-CR" dirty="0"/>
              <a:t> más, la refactorización es un proceso iterativo, pero debe efectuarse en pequeños pasos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960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Referencias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685800" y="4343399"/>
            <a:ext cx="11506200" cy="235932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https://msdn.microsoft.com/en-us/library/aa730844(v=vs.80).aspx</a:t>
            </a:r>
          </a:p>
          <a:p>
            <a:r>
              <a:rPr lang="en-US" dirty="0">
                <a:hlinkClick r:id="rId2"/>
              </a:rPr>
              <a:t>https://www.paradigmadigital.com/dev/tdd-como-metodologia-de-diseno-de-software/</a:t>
            </a:r>
            <a:endParaRPr lang="en-US" dirty="0"/>
          </a:p>
          <a:p>
            <a:r>
              <a:rPr lang="en-US" dirty="0">
                <a:hlinkClick r:id="rId3"/>
              </a:rPr>
              <a:t>https://www.paradigmadigital.com/techbiz/tdd-una-metodologia-gobernarlos-todos/?utm_source=Site&amp;utm_campaign=Related_Posts_Right&amp;utm_medium=Blog</a:t>
            </a:r>
            <a:endParaRPr lang="en-US" dirty="0"/>
          </a:p>
          <a:p>
            <a:r>
              <a:rPr lang="en-US" dirty="0">
                <a:hlinkClick r:id="rId4"/>
              </a:rPr>
              <a:t>http://agiledata.org/essays/tdd.html#Misconceptions</a:t>
            </a:r>
            <a:endParaRPr lang="en-US" dirty="0"/>
          </a:p>
          <a:p>
            <a:r>
              <a:rPr lang="en-US" dirty="0">
                <a:hlinkClick r:id="rId5"/>
              </a:rPr>
              <a:t>http://www.monografias.com/trabajos108/principios-diseno-software-agiles/principios-diseno-software-agiles2.shtml</a:t>
            </a:r>
            <a:endParaRPr lang="en-US" dirty="0"/>
          </a:p>
          <a:p>
            <a:r>
              <a:rPr lang="en-US" dirty="0">
                <a:hlinkClick r:id="rId6"/>
              </a:rPr>
              <a:t>https://www.genbetadev.com/paradigmas-de-programacion/breve-repaso-de-la-programacion-orientada-a-objetos-con-c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6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TDD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06508" cy="4379503"/>
          </a:xfrm>
        </p:spPr>
        <p:txBody>
          <a:bodyPr>
            <a:normAutofit lnSpcReduction="10000"/>
          </a:bodyPr>
          <a:lstStyle/>
          <a:p>
            <a:r>
              <a:rPr lang="es-CR" dirty="0"/>
              <a:t>TDD fue creado por Kent Beck quien lo define como el siguiente proceso</a:t>
            </a:r>
          </a:p>
          <a:p>
            <a:pPr lvl="1"/>
            <a:r>
              <a:rPr lang="es-CR" dirty="0"/>
              <a:t>Al desarrollar una historia se escoge su criterio de aceptación más simple</a:t>
            </a:r>
          </a:p>
          <a:p>
            <a:pPr lvl="1"/>
            <a:r>
              <a:rPr lang="es-CR" dirty="0"/>
              <a:t>Se crean pruebas unitarias para el criterio de aceptación y se comprueba que fallen</a:t>
            </a:r>
          </a:p>
          <a:p>
            <a:pPr lvl="1"/>
            <a:r>
              <a:rPr lang="es-CR" dirty="0"/>
              <a:t>Se escribe el código que hace pasar las pruebas</a:t>
            </a:r>
          </a:p>
          <a:p>
            <a:pPr lvl="1"/>
            <a:r>
              <a:rPr lang="es-CR" dirty="0"/>
              <a:t>Se ejecutan nuevamente las pruebas para verificar que el código funciona</a:t>
            </a:r>
          </a:p>
          <a:p>
            <a:pPr lvl="1"/>
            <a:r>
              <a:rPr lang="es-CR" dirty="0"/>
              <a:t>Se </a:t>
            </a:r>
            <a:r>
              <a:rPr lang="es-CR" dirty="0" err="1"/>
              <a:t>refactoriza</a:t>
            </a:r>
            <a:r>
              <a:rPr lang="es-CR" dirty="0"/>
              <a:t> el código</a:t>
            </a:r>
          </a:p>
          <a:p>
            <a:pPr lvl="1"/>
            <a:r>
              <a:rPr lang="es-CR" dirty="0"/>
              <a:t>Se vuelven a ejecutar las pruebas para verificar que el código sigue funcionando</a:t>
            </a:r>
          </a:p>
          <a:p>
            <a:pPr lvl="1"/>
            <a:r>
              <a:rPr lang="es-CR" dirty="0"/>
              <a:t>Volvemos al primer paso y escogemos otro criterio de aceptación, el ciclo se repite</a:t>
            </a:r>
          </a:p>
          <a:p>
            <a:r>
              <a:rPr lang="es-CR" dirty="0"/>
              <a:t>Este ciclo se le conoce como rojo, verde </a:t>
            </a:r>
            <a:r>
              <a:rPr lang="es-CR" dirty="0" err="1"/>
              <a:t>refactorizar</a:t>
            </a:r>
            <a:endParaRPr lang="es-CR" dirty="0"/>
          </a:p>
          <a:p>
            <a:pPr lvl="1"/>
            <a:r>
              <a:rPr lang="es-CR" dirty="0"/>
              <a:t>Al inicio las pruebas fallan y están marcadas de color rojo</a:t>
            </a:r>
          </a:p>
          <a:p>
            <a:pPr lvl="1"/>
            <a:r>
              <a:rPr lang="es-CR" dirty="0"/>
              <a:t>Luego se implementa el código y pasan a color verde</a:t>
            </a:r>
          </a:p>
          <a:p>
            <a:pPr lvl="1"/>
            <a:r>
              <a:rPr lang="es-CR" dirty="0"/>
              <a:t>Luego se </a:t>
            </a:r>
            <a:r>
              <a:rPr lang="es-CR" dirty="0" err="1"/>
              <a:t>refacoriza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229" y="1049047"/>
            <a:ext cx="2838091" cy="547252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570" y="5101282"/>
            <a:ext cx="1851804" cy="142028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984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TDD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072003" cy="4370876"/>
          </a:xfrm>
        </p:spPr>
        <p:txBody>
          <a:bodyPr>
            <a:normAutofit/>
          </a:bodyPr>
          <a:lstStyle/>
          <a:p>
            <a:r>
              <a:rPr lang="es-CR" sz="2800" dirty="0"/>
              <a:t>Hay dos niveles de TDD</a:t>
            </a:r>
          </a:p>
          <a:p>
            <a:pPr lvl="1"/>
            <a:r>
              <a:rPr lang="es-CR" sz="2400" dirty="0" err="1"/>
              <a:t>Aceptance</a:t>
            </a:r>
            <a:r>
              <a:rPr lang="es-CR" sz="2400" dirty="0"/>
              <a:t> TDD (ATDD): </a:t>
            </a:r>
          </a:p>
          <a:p>
            <a:pPr lvl="2"/>
            <a:r>
              <a:rPr lang="es-CR" sz="2000" dirty="0"/>
              <a:t>Se escribe una sola prueba de aceptación y luego el código que la satisface</a:t>
            </a:r>
          </a:p>
          <a:p>
            <a:pPr lvl="2"/>
            <a:r>
              <a:rPr lang="es-CR" sz="2000" dirty="0"/>
              <a:t>ATDD también se conoce como BDD (</a:t>
            </a:r>
            <a:r>
              <a:rPr lang="es-CR" sz="2000" dirty="0" err="1"/>
              <a:t>Behavior</a:t>
            </a:r>
            <a:r>
              <a:rPr lang="es-CR" sz="2000" dirty="0"/>
              <a:t> </a:t>
            </a:r>
            <a:r>
              <a:rPr lang="es-CR" sz="2000" dirty="0" err="1"/>
              <a:t>driven</a:t>
            </a:r>
            <a:r>
              <a:rPr lang="es-CR" sz="2000" dirty="0"/>
              <a:t> </a:t>
            </a:r>
            <a:r>
              <a:rPr lang="es-CR" sz="2000" dirty="0" err="1"/>
              <a:t>development</a:t>
            </a:r>
            <a:r>
              <a:rPr lang="es-CR" sz="2000" dirty="0"/>
              <a:t>)</a:t>
            </a:r>
          </a:p>
          <a:p>
            <a:pPr lvl="2"/>
            <a:r>
              <a:rPr lang="es-CR" sz="2000" dirty="0"/>
              <a:t>Su objetivo es describir requerimientos ejecutables detallados</a:t>
            </a:r>
          </a:p>
          <a:p>
            <a:pPr lvl="1"/>
            <a:r>
              <a:rPr lang="es-CR" sz="2400" dirty="0" err="1"/>
              <a:t>Developer</a:t>
            </a:r>
            <a:r>
              <a:rPr lang="es-CR" sz="2400" dirty="0"/>
              <a:t> TDD (o solo TDD):</a:t>
            </a:r>
          </a:p>
          <a:p>
            <a:pPr lvl="2"/>
            <a:r>
              <a:rPr lang="es-CR" sz="2000" dirty="0"/>
              <a:t>Se escribe una prueba unitaria y luego el código para hacer que la prueba pase</a:t>
            </a:r>
          </a:p>
          <a:p>
            <a:pPr lvl="2"/>
            <a:r>
              <a:rPr lang="es-CR" sz="2000" dirty="0"/>
              <a:t>El objetivo es crear un diseño ejecutable detallado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45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22" y="320185"/>
            <a:ext cx="7673182" cy="62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1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Aspectos a considerar sobre TDD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/>
              <a:t>Para que TDD funcione debe emplearse desde el inicio de un proyecto, antes de escribir una sola línea de código</a:t>
            </a:r>
          </a:p>
          <a:p>
            <a:r>
              <a:rPr lang="es-CR" dirty="0"/>
              <a:t>Como el nombre lo indica, es una forma de diseño/desarrollo que debe guiar al proyecto </a:t>
            </a:r>
          </a:p>
          <a:p>
            <a:r>
              <a:rPr lang="es-CR" dirty="0"/>
              <a:t>Se requiere tener bien definidos los requisitos de la funcionalidad a realizar</a:t>
            </a:r>
          </a:p>
          <a:p>
            <a:r>
              <a:rPr lang="es-CR" dirty="0"/>
              <a:t>Los criterios de aceptación deben estar bien definidos y contemplar casos de éxito y error (tantos como sea posible)</a:t>
            </a:r>
          </a:p>
          <a:p>
            <a:r>
              <a:rPr lang="es-CR" dirty="0"/>
              <a:t>El código a desarrollar debe estar aislado de sus dependencias, la prueba debe basarse en abstracciones</a:t>
            </a:r>
          </a:p>
          <a:p>
            <a:r>
              <a:rPr lang="es-CR" dirty="0"/>
              <a:t>TDD se basa en los principios de SOLID, por lo que si estos no se aplican o no se dominan, puede que no se logre que el código sea robusto y </a:t>
            </a:r>
            <a:r>
              <a:rPr lang="es-CR" dirty="0" err="1"/>
              <a:t>mantenible</a:t>
            </a:r>
            <a:endParaRPr lang="es-CR" dirty="0"/>
          </a:p>
          <a:p>
            <a:r>
              <a:rPr lang="es-CR" dirty="0"/>
              <a:t>TDD requiere de un cambió de mentalidad en los desarrolladores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88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Refactorización</a:t>
            </a:r>
            <a:endParaRPr lang="en-U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R" dirty="0"/>
              <a:t>Yo </a:t>
            </a:r>
            <a:r>
              <a:rPr lang="es-CR" dirty="0" err="1"/>
              <a:t>refacrotizo</a:t>
            </a:r>
            <a:endParaRPr lang="es-CR" dirty="0"/>
          </a:p>
          <a:p>
            <a:r>
              <a:rPr lang="es-CR" dirty="0"/>
              <a:t>Tu </a:t>
            </a:r>
            <a:r>
              <a:rPr lang="es-CR" dirty="0" err="1"/>
              <a:t>refactorizas</a:t>
            </a:r>
            <a:endParaRPr lang="es-CR" dirty="0"/>
          </a:p>
          <a:p>
            <a:r>
              <a:rPr lang="es-CR" dirty="0"/>
              <a:t>Ellos </a:t>
            </a:r>
            <a:r>
              <a:rPr lang="es-CR" dirty="0" err="1"/>
              <a:t>refactorizan</a:t>
            </a:r>
            <a:endParaRPr lang="es-CR" dirty="0"/>
          </a:p>
          <a:p>
            <a:r>
              <a:rPr lang="es-CR" dirty="0"/>
              <a:t>Vosotros </a:t>
            </a:r>
            <a:r>
              <a:rPr lang="es-CR" dirty="0" err="1"/>
              <a:t>refactorizais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1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Refactorización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054750" cy="4284612"/>
          </a:xfrm>
        </p:spPr>
        <p:txBody>
          <a:bodyPr>
            <a:normAutofit fontScale="92500"/>
          </a:bodyPr>
          <a:lstStyle/>
          <a:p>
            <a:r>
              <a:rPr lang="es-CR" sz="2200" dirty="0"/>
              <a:t>La refactorización consiste en modificar código de manera que se eliminen redundancias, malas prácticas y todo aquello que pueda afectar su mantenimiento; sin alterar su funcionalidad</a:t>
            </a:r>
          </a:p>
          <a:p>
            <a:r>
              <a:rPr lang="es-CR" sz="2200" dirty="0"/>
              <a:t>Es un proceso iterativo, el código no queda perfecto a la primera</a:t>
            </a:r>
          </a:p>
          <a:p>
            <a:r>
              <a:rPr lang="es-CR" sz="2200" dirty="0"/>
              <a:t>Antes de </a:t>
            </a:r>
            <a:r>
              <a:rPr lang="es-CR" sz="2200" dirty="0" err="1"/>
              <a:t>refactorizar</a:t>
            </a:r>
            <a:r>
              <a:rPr lang="es-CR" sz="2200" dirty="0"/>
              <a:t> hay que recordar que ya deben existir las pruebas unitarias</a:t>
            </a:r>
          </a:p>
          <a:p>
            <a:r>
              <a:rPr lang="es-CR" sz="2200" dirty="0"/>
              <a:t>Recordemos la frase: Si algo funciona, no lo toques!</a:t>
            </a:r>
          </a:p>
          <a:p>
            <a:r>
              <a:rPr lang="es-CR" sz="2200" dirty="0"/>
              <a:t>Cada modificación corre el riesgo de introducir errores en el código por lo que si no hay pruebas unitarias, o estas no son suficientes, puede que el cambio no sea favorable</a:t>
            </a:r>
          </a:p>
          <a:p>
            <a:r>
              <a:rPr lang="es-CR" sz="2200" dirty="0"/>
              <a:t>Una refactorización mal hecha puede costar días de esfuerzo en detectar y corregir lo que falló</a:t>
            </a:r>
          </a:p>
          <a:p>
            <a:r>
              <a:rPr lang="es-CR" sz="2200" dirty="0"/>
              <a:t>TDD y </a:t>
            </a:r>
            <a:r>
              <a:rPr lang="es-CR" sz="2200" dirty="0" err="1"/>
              <a:t>refactoring</a:t>
            </a:r>
            <a:r>
              <a:rPr lang="es-CR" sz="2200" dirty="0"/>
              <a:t> requieren emplear los principios de SOLID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8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 de Responsabilidad única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639019"/>
            <a:ext cx="11149641" cy="4856672"/>
          </a:xfrm>
        </p:spPr>
        <p:txBody>
          <a:bodyPr/>
          <a:lstStyle/>
          <a:p>
            <a:r>
              <a:rPr lang="es-CR" dirty="0"/>
              <a:t>Las clases y funciones deben tener una responsabilidad única (primer principio de SOLID)</a:t>
            </a:r>
          </a:p>
          <a:p>
            <a:r>
              <a:rPr lang="es-CR" dirty="0"/>
              <a:t>Se deben eliminar de las clases las propiedades y métodos que no le correspondan o no utilicen</a:t>
            </a:r>
          </a:p>
          <a:p>
            <a:r>
              <a:rPr lang="es-CR" dirty="0"/>
              <a:t>Si una clase tiene demasiados métodos, puede que también tenga mas de una responsabilidad y deba separarse en dos o mas clases</a:t>
            </a:r>
          </a:p>
          <a:p>
            <a:r>
              <a:rPr lang="es-CR" dirty="0"/>
              <a:t>Igualmente si un método es muy extenso, debe separarse en dos o mas métodos</a:t>
            </a:r>
          </a:p>
          <a:p>
            <a:r>
              <a:rPr lang="es-CR" dirty="0"/>
              <a:t>Formas de separar métodos</a:t>
            </a:r>
          </a:p>
          <a:p>
            <a:pPr lvl="1"/>
            <a:r>
              <a:rPr lang="es-CR" dirty="0"/>
              <a:t>Se puede encapsular en un método aparte el cuerpo de los bloques </a:t>
            </a:r>
            <a:r>
              <a:rPr lang="es-CR" i="1" dirty="0"/>
              <a:t>IF, Try, </a:t>
            </a:r>
            <a:r>
              <a:rPr lang="es-CR" i="1" dirty="0" err="1"/>
              <a:t>For</a:t>
            </a:r>
            <a:endParaRPr lang="es-CR" i="1" dirty="0"/>
          </a:p>
          <a:p>
            <a:pPr lvl="1"/>
            <a:r>
              <a:rPr lang="es-CR" dirty="0"/>
              <a:t>El manejo de excepciones y escritura de </a:t>
            </a:r>
            <a:r>
              <a:rPr lang="es-CR" i="1" dirty="0" err="1"/>
              <a:t>logs</a:t>
            </a:r>
            <a:r>
              <a:rPr lang="es-CR" dirty="0"/>
              <a:t> deben ir en clases separadas</a:t>
            </a:r>
          </a:p>
          <a:p>
            <a:pPr lvl="1"/>
            <a:r>
              <a:rPr lang="es-CR" dirty="0"/>
              <a:t>Cualquier código que se repita en dos o mas métodos debe separarse </a:t>
            </a:r>
          </a:p>
          <a:p>
            <a:pPr lvl="1"/>
            <a:r>
              <a:rPr lang="es-CR" dirty="0"/>
              <a:t>Cuando una línea es muy extensa, probablemente deba moverse a otro método </a:t>
            </a:r>
            <a:r>
              <a:rPr lang="en-US" dirty="0"/>
              <a:t>y</a:t>
            </a:r>
            <a:r>
              <a:rPr lang="es-CR" dirty="0"/>
              <a:t> descomponerse en varias líneas</a:t>
            </a:r>
          </a:p>
          <a:p>
            <a:pPr lvl="2"/>
            <a:r>
              <a:rPr lang="es-CR" dirty="0"/>
              <a:t>En .NET las expresiones lambda suelen ser largas, pero pueden descomponerse en varias líneas sin afectar el rendimiento</a:t>
            </a:r>
          </a:p>
          <a:p>
            <a:pPr lvl="1"/>
            <a:r>
              <a:rPr lang="es-CR" dirty="0"/>
              <a:t>Si un método recibe muchos parámetros igualmente puede descomponerse, los parámetros se puede agrupar en una o dos clases, siempre que haya relación entre ellos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5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5582</TotalTime>
  <Words>2143</Words>
  <Application>Microsoft Office PowerPoint</Application>
  <PresentationFormat>Panorámica</PresentationFormat>
  <Paragraphs>174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Celestial</vt:lpstr>
      <vt:lpstr>TDD y Refactoring</vt:lpstr>
      <vt:lpstr>TDD</vt:lpstr>
      <vt:lpstr>TDD</vt:lpstr>
      <vt:lpstr>TDD</vt:lpstr>
      <vt:lpstr>Presentación de PowerPoint</vt:lpstr>
      <vt:lpstr>Aspectos a considerar sobre TDD</vt:lpstr>
      <vt:lpstr>Refactorización</vt:lpstr>
      <vt:lpstr>Refactorización</vt:lpstr>
      <vt:lpstr>Principio de Responsabilidad única</vt:lpstr>
      <vt:lpstr>Principio de abierto cerrado</vt:lpstr>
      <vt:lpstr>Principio de sustitución de Liskov</vt:lpstr>
      <vt:lpstr>Principio de segregación de la interfaz </vt:lpstr>
      <vt:lpstr>Principio de inversión de dependencias</vt:lpstr>
      <vt:lpstr>Como saber si un método tiene más de una responsabilidad?</vt:lpstr>
      <vt:lpstr>Como saber si una clase tiene más de una responsabilidad</vt:lpstr>
      <vt:lpstr>Tips</vt:lpstr>
      <vt:lpstr>Cuando refactorizar</vt:lpstr>
      <vt:lpstr>Cuando refactorizar</vt:lpstr>
      <vt:lpstr>Cuando refactorizar</vt:lpstr>
      <vt:lpstr>Ejemplo</vt:lpstr>
      <vt:lpstr>Ejemplo</vt:lpstr>
      <vt:lpstr>Ejemplo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y Reactoring</dc:title>
  <dc:creator>Oscar Rivera Salazar</dc:creator>
  <cp:lastModifiedBy>Oscar Rivera Salazar</cp:lastModifiedBy>
  <cp:revision>68</cp:revision>
  <dcterms:created xsi:type="dcterms:W3CDTF">2017-11-03T19:44:50Z</dcterms:created>
  <dcterms:modified xsi:type="dcterms:W3CDTF">2018-02-22T21:08:04Z</dcterms:modified>
</cp:coreProperties>
</file>