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64" r:id="rId5"/>
    <p:sldId id="258" r:id="rId6"/>
    <p:sldId id="267" r:id="rId7"/>
    <p:sldId id="259" r:id="rId8"/>
    <p:sldId id="268" r:id="rId9"/>
    <p:sldId id="261" r:id="rId10"/>
    <p:sldId id="266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advice.com/2015/04/15/referenceinformation/summary-of-user-stories-the-three-cs-and-invest/" TargetMode="External"/><Relationship Id="rId2" Type="http://schemas.openxmlformats.org/officeDocument/2006/relationships/hyperlink" Target="http://agileforall.com/new-to-agile-remember-a-user-story-is-more-than-a-ca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erchick.com/agile-vs-lean-yeah-yeah-whats-the-difference/" TargetMode="External"/><Relationship Id="rId5" Type="http://schemas.openxmlformats.org/officeDocument/2006/relationships/hyperlink" Target="http://www.javiergarzas.com/2014/01/estimacion-agil-scrum.html" TargetMode="External"/><Relationship Id="rId4" Type="http://schemas.openxmlformats.org/officeDocument/2006/relationships/hyperlink" Target="https://www.scrumalliance.org/community/articles/2013/august/caracteristicas-de-una-buena-historia-de-usuar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0113" y="1298448"/>
            <a:ext cx="8410755" cy="3255264"/>
          </a:xfrm>
        </p:spPr>
        <p:txBody>
          <a:bodyPr/>
          <a:lstStyle/>
          <a:p>
            <a:r>
              <a:rPr lang="es-CR" dirty="0" smtClean="0"/>
              <a:t>Técnicas y Herramientas de Scrum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Burn</a:t>
            </a:r>
            <a:r>
              <a:rPr lang="es-CR" dirty="0" smtClean="0"/>
              <a:t> Down </a:t>
            </a:r>
            <a:r>
              <a:rPr lang="es-CR" dirty="0"/>
              <a:t>Chart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024" y="1343215"/>
            <a:ext cx="75819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23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Disponibilidad del equipo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864108"/>
            <a:ext cx="7957547" cy="5120640"/>
          </a:xfrm>
        </p:spPr>
        <p:txBody>
          <a:bodyPr/>
          <a:lstStyle/>
          <a:p>
            <a:r>
              <a:rPr lang="es-CR" dirty="0" smtClean="0"/>
              <a:t>Es la suma de las horas dedicadas por cada miembro del equipo de desarrollo al proyecto</a:t>
            </a:r>
          </a:p>
          <a:p>
            <a:r>
              <a:rPr lang="es-CR" dirty="0" smtClean="0"/>
              <a:t>La suma de las horas de las tareas para la iteración no debe ser mayor a la disponibilidad del equipo</a:t>
            </a:r>
          </a:p>
          <a:p>
            <a:r>
              <a:rPr lang="es-CR" dirty="0" smtClean="0"/>
              <a:t>Las horas de las tareas tampoco deben ser iguales a las de la disponibilidad, se debe usar cierto margen de </a:t>
            </a:r>
            <a:r>
              <a:rPr lang="es-CR" dirty="0" smtClean="0"/>
              <a:t>seguridad</a:t>
            </a:r>
            <a:endParaRPr lang="es-CR" dirty="0" smtClean="0"/>
          </a:p>
          <a:p>
            <a:r>
              <a:rPr lang="es-CR" dirty="0" smtClean="0"/>
              <a:t>Por ejemplo, el tiempo productivo real de equipo es el 75% u 80% de su disponibilidad</a:t>
            </a:r>
          </a:p>
          <a:p>
            <a:r>
              <a:rPr lang="es-CR" dirty="0" smtClean="0"/>
              <a:t>Si las horas de las tareas exceden el tiempo productivo estimado, significa que no hay suficiente tiempo para completar las historias durante la iteración y se debe quitar o cambiar alguna historia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9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Velocidad del equipo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864108"/>
            <a:ext cx="7923041" cy="5120640"/>
          </a:xfrm>
        </p:spPr>
        <p:txBody>
          <a:bodyPr/>
          <a:lstStyle/>
          <a:p>
            <a:r>
              <a:rPr lang="es-CR" dirty="0" smtClean="0"/>
              <a:t>La suma del puntaje asignado a las historias de la iteración representa el esfuerzo total de la iteración</a:t>
            </a:r>
          </a:p>
          <a:p>
            <a:r>
              <a:rPr lang="es-CR" dirty="0" smtClean="0"/>
              <a:t>Si el equipo logra completar con éxito una iteración, para la siguiente se podría tratar de aumentar el esfuerzo total, es decir, agregar mas historias</a:t>
            </a:r>
          </a:p>
          <a:p>
            <a:r>
              <a:rPr lang="es-CR" dirty="0" smtClean="0"/>
              <a:t>Si el equipo no logra completar con éxito la iteración, para la siguiente se debe disminuir el esfuerzo</a:t>
            </a:r>
          </a:p>
          <a:p>
            <a:r>
              <a:rPr lang="es-CR" dirty="0" smtClean="0"/>
              <a:t>Este proceso permite obtener la velocidad promedio del equipo, es decir, el esfuerzo promedio que desarrollan con éxito en una iteración</a:t>
            </a:r>
          </a:p>
          <a:p>
            <a:r>
              <a:rPr lang="es-CR" dirty="0" smtClean="0"/>
              <a:t>Este dato permite seleccionar mejor las historias que se comprometerán a finalizar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3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864108"/>
            <a:ext cx="7923041" cy="51206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https://www.tutorialspoint.com/scrum/scrum_overview.htm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://agileforall.com/new-to-agile-remember-a-user-story-is-more-than-a-card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http://www.agileadvice.com/2015/04/15/referenceinformation/summary-of-user-stories-the-three-cs-and-invest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www.scrumalliance.org/community/articles/2013/august/caracteristicas-de-una-buena-historia-de-usuario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www.javiergarzas.com/2014/01/estimacion-agil-scrum.html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https://hackerchick.com/agile-vs-lean-yeah-yeah-whats-the-difference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6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Tarjeta de </a:t>
            </a:r>
            <a:r>
              <a:rPr lang="es-CR" dirty="0" err="1" smtClean="0"/>
              <a:t>Product</a:t>
            </a:r>
            <a:r>
              <a:rPr lang="es-CR" dirty="0" smtClean="0"/>
              <a:t> </a:t>
            </a:r>
            <a:r>
              <a:rPr lang="es-CR" dirty="0" err="1" smtClean="0"/>
              <a:t>Backlog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931668" cy="5120640"/>
          </a:xfrm>
        </p:spPr>
        <p:txBody>
          <a:bodyPr/>
          <a:lstStyle/>
          <a:p>
            <a:r>
              <a:rPr lang="es-CR" dirty="0" smtClean="0"/>
              <a:t>Es una tarjeta en donde se escribe una historia de </a:t>
            </a:r>
            <a:r>
              <a:rPr lang="es-CR" dirty="0" smtClean="0"/>
              <a:t>usuario</a:t>
            </a:r>
          </a:p>
          <a:p>
            <a:r>
              <a:rPr lang="es-CR" dirty="0" smtClean="0"/>
              <a:t>Las historias de usuario son los requerimientos, o aspectos deseados del producto</a:t>
            </a:r>
            <a:endParaRPr lang="es-CR" dirty="0" smtClean="0"/>
          </a:p>
          <a:p>
            <a:r>
              <a:rPr lang="es-CR" dirty="0" smtClean="0"/>
              <a:t>Se redacta de la siguiente manera</a:t>
            </a:r>
          </a:p>
          <a:p>
            <a:pPr lvl="1"/>
            <a:r>
              <a:rPr lang="es-CR" dirty="0" smtClean="0"/>
              <a:t>Como un: </a:t>
            </a:r>
            <a:r>
              <a:rPr lang="es-CR" i="1" dirty="0" smtClean="0"/>
              <a:t>[a quien la historia a porta valor]</a:t>
            </a:r>
            <a:endParaRPr lang="es-CR" i="1" dirty="0" smtClean="0"/>
          </a:p>
          <a:p>
            <a:pPr lvl="1"/>
            <a:r>
              <a:rPr lang="es-CR" dirty="0" smtClean="0"/>
              <a:t>Quiero: </a:t>
            </a:r>
            <a:r>
              <a:rPr lang="es-CR" i="1" dirty="0" smtClean="0"/>
              <a:t>[</a:t>
            </a:r>
            <a:r>
              <a:rPr lang="es-CR" i="1" dirty="0" smtClean="0"/>
              <a:t>aspecto deseado </a:t>
            </a:r>
            <a:r>
              <a:rPr lang="es-CR" i="1" dirty="0" smtClean="0"/>
              <a:t>del producto]</a:t>
            </a:r>
          </a:p>
          <a:p>
            <a:pPr lvl="1"/>
            <a:r>
              <a:rPr lang="es-CR" dirty="0" smtClean="0"/>
              <a:t>Con el fin de: </a:t>
            </a:r>
            <a:r>
              <a:rPr lang="es-CR" i="1" dirty="0" smtClean="0"/>
              <a:t>[necesidad que se resuelve al desarrollar la historia</a:t>
            </a:r>
            <a:r>
              <a:rPr lang="es-CR" i="1" dirty="0" smtClean="0"/>
              <a:t>]</a:t>
            </a:r>
          </a:p>
          <a:p>
            <a:r>
              <a:rPr lang="es-CR" i="1" dirty="0" err="1" smtClean="0"/>
              <a:t>Ej</a:t>
            </a:r>
            <a:r>
              <a:rPr lang="es-CR" i="1" dirty="0" smtClean="0"/>
              <a:t>:</a:t>
            </a:r>
          </a:p>
          <a:p>
            <a:pPr lvl="1"/>
            <a:r>
              <a:rPr lang="es-ES" dirty="0"/>
              <a:t>"</a:t>
            </a:r>
            <a:r>
              <a:rPr lang="es-ES" i="1" dirty="0"/>
              <a:t>Como usuario de la banca online, quiero poder hacer clic en un botón 'Pagar con </a:t>
            </a:r>
            <a:r>
              <a:rPr lang="es-ES" i="1" dirty="0" err="1"/>
              <a:t>Paypal</a:t>
            </a:r>
            <a:r>
              <a:rPr lang="es-ES" i="1" dirty="0"/>
              <a:t>' debajo del subtotal de mi compra para poder confirmar mi pedido</a:t>
            </a:r>
            <a:r>
              <a:rPr lang="es-ES" dirty="0"/>
              <a:t>"</a:t>
            </a:r>
            <a:endParaRPr lang="es-CR" i="1" dirty="0" smtClean="0"/>
          </a:p>
          <a:p>
            <a:r>
              <a:rPr lang="es-CR" dirty="0" smtClean="0"/>
              <a:t>En estas tarjetas se agrega el puntaje asignado por el equipo de </a:t>
            </a:r>
            <a:r>
              <a:rPr lang="es-CR" dirty="0" smtClean="0"/>
              <a:t>desarrollo </a:t>
            </a:r>
            <a:r>
              <a:rPr lang="es-CR" dirty="0" smtClean="0"/>
              <a:t>ya sea en </a:t>
            </a:r>
            <a:r>
              <a:rPr lang="es-CR" dirty="0" smtClean="0"/>
              <a:t>esfuerzo </a:t>
            </a:r>
            <a:r>
              <a:rPr lang="es-CR" dirty="0" smtClean="0"/>
              <a:t>o en horas </a:t>
            </a:r>
            <a:endParaRPr lang="en-US" dirty="0"/>
          </a:p>
          <a:p>
            <a:r>
              <a:rPr lang="es-CR" dirty="0" smtClean="0"/>
              <a:t>Estas historias pueden ser actualizadas en cada Sprint</a:t>
            </a:r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301829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INVEST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931668" cy="5120640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Es una técnica para analizar y refinar las historias de usuario</a:t>
            </a:r>
          </a:p>
          <a:p>
            <a:r>
              <a:rPr lang="es-CR" dirty="0" smtClean="0"/>
              <a:t>Las historias se analizan en base a los siguientes principios</a:t>
            </a:r>
          </a:p>
          <a:p>
            <a:pPr lvl="1"/>
            <a:r>
              <a:rPr lang="es-CR" dirty="0" smtClean="0"/>
              <a:t>I	-</a:t>
            </a:r>
            <a:r>
              <a:rPr lang="es-CR" dirty="0" err="1" smtClean="0"/>
              <a:t>Independent</a:t>
            </a:r>
            <a:r>
              <a:rPr lang="es-CR" dirty="0" smtClean="0"/>
              <a:t> (Independiente)</a:t>
            </a:r>
          </a:p>
          <a:p>
            <a:pPr lvl="2"/>
            <a:r>
              <a:rPr lang="es-CR" dirty="0" smtClean="0"/>
              <a:t>No depende de otra</a:t>
            </a:r>
          </a:p>
          <a:p>
            <a:pPr lvl="1"/>
            <a:r>
              <a:rPr lang="es-CR" dirty="0" smtClean="0"/>
              <a:t>N	-</a:t>
            </a:r>
            <a:r>
              <a:rPr lang="es-CR" dirty="0" err="1" smtClean="0"/>
              <a:t>Negotiable</a:t>
            </a:r>
            <a:r>
              <a:rPr lang="es-CR" dirty="0" smtClean="0"/>
              <a:t> (Negociable)</a:t>
            </a:r>
          </a:p>
          <a:p>
            <a:pPr lvl="2"/>
            <a:r>
              <a:rPr lang="es-CR" dirty="0" smtClean="0"/>
              <a:t>Se puede reemplazar por otra de diferente prioridad</a:t>
            </a:r>
          </a:p>
          <a:p>
            <a:pPr lvl="1"/>
            <a:r>
              <a:rPr lang="es-CR" dirty="0" smtClean="0"/>
              <a:t>V	-</a:t>
            </a:r>
            <a:r>
              <a:rPr lang="es-CR" dirty="0" err="1" smtClean="0"/>
              <a:t>Valuable</a:t>
            </a:r>
            <a:r>
              <a:rPr lang="es-CR" dirty="0" smtClean="0"/>
              <a:t>(De valor)</a:t>
            </a:r>
          </a:p>
          <a:p>
            <a:pPr lvl="2"/>
            <a:r>
              <a:rPr lang="es-CR" dirty="0" smtClean="0"/>
              <a:t>Que sea necesaria y de valor para el producto</a:t>
            </a:r>
          </a:p>
          <a:p>
            <a:pPr lvl="1"/>
            <a:r>
              <a:rPr lang="es-CR" dirty="0" smtClean="0"/>
              <a:t>E	-Estimable</a:t>
            </a:r>
          </a:p>
          <a:p>
            <a:pPr lvl="2"/>
            <a:r>
              <a:rPr lang="es-CR" dirty="0" smtClean="0"/>
              <a:t>El equipo se siente tranquilo y seguro al estimarla</a:t>
            </a:r>
          </a:p>
          <a:p>
            <a:pPr lvl="1"/>
            <a:r>
              <a:rPr lang="es-CR" dirty="0" smtClean="0"/>
              <a:t>S	-Small(Pequeña)</a:t>
            </a:r>
          </a:p>
          <a:p>
            <a:pPr lvl="2"/>
            <a:r>
              <a:rPr lang="es-CR" dirty="0" smtClean="0"/>
              <a:t>Hace algo simple que funciona, se puede hacer en dos semanas</a:t>
            </a:r>
          </a:p>
          <a:p>
            <a:pPr lvl="1"/>
            <a:r>
              <a:rPr lang="es-CR" dirty="0" smtClean="0"/>
              <a:t>T	-</a:t>
            </a:r>
            <a:r>
              <a:rPr lang="es-CR" dirty="0" err="1" smtClean="0"/>
              <a:t>Testable</a:t>
            </a:r>
            <a:r>
              <a:rPr lang="es-CR" dirty="0" smtClean="0"/>
              <a:t>(Se puede probar)</a:t>
            </a:r>
          </a:p>
          <a:p>
            <a:pPr lvl="2"/>
            <a:r>
              <a:rPr lang="es-CR" dirty="0" smtClean="0"/>
              <a:t>Se le pueden hacer pruebas</a:t>
            </a:r>
          </a:p>
          <a:p>
            <a:r>
              <a:rPr lang="es-CR" dirty="0" smtClean="0"/>
              <a:t>Si la historia no cumple alguno de los principios, debería replantearse o dividirse en historias mas pequeñas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CCC: </a:t>
            </a:r>
            <a:r>
              <a:rPr lang="es-CR" dirty="0" err="1" smtClean="0"/>
              <a:t>Card</a:t>
            </a:r>
            <a:r>
              <a:rPr lang="es-CR" dirty="0" smtClean="0"/>
              <a:t>, </a:t>
            </a:r>
            <a:r>
              <a:rPr lang="es-CR" dirty="0" err="1" smtClean="0"/>
              <a:t>Conversation</a:t>
            </a:r>
            <a:r>
              <a:rPr lang="es-CR" dirty="0" smtClean="0"/>
              <a:t>, </a:t>
            </a:r>
            <a:r>
              <a:rPr lang="es-CR" dirty="0" err="1" smtClean="0"/>
              <a:t>Confirmation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940294" cy="5120640"/>
          </a:xfrm>
        </p:spPr>
        <p:txBody>
          <a:bodyPr/>
          <a:lstStyle/>
          <a:p>
            <a:r>
              <a:rPr lang="es-CR" dirty="0" smtClean="0"/>
              <a:t>Es </a:t>
            </a:r>
            <a:r>
              <a:rPr lang="es-CR" dirty="0"/>
              <a:t>un </a:t>
            </a:r>
            <a:r>
              <a:rPr lang="es-CR" dirty="0" smtClean="0"/>
              <a:t>error </a:t>
            </a:r>
            <a:r>
              <a:rPr lang="es-CR" dirty="0"/>
              <a:t>p</a:t>
            </a:r>
            <a:r>
              <a:rPr lang="es-CR" dirty="0" smtClean="0"/>
              <a:t>ensar </a:t>
            </a:r>
            <a:r>
              <a:rPr lang="es-CR" dirty="0" smtClean="0"/>
              <a:t>que una tarjeta de historia tiene toda la información para crear una pieza de software de </a:t>
            </a:r>
            <a:r>
              <a:rPr lang="es-CR" dirty="0" smtClean="0"/>
              <a:t>valor. </a:t>
            </a:r>
            <a:r>
              <a:rPr lang="es-CR" dirty="0"/>
              <a:t>L</a:t>
            </a:r>
            <a:r>
              <a:rPr lang="es-CR" dirty="0" smtClean="0"/>
              <a:t>a </a:t>
            </a:r>
            <a:r>
              <a:rPr lang="es-CR" dirty="0" smtClean="0"/>
              <a:t>tarjeta es solo un punto de inicio</a:t>
            </a:r>
          </a:p>
          <a:p>
            <a:r>
              <a:rPr lang="es-CR" dirty="0" smtClean="0"/>
              <a:t>Una tarjeta de historia (</a:t>
            </a:r>
            <a:r>
              <a:rPr lang="es-CR" b="1" dirty="0" err="1" smtClean="0"/>
              <a:t>card</a:t>
            </a:r>
            <a:r>
              <a:rPr lang="es-CR" dirty="0" smtClean="0"/>
              <a:t>) debe llevar a una conversación (</a:t>
            </a:r>
            <a:r>
              <a:rPr lang="es-CR" b="1" dirty="0" err="1" smtClean="0"/>
              <a:t>conversation</a:t>
            </a:r>
            <a:r>
              <a:rPr lang="es-CR" dirty="0" smtClean="0"/>
              <a:t>) en donde se den detalles más específicos y puede </a:t>
            </a:r>
            <a:r>
              <a:rPr lang="es-CR" dirty="0" smtClean="0"/>
              <a:t>que ocurra </a:t>
            </a:r>
            <a:r>
              <a:rPr lang="es-CR" dirty="0" smtClean="0"/>
              <a:t>una </a:t>
            </a:r>
            <a:r>
              <a:rPr lang="es-CR" dirty="0" smtClean="0"/>
              <a:t>negociación (la N en INVEST). </a:t>
            </a:r>
            <a:r>
              <a:rPr lang="es-CR" dirty="0" smtClean="0"/>
              <a:t>Esto lleva a la confirmación (</a:t>
            </a:r>
            <a:r>
              <a:rPr lang="es-CR" b="1" dirty="0" err="1" smtClean="0"/>
              <a:t>confirmation</a:t>
            </a:r>
            <a:r>
              <a:rPr lang="es-CR" dirty="0" smtClean="0"/>
              <a:t>) representada por las pruebas (la T en INVEST)</a:t>
            </a:r>
          </a:p>
          <a:p>
            <a:r>
              <a:rPr lang="es-CR" dirty="0" smtClean="0"/>
              <a:t>Las notas de la conversación sobre la historia, y las pruebas de confirmación, pueden incluirse en la parte trasera de la tarjeta</a:t>
            </a:r>
          </a:p>
          <a:p>
            <a:r>
              <a:rPr lang="es-CR" dirty="0" smtClean="0"/>
              <a:t>Idealmente la conversación debe incluir a un desarrollador, un </a:t>
            </a:r>
            <a:r>
              <a:rPr lang="es-CR" dirty="0" err="1" smtClean="0"/>
              <a:t>tester</a:t>
            </a:r>
            <a:r>
              <a:rPr lang="es-CR" dirty="0" smtClean="0"/>
              <a:t> y un dueño de producto, de esta forma se evitan futuros </a:t>
            </a:r>
            <a:r>
              <a:rPr lang="es-CR" dirty="0" smtClean="0"/>
              <a:t>malentendidos</a:t>
            </a:r>
          </a:p>
          <a:p>
            <a:r>
              <a:rPr lang="es-CR" dirty="0" smtClean="0"/>
              <a:t>No hay que preguntarse si se debería conversar sobre una historia, se debe asumir que debe ser conversada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6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Pizarra de Scrum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931668" cy="5120640"/>
          </a:xfrm>
        </p:spPr>
        <p:txBody>
          <a:bodyPr/>
          <a:lstStyle/>
          <a:p>
            <a:r>
              <a:rPr lang="es-CR" dirty="0" smtClean="0"/>
              <a:t>Para cada historia de usuario que se desarrollará en la iteración se crean tareas </a:t>
            </a:r>
          </a:p>
          <a:p>
            <a:r>
              <a:rPr lang="es-CR" dirty="0" smtClean="0"/>
              <a:t>Para cada tarea, el equipo de desarrollo estima las horas que se necesitan para completarla</a:t>
            </a:r>
          </a:p>
          <a:p>
            <a:r>
              <a:rPr lang="es-CR" dirty="0" smtClean="0"/>
              <a:t>La suma de las horas de las tareas se interpreta como el tiempo estimado para completar la historia</a:t>
            </a:r>
          </a:p>
          <a:p>
            <a:r>
              <a:rPr lang="es-CR" dirty="0" smtClean="0"/>
              <a:t>Cuando se han definido todas las tareas de una historia, y se les han asignado horas, se colocan en una pizarra llamada Pizarra de Scrum</a:t>
            </a:r>
          </a:p>
          <a:p>
            <a:r>
              <a:rPr lang="es-CR" dirty="0" smtClean="0"/>
              <a:t>Durante el Scrum diario, cada miembro del equipo de desarrollo escoge una tarea de la pizarra y le coloca su nombre. Al finalizar la tarea debe rebajar las horas del </a:t>
            </a:r>
            <a:r>
              <a:rPr lang="es-CR" dirty="0" err="1" smtClean="0"/>
              <a:t>burdown</a:t>
            </a:r>
            <a:r>
              <a:rPr lang="es-CR" dirty="0" smtClean="0"/>
              <a:t> chart para mostrar el avance del desarrollo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7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Pizarra de Scrum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6035" y="863600"/>
            <a:ext cx="6960606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4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Pizarra </a:t>
            </a:r>
            <a:r>
              <a:rPr lang="es-CR" dirty="0" err="1" smtClean="0"/>
              <a:t>Kanban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931668" cy="5120640"/>
          </a:xfrm>
        </p:spPr>
        <p:txBody>
          <a:bodyPr/>
          <a:lstStyle/>
          <a:p>
            <a:r>
              <a:rPr lang="es-CR" dirty="0" err="1" smtClean="0"/>
              <a:t>Kanban</a:t>
            </a:r>
            <a:r>
              <a:rPr lang="es-CR" dirty="0" smtClean="0"/>
              <a:t> es toda una metodología de desarrollo diferente de Scrum</a:t>
            </a:r>
          </a:p>
          <a:p>
            <a:r>
              <a:rPr lang="es-CR" dirty="0" smtClean="0"/>
              <a:t>En </a:t>
            </a:r>
            <a:r>
              <a:rPr lang="es-CR" dirty="0" err="1" smtClean="0"/>
              <a:t>Kanban</a:t>
            </a:r>
            <a:r>
              <a:rPr lang="es-CR" dirty="0" smtClean="0"/>
              <a:t> no hay iteraciones, en su lugar se utiliza una pizarra con columnas que representan un flujo de trabajo, y se decide la cantidad máxima de tareas que puede haber en cada columna</a:t>
            </a:r>
          </a:p>
          <a:p>
            <a:r>
              <a:rPr lang="es-CR" dirty="0" smtClean="0"/>
              <a:t>El número máximo de tareas se anota en la parte superior de cada columna</a:t>
            </a:r>
          </a:p>
          <a:p>
            <a:r>
              <a:rPr lang="es-CR" dirty="0" smtClean="0"/>
              <a:t>Cuando una tarea se completa, se mueve a la siguiente columna y eso deja espacio para mover una tarea de la columna anterior, es decir, no se puede </a:t>
            </a:r>
            <a:r>
              <a:rPr lang="es-CR" dirty="0" smtClean="0"/>
              <a:t>empezar una </a:t>
            </a:r>
            <a:r>
              <a:rPr lang="es-CR" dirty="0" smtClean="0"/>
              <a:t>tarea hasta que otra haya finalizado</a:t>
            </a:r>
          </a:p>
          <a:p>
            <a:r>
              <a:rPr lang="es-CR" dirty="0" smtClean="0"/>
              <a:t>En una mezcla de Scrum con </a:t>
            </a:r>
            <a:r>
              <a:rPr lang="es-CR" dirty="0" err="1" smtClean="0"/>
              <a:t>Kanban</a:t>
            </a:r>
            <a:r>
              <a:rPr lang="es-CR" dirty="0" smtClean="0"/>
              <a:t>, se utiliza la pizarra de </a:t>
            </a:r>
            <a:r>
              <a:rPr lang="es-CR" dirty="0" err="1" smtClean="0"/>
              <a:t>Kanban</a:t>
            </a:r>
            <a:r>
              <a:rPr lang="es-CR" dirty="0" smtClean="0"/>
              <a:t> para colocar las tareas de las historias</a:t>
            </a:r>
          </a:p>
          <a:p>
            <a:pPr lvl="1"/>
            <a:r>
              <a:rPr lang="es-CR" dirty="0" smtClean="0"/>
              <a:t>Se puede representar un flujo de trabajo según la definición de “Terminado”</a:t>
            </a:r>
          </a:p>
          <a:p>
            <a:pPr lvl="1"/>
            <a:r>
              <a:rPr lang="es-CR" dirty="0" smtClean="0"/>
              <a:t>Se pueden restringir las tareas de desarrollo activas a la vez</a:t>
            </a:r>
          </a:p>
          <a:p>
            <a:pPr lvl="1"/>
            <a:r>
              <a:rPr lang="es-CR" dirty="0" smtClean="0"/>
              <a:t>Ayuda a detectar cuellos de botella durante la iteración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4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Pizarra </a:t>
            </a:r>
            <a:r>
              <a:rPr lang="es-CR" dirty="0" err="1"/>
              <a:t>Kanban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03" y="1544128"/>
            <a:ext cx="7583657" cy="3726612"/>
          </a:xfrm>
        </p:spPr>
      </p:pic>
    </p:spTree>
    <p:extLst>
      <p:ext uri="{BB962C8B-B14F-4D97-AF65-F5344CB8AC3E}">
        <p14:creationId xmlns:p14="http://schemas.microsoft.com/office/powerpoint/2010/main" val="74570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Burn</a:t>
            </a:r>
            <a:r>
              <a:rPr lang="es-CR" dirty="0" smtClean="0"/>
              <a:t> Down Chart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7" y="864108"/>
            <a:ext cx="7914415" cy="5120640"/>
          </a:xfrm>
        </p:spPr>
        <p:txBody>
          <a:bodyPr/>
          <a:lstStyle/>
          <a:p>
            <a:r>
              <a:rPr lang="es-CR" dirty="0" smtClean="0"/>
              <a:t>Se utiliza para comparar el avance real del desarrollo contra el avance ideal planificado</a:t>
            </a:r>
          </a:p>
          <a:p>
            <a:r>
              <a:rPr lang="es-CR" dirty="0" smtClean="0"/>
              <a:t>Se utiliza la suma de las horas de las tareas para representar el tiempo que tomará completar las historias</a:t>
            </a:r>
          </a:p>
          <a:p>
            <a:r>
              <a:rPr lang="es-CR" dirty="0" smtClean="0"/>
              <a:t>El eje </a:t>
            </a:r>
            <a:r>
              <a:rPr lang="es-CR" b="1" i="1" dirty="0" smtClean="0"/>
              <a:t>y</a:t>
            </a:r>
            <a:r>
              <a:rPr lang="es-CR" dirty="0" smtClean="0"/>
              <a:t> representa las horas y el eje </a:t>
            </a:r>
            <a:r>
              <a:rPr lang="es-CR" b="1" i="1" dirty="0" smtClean="0"/>
              <a:t>x</a:t>
            </a:r>
            <a:r>
              <a:rPr lang="es-CR" dirty="0" smtClean="0"/>
              <a:t> el tiempo. El punto inicial de la línea de avance se coloca en el punto (0, horas totales)</a:t>
            </a:r>
          </a:p>
          <a:p>
            <a:r>
              <a:rPr lang="es-CR" dirty="0" smtClean="0"/>
              <a:t>Primeramente se grafica el avance ideal, es decir, la línea recta que llega a cero en el ultimo día de la iteración</a:t>
            </a:r>
          </a:p>
          <a:p>
            <a:r>
              <a:rPr lang="es-CR" dirty="0" smtClean="0"/>
              <a:t>Al </a:t>
            </a:r>
            <a:r>
              <a:rPr lang="es-CR" dirty="0" smtClean="0"/>
              <a:t>completar </a:t>
            </a:r>
            <a:r>
              <a:rPr lang="es-CR" dirty="0" smtClean="0"/>
              <a:t>tareas </a:t>
            </a:r>
            <a:r>
              <a:rPr lang="es-CR" dirty="0" smtClean="0"/>
              <a:t>se debe graficar </a:t>
            </a:r>
            <a:r>
              <a:rPr lang="es-CR" dirty="0" smtClean="0"/>
              <a:t>la disminución de horas. </a:t>
            </a:r>
            <a:r>
              <a:rPr lang="es-CR" dirty="0"/>
              <a:t>E</a:t>
            </a:r>
            <a:r>
              <a:rPr lang="es-CR" dirty="0" smtClean="0"/>
              <a:t>sto </a:t>
            </a:r>
            <a:r>
              <a:rPr lang="es-CR" dirty="0" smtClean="0"/>
              <a:t>es el avance real</a:t>
            </a:r>
          </a:p>
          <a:p>
            <a:r>
              <a:rPr lang="es-CR" dirty="0" smtClean="0"/>
              <a:t>Al final de la iteración, la línea de la grafica de avance debe llegar a cero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621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629</TotalTime>
  <Words>959</Words>
  <Application>Microsoft Office PowerPoint</Application>
  <PresentationFormat>Panorámica</PresentationFormat>
  <Paragraphs>78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Marco</vt:lpstr>
      <vt:lpstr>Técnicas y Herramientas de Scrum</vt:lpstr>
      <vt:lpstr>Tarjeta de Product Backlog</vt:lpstr>
      <vt:lpstr>INVEST</vt:lpstr>
      <vt:lpstr>CCC: Card, Conversation, Confirmation</vt:lpstr>
      <vt:lpstr>Pizarra de Scrum</vt:lpstr>
      <vt:lpstr>Pizarra de Scrum</vt:lpstr>
      <vt:lpstr>Pizarra Kanban</vt:lpstr>
      <vt:lpstr>Pizarra Kanban</vt:lpstr>
      <vt:lpstr>Burn Down Chart</vt:lpstr>
      <vt:lpstr>Burn Down Chart</vt:lpstr>
      <vt:lpstr>Disponibilidad del equipo</vt:lpstr>
      <vt:lpstr>Velocidad del equipo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Técnicas de Scrum</dc:title>
  <dc:creator>Oscar Rivera Salazar</dc:creator>
  <cp:lastModifiedBy>Oscar Rivera Salazar</cp:lastModifiedBy>
  <cp:revision>34</cp:revision>
  <dcterms:created xsi:type="dcterms:W3CDTF">2017-10-23T22:09:07Z</dcterms:created>
  <dcterms:modified xsi:type="dcterms:W3CDTF">2017-10-25T15:44:36Z</dcterms:modified>
</cp:coreProperties>
</file>