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4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3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3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8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s-es/sql/tools/sql-server-profiler/sql-server-profil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SQL Server </a:t>
            </a:r>
            <a:r>
              <a:rPr lang="es-CR" dirty="0" err="1" smtClean="0"/>
              <a:t>Profiler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590550"/>
            <a:ext cx="86391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902" y="1466399"/>
            <a:ext cx="7858125" cy="34766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363638" y="3204712"/>
            <a:ext cx="6745856" cy="3407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redondeado 3"/>
          <p:cNvSpPr/>
          <p:nvPr/>
        </p:nvSpPr>
        <p:spPr>
          <a:xfrm>
            <a:off x="4528868" y="1994811"/>
            <a:ext cx="276045" cy="256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Fin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27804" y="4010334"/>
            <a:ext cx="11020987" cy="1174639"/>
          </a:xfrm>
        </p:spPr>
        <p:txBody>
          <a:bodyPr/>
          <a:lstStyle/>
          <a:p>
            <a:r>
              <a:rPr lang="es-CR" dirty="0"/>
              <a:t>Más información en </a:t>
            </a:r>
            <a:r>
              <a:rPr lang="es-CR" dirty="0">
                <a:hlinkClick r:id="rId2"/>
              </a:rPr>
              <a:t>https://</a:t>
            </a:r>
            <a:r>
              <a:rPr lang="es-CR" dirty="0" smtClean="0">
                <a:hlinkClick r:id="rId2"/>
              </a:rPr>
              <a:t>docs.microsoft.com/es-es/sql/tools/sql-server-profiler/sql-server-profiler</a:t>
            </a:r>
            <a:endParaRPr lang="es-CR" dirty="0" smtClean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22" y="2342229"/>
            <a:ext cx="5238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Qué </a:t>
            </a:r>
            <a:r>
              <a:rPr lang="es-CR" dirty="0" smtClean="0"/>
              <a:t>es 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 una herramienta que escucha los eventos de trace arrojados por SQL Server</a:t>
            </a:r>
          </a:p>
          <a:p>
            <a:r>
              <a:rPr lang="es-CR" dirty="0" smtClean="0"/>
              <a:t>Permite monitorear el desempeño de la base de datos</a:t>
            </a:r>
          </a:p>
          <a:p>
            <a:r>
              <a:rPr lang="es-CR" dirty="0" smtClean="0"/>
              <a:t>También se puede utilizar para </a:t>
            </a:r>
            <a:r>
              <a:rPr lang="es-CR" dirty="0" err="1" smtClean="0"/>
              <a:t>debugging</a:t>
            </a:r>
            <a:r>
              <a:rPr lang="es-CR" dirty="0" smtClean="0"/>
              <a:t> </a:t>
            </a:r>
          </a:p>
          <a:p>
            <a:r>
              <a:rPr lang="es-CR" dirty="0" smtClean="0"/>
              <a:t>Los eventos se pueden ver directamente desde la aplicación, guardar en un archivo de texto o guardar en una tabla de base de datos</a:t>
            </a:r>
          </a:p>
          <a:p>
            <a:r>
              <a:rPr lang="es-CR" dirty="0" smtClean="0"/>
              <a:t>SQL Server </a:t>
            </a:r>
            <a:r>
              <a:rPr lang="es-CR" dirty="0" err="1" smtClean="0"/>
              <a:t>Profiler</a:t>
            </a:r>
            <a:r>
              <a:rPr lang="es-CR" dirty="0" smtClean="0"/>
              <a:t> se puede inicializar desde el SQL Server Management Studio desde el menú de Herramientas</a:t>
            </a:r>
          </a:p>
          <a:p>
            <a:endParaRPr lang="es-CR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09" y="4930895"/>
            <a:ext cx="6210300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redondeado 4"/>
          <p:cNvSpPr/>
          <p:nvPr/>
        </p:nvSpPr>
        <p:spPr>
          <a:xfrm>
            <a:off x="6094959" y="5218981"/>
            <a:ext cx="1686067" cy="6167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Configurar un trace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Una vez que se abre la aplicación e ingresamos los datos de </a:t>
            </a:r>
            <a:r>
              <a:rPr lang="es-CR" dirty="0" err="1" smtClean="0"/>
              <a:t>login</a:t>
            </a:r>
            <a:r>
              <a:rPr lang="es-CR" dirty="0" smtClean="0"/>
              <a:t>, se muestra una pantalla para configurar los eventos que queremos escuchar y la forma de visualizarlos</a:t>
            </a:r>
          </a:p>
          <a:p>
            <a:r>
              <a:rPr lang="es-CR" dirty="0" smtClean="0"/>
              <a:t>En el primer </a:t>
            </a:r>
            <a:r>
              <a:rPr lang="es-CR" dirty="0" err="1" smtClean="0"/>
              <a:t>tab</a:t>
            </a:r>
            <a:r>
              <a:rPr lang="es-CR" dirty="0" smtClean="0"/>
              <a:t> se configuran las siguientes opciones</a:t>
            </a:r>
          </a:p>
          <a:p>
            <a:r>
              <a:rPr lang="es-CR" dirty="0" smtClean="0"/>
              <a:t>1- Nombre del trace: nombre que se mostrará en el título de la ventana</a:t>
            </a:r>
          </a:p>
          <a:p>
            <a:r>
              <a:rPr lang="es-CR" dirty="0" smtClean="0"/>
              <a:t>2- Plantilla: tipo de trace, define los eventos a mostrar</a:t>
            </a:r>
          </a:p>
          <a:p>
            <a:r>
              <a:rPr lang="es-CR" dirty="0" smtClean="0"/>
              <a:t>3- Opciones de guardado: permite configurar la ruta del archivo o tabla para guardar los resultados</a:t>
            </a:r>
          </a:p>
          <a:p>
            <a:r>
              <a:rPr lang="es-CR" dirty="0" smtClean="0"/>
              <a:t>4- Finalización del trace: permite especificar una fecha y hora para detener el trace</a:t>
            </a:r>
          </a:p>
          <a:p>
            <a:endParaRPr lang="es-C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3" y="1038556"/>
            <a:ext cx="9944100" cy="534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961379" y="1662853"/>
            <a:ext cx="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61379" y="2906401"/>
            <a:ext cx="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30721" y="3525652"/>
            <a:ext cx="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30721" y="5744218"/>
            <a:ext cx="24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Configurar un trace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 el segundo </a:t>
            </a:r>
            <a:r>
              <a:rPr lang="es-CR" dirty="0" err="1" smtClean="0"/>
              <a:t>tab</a:t>
            </a:r>
            <a:r>
              <a:rPr lang="es-CR" dirty="0" smtClean="0"/>
              <a:t>, dependiendo de la plantilla seleccionada, podremos escoger los eventos que queremos </a:t>
            </a:r>
            <a:r>
              <a:rPr lang="es-CR" dirty="0" smtClean="0"/>
              <a:t>monitorear </a:t>
            </a:r>
            <a:r>
              <a:rPr lang="es-CR" dirty="0" smtClean="0"/>
              <a:t>y la información asociada a esos eventos</a:t>
            </a:r>
          </a:p>
          <a:p>
            <a:r>
              <a:rPr lang="es-CR" dirty="0" smtClean="0"/>
              <a:t>Entre los eventos disponibles están las sentencias T-SQL ejecutadas, los eventos de seguridad, y los llamados a procedimientos remotos RPC</a:t>
            </a:r>
          </a:p>
          <a:p>
            <a:r>
              <a:rPr lang="es-CR" dirty="0" smtClean="0"/>
              <a:t>Adicional a los eventos se puede seleccionar si solo se desea ver el texto del evento, o si se desea ver información adicional como el tiempo, la duración, datos binarios,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99" y="284176"/>
            <a:ext cx="9982200" cy="630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510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Tipos de plantillas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288" y="2011679"/>
            <a:ext cx="11559396" cy="4501263"/>
          </a:xfrm>
        </p:spPr>
        <p:txBody>
          <a:bodyPr>
            <a:noAutofit/>
          </a:bodyPr>
          <a:lstStyle/>
          <a:p>
            <a:r>
              <a:rPr lang="es-CR" sz="2400" dirty="0" smtClean="0"/>
              <a:t>Las plantillas disponibles para configurar el trace son:</a:t>
            </a:r>
          </a:p>
          <a:p>
            <a:pPr lvl="1"/>
            <a:r>
              <a:rPr lang="es-CR" sz="2400" b="1" dirty="0" err="1" smtClean="0"/>
              <a:t>SP_Counts</a:t>
            </a:r>
            <a:r>
              <a:rPr lang="es-CR" sz="2400" dirty="0" smtClean="0"/>
              <a:t>: captura que tanto se invoca un procedimiento almacenado, esto es útil para saber a cual deberíamos mejorar el rendimiento</a:t>
            </a:r>
          </a:p>
          <a:p>
            <a:pPr lvl="1"/>
            <a:r>
              <a:rPr lang="es-CR" sz="2400" b="1" dirty="0" smtClean="0"/>
              <a:t>Estándar</a:t>
            </a:r>
            <a:r>
              <a:rPr lang="es-CR" sz="2400" dirty="0" smtClean="0"/>
              <a:t>: captura un rango extensivo de eventos y datos para monitoreo general</a:t>
            </a:r>
          </a:p>
          <a:p>
            <a:pPr lvl="1"/>
            <a:r>
              <a:rPr lang="es-CR" sz="2400" b="1" dirty="0" smtClean="0"/>
              <a:t>TSQL</a:t>
            </a:r>
            <a:r>
              <a:rPr lang="es-CR" sz="2400" dirty="0" smtClean="0"/>
              <a:t>: Eventos relacionados a sentencias T-SQL, no incluye las sentencias internas de los procedimientos almacenados</a:t>
            </a:r>
          </a:p>
          <a:p>
            <a:pPr lvl="1"/>
            <a:r>
              <a:rPr lang="es-CR" sz="2400" b="1" dirty="0" err="1" smtClean="0"/>
              <a:t>TSQL_Duration</a:t>
            </a:r>
            <a:r>
              <a:rPr lang="es-CR" sz="2400" dirty="0" smtClean="0"/>
              <a:t>: tiempo en milisegundos de consultas y procedimientos almacenados</a:t>
            </a:r>
          </a:p>
          <a:p>
            <a:pPr lvl="1"/>
            <a:r>
              <a:rPr lang="es-CR" sz="2400" b="1" dirty="0" err="1" smtClean="0"/>
              <a:t>TSQL_Grouped</a:t>
            </a:r>
            <a:r>
              <a:rPr lang="es-CR" sz="2400" dirty="0" smtClean="0"/>
              <a:t>: información agrupada y organizada para monitoreo general</a:t>
            </a:r>
          </a:p>
          <a:p>
            <a:pPr lvl="1"/>
            <a:r>
              <a:rPr lang="es-CR" sz="2400" b="1" dirty="0" err="1" smtClean="0"/>
              <a:t>TSQL_Replays</a:t>
            </a:r>
            <a:r>
              <a:rPr lang="es-CR" sz="2400" dirty="0" smtClean="0"/>
              <a:t>: eventos que pueden ser replicados en otro servidor</a:t>
            </a:r>
          </a:p>
          <a:p>
            <a:pPr lvl="1"/>
            <a:r>
              <a:rPr lang="es-CR" sz="2400" b="1" dirty="0" err="1" smtClean="0"/>
              <a:t>TSQL_SPs</a:t>
            </a:r>
            <a:r>
              <a:rPr lang="es-CR" sz="2400" dirty="0" smtClean="0"/>
              <a:t>: eventos de procedimientos almacenados y los </a:t>
            </a:r>
            <a:r>
              <a:rPr lang="es-CR" sz="2400" dirty="0" err="1" smtClean="0"/>
              <a:t>querys</a:t>
            </a:r>
            <a:r>
              <a:rPr lang="es-CR" sz="2400" dirty="0" smtClean="0"/>
              <a:t> que ejecutan internamente</a:t>
            </a:r>
          </a:p>
          <a:p>
            <a:pPr lvl="1"/>
            <a:r>
              <a:rPr lang="es-CR" sz="2400" b="1" dirty="0" err="1" smtClean="0"/>
              <a:t>Tunning</a:t>
            </a:r>
            <a:r>
              <a:rPr lang="en-US" sz="2400" dirty="0" smtClean="0"/>
              <a:t>: </a:t>
            </a:r>
            <a:r>
              <a:rPr lang="en-US" sz="2400" dirty="0" err="1" smtClean="0"/>
              <a:t>costo</a:t>
            </a:r>
            <a:r>
              <a:rPr lang="en-US" sz="2400" dirty="0" smtClean="0"/>
              <a:t> de </a:t>
            </a:r>
            <a:r>
              <a:rPr lang="en-US" sz="2400" dirty="0" err="1" smtClean="0"/>
              <a:t>ejecución</a:t>
            </a:r>
            <a:r>
              <a:rPr lang="en-US" sz="2400" dirty="0" smtClean="0"/>
              <a:t> de las </a:t>
            </a:r>
            <a:r>
              <a:rPr lang="en-US" sz="2400" dirty="0" err="1" smtClean="0"/>
              <a:t>consultas</a:t>
            </a:r>
            <a:endParaRPr lang="es-CR" sz="2400" dirty="0" smtClean="0"/>
          </a:p>
        </p:txBody>
      </p:sp>
    </p:spTree>
    <p:extLst>
      <p:ext uri="{BB962C8B-B14F-4D97-AF65-F5344CB8AC3E}">
        <p14:creationId xmlns:p14="http://schemas.microsoft.com/office/powerpoint/2010/main" val="37397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574" y="2011680"/>
            <a:ext cx="11059063" cy="4553022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Vamos a abrir SQL Server Management Studio y SQL Server </a:t>
            </a:r>
            <a:r>
              <a:rPr lang="es-CR" dirty="0" err="1" smtClean="0"/>
              <a:t>Profiler</a:t>
            </a:r>
            <a:r>
              <a:rPr lang="es-CR" dirty="0" smtClean="0"/>
              <a:t>, en ambos casos usando los mismos credenciales</a:t>
            </a:r>
          </a:p>
          <a:p>
            <a:r>
              <a:rPr lang="es-CR" dirty="0" smtClean="0"/>
              <a:t>En el </a:t>
            </a:r>
            <a:r>
              <a:rPr lang="es-CR" dirty="0" err="1" smtClean="0"/>
              <a:t>profiler</a:t>
            </a:r>
            <a:r>
              <a:rPr lang="es-CR" dirty="0" smtClean="0"/>
              <a:t> vamos a crear un nuevo trace desde la opción archivo/nuevo trace</a:t>
            </a:r>
          </a:p>
          <a:p>
            <a:r>
              <a:rPr lang="es-CR" dirty="0" smtClean="0"/>
              <a:t>En el campo plantilla vamos a seleccionar </a:t>
            </a:r>
            <a:r>
              <a:rPr lang="es-CR" dirty="0" err="1" smtClean="0"/>
              <a:t>TSQL_Duration</a:t>
            </a:r>
            <a:r>
              <a:rPr lang="es-CR" dirty="0" smtClean="0"/>
              <a:t> y en el segundo </a:t>
            </a:r>
            <a:r>
              <a:rPr lang="es-CR" dirty="0" err="1" smtClean="0"/>
              <a:t>tab</a:t>
            </a:r>
            <a:r>
              <a:rPr lang="es-CR" dirty="0" smtClean="0"/>
              <a:t> vamos a desmarcar </a:t>
            </a:r>
            <a:r>
              <a:rPr lang="es-CR" dirty="0" err="1" smtClean="0"/>
              <a:t>RPC:Completed</a:t>
            </a:r>
            <a:r>
              <a:rPr lang="es-CR" dirty="0" smtClean="0"/>
              <a:t>, solo debe quedar marcado </a:t>
            </a:r>
            <a:r>
              <a:rPr lang="es-CR" dirty="0" err="1" smtClean="0"/>
              <a:t>SQL:BatchCompleted</a:t>
            </a:r>
            <a:endParaRPr lang="es-CR" dirty="0" smtClean="0"/>
          </a:p>
          <a:p>
            <a:r>
              <a:rPr lang="es-CR" dirty="0" smtClean="0"/>
              <a:t>Iniciamos el trace</a:t>
            </a:r>
          </a:p>
          <a:p>
            <a:r>
              <a:rPr lang="es-CR" dirty="0" smtClean="0"/>
              <a:t>Desde el </a:t>
            </a:r>
            <a:r>
              <a:rPr lang="es-CR" dirty="0" err="1" smtClean="0"/>
              <a:t>management</a:t>
            </a:r>
            <a:r>
              <a:rPr lang="es-CR" dirty="0" smtClean="0"/>
              <a:t> </a:t>
            </a:r>
            <a:r>
              <a:rPr lang="es-CR" dirty="0" err="1" smtClean="0"/>
              <a:t>studio</a:t>
            </a:r>
            <a:r>
              <a:rPr lang="es-CR" dirty="0" smtClean="0"/>
              <a:t> vamos a ejecutar el procedimiento almacenado </a:t>
            </a:r>
            <a:r>
              <a:rPr lang="en-US" dirty="0"/>
              <a:t>[</a:t>
            </a:r>
            <a:r>
              <a:rPr lang="en-US" dirty="0" err="1"/>
              <a:t>uspGetBillOfMaterials</a:t>
            </a:r>
            <a:r>
              <a:rPr lang="en-US" dirty="0" smtClean="0"/>
              <a:t>] de 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/>
              <a:t>[AdventureWorks2008R2</a:t>
            </a:r>
            <a:r>
              <a:rPr lang="en-US" dirty="0" smtClean="0"/>
              <a:t>]</a:t>
            </a:r>
          </a:p>
          <a:p>
            <a:r>
              <a:rPr lang="es-CR" dirty="0" smtClean="0"/>
              <a:t>Luego cambiamos a la ventana del trace, lo detenemos, y buscamos el tiempo de duración del procedimiento que acabamos de ejecutar, en este caso 11 ms</a:t>
            </a:r>
          </a:p>
          <a:p>
            <a:endParaRPr lang="es-CR" dirty="0" smtClean="0"/>
          </a:p>
          <a:p>
            <a:r>
              <a:rPr lang="es-CR" dirty="0" smtClean="0"/>
              <a:t>*Nota: para este ejemplo se ejecuta una consulta desde </a:t>
            </a:r>
            <a:r>
              <a:rPr lang="es-CR" dirty="0" err="1" smtClean="0"/>
              <a:t>management</a:t>
            </a:r>
            <a:r>
              <a:rPr lang="es-CR" dirty="0" smtClean="0"/>
              <a:t> </a:t>
            </a:r>
            <a:r>
              <a:rPr lang="es-CR" dirty="0" err="1" smtClean="0"/>
              <a:t>studio</a:t>
            </a:r>
            <a:r>
              <a:rPr lang="es-CR" dirty="0" smtClean="0"/>
              <a:t>, pero se podría crear una app que también la ejecutara e igualmente monitorearla desde el </a:t>
            </a:r>
            <a:r>
              <a:rPr lang="es-CR" dirty="0" err="1" smtClean="0"/>
              <a:t>profiler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72796" y="500662"/>
            <a:ext cx="9783763" cy="294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728" y="3864185"/>
            <a:ext cx="6057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68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192</TotalTime>
  <Words>527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Con bandas</vt:lpstr>
      <vt:lpstr>SQL Server Profiler</vt:lpstr>
      <vt:lpstr>Qué es ?</vt:lpstr>
      <vt:lpstr>Configurar un trace</vt:lpstr>
      <vt:lpstr>Presentación de PowerPoint</vt:lpstr>
      <vt:lpstr>Configurar un trace</vt:lpstr>
      <vt:lpstr>Presentación de PowerPoint</vt:lpstr>
      <vt:lpstr>Tipos de plantillas</vt:lpstr>
      <vt:lpstr>Demo</vt:lpstr>
      <vt:lpstr>Presentación de PowerPoint</vt:lpstr>
      <vt:lpstr>Presentación de PowerPoint</vt:lpstr>
      <vt:lpstr>Presentación de PowerPoint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Profiler</dc:title>
  <dc:creator>Oscar Rivera Salazar</dc:creator>
  <cp:lastModifiedBy>Oscar Rivera Salazar</cp:lastModifiedBy>
  <cp:revision>17</cp:revision>
  <dcterms:created xsi:type="dcterms:W3CDTF">2017-09-18T17:06:09Z</dcterms:created>
  <dcterms:modified xsi:type="dcterms:W3CDTF">2017-09-19T15:34:51Z</dcterms:modified>
</cp:coreProperties>
</file>