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9" d="100"/>
          <a:sy n="89" d="100"/>
        </p:scale>
        <p:origin x="13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</a:lstStyle>
          <a:p>
            <a:fld id="{2A76C59E-5FF9-416F-8DDB-A1B6DB7B2B57}" type="datetimeFigureOut">
              <a:pPr/>
              <a:t>4/27/2017</a:t>
            </a:fld>
            <a:endParaRPr lang="es-E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s-E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</a:lstStyle>
          <a:p>
            <a:fld id="{5BCCF0E1-31B6-485F-B4B0-11E7271AE8C4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63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690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99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85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430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74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4012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39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54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068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849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0" name="Rounded Rectangle 29"/>
          <p:cNvSpPr/>
          <p:nvPr/>
        </p:nvSpPr>
        <p:spPr>
          <a:xfrm>
            <a:off x="5407339" y="3961546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1" name="Rounded Rectangle 30"/>
          <p:cNvSpPr/>
          <p:nvPr/>
        </p:nvSpPr>
        <p:spPr>
          <a:xfrm>
            <a:off x="7373646" y="4060129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 latinLnBrk="0">
              <a:defRPr lang="es-ES" sz="440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457200" y="3864768"/>
            <a:ext cx="4953000" cy="1752600"/>
          </a:xfrm>
        </p:spPr>
        <p:txBody>
          <a:bodyPr/>
          <a:lstStyle>
            <a:lvl1pPr marL="64008" indent="0" algn="l" latinLnBrk="0">
              <a:buNone/>
              <a:defRPr lang="es-ES"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28" name="Shape 27"/>
          <p:cNvSpPr>
            <a:spLocks noGrp="1"/>
          </p:cNvSpPr>
          <p:nvPr>
            <p:ph type="dt" sz="half" idx="10"/>
          </p:nvPr>
        </p:nvSpPr>
        <p:spPr>
          <a:xfrm>
            <a:off x="6583680" y="4206240"/>
            <a:ext cx="960120" cy="457200"/>
          </a:xfrm>
        </p:spPr>
        <p:txBody>
          <a:bodyPr/>
          <a:lstStyle/>
          <a:p>
            <a:fld id="{8A99DE35-1251-472E-8ECA-761D19E5D7AB}" type="datetime4">
              <a:pPr/>
              <a:t>April 27, 2017</a:t>
            </a:fld>
            <a:endParaRPr lang="es-ES"/>
          </a:p>
        </p:txBody>
      </p:sp>
      <p:sp>
        <p:nvSpPr>
          <p:cNvPr id="17" name="Shape 16"/>
          <p:cNvSpPr>
            <a:spLocks noGrp="1"/>
          </p:cNvSpPr>
          <p:nvPr>
            <p:ph type="ftr" sz="quarter" idx="11"/>
          </p:nvPr>
        </p:nvSpPr>
        <p:spPr>
          <a:xfrm>
            <a:off x="5257800" y="4205288"/>
            <a:ext cx="1321592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Shap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 latinLnBrk="0">
              <a:defRPr lang="es-ES" sz="1800">
                <a:solidFill>
                  <a:schemeClr val="bg1"/>
                </a:solidFill>
              </a:defRPr>
            </a:lvl1pPr>
          </a:lstStyle>
          <a:p>
            <a:pPr algn="r"/>
            <a:fld id="{A8CE10D6-5CB1-41CD-B815-79BC778FC61A}" type="slidenum">
              <a:rPr lang="es-ES" sz="1800">
                <a:solidFill>
                  <a:schemeClr val="bg1"/>
                </a:solidFill>
              </a:rPr>
              <a:pPr algn="r"/>
              <a:t>‹Nº›</a:t>
            </a:fld>
            <a:endParaRPr lang="es-E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CA02-DFFD-4316-8A42-6A1844E9CDC6}" type="datetime4">
              <a:pPr/>
              <a:t>April 27, 2017</a:t>
            </a:fld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 latinLnBrk="0">
              <a:buNone/>
              <a:defRPr lang="es-ES"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3295648"/>
            <a:ext cx="7772400" cy="1509712"/>
          </a:xfrm>
        </p:spPr>
        <p:txBody>
          <a:bodyPr anchor="t"/>
          <a:lstStyle>
            <a:lvl1pPr marL="320040" latinLnBrk="0">
              <a:buNone/>
              <a:defRPr lang="es-ES" sz="2100" b="0">
                <a:solidFill>
                  <a:schemeClr val="tx2"/>
                </a:solidFill>
              </a:defRPr>
            </a:lvl1pPr>
            <a:lvl2pPr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es-ES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6BB2-78A9-4DD4-AD22-7BA0D5D1C995}" type="datetime4">
              <a:pPr/>
              <a:t>April 27, 2017</a:t>
            </a:fld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ido 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 latinLnBrk="0">
              <a:defRPr lang="es-ES" sz="2000"/>
            </a:lvl1pPr>
            <a:lvl2pPr>
              <a:defRPr lang="es-ES" sz="1900"/>
            </a:lvl2pPr>
            <a:lvl3pPr>
              <a:defRPr lang="es-ES" sz="18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 latinLnBrk="0">
              <a:defRPr lang="es-ES" sz="2000"/>
            </a:lvl1pPr>
            <a:lvl2pPr>
              <a:defRPr lang="es-ES" sz="1900"/>
            </a:lvl2pPr>
            <a:lvl3pPr>
              <a:defRPr lang="es-ES" sz="1800"/>
            </a:lvl3pPr>
            <a:lvl4pPr>
              <a:defRPr lang="es-ES" sz="1800"/>
            </a:lvl4pPr>
            <a:lvl5pPr>
              <a:defRPr lang="es-ES"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07889-6B99-459D-BBB0-3D1C26BA8FF4}" type="datetime4">
              <a:pPr/>
              <a:t>April 27, 2017</a:t>
            </a:fld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2" name="Rectangle 11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3" name="Rectangle 12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4" name="Rectangle 13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8" name="Rounded Rectangle 17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19" name="Rounded Rectangle 18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0" name="Rectangle 19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2" name="Rectangle 21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3" name="Rectangle 22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4" name="Rectangle 23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5" name="Rectangle 24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 latinLnBrk="0">
              <a:defRPr lang="es-ES" sz="4000" b="0" i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381000" y="220980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es-ES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721225" y="220980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 latinLnBrk="0">
              <a:buNone/>
              <a:defRPr lang="es-ES"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lang="es-ES" sz="2000" b="1"/>
            </a:lvl2pPr>
            <a:lvl3pPr>
              <a:buNone/>
              <a:defRPr lang="es-ES" sz="1800" b="1"/>
            </a:lvl3pPr>
            <a:lvl4pPr>
              <a:buNone/>
              <a:defRPr lang="es-ES" sz="1600" b="1"/>
            </a:lvl4pPr>
            <a:lvl5pPr>
              <a:buNone/>
              <a:defRPr lang="es-ES"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sz="quarter" idx="3"/>
          </p:nvPr>
        </p:nvSpPr>
        <p:spPr>
          <a:xfrm>
            <a:off x="381000" y="2673349"/>
            <a:ext cx="4041648" cy="3886200"/>
          </a:xfrm>
        </p:spPr>
        <p:txBody>
          <a:bodyPr/>
          <a:lstStyle>
            <a:lvl1pPr latinLnBrk="0">
              <a:defRPr lang="es-ES" sz="20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718304" y="2673349"/>
            <a:ext cx="4041775" cy="3886200"/>
          </a:xfrm>
        </p:spPr>
        <p:txBody>
          <a:bodyPr/>
          <a:lstStyle>
            <a:lvl1pPr latinLnBrk="0">
              <a:defRPr lang="es-ES" sz="2000"/>
            </a:lvl1pPr>
            <a:lvl2pPr>
              <a:defRPr lang="es-ES" sz="2000"/>
            </a:lvl2pPr>
            <a:lvl3pPr>
              <a:defRPr lang="es-ES" sz="1800"/>
            </a:lvl3pPr>
            <a:lvl4pPr>
              <a:defRPr lang="es-ES" sz="1600"/>
            </a:lvl4pPr>
            <a:lvl5pPr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26" name="Shap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/>
            <a:fld id="{8A48973C-8E17-4C1E-9ACB-41481CA779D2}" type="datetime4">
              <a:pPr algn="l"/>
              <a:t>April 27, 2017</a:t>
            </a:fld>
            <a:endParaRPr lang="es-ES"/>
          </a:p>
        </p:txBody>
      </p:sp>
      <p:sp>
        <p:nvSpPr>
          <p:cNvPr id="27" name="Shap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/>
            <a:fld id="{A8CE10D6-5CB1-41CD-B815-79BC778FC61A}" type="slidenum">
              <a:rPr lang="es-ES" sz="1800">
                <a:solidFill>
                  <a:schemeClr val="bg1"/>
                </a:solidFill>
              </a:rPr>
              <a:pPr algn="r"/>
              <a:t>‹Nº›</a:t>
            </a:fld>
            <a:endParaRPr lang="es-ES"/>
          </a:p>
        </p:txBody>
      </p:sp>
      <p:sp>
        <p:nvSpPr>
          <p:cNvPr id="28" name="Shap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 latinLnBrk="0">
              <a:defRPr lang="es-ES" sz="4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102404D-1906-4D90-89D2-619172A47E03}" type="datetime4">
              <a:pPr/>
              <a:t>April 27, 2017</a:t>
            </a:fld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1C44E05-631C-4892-B577-17C57620ECE9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EF8A1-4BB8-4644-9539-21E648FCEC6B}" type="datetime4">
              <a:pPr/>
              <a:t>April 27, 2017</a:t>
            </a:fld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53496" y="1066800"/>
            <a:ext cx="3383280" cy="877824"/>
          </a:xfrm>
        </p:spPr>
        <p:txBody>
          <a:bodyPr anchor="b"/>
          <a:lstStyle>
            <a:lvl1pPr algn="l" latinLnBrk="0">
              <a:buNone/>
              <a:defRPr lang="es-ES" sz="1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5353496" y="1938337"/>
            <a:ext cx="3383280" cy="4690872"/>
          </a:xfrm>
        </p:spPr>
        <p:txBody>
          <a:bodyPr/>
          <a:lstStyle>
            <a:lvl1pPr marL="9144" indent="0" latinLnBrk="0">
              <a:buNone/>
              <a:defRPr lang="es-ES" sz="1400"/>
            </a:lvl1pPr>
            <a:lvl2pPr>
              <a:buNone/>
              <a:defRPr lang="es-ES" sz="1200"/>
            </a:lvl2pPr>
            <a:lvl3pPr>
              <a:buNone/>
              <a:defRPr lang="es-ES" sz="1000"/>
            </a:lvl3pPr>
            <a:lvl4pPr>
              <a:buNone/>
              <a:defRPr lang="es-ES" sz="900"/>
            </a:lvl4pPr>
            <a:lvl5pPr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152400" y="776287"/>
            <a:ext cx="5111750" cy="5852160"/>
          </a:xfrm>
        </p:spPr>
        <p:txBody>
          <a:bodyPr/>
          <a:lstStyle>
            <a:lvl1pPr latinLnBrk="0"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17FE-4A70-4092-B057-A6106AAD8C22}" type="datetime4">
              <a:pPr/>
              <a:t>April 27, 2017</a:t>
            </a:fld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28352" y="769088"/>
            <a:ext cx="594360" cy="4628704"/>
          </a:xfrm>
        </p:spPr>
        <p:txBody>
          <a:bodyPr vert="vert270" anchor="b"/>
          <a:lstStyle>
            <a:lvl1pPr algn="l" latinLnBrk="0">
              <a:buNone/>
              <a:defRPr lang="es-ES"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574160" y="769088"/>
            <a:ext cx="4572000" cy="4572000"/>
          </a:xfrm>
        </p:spPr>
        <p:txBody>
          <a:bodyPr/>
          <a:lstStyle>
            <a:lvl1pPr latinLnBrk="0">
              <a:buNone/>
              <a:defRPr lang="es-ES" sz="3200"/>
            </a:lvl1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5337120" y="1254640"/>
            <a:ext cx="3200400" cy="4087368"/>
          </a:xfr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s-ES" sz="1300"/>
            </a:lvl1pPr>
            <a:lvl2pPr>
              <a:buFontTx/>
              <a:buNone/>
              <a:defRPr lang="es-ES" sz="1200"/>
            </a:lvl2pPr>
            <a:lvl3pPr>
              <a:buFontTx/>
              <a:buNone/>
              <a:defRPr lang="es-ES" sz="1000"/>
            </a:lvl3pPr>
            <a:lvl4pPr>
              <a:buFontTx/>
              <a:buNone/>
              <a:defRPr lang="es-ES" sz="900"/>
            </a:lvl4pPr>
            <a:lvl5pPr>
              <a:buFontTx/>
              <a:buNone/>
              <a:defRPr lang="es-ES"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F9C0-7F8F-4E44-9EDA-3FAB98C32DC6}" type="datetime4">
              <a:pPr/>
              <a:t>April 27, 2017</a:t>
            </a:fld>
            <a:endParaRPr lang="es-E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44E05-631C-4892-B577-17C57620ECE9}" type="slidenum"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3" name="Rounded Rectangle 32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4" name="Rounded Rectangle 33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5" name="Rectangle 34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6" name="Rectangle 35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7" name="Rectangle 36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8" name="Rectangle 37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39" name="Rectangle 38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40" name="Rectangle 39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/>
          </a:p>
        </p:txBody>
      </p:sp>
      <p:sp>
        <p:nvSpPr>
          <p:cNvPr id="22" name="Rectangl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threePt" dir="t"/>
            </a:scene3d>
            <a:sp3d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Sexto nivel</a:t>
            </a:r>
          </a:p>
          <a:p>
            <a:pPr lvl="6"/>
            <a:r>
              <a:rPr lang="es-ES"/>
              <a:t>Séptimo nivel</a:t>
            </a:r>
          </a:p>
          <a:p>
            <a:pPr lvl="7"/>
            <a:r>
              <a:rPr lang="es-ES"/>
              <a:t>Octavo nivel</a:t>
            </a:r>
          </a:p>
          <a:p>
            <a:pPr lvl="8"/>
            <a:r>
              <a:rPr lang="es-ES"/>
              <a:t>Noveno nivel</a:t>
            </a:r>
          </a:p>
        </p:txBody>
      </p:sp>
      <p:sp>
        <p:nvSpPr>
          <p:cNvPr id="14" name="Rectangl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latinLnBrk="0">
              <a:defRPr lang="es-ES" sz="800">
                <a:solidFill>
                  <a:schemeClr val="accent2"/>
                </a:solidFill>
              </a:defRPr>
            </a:lvl1pPr>
          </a:lstStyle>
          <a:p>
            <a:pPr algn="l"/>
            <a:fld id="{8A48973C-8E17-4C1E-9ACB-41481CA779D2}" type="datetime4">
              <a:pPr algn="l"/>
              <a:t>April 27, 2017</a:t>
            </a:fld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latinLnBrk="0">
              <a:defRPr lang="es-ES" sz="800">
                <a:solidFill>
                  <a:schemeClr val="accent2"/>
                </a:solidFill>
              </a:defRPr>
            </a:lvl1pPr>
          </a:lstStyle>
          <a:p>
            <a:pPr algn="r"/>
            <a:endParaRPr lang="es-ES" sz="80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lang="es-ES" sz="1800">
                <a:solidFill>
                  <a:srgbClr val="FFFFFF"/>
                </a:solidFill>
              </a:defRPr>
            </a:lvl1pPr>
          </a:lstStyle>
          <a:p>
            <a:pPr algn="r"/>
            <a:fld id="{A8CE10D6-5CB1-41CD-B815-79BC778FC61A}" type="slidenum">
              <a:rPr lang="es-ES" sz="1800">
                <a:solidFill>
                  <a:schemeClr val="bg1"/>
                </a:solidFill>
              </a:rPr>
              <a:pPr algn="r"/>
              <a:t>‹Nº›</a:t>
            </a:fld>
            <a:endParaRPr lang="es-ES" sz="18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lang="es-ES" sz="4000" kern="1200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lang="es-ES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es-ES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lang="es-ES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es-ES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es-ES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lang="es-ES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es-ES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lang="es-ES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es-ES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stored-procedures/recompile-a-stored-procedure" TargetMode="External"/><Relationship Id="rId2" Type="http://schemas.openxmlformats.org/officeDocument/2006/relationships/hyperlink" Target="https://www.simple-talk.com/sql/learn-sql-server/operator-of-the-week-spools-eager-spoo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queries/hints-transact-sql-query" TargetMode="External"/><Relationship Id="rId4" Type="http://schemas.openxmlformats.org/officeDocument/2006/relationships/hyperlink" Target="https://technet.microsoft.com/es-es/library/ms190397(v=sql.105).aspx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Optimización de consultas en SQL Server</a:t>
            </a:r>
            <a:endParaRPr lang="es-E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Crux Consultores, 2017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8630889" cy="3850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304800" y="11099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 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Product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ProductID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588545"/>
            <a:ext cx="3493213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Conector recto de flecha 9"/>
          <p:cNvCxnSpPr/>
          <p:nvPr/>
        </p:nvCxnSpPr>
        <p:spPr>
          <a:xfrm flipV="1">
            <a:off x="3124200" y="5105400"/>
            <a:ext cx="18288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planes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Asegurarse que el plan use los índices correctos</a:t>
            </a:r>
          </a:p>
          <a:p>
            <a:endParaRPr lang="es-CR" dirty="0"/>
          </a:p>
          <a:p>
            <a:r>
              <a:rPr lang="es-CR" dirty="0" smtClean="0"/>
              <a:t>Revisar en que puntos se hacen escaneos de tabla</a:t>
            </a:r>
          </a:p>
          <a:p>
            <a:endParaRPr lang="es-CR" dirty="0"/>
          </a:p>
          <a:p>
            <a:r>
              <a:rPr lang="es-CR" dirty="0" smtClean="0"/>
              <a:t>Comparar Actual </a:t>
            </a:r>
            <a:r>
              <a:rPr lang="es-CR" dirty="0" err="1" smtClean="0"/>
              <a:t>Number</a:t>
            </a:r>
            <a:r>
              <a:rPr lang="es-CR" dirty="0" smtClean="0"/>
              <a:t> Of </a:t>
            </a:r>
            <a:r>
              <a:rPr lang="es-CR" dirty="0" err="1" smtClean="0"/>
              <a:t>Rows</a:t>
            </a:r>
            <a:r>
              <a:rPr lang="es-CR" dirty="0" smtClean="0"/>
              <a:t> con </a:t>
            </a:r>
            <a:r>
              <a:rPr lang="es-CR" dirty="0" err="1" smtClean="0"/>
              <a:t>Estimated</a:t>
            </a:r>
            <a:r>
              <a:rPr lang="es-CR" dirty="0" smtClean="0"/>
              <a:t> </a:t>
            </a:r>
            <a:r>
              <a:rPr lang="es-CR" dirty="0" err="1" smtClean="0"/>
              <a:t>Number</a:t>
            </a:r>
            <a:r>
              <a:rPr lang="es-CR" dirty="0" smtClean="0"/>
              <a:t> of </a:t>
            </a:r>
            <a:r>
              <a:rPr lang="es-CR" dirty="0" err="1" smtClean="0"/>
              <a:t>Rows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Revisar si hay tablas demás involucradas y como podría mejorarse el diseño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377"/>
            <a:ext cx="8305800" cy="69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Información adicional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2249424"/>
            <a:ext cx="8839200" cy="432511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social.technet.microsoft.com/wiki/contents/articles/5957.sql-server-performance-survival-guide.aspx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://www.simple-talk.com/sql/learn-sql-server/operator-of-the-week-spools-eager-spool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s-CR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docs.microsoft.com/en-us/sql/relational-databases/stored-procedures/recompile-a-stored-procedure</a:t>
            </a:r>
            <a:endParaRPr lang="en-US" dirty="0" smtClean="0"/>
          </a:p>
          <a:p>
            <a:endParaRPr lang="es-CR" dirty="0"/>
          </a:p>
          <a:p>
            <a:r>
              <a:rPr lang="en-US" dirty="0">
                <a:hlinkClick r:id="rId4"/>
              </a:rPr>
              <a:t>https://technet.microsoft.com/es-es/library/ms190397(v=sql.105).</a:t>
            </a:r>
            <a:r>
              <a:rPr lang="en-US" dirty="0" smtClean="0">
                <a:hlinkClick r:id="rId4"/>
              </a:rPr>
              <a:t>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docs.microsoft.com/en-us/sql/t-sql/queries/hints-transact-sql-query</a:t>
            </a:r>
            <a:endParaRPr lang="en-US" dirty="0" smtClean="0"/>
          </a:p>
          <a:p>
            <a:endParaRPr lang="en-US" dirty="0" smtClean="0"/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066800"/>
          </a:xfrm>
        </p:spPr>
        <p:txBody>
          <a:bodyPr/>
          <a:lstStyle/>
          <a:p>
            <a:pPr algn="ctr"/>
            <a:r>
              <a:rPr lang="es-CR" dirty="0" smtClean="0"/>
              <a:t>Preguntas?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3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Consejos para el diseño de tablas</a:t>
            </a:r>
          </a:p>
          <a:p>
            <a:endParaRPr lang="es-CR" dirty="0" smtClean="0"/>
          </a:p>
          <a:p>
            <a:r>
              <a:rPr lang="es-CR" dirty="0" smtClean="0"/>
              <a:t>Consejos para el diseño de consultas</a:t>
            </a:r>
          </a:p>
          <a:p>
            <a:endParaRPr lang="es-CR" dirty="0" smtClean="0"/>
          </a:p>
          <a:p>
            <a:r>
              <a:rPr lang="es-CR" dirty="0" smtClean="0"/>
              <a:t>Revisión de planes de 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tablas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Diseñe pensando en las consultas, no solo en los datos</a:t>
            </a:r>
          </a:p>
          <a:p>
            <a:endParaRPr lang="es-CR" dirty="0"/>
          </a:p>
          <a:p>
            <a:r>
              <a:rPr lang="es-ES" dirty="0"/>
              <a:t>Mueva las columnas nulas o que se consulten poco a otra tabla</a:t>
            </a:r>
          </a:p>
          <a:p>
            <a:pPr marL="109728" indent="0">
              <a:buNone/>
            </a:pPr>
            <a:endParaRPr lang="es-ES" dirty="0" smtClean="0"/>
          </a:p>
          <a:p>
            <a:r>
              <a:rPr lang="es-ES" dirty="0"/>
              <a:t>Use los </a:t>
            </a:r>
            <a:r>
              <a:rPr lang="es-ES" dirty="0" smtClean="0"/>
              <a:t>tipos de columna correctos </a:t>
            </a:r>
            <a:r>
              <a:rPr lang="es-ES" dirty="0"/>
              <a:t>para el </a:t>
            </a:r>
            <a:r>
              <a:rPr lang="es-ES" dirty="0" smtClean="0"/>
              <a:t>tamaño esperado </a:t>
            </a:r>
          </a:p>
          <a:p>
            <a:endParaRPr lang="es-ES" dirty="0" smtClean="0"/>
          </a:p>
          <a:p>
            <a:r>
              <a:rPr lang="es-ES" dirty="0"/>
              <a:t>D</a:t>
            </a:r>
            <a:r>
              <a:rPr lang="es-ES" dirty="0" smtClean="0"/>
              <a:t>eclare primero las columnas </a:t>
            </a:r>
            <a:r>
              <a:rPr lang="es-ES" dirty="0"/>
              <a:t>de </a:t>
            </a:r>
            <a:r>
              <a:rPr lang="es-ES" dirty="0" smtClean="0"/>
              <a:t>tamaño fijo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Diseño de tablas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Utilice índices filtrados</a:t>
            </a:r>
          </a:p>
          <a:p>
            <a:endParaRPr lang="es-CR" dirty="0" smtClean="0"/>
          </a:p>
          <a:p>
            <a:r>
              <a:rPr lang="es-CR" dirty="0" smtClean="0"/>
              <a:t>Utilice índices en las vistas</a:t>
            </a:r>
          </a:p>
          <a:p>
            <a:endParaRPr lang="es-CR" dirty="0"/>
          </a:p>
          <a:p>
            <a:r>
              <a:rPr lang="es-ES" dirty="0" smtClean="0"/>
              <a:t>Cree índices </a:t>
            </a:r>
            <a:r>
              <a:rPr lang="es-ES" dirty="0"/>
              <a:t>en llaves foráneas cuando </a:t>
            </a:r>
            <a:r>
              <a:rPr lang="es-ES" dirty="0" smtClean="0"/>
              <a:t>estas tiendan a ocupar miles de registros</a:t>
            </a:r>
            <a:endParaRPr lang="es-ES" dirty="0"/>
          </a:p>
          <a:p>
            <a:endParaRPr lang="es-CR" dirty="0"/>
          </a:p>
          <a:p>
            <a:r>
              <a:rPr lang="es-CR" dirty="0" smtClean="0"/>
              <a:t>Actualice/Recree las estadísticas periódicamente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consultas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Usar </a:t>
            </a:r>
            <a:r>
              <a:rPr lang="es-CR" dirty="0" err="1"/>
              <a:t>E</a:t>
            </a:r>
            <a:r>
              <a:rPr lang="es-CR" dirty="0" err="1" smtClean="0"/>
              <a:t>xists</a:t>
            </a:r>
            <a:r>
              <a:rPr lang="es-CR" dirty="0" smtClean="0"/>
              <a:t> en lugar de </a:t>
            </a:r>
            <a:r>
              <a:rPr lang="es-CR" dirty="0" err="1" smtClean="0"/>
              <a:t>Count</a:t>
            </a:r>
            <a:r>
              <a:rPr lang="es-CR" dirty="0" smtClean="0"/>
              <a:t>()</a:t>
            </a:r>
          </a:p>
          <a:p>
            <a:endParaRPr lang="es-CR" dirty="0"/>
          </a:p>
          <a:p>
            <a:r>
              <a:rPr lang="es-CR" dirty="0" smtClean="0"/>
              <a:t>No </a:t>
            </a:r>
            <a:r>
              <a:rPr lang="es-CR" dirty="0" err="1" smtClean="0"/>
              <a:t>utiliar</a:t>
            </a:r>
            <a:r>
              <a:rPr lang="es-CR" dirty="0" smtClean="0"/>
              <a:t> </a:t>
            </a:r>
            <a:r>
              <a:rPr lang="es-CR" dirty="0" err="1" smtClean="0"/>
              <a:t>Not</a:t>
            </a:r>
            <a:r>
              <a:rPr lang="es-CR" dirty="0" smtClean="0"/>
              <a:t> </a:t>
            </a:r>
            <a:r>
              <a:rPr lang="es-CR" dirty="0" err="1" smtClean="0"/>
              <a:t>Exists</a:t>
            </a:r>
            <a:endParaRPr lang="es-CR" dirty="0" smtClean="0"/>
          </a:p>
          <a:p>
            <a:endParaRPr lang="es-CR" dirty="0"/>
          </a:p>
          <a:p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/>
              <a:t>joins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de selects </a:t>
            </a:r>
            <a:r>
              <a:rPr lang="en-US" dirty="0" err="1" smtClean="0"/>
              <a:t>anidados</a:t>
            </a:r>
            <a:endParaRPr lang="en-US" dirty="0" smtClean="0"/>
          </a:p>
          <a:p>
            <a:endParaRPr lang="es-CR" dirty="0"/>
          </a:p>
          <a:p>
            <a:r>
              <a:rPr lang="es-CR" dirty="0" smtClean="0"/>
              <a:t>Utilice </a:t>
            </a:r>
            <a:r>
              <a:rPr lang="es-CR" dirty="0" err="1" smtClean="0"/>
              <a:t>CTEs</a:t>
            </a:r>
            <a:r>
              <a:rPr lang="es-CR" dirty="0" smtClean="0"/>
              <a:t> en consultas complejas, pero considere que estos no tienen índices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consultas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Usar siempre consultas parametrizadas, inclusive en las consultas dinámicas ejecutas con “</a:t>
            </a:r>
            <a:r>
              <a:rPr lang="es-CR" dirty="0" err="1" smtClean="0"/>
              <a:t>exec</a:t>
            </a:r>
            <a:r>
              <a:rPr lang="es-CR" dirty="0" smtClean="0"/>
              <a:t>”</a:t>
            </a:r>
          </a:p>
          <a:p>
            <a:endParaRPr lang="es-CR" dirty="0"/>
          </a:p>
          <a:p>
            <a:r>
              <a:rPr lang="es-CR" dirty="0" smtClean="0"/>
              <a:t>Evitar hacer muchos </a:t>
            </a:r>
            <a:r>
              <a:rPr lang="es-CR" dirty="0" err="1" smtClean="0"/>
              <a:t>Joins</a:t>
            </a:r>
            <a:r>
              <a:rPr lang="es-CR" dirty="0" smtClean="0"/>
              <a:t> en una consulta, si es necesario consultar muchas tablas, guardar datos en tablas temporales intermedias o usar </a:t>
            </a:r>
            <a:r>
              <a:rPr lang="es-CR" dirty="0" err="1" smtClean="0"/>
              <a:t>CTEs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consultas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En la clausula </a:t>
            </a:r>
            <a:r>
              <a:rPr lang="es-CR" dirty="0" err="1" smtClean="0"/>
              <a:t>Where</a:t>
            </a:r>
            <a:r>
              <a:rPr lang="es-CR" dirty="0" smtClean="0"/>
              <a:t> no use funciones del lado izquierdo del operador</a:t>
            </a:r>
          </a:p>
          <a:p>
            <a:endParaRPr lang="es-CR" dirty="0"/>
          </a:p>
          <a:p>
            <a:r>
              <a:rPr lang="es-CR" dirty="0" smtClean="0"/>
              <a:t> No usar </a:t>
            </a:r>
            <a:r>
              <a:rPr lang="es-CR" dirty="0" err="1" smtClean="0"/>
              <a:t>Group</a:t>
            </a:r>
            <a:r>
              <a:rPr lang="es-CR" dirty="0" smtClean="0"/>
              <a:t> </a:t>
            </a:r>
            <a:r>
              <a:rPr lang="es-CR" dirty="0" err="1" smtClean="0"/>
              <a:t>By</a:t>
            </a:r>
            <a:r>
              <a:rPr lang="es-CR" dirty="0" smtClean="0"/>
              <a:t> sin una función de agregación, en ese caso es mejor usar </a:t>
            </a:r>
            <a:r>
              <a:rPr lang="es-CR" dirty="0" err="1"/>
              <a:t>D</a:t>
            </a:r>
            <a:r>
              <a:rPr lang="es-CR" dirty="0" err="1" smtClean="0"/>
              <a:t>istinct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No usar </a:t>
            </a:r>
            <a:r>
              <a:rPr lang="es-CR" dirty="0" err="1" smtClean="0"/>
              <a:t>Select</a:t>
            </a:r>
            <a:r>
              <a:rPr lang="es-CR" dirty="0" smtClean="0"/>
              <a:t> *, siempre especificar las columnas</a:t>
            </a:r>
          </a:p>
          <a:p>
            <a:endParaRPr lang="es-CR" dirty="0"/>
          </a:p>
          <a:p>
            <a:r>
              <a:rPr lang="es-CR" dirty="0" smtClean="0"/>
              <a:t>Evitar usar </a:t>
            </a:r>
            <a:r>
              <a:rPr lang="es-CR" dirty="0" err="1" smtClean="0"/>
              <a:t>Order</a:t>
            </a:r>
            <a:r>
              <a:rPr lang="es-CR" dirty="0" smtClean="0"/>
              <a:t> </a:t>
            </a:r>
            <a:r>
              <a:rPr lang="es-CR" dirty="0" err="1" smtClean="0"/>
              <a:t>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consultas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Agregue índices sin nombres en la creación de tablas temporales</a:t>
            </a:r>
          </a:p>
          <a:p>
            <a:endParaRPr lang="es-CR" dirty="0"/>
          </a:p>
          <a:p>
            <a:r>
              <a:rPr lang="es-CR" dirty="0" smtClean="0"/>
              <a:t>Consulte todos los datos necesarios al inicio del procedimiento, y luego efectúe las operaciones</a:t>
            </a:r>
          </a:p>
          <a:p>
            <a:endParaRPr lang="es-CR" dirty="0"/>
          </a:p>
          <a:p>
            <a:r>
              <a:rPr lang="es-CR" dirty="0" smtClean="0"/>
              <a:t>Evite los </a:t>
            </a:r>
            <a:r>
              <a:rPr lang="es-CR" dirty="0" err="1" smtClean="0"/>
              <a:t>joins</a:t>
            </a:r>
            <a:r>
              <a:rPr lang="es-CR" dirty="0" smtClean="0"/>
              <a:t> o </a:t>
            </a:r>
            <a:r>
              <a:rPr lang="es-CR" dirty="0" err="1" smtClean="0"/>
              <a:t>where</a:t>
            </a:r>
            <a:r>
              <a:rPr lang="es-CR" dirty="0" smtClean="0"/>
              <a:t> en columnas sin índices</a:t>
            </a:r>
          </a:p>
          <a:p>
            <a:endParaRPr lang="es-CR" dirty="0"/>
          </a:p>
          <a:p>
            <a:r>
              <a:rPr lang="es-CR" dirty="0" smtClean="0"/>
              <a:t>Use </a:t>
            </a:r>
            <a:r>
              <a:rPr lang="es-CR" dirty="0" err="1" smtClean="0"/>
              <a:t>Hints</a:t>
            </a:r>
            <a:r>
              <a:rPr lang="es-CR" dirty="0" smtClean="0"/>
              <a:t> en casos donde apliquen, </a:t>
            </a:r>
            <a:r>
              <a:rPr lang="es-CR" dirty="0" err="1" smtClean="0"/>
              <a:t>ej</a:t>
            </a:r>
            <a:r>
              <a:rPr lang="es-CR" dirty="0" smtClean="0"/>
              <a:t> Recompile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Análisis de planes de ejecución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Siempre analice el plan de ejecución, la mínima instrucción puede generar planes sorpresivamente complejos</a:t>
            </a:r>
          </a:p>
          <a:p>
            <a:endParaRPr lang="es-CR" dirty="0" smtClean="0"/>
          </a:p>
          <a:p>
            <a:pPr marL="109728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B547B8"/>
      </a:hlink>
      <a:folHlink>
        <a:srgbClr val="438255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100000" r="280000" b="28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r="280000" b="280000"/>
          </a:path>
        </a:gradFill>
      </a:fillStyleLst>
      <a:lnStyleLst>
        <a:ln w="4444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  <a:satMod val="200000"/>
              </a:schemeClr>
            </a:gs>
            <a:gs pos="80000">
              <a:schemeClr val="phClr">
                <a:shade val="55000"/>
                <a:satMod val="175000"/>
              </a:schemeClr>
            </a:gs>
            <a:gs pos="100000">
              <a:schemeClr val="phClr">
                <a:shade val="37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</a:schemeClr>
              <a:schemeClr val="phClr">
                <a:tint val="80000"/>
                <a:satMod val="120000"/>
              </a:schemeClr>
            </a:duotone>
          </a:blip>
          <a:tile tx="0" ty="0" sx="85000" sy="8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861754-64B5-44AE-807D-47837B262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Manual de la empresa</Template>
  <TotalTime>0</TotalTime>
  <Words>369</Words>
  <Application>Microsoft Office PowerPoint</Application>
  <PresentationFormat>Presentación en pantalla (4:3)</PresentationFormat>
  <Paragraphs>87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Consolas</vt:lpstr>
      <vt:lpstr>Georgia</vt:lpstr>
      <vt:lpstr>Trebuchet MS</vt:lpstr>
      <vt:lpstr>Wingdings 2</vt:lpstr>
      <vt:lpstr>Urbano</vt:lpstr>
      <vt:lpstr>Optimización de consultas en SQL Server</vt:lpstr>
      <vt:lpstr>Agenda</vt:lpstr>
      <vt:lpstr>Diseño de tablas</vt:lpstr>
      <vt:lpstr>Diseño de tablas</vt:lpstr>
      <vt:lpstr>Diseño de consultas</vt:lpstr>
      <vt:lpstr>Diseño de consultas</vt:lpstr>
      <vt:lpstr>Diseño de consultas</vt:lpstr>
      <vt:lpstr>Diseño de consultas</vt:lpstr>
      <vt:lpstr>Análisis de planes de ejecución</vt:lpstr>
      <vt:lpstr>Presentación de PowerPoint</vt:lpstr>
      <vt:lpstr>Análisis de planes de ejecución</vt:lpstr>
      <vt:lpstr>Presentación de PowerPoint</vt:lpstr>
      <vt:lpstr>Información adicional</vt:lpstr>
      <vt:lpstr>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2017-04-26T14:08:41Z</dcterms:created>
  <dcterms:modified xsi:type="dcterms:W3CDTF">2017-04-27T22:54:22Z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TC101671249990</vt:lpwstr>
  </property>
</Properties>
</file>