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73" r:id="rId14"/>
    <p:sldId id="270" r:id="rId15"/>
    <p:sldId id="268" r:id="rId16"/>
    <p:sldId id="269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522C9-54E2-4F82-AB13-58F936E5B120}" type="datetimeFigureOut">
              <a:rPr lang="en-US"/>
              <a:t>6/14/2017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7642A-45F3-4220-8123-01A080F32F6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7642A-45F3-4220-8123-01A080F32F65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47642A-45F3-4220-8123-01A080F32F65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0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koalite.com/2015/09/antes-muerto-que-sencill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devexperto.com/ley-de-demeter/" TargetMode="External"/><Relationship Id="rId4" Type="http://schemas.openxmlformats.org/officeDocument/2006/relationships/hyperlink" Target="http://blog.koalite.com/2016/02/las-ventajas-de-no-usar-inyeccion-de-dependencia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Código </a:t>
            </a:r>
            <a:r>
              <a:rPr lang="es-CR" dirty="0" err="1"/>
              <a:t>mantenible</a:t>
            </a:r>
            <a:r>
              <a:rPr lang="es-CR"/>
              <a:t>: Principios </a:t>
            </a:r>
            <a:r>
              <a:rPr lang="es-CR" dirty="0"/>
              <a:t>de Solid y </a:t>
            </a:r>
            <a:r>
              <a:rPr lang="es-CR" dirty="0" err="1"/>
              <a:t>Code</a:t>
            </a:r>
            <a:r>
              <a:rPr lang="es-CR" dirty="0"/>
              <a:t> </a:t>
            </a:r>
            <a:r>
              <a:rPr lang="es-CR" dirty="0" err="1"/>
              <a:t>Clean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03528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Código Limpio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Las líneas de código deben tener una responsabilidad única</a:t>
            </a:r>
            <a:endParaRPr lang="en-US" dirty="0"/>
          </a:p>
          <a:p>
            <a:pPr lvl="1"/>
            <a:r>
              <a:rPr lang="es-CR" dirty="0" err="1"/>
              <a:t>Ej</a:t>
            </a:r>
            <a:r>
              <a:rPr lang="es-CR" dirty="0"/>
              <a:t>: </a:t>
            </a:r>
            <a:r>
              <a:rPr lang="es-CR" dirty="0" err="1"/>
              <a:t>funcA</a:t>
            </a:r>
            <a:r>
              <a:rPr lang="es-CR" dirty="0"/>
              <a:t>(</a:t>
            </a:r>
            <a:r>
              <a:rPr lang="es-CR" dirty="0" err="1"/>
              <a:t>funcB</a:t>
            </a:r>
            <a:r>
              <a:rPr lang="es-CR" dirty="0"/>
              <a:t>(), </a:t>
            </a:r>
            <a:r>
              <a:rPr lang="es-CR" dirty="0" err="1"/>
              <a:t>funcC</a:t>
            </a:r>
            <a:r>
              <a:rPr lang="es-CR" dirty="0"/>
              <a:t>()), esta línea está invocando tres funciones cuando lo recomendado es guardar primero el resultado de </a:t>
            </a:r>
            <a:r>
              <a:rPr lang="es-CR" dirty="0" err="1"/>
              <a:t>funcB</a:t>
            </a:r>
            <a:r>
              <a:rPr lang="es-CR" dirty="0"/>
              <a:t> y </a:t>
            </a:r>
            <a:r>
              <a:rPr lang="es-CR" dirty="0" err="1"/>
              <a:t>funcC</a:t>
            </a:r>
            <a:r>
              <a:rPr lang="es-CR" dirty="0"/>
              <a:t> en variables y luego usarlas como parámetros en </a:t>
            </a:r>
            <a:r>
              <a:rPr lang="es-CR" dirty="0" err="1"/>
              <a:t>funcA</a:t>
            </a:r>
            <a:r>
              <a:rPr lang="es-CR" dirty="0"/>
              <a:t>.</a:t>
            </a:r>
          </a:p>
          <a:p>
            <a:pPr marL="502920" lvl="1" indent="0">
              <a:buNone/>
            </a:pPr>
            <a:endParaRPr lang="es-CR" dirty="0"/>
          </a:p>
          <a:p>
            <a:r>
              <a:rPr lang="es-CR" dirty="0"/>
              <a:t>Se deben evitar los “</a:t>
            </a:r>
            <a:r>
              <a:rPr lang="es-CR" dirty="0" err="1"/>
              <a:t>scroll</a:t>
            </a:r>
            <a:r>
              <a:rPr lang="es-CR" dirty="0"/>
              <a:t>” horizontales y verticales</a:t>
            </a:r>
          </a:p>
          <a:p>
            <a:pPr lvl="1"/>
            <a:r>
              <a:rPr lang="es-CR" dirty="0"/>
              <a:t>Si se requiere hacer </a:t>
            </a:r>
            <a:r>
              <a:rPr lang="es-CR" dirty="0" err="1"/>
              <a:t>scroll</a:t>
            </a:r>
            <a:r>
              <a:rPr lang="es-CR" dirty="0"/>
              <a:t> </a:t>
            </a:r>
            <a:r>
              <a:rPr lang="es-CR" dirty="0" err="1"/>
              <a:t>down</a:t>
            </a:r>
            <a:r>
              <a:rPr lang="es-CR" dirty="0"/>
              <a:t> para leer una función, probablemente tiene mas de una responsabilidad, igualmente si se requiere hacer </a:t>
            </a:r>
            <a:r>
              <a:rPr lang="es-CR" dirty="0" err="1"/>
              <a:t>scroll</a:t>
            </a:r>
            <a:r>
              <a:rPr lang="es-CR" dirty="0"/>
              <a:t> vertical puede que las líneas tengan mas de una responsabilidad. Se recomienda que una función sea de al menos 20 líneas y que cada línea no exceda 120 columnas o caracteres.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/>
              <a:t>Principios básicos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68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Código Limpio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Encapsular muchas condiciones en una función booleana</a:t>
            </a:r>
          </a:p>
          <a:p>
            <a:pPr lvl="1"/>
            <a:r>
              <a:rPr lang="es-CR" dirty="0" err="1"/>
              <a:t>Ej</a:t>
            </a:r>
            <a:r>
              <a:rPr lang="es-CR" dirty="0"/>
              <a:t>: </a:t>
            </a:r>
            <a:r>
              <a:rPr lang="es-CR" dirty="0" err="1">
                <a:solidFill>
                  <a:srgbClr val="0070C0"/>
                </a:solidFill>
              </a:rPr>
              <a:t>If</a:t>
            </a:r>
            <a:r>
              <a:rPr lang="es-CR" dirty="0"/>
              <a:t>(cond1 </a:t>
            </a:r>
            <a:r>
              <a:rPr lang="es-CR" dirty="0">
                <a:solidFill>
                  <a:srgbClr val="0070C0"/>
                </a:solidFill>
              </a:rPr>
              <a:t>And</a:t>
            </a:r>
            <a:r>
              <a:rPr lang="es-CR" dirty="0"/>
              <a:t> (cond2 </a:t>
            </a:r>
            <a:r>
              <a:rPr lang="es-CR" dirty="0" err="1">
                <a:solidFill>
                  <a:srgbClr val="0070C0"/>
                </a:solidFill>
              </a:rPr>
              <a:t>Or</a:t>
            </a:r>
            <a:r>
              <a:rPr lang="es-CR" dirty="0"/>
              <a:t> cond3)) </a:t>
            </a:r>
            <a:r>
              <a:rPr lang="es-CR" dirty="0" err="1">
                <a:solidFill>
                  <a:srgbClr val="0070C0"/>
                </a:solidFill>
              </a:rPr>
              <a:t>Then</a:t>
            </a:r>
            <a:r>
              <a:rPr lang="es-CR" dirty="0"/>
              <a:t> . . ., se debería reemplazar por </a:t>
            </a:r>
            <a:r>
              <a:rPr lang="es-CR" dirty="0" err="1">
                <a:solidFill>
                  <a:srgbClr val="0070C0"/>
                </a:solidFill>
              </a:rPr>
              <a:t>If</a:t>
            </a:r>
            <a:r>
              <a:rPr lang="es-CR" dirty="0"/>
              <a:t>(</a:t>
            </a:r>
            <a:r>
              <a:rPr lang="es-CR" dirty="0" err="1"/>
              <a:t>SePuedeEjecutar</a:t>
            </a:r>
            <a:r>
              <a:rPr lang="es-CR" dirty="0"/>
              <a:t>()) </a:t>
            </a:r>
            <a:r>
              <a:rPr lang="es-CR" dirty="0" err="1">
                <a:solidFill>
                  <a:srgbClr val="0070C0"/>
                </a:solidFill>
              </a:rPr>
              <a:t>Then</a:t>
            </a:r>
            <a:r>
              <a:rPr lang="es-CR" dirty="0">
                <a:solidFill>
                  <a:srgbClr val="0070C0"/>
                </a:solidFill>
              </a:rPr>
              <a:t>.</a:t>
            </a:r>
          </a:p>
          <a:p>
            <a:pPr marL="502920" lvl="1" indent="0">
              <a:buNone/>
            </a:pPr>
            <a:endParaRPr lang="es-CR" dirty="0">
              <a:solidFill>
                <a:srgbClr val="0070C0"/>
              </a:solidFill>
            </a:endParaRPr>
          </a:p>
          <a:p>
            <a:r>
              <a:rPr lang="es-CR" dirty="0"/>
              <a:t>Igualmente se p</a:t>
            </a:r>
            <a:r>
              <a:rPr lang="es-CR" dirty="0">
                <a:solidFill>
                  <a:schemeClr val="bg2">
                    <a:lumMod val="50000"/>
                  </a:schemeClr>
                </a:solidFill>
              </a:rPr>
              <a:t>ued</a:t>
            </a:r>
            <a:r>
              <a:rPr lang="es-CR" dirty="0"/>
              <a:t>e encapsular el cuerpo de un Try, </a:t>
            </a:r>
            <a:r>
              <a:rPr lang="es-CR" dirty="0" err="1"/>
              <a:t>If</a:t>
            </a:r>
            <a:r>
              <a:rPr lang="es-CR" dirty="0"/>
              <a:t>, </a:t>
            </a:r>
            <a:r>
              <a:rPr lang="es-CR" dirty="0" err="1"/>
              <a:t>While</a:t>
            </a:r>
            <a:r>
              <a:rPr lang="es-CR" dirty="0"/>
              <a:t>, </a:t>
            </a:r>
            <a:r>
              <a:rPr lang="es-CR" dirty="0" err="1"/>
              <a:t>etc</a:t>
            </a:r>
            <a:r>
              <a:rPr lang="es-CR" dirty="0"/>
              <a:t>, en una función.</a:t>
            </a:r>
          </a:p>
          <a:p>
            <a:pPr lvl="1"/>
            <a:r>
              <a:rPr lang="es-CR" dirty="0" err="1"/>
              <a:t>Ej</a:t>
            </a:r>
            <a:r>
              <a:rPr lang="es-CR" dirty="0"/>
              <a:t>: </a:t>
            </a:r>
            <a:r>
              <a:rPr lang="es-CR" dirty="0">
                <a:solidFill>
                  <a:srgbClr val="0070C0"/>
                </a:solidFill>
              </a:rPr>
              <a:t>Try</a:t>
            </a:r>
            <a:r>
              <a:rPr lang="es-CR" dirty="0"/>
              <a:t> </a:t>
            </a:r>
            <a:r>
              <a:rPr lang="es-CR" dirty="0" err="1"/>
              <a:t>EjecuteRutina</a:t>
            </a:r>
            <a:r>
              <a:rPr lang="es-CR" dirty="0"/>
              <a:t>() </a:t>
            </a:r>
            <a:r>
              <a:rPr lang="es-CR" dirty="0">
                <a:solidFill>
                  <a:srgbClr val="0070C0"/>
                </a:solidFill>
              </a:rPr>
              <a:t>Catch</a:t>
            </a:r>
            <a:r>
              <a:rPr lang="es-CR" dirty="0"/>
              <a:t> </a:t>
            </a:r>
            <a:r>
              <a:rPr lang="es-CR" dirty="0" err="1"/>
              <a:t>ManejeError</a:t>
            </a:r>
            <a:r>
              <a:rPr lang="es-CR" dirty="0"/>
              <a:t>(ex) </a:t>
            </a:r>
            <a:r>
              <a:rPr lang="es-CR" dirty="0" err="1">
                <a:solidFill>
                  <a:srgbClr val="0070C0"/>
                </a:solidFill>
              </a:rPr>
              <a:t>End</a:t>
            </a:r>
            <a:r>
              <a:rPr lang="es-CR" dirty="0">
                <a:solidFill>
                  <a:srgbClr val="0070C0"/>
                </a:solidFill>
              </a:rPr>
              <a:t> Try</a:t>
            </a:r>
          </a:p>
          <a:p>
            <a:pPr lvl="1"/>
            <a:endParaRPr lang="es-CR" dirty="0">
              <a:solidFill>
                <a:srgbClr val="0070C0"/>
              </a:solidFill>
            </a:endParaRPr>
          </a:p>
          <a:p>
            <a:r>
              <a:rPr lang="es-CR" dirty="0">
                <a:solidFill>
                  <a:schemeClr val="bg2">
                    <a:lumMod val="50000"/>
                  </a:schemeClr>
                </a:solidFill>
              </a:rPr>
              <a:t>Una función no debe tener mas de dos niveles de anidamiento</a:t>
            </a:r>
          </a:p>
          <a:p>
            <a:pPr lvl="1"/>
            <a:r>
              <a:rPr lang="es-CR" dirty="0" err="1">
                <a:solidFill>
                  <a:schemeClr val="bg2">
                    <a:lumMod val="50000"/>
                  </a:schemeClr>
                </a:solidFill>
              </a:rPr>
              <a:t>Ej</a:t>
            </a:r>
            <a:r>
              <a:rPr lang="es-CR" dirty="0">
                <a:solidFill>
                  <a:schemeClr val="bg2">
                    <a:lumMod val="50000"/>
                  </a:schemeClr>
                </a:solidFill>
              </a:rPr>
              <a:t>: si una función tiene un </a:t>
            </a:r>
            <a:r>
              <a:rPr lang="es-CR" i="1" dirty="0" err="1">
                <a:solidFill>
                  <a:srgbClr val="0070C0"/>
                </a:solidFill>
              </a:rPr>
              <a:t>if</a:t>
            </a:r>
            <a:r>
              <a:rPr lang="es-CR" dirty="0">
                <a:solidFill>
                  <a:schemeClr val="bg2">
                    <a:lumMod val="50000"/>
                  </a:schemeClr>
                </a:solidFill>
              </a:rPr>
              <a:t>, dentro de un </a:t>
            </a:r>
            <a:r>
              <a:rPr lang="es-CR" i="1" dirty="0" err="1">
                <a:solidFill>
                  <a:srgbClr val="0070C0"/>
                </a:solidFill>
              </a:rPr>
              <a:t>for</a:t>
            </a:r>
            <a:r>
              <a:rPr lang="es-CR" dirty="0">
                <a:solidFill>
                  <a:schemeClr val="bg2">
                    <a:lumMod val="50000"/>
                  </a:schemeClr>
                </a:solidFill>
              </a:rPr>
              <a:t>, dentro de un </a:t>
            </a:r>
            <a:r>
              <a:rPr lang="es-CR" i="1" dirty="0">
                <a:solidFill>
                  <a:srgbClr val="0070C0"/>
                </a:solidFill>
              </a:rPr>
              <a:t>try</a:t>
            </a:r>
            <a:r>
              <a:rPr lang="es-CR" dirty="0">
                <a:solidFill>
                  <a:schemeClr val="bg2">
                    <a:lumMod val="50000"/>
                  </a:schemeClr>
                </a:solidFill>
              </a:rPr>
              <a:t> ya tiene tres niveles de anidamiento, en ese caso se podría optar por mover el cuerpo del </a:t>
            </a:r>
            <a:r>
              <a:rPr lang="es-CR" i="1" dirty="0">
                <a:solidFill>
                  <a:srgbClr val="0070C0"/>
                </a:solidFill>
              </a:rPr>
              <a:t>try</a:t>
            </a:r>
            <a:r>
              <a:rPr lang="es-CR" dirty="0">
                <a:solidFill>
                  <a:schemeClr val="bg2">
                    <a:lumMod val="50000"/>
                  </a:schemeClr>
                </a:solidFill>
              </a:rPr>
              <a:t> a otra función.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/>
              <a:t>Principios básicos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8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Código Limpio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No use valores directamente</a:t>
            </a:r>
          </a:p>
          <a:p>
            <a:pPr lvl="1"/>
            <a:r>
              <a:rPr lang="es-CR" dirty="0" err="1"/>
              <a:t>Ej</a:t>
            </a:r>
            <a:r>
              <a:rPr lang="es-CR" dirty="0"/>
              <a:t>: en lugar de </a:t>
            </a:r>
            <a:r>
              <a:rPr lang="es-CR" dirty="0" err="1">
                <a:solidFill>
                  <a:srgbClr val="0070C0"/>
                </a:solidFill>
              </a:rPr>
              <a:t>If</a:t>
            </a:r>
            <a:r>
              <a:rPr lang="es-CR" dirty="0"/>
              <a:t>(monto &lt; 500) </a:t>
            </a:r>
            <a:r>
              <a:rPr lang="es-CR" dirty="0" err="1">
                <a:solidFill>
                  <a:srgbClr val="0070C0"/>
                </a:solidFill>
              </a:rPr>
              <a:t>Then</a:t>
            </a:r>
            <a:r>
              <a:rPr lang="es-CR" dirty="0">
                <a:solidFill>
                  <a:srgbClr val="0070C0"/>
                </a:solidFill>
              </a:rPr>
              <a:t>…</a:t>
            </a:r>
            <a:r>
              <a:rPr lang="es-CR" dirty="0"/>
              <a:t>, use </a:t>
            </a:r>
            <a:r>
              <a:rPr lang="es-CR" dirty="0" err="1">
                <a:solidFill>
                  <a:srgbClr val="0070C0"/>
                </a:solidFill>
              </a:rPr>
              <a:t>If</a:t>
            </a:r>
            <a:r>
              <a:rPr lang="es-CR" dirty="0"/>
              <a:t>(monto&lt;</a:t>
            </a:r>
            <a:r>
              <a:rPr lang="es-CR" dirty="0" err="1"/>
              <a:t>maximoDisponible</a:t>
            </a:r>
            <a:r>
              <a:rPr lang="es-CR" dirty="0"/>
              <a:t>) </a:t>
            </a:r>
            <a:r>
              <a:rPr lang="es-CR" dirty="0" err="1">
                <a:solidFill>
                  <a:srgbClr val="0070C0"/>
                </a:solidFill>
              </a:rPr>
              <a:t>Then</a:t>
            </a:r>
            <a:r>
              <a:rPr lang="es-CR" dirty="0">
                <a:solidFill>
                  <a:srgbClr val="0070C0"/>
                </a:solidFill>
              </a:rPr>
              <a:t>…</a:t>
            </a:r>
            <a:r>
              <a:rPr lang="es-CR" dirty="0"/>
              <a:t>. Lo anterior explica que significa el “500” y es mas legible.</a:t>
            </a:r>
          </a:p>
          <a:p>
            <a:r>
              <a:rPr lang="es-CR" dirty="0"/>
              <a:t>Evite utilizar mas de tres parámetros en una función</a:t>
            </a:r>
          </a:p>
          <a:p>
            <a:pPr lvl="1"/>
            <a:r>
              <a:rPr lang="es-CR" dirty="0"/>
              <a:t>Si una función debe recibir mas de tres parámetros se recomienda encapsularlos en una clase</a:t>
            </a:r>
          </a:p>
          <a:p>
            <a:r>
              <a:rPr lang="es-CR" dirty="0"/>
              <a:t>Evite usar comentarios en el código</a:t>
            </a:r>
          </a:p>
          <a:p>
            <a:pPr lvl="1"/>
            <a:r>
              <a:rPr lang="es-CR" dirty="0"/>
              <a:t>Muchas veces son incorrectos o desactualizados porque no se les da mantenimiento</a:t>
            </a:r>
          </a:p>
          <a:p>
            <a:pPr lvl="1"/>
            <a:r>
              <a:rPr lang="es-CR" dirty="0"/>
              <a:t>Si el código esta bien hecho, debería explicarse por si solo</a:t>
            </a:r>
          </a:p>
          <a:p>
            <a:r>
              <a:rPr lang="es-CR" dirty="0"/>
              <a:t>No deje funciones o líneas comentadas</a:t>
            </a:r>
          </a:p>
          <a:p>
            <a:pPr lvl="1"/>
            <a:r>
              <a:rPr lang="es-CR" dirty="0"/>
              <a:t>El control de versiones permite ver como era una función antes de que se le aplicara un cambio, no es necesario mantenerla comentada.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/>
              <a:t>Principios básicos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367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Ley de Demeter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868363"/>
            <a:ext cx="7899757" cy="5121275"/>
          </a:xfrm>
        </p:spPr>
        <p:txBody>
          <a:bodyPr/>
          <a:lstStyle/>
          <a:p>
            <a:r>
              <a:rPr lang="en-US" dirty="0"/>
              <a:t>"Un </a:t>
            </a:r>
            <a:r>
              <a:rPr lang="en-US" dirty="0" err="1"/>
              <a:t>objeto</a:t>
            </a:r>
            <a:r>
              <a:rPr lang="en-US" dirty="0"/>
              <a:t> no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conocer</a:t>
            </a:r>
            <a:r>
              <a:rPr lang="en-US" dirty="0"/>
              <a:t> las </a:t>
            </a:r>
            <a:r>
              <a:rPr lang="en-US" dirty="0" err="1"/>
              <a:t>entrañas</a:t>
            </a:r>
            <a:r>
              <a:rPr lang="en-US" dirty="0"/>
              <a:t> de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interactúa</a:t>
            </a:r>
            <a:r>
              <a:rPr lang="en-US" dirty="0"/>
              <a:t>"</a:t>
            </a:r>
          </a:p>
          <a:p>
            <a:r>
              <a:rPr lang="en-US" dirty="0" err="1"/>
              <a:t>Es</a:t>
            </a:r>
            <a:r>
              <a:rPr lang="en-US" dirty="0"/>
              <a:t> un error </a:t>
            </a:r>
            <a:r>
              <a:rPr lang="en-US" dirty="0" err="1"/>
              <a:t>común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X.GetY</a:t>
            </a:r>
            <a:r>
              <a:rPr lang="en-US" dirty="0"/>
              <a:t>().</a:t>
            </a:r>
            <a:r>
              <a:rPr lang="en-US" dirty="0" err="1"/>
              <a:t>GetZ</a:t>
            </a:r>
            <a:r>
              <a:rPr lang="en-US" dirty="0"/>
              <a:t>().DoSomething()</a:t>
            </a:r>
          </a:p>
          <a:p>
            <a:r>
              <a:rPr lang="en-US" dirty="0"/>
              <a:t>Para </a:t>
            </a:r>
            <a:r>
              <a:rPr lang="en-US" dirty="0" err="1"/>
              <a:t>evitarlo</a:t>
            </a:r>
            <a:r>
              <a:rPr lang="en-US" dirty="0"/>
              <a:t> se </a:t>
            </a:r>
            <a:r>
              <a:rPr lang="en-US" dirty="0" err="1"/>
              <a:t>recomienda</a:t>
            </a:r>
            <a:r>
              <a:rPr lang="en-US" dirty="0"/>
              <a:t> </a:t>
            </a: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dirty="0" err="1"/>
              <a:t>privadas</a:t>
            </a:r>
            <a:r>
              <a:rPr lang="en-US" dirty="0"/>
              <a:t> las </a:t>
            </a:r>
            <a:r>
              <a:rPr lang="en-US" dirty="0" err="1"/>
              <a:t>propiedades</a:t>
            </a:r>
            <a:r>
              <a:rPr lang="en-US" dirty="0"/>
              <a:t> que son </a:t>
            </a:r>
            <a:r>
              <a:rPr lang="en-US" dirty="0" err="1"/>
              <a:t>referencias</a:t>
            </a:r>
            <a:r>
              <a:rPr lang="en-US" dirty="0"/>
              <a:t> de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, y </a:t>
            </a:r>
            <a:r>
              <a:rPr lang="en-US" dirty="0" err="1"/>
              <a:t>encapsular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propiedades</a:t>
            </a:r>
            <a:r>
              <a:rPr lang="en-US" dirty="0"/>
              <a:t> y </a:t>
            </a:r>
            <a:r>
              <a:rPr lang="en-US" dirty="0" err="1"/>
              <a:t>métodos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funciones</a:t>
            </a:r>
            <a:r>
              <a:rPr lang="en-US" dirty="0"/>
              <a:t> de </a:t>
            </a:r>
            <a:r>
              <a:rPr lang="en-US" dirty="0" err="1"/>
              <a:t>acceso</a:t>
            </a:r>
            <a:r>
              <a:rPr lang="en-US" dirty="0"/>
              <a:t>. </a:t>
            </a:r>
          </a:p>
          <a:p>
            <a:r>
              <a:rPr lang="en-US" dirty="0" err="1">
                <a:solidFill>
                  <a:srgbClr val="595959"/>
                </a:solidFill>
              </a:rPr>
              <a:t>Ejemplos</a:t>
            </a:r>
            <a:r>
              <a:rPr lang="en-US" dirty="0">
                <a:solidFill>
                  <a:srgbClr val="595959"/>
                </a:solidFill>
              </a:rPr>
              <a:t>: 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sz="2000" dirty="0" err="1">
                <a:solidFill>
                  <a:srgbClr val="595959"/>
                </a:solidFill>
              </a:rPr>
              <a:t>var</a:t>
            </a:r>
            <a:r>
              <a:rPr lang="en-US" sz="2000" dirty="0">
                <a:solidFill>
                  <a:srgbClr val="595959"/>
                </a:solidFill>
              </a:rPr>
              <a:t> </a:t>
            </a:r>
            <a:r>
              <a:rPr lang="en-US" sz="2000" dirty="0" err="1">
                <a:solidFill>
                  <a:srgbClr val="595959"/>
                </a:solidFill>
              </a:rPr>
              <a:t>país</a:t>
            </a:r>
            <a:r>
              <a:rPr lang="en-US" sz="2000" dirty="0">
                <a:solidFill>
                  <a:srgbClr val="595959"/>
                </a:solidFill>
              </a:rPr>
              <a:t> = </a:t>
            </a:r>
            <a:r>
              <a:rPr lang="en-US" sz="2000" dirty="0" err="1">
                <a:solidFill>
                  <a:srgbClr val="595959"/>
                </a:solidFill>
              </a:rPr>
              <a:t>jugador.Equipo.País</a:t>
            </a:r>
          </a:p>
          <a:p>
            <a:pPr lvl="1"/>
            <a:r>
              <a:rPr lang="en-US" sz="2000" dirty="0" err="1">
                <a:solidFill>
                  <a:srgbClr val="595959"/>
                </a:solidFill>
              </a:rPr>
              <a:t>Debería</a:t>
            </a:r>
            <a:r>
              <a:rPr lang="en-US" sz="2000" dirty="0">
                <a:solidFill>
                  <a:srgbClr val="595959"/>
                </a:solidFill>
              </a:rPr>
              <a:t> </a:t>
            </a:r>
            <a:r>
              <a:rPr lang="en-US" sz="2000" dirty="0" err="1">
                <a:solidFill>
                  <a:srgbClr val="595959"/>
                </a:solidFill>
              </a:rPr>
              <a:t>ser</a:t>
            </a:r>
            <a:r>
              <a:rPr lang="en-US" sz="2000" dirty="0">
                <a:solidFill>
                  <a:srgbClr val="595959"/>
                </a:solidFill>
              </a:rPr>
              <a:t>: 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595959"/>
                </a:solidFill>
              </a:rPr>
              <a:t> </a:t>
            </a:r>
            <a:r>
              <a:rPr lang="en-US" sz="2000" dirty="0" err="1">
                <a:solidFill>
                  <a:srgbClr val="595959"/>
                </a:solidFill>
              </a:rPr>
              <a:t>país</a:t>
            </a:r>
            <a:r>
              <a:rPr lang="en-US" sz="2000" dirty="0">
                <a:solidFill>
                  <a:srgbClr val="595959"/>
                </a:solidFill>
              </a:rPr>
              <a:t> = </a:t>
            </a:r>
            <a:r>
              <a:rPr lang="en-US" sz="2000" dirty="0" err="1">
                <a:solidFill>
                  <a:srgbClr val="595959"/>
                </a:solidFill>
              </a:rPr>
              <a:t>jugador.PaísDeEquipo</a:t>
            </a:r>
          </a:p>
          <a:p>
            <a:pPr marL="502920" lvl="1" indent="0">
              <a:buNone/>
            </a:pPr>
            <a:endParaRPr lang="en-US" sz="2000" dirty="0">
              <a:solidFill>
                <a:srgbClr val="595959"/>
              </a:solidFill>
            </a:endParaRPr>
          </a:p>
          <a:p>
            <a:pPr lvl="1"/>
            <a:r>
              <a:rPr lang="en-US" sz="2000" dirty="0" err="1">
                <a:solidFill>
                  <a:srgbClr val="595959"/>
                </a:solidFill>
              </a:rPr>
              <a:t>var</a:t>
            </a:r>
            <a:r>
              <a:rPr lang="en-US" sz="2000" dirty="0">
                <a:solidFill>
                  <a:srgbClr val="595959"/>
                </a:solidFill>
              </a:rPr>
              <a:t> </a:t>
            </a:r>
            <a:r>
              <a:rPr lang="en-US" sz="2000" dirty="0" err="1">
                <a:solidFill>
                  <a:srgbClr val="595959"/>
                </a:solidFill>
              </a:rPr>
              <a:t>país</a:t>
            </a:r>
            <a:r>
              <a:rPr lang="en-US" sz="2000" dirty="0">
                <a:solidFill>
                  <a:srgbClr val="595959"/>
                </a:solidFill>
              </a:rPr>
              <a:t> = </a:t>
            </a:r>
            <a:r>
              <a:rPr lang="en-US" sz="2000" dirty="0" err="1">
                <a:solidFill>
                  <a:srgbClr val="595959"/>
                </a:solidFill>
              </a:rPr>
              <a:t>equipo.Jugadores</a:t>
            </a:r>
            <a:r>
              <a:rPr lang="en-US" sz="2000" dirty="0">
                <a:solidFill>
                  <a:srgbClr val="595959"/>
                </a:solidFill>
              </a:rPr>
              <a:t>(</a:t>
            </a:r>
            <a:r>
              <a:rPr lang="en-US" sz="2000" dirty="0" err="1">
                <a:solidFill>
                  <a:srgbClr val="595959"/>
                </a:solidFill>
              </a:rPr>
              <a:t>nombre</a:t>
            </a:r>
            <a:r>
              <a:rPr lang="en-US" sz="2000" dirty="0">
                <a:solidFill>
                  <a:srgbClr val="595959"/>
                </a:solidFill>
              </a:rPr>
              <a:t>).</a:t>
            </a:r>
            <a:r>
              <a:rPr lang="en-US" sz="2000" dirty="0" err="1">
                <a:solidFill>
                  <a:srgbClr val="595959"/>
                </a:solidFill>
              </a:rPr>
              <a:t>PaísOrigen</a:t>
            </a:r>
          </a:p>
          <a:p>
            <a:pPr lvl="1"/>
            <a:r>
              <a:rPr lang="en-US" sz="2000" dirty="0" err="1">
                <a:solidFill>
                  <a:srgbClr val="595959"/>
                </a:solidFill>
              </a:rPr>
              <a:t>Debería</a:t>
            </a:r>
            <a:r>
              <a:rPr lang="en-US" sz="2000" dirty="0">
                <a:solidFill>
                  <a:srgbClr val="595959"/>
                </a:solidFill>
              </a:rPr>
              <a:t> </a:t>
            </a:r>
            <a:r>
              <a:rPr lang="en-US" sz="2000" dirty="0" err="1">
                <a:solidFill>
                  <a:srgbClr val="595959"/>
                </a:solidFill>
              </a:rPr>
              <a:t>ser</a:t>
            </a:r>
            <a:r>
              <a:rPr lang="en-US" sz="2000" dirty="0">
                <a:solidFill>
                  <a:srgbClr val="595959"/>
                </a:solidFill>
              </a:rPr>
              <a:t>: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595959"/>
                </a:solidFill>
              </a:rPr>
              <a:t> </a:t>
            </a:r>
            <a:r>
              <a:rPr lang="en-US" sz="2000" dirty="0" err="1">
                <a:solidFill>
                  <a:srgbClr val="595959"/>
                </a:solidFill>
              </a:rPr>
              <a:t>país</a:t>
            </a:r>
            <a:r>
              <a:rPr lang="en-US" sz="2000" dirty="0">
                <a:solidFill>
                  <a:srgbClr val="595959"/>
                </a:solidFill>
              </a:rPr>
              <a:t> = </a:t>
            </a:r>
            <a:r>
              <a:rPr lang="en-US" sz="2000" dirty="0" err="1">
                <a:solidFill>
                  <a:srgbClr val="595959"/>
                </a:solidFill>
              </a:rPr>
              <a:t>equipo.ObtengaPaísDeJugador</a:t>
            </a:r>
            <a:r>
              <a:rPr lang="en-US" sz="2000" dirty="0">
                <a:solidFill>
                  <a:srgbClr val="595959"/>
                </a:solidFill>
              </a:rPr>
              <a:t>(</a:t>
            </a:r>
            <a:r>
              <a:rPr lang="en-US" sz="2000" dirty="0" err="1">
                <a:solidFill>
                  <a:srgbClr val="595959"/>
                </a:solidFill>
              </a:rPr>
              <a:t>nombre</a:t>
            </a:r>
            <a:r>
              <a:rPr lang="en-US" sz="2000" dirty="0">
                <a:solidFill>
                  <a:srgbClr val="595959"/>
                </a:solidFill>
              </a:rPr>
              <a:t>)  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1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Otros consejos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Un anti patrón es cuando se toma una buena práctica que aplica en ciertos casos, y se pretende utilizar siempre como si fuese una regla absoluta.</a:t>
            </a:r>
          </a:p>
          <a:p>
            <a:r>
              <a:rPr lang="es-CR" dirty="0"/>
              <a:t>Antes de utilizar un patrón se debe analizar si la situación realmente lo amerita, y si se obtiene un beneficio real. </a:t>
            </a:r>
          </a:p>
          <a:p>
            <a:r>
              <a:rPr lang="es-CR" dirty="0"/>
              <a:t>Si se intenta usar desde el inicio todos los patrones, se puede complicar innecesariamente el diseño y por consiguiente, el desarrollo y mantenimiento.</a:t>
            </a:r>
          </a:p>
          <a:p>
            <a:r>
              <a:rPr lang="es-CR" dirty="0"/>
              <a:t>No se recomienda tratar de hacer todas las optimizaciones posibles desde el inicio. Las refactorizaciones siempre son necesarias por lo que algunas mejoras se pueden dejar para cuando realmente se vayan a aprovechar.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/>
              <a:t>Errores comunes y anti patrones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42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Otros consejos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/>
              <a:t>No haga global algo que es usado solo por una clase</a:t>
            </a:r>
          </a:p>
          <a:p>
            <a:pPr lvl="1"/>
            <a:r>
              <a:rPr lang="es-CR" dirty="0" err="1"/>
              <a:t>Ej</a:t>
            </a:r>
            <a:r>
              <a:rPr lang="es-CR" dirty="0"/>
              <a:t>: Si una sola clase requiere de una constante estática, no agregue la constante en un archivo de constantes globales, declárela solo dentro de la clase que la utiliza.</a:t>
            </a:r>
          </a:p>
          <a:p>
            <a:r>
              <a:rPr lang="es-CR" dirty="0"/>
              <a:t>No haga clases utilitarias con cientos de funciones</a:t>
            </a:r>
          </a:p>
          <a:p>
            <a:pPr lvl="1"/>
            <a:r>
              <a:rPr lang="es-CR" dirty="0"/>
              <a:t>Se debe recordar el principio de responsabilidad única. En lugar de tener una sola clase de utilitarios, se pueden crear varias con responsabilidades claras, </a:t>
            </a:r>
            <a:r>
              <a:rPr lang="es-CR" dirty="0" err="1"/>
              <a:t>ej</a:t>
            </a:r>
            <a:r>
              <a:rPr lang="es-CR" dirty="0"/>
              <a:t>: </a:t>
            </a:r>
            <a:r>
              <a:rPr lang="es-CR" dirty="0" err="1"/>
              <a:t>UtilitarioXML</a:t>
            </a:r>
            <a:r>
              <a:rPr lang="es-CR" dirty="0"/>
              <a:t>, </a:t>
            </a:r>
            <a:r>
              <a:rPr lang="es-CR" dirty="0" err="1"/>
              <a:t>UtilitarioWCF</a:t>
            </a:r>
            <a:r>
              <a:rPr lang="es-CR" dirty="0"/>
              <a:t>, etc. (Esto aplica solo cuando la clase de utilitarios crece mucho)</a:t>
            </a:r>
          </a:p>
          <a:p>
            <a:r>
              <a:rPr lang="es-CR" dirty="0"/>
              <a:t>No segregue en exceso el código y los proyectos</a:t>
            </a:r>
          </a:p>
          <a:p>
            <a:pPr lvl="1"/>
            <a:r>
              <a:rPr lang="es-CR" dirty="0"/>
              <a:t>Aunque siempre se recomienda separar funciones y clases grandes, el exceso de funciones, clases, interfaces, y proyectos de la solución, pueden hacer el código difícil de entender y mantener, puesto que no siempre es clara la relación entre 20 clases, o 10 proyectos en una sola solución.</a:t>
            </a:r>
          </a:p>
          <a:p>
            <a:pPr lvl="1"/>
            <a:r>
              <a:rPr lang="es-CR" dirty="0"/>
              <a:t>Por ejemplo, no siempre es necesario poner las interfaces en una </a:t>
            </a:r>
            <a:r>
              <a:rPr lang="es-CR" dirty="0" err="1"/>
              <a:t>dll</a:t>
            </a:r>
            <a:r>
              <a:rPr lang="es-CR" dirty="0"/>
              <a:t> y la implementación en otra. Haga esto solo si hay un requerimiento puntual que lo amerite.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/>
              <a:t>Errores comunes y anti patrones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3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Otros consejos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b="1" dirty="0"/>
              <a:t>No implemente lo que no va a utilizar, ni lo que nadie le pidió!</a:t>
            </a:r>
          </a:p>
          <a:p>
            <a:pPr lvl="1"/>
            <a:r>
              <a:rPr lang="es-CR" dirty="0"/>
              <a:t>No haga desarrollos basados en supuestos que nadie ha analizado ni cuantificado. </a:t>
            </a:r>
          </a:p>
          <a:p>
            <a:pPr lvl="1"/>
            <a:r>
              <a:rPr lang="es-CR" dirty="0"/>
              <a:t>No haga multi-cliente algo que solo tiene un cliente. </a:t>
            </a:r>
          </a:p>
          <a:p>
            <a:pPr lvl="1"/>
            <a:r>
              <a:rPr lang="es-CR" dirty="0"/>
              <a:t>No haga dinámico o extensible algo que nunca va a cambiar solo porque “podría cambiar”.</a:t>
            </a:r>
          </a:p>
          <a:p>
            <a:pPr lvl="1"/>
            <a:r>
              <a:rPr lang="es-CR" dirty="0"/>
              <a:t>No haga genérico o reutilizable algo que nadie mas va a usar, o que solo se usa una vez en el código.</a:t>
            </a:r>
          </a:p>
          <a:p>
            <a:r>
              <a:rPr lang="es-CR" b="1" dirty="0"/>
              <a:t>No siempre es necesario usar interfaces e inyección de dependencias para la capa de datos</a:t>
            </a:r>
          </a:p>
          <a:p>
            <a:pPr lvl="1"/>
            <a:r>
              <a:rPr lang="es-CR" dirty="0"/>
              <a:t>En muchos casos se tiende a usar interfaces para todo, bajo la premisa de que eso permitiría usar diferentes proveedores datos o cambiar transparentemente una implementación por otra.</a:t>
            </a:r>
          </a:p>
          <a:p>
            <a:pPr lvl="1"/>
            <a:r>
              <a:rPr lang="es-CR" dirty="0"/>
              <a:t> La realidad es que los proyectos solo usan un proveedor de datos por lo que utilizar este patrón de interfaces es innecesario y solo hace que haya que darle mantenimiento a más clases.</a:t>
            </a:r>
          </a:p>
          <a:p>
            <a:pPr lvl="1"/>
            <a:r>
              <a:rPr lang="es-CR" dirty="0"/>
              <a:t>Use este patrón solo si existe una posibilidad real de cambiar de proveedor de datos, o si realmente se va a usar para pruebas unitarias.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/>
              <a:t>Errores comunes y anti patrones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4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Otros consejos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b="1" dirty="0"/>
              <a:t>No desarrolle mas capas de las que se necesitan</a:t>
            </a:r>
          </a:p>
          <a:p>
            <a:pPr lvl="1"/>
            <a:r>
              <a:rPr lang="es-CR" dirty="0"/>
              <a:t>El propósito del desarrollo en capas en separar funcionalidades, pero si una capa no tiene ninguna funcionalidad y solo actúa como puente, usando firmas idénticas a la capa inferior, se debe considerar prescindir de ella, en especial si esa capa también utiliza otros anti patrones. Al hace esto el código y el mantenimiento se van a simplificar.</a:t>
            </a:r>
          </a:p>
          <a:p>
            <a:r>
              <a:rPr lang="es-CR" b="1" dirty="0"/>
              <a:t>Utilice convenciones comunes</a:t>
            </a:r>
          </a:p>
          <a:p>
            <a:pPr lvl="1"/>
            <a:r>
              <a:rPr lang="es-CR" dirty="0"/>
              <a:t>Ciertas convenciones facilitan entender mejor el código y darle mantenimiento. Por ejemplo, al usar la palabra “</a:t>
            </a:r>
            <a:r>
              <a:rPr lang="es-CR" i="1" dirty="0" err="1"/>
              <a:t>context</a:t>
            </a:r>
            <a:r>
              <a:rPr lang="es-CR" dirty="0"/>
              <a:t>”, se puede entender fácilmente que se trata de una conexión a base de datos. De lo anterior también podríamos inferir si esa variable se está utilizando en el lugar correcto (definitivamente no debería nombrarse en un </a:t>
            </a:r>
            <a:r>
              <a:rPr lang="es-CR" i="1" dirty="0"/>
              <a:t>View</a:t>
            </a:r>
            <a:r>
              <a:rPr lang="es-CR" dirty="0"/>
              <a:t>).</a:t>
            </a:r>
          </a:p>
          <a:p>
            <a:pPr lvl="1"/>
            <a:r>
              <a:rPr lang="es-CR" dirty="0"/>
              <a:t>Una convención muy usada es usar el nombre “</a:t>
            </a:r>
            <a:r>
              <a:rPr lang="es-CR" i="1" dirty="0"/>
              <a:t>ex</a:t>
            </a:r>
            <a:r>
              <a:rPr lang="es-CR" dirty="0"/>
              <a:t>” para los parámetros de tipo </a:t>
            </a:r>
            <a:r>
              <a:rPr lang="es-CR" i="1" dirty="0" err="1"/>
              <a:t>Exception</a:t>
            </a:r>
            <a:r>
              <a:rPr lang="es-CR" dirty="0"/>
              <a:t>. Aunque esto vaya en contra de los principios de código limpio, es mejor no cambiarlo ya que se entiende perfectamente y evita que haya discrepancias al nombrar una variable en una función, y luego usar un nombre diferente en otra función.</a:t>
            </a: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/>
              <a:t>Errores comunes y anti patrones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0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http://blog.koalite.com/2015/09/antes-muerto-que-sencillo/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  <a:hlinkClick r:id="rId4"/>
              </a:rPr>
              <a:t>http://blog.koalite.com/2016/02/las-ventajas-de-no-usar-inyeccion-de-dependencias/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  <a:hlinkClick r:id="rId5"/>
              </a:rPr>
              <a:t>https://devexperto.com/ley-de-demeter/</a:t>
            </a:r>
          </a:p>
          <a:p>
            <a:r>
              <a:rPr lang="en-US" dirty="0">
                <a:solidFill>
                  <a:schemeClr val="tx1"/>
                </a:solidFill>
                <a:latin typeface="Corbel"/>
              </a:rPr>
              <a:t>Rebert C. Martin , Código 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Limpio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: Manual de 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estilo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para el 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desarrollo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rbel"/>
              </a:rPr>
              <a:t>ágil</a:t>
            </a:r>
            <a:r>
              <a:rPr lang="en-US" dirty="0">
                <a:solidFill>
                  <a:schemeClr val="tx1"/>
                </a:solidFill>
                <a:latin typeface="Corbel"/>
              </a:rPr>
              <a:t> de software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0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Solid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b="1" dirty="0"/>
              <a:t>Principio de responsabilidad única</a:t>
            </a:r>
          </a:p>
          <a:p>
            <a:pPr lvl="1"/>
            <a:r>
              <a:rPr lang="es-CR" i="1" dirty="0"/>
              <a:t>Single-</a:t>
            </a:r>
            <a:r>
              <a:rPr lang="es-CR" i="1" dirty="0" err="1"/>
              <a:t>responsibility</a:t>
            </a:r>
            <a:r>
              <a:rPr lang="es-CR" i="1" dirty="0"/>
              <a:t> </a:t>
            </a:r>
            <a:r>
              <a:rPr lang="es-CR" i="1" dirty="0" err="1"/>
              <a:t>principle</a:t>
            </a:r>
            <a:endParaRPr lang="es-CR" i="1" dirty="0"/>
          </a:p>
          <a:p>
            <a:r>
              <a:rPr lang="es-CR" b="1" dirty="0"/>
              <a:t>Principio de Abierto/Cerrado</a:t>
            </a:r>
          </a:p>
          <a:p>
            <a:pPr lvl="1"/>
            <a:r>
              <a:rPr lang="es-CR" i="1" dirty="0"/>
              <a:t>Open/</a:t>
            </a:r>
            <a:r>
              <a:rPr lang="es-CR" i="1" dirty="0" err="1"/>
              <a:t>Closed</a:t>
            </a:r>
            <a:r>
              <a:rPr lang="es-CR" i="1" dirty="0"/>
              <a:t> </a:t>
            </a:r>
            <a:r>
              <a:rPr lang="es-CR" i="1" dirty="0" err="1"/>
              <a:t>principle</a:t>
            </a:r>
            <a:endParaRPr lang="es-CR" i="1" dirty="0"/>
          </a:p>
          <a:p>
            <a:r>
              <a:rPr lang="es-CR" b="1" dirty="0"/>
              <a:t>Principio de sustitución de </a:t>
            </a:r>
            <a:r>
              <a:rPr lang="es-CR" b="1" dirty="0" err="1"/>
              <a:t>Liskov</a:t>
            </a:r>
            <a:endParaRPr lang="es-CR" b="1" dirty="0"/>
          </a:p>
          <a:p>
            <a:pPr lvl="1"/>
            <a:r>
              <a:rPr lang="es-CR" i="1" dirty="0" err="1"/>
              <a:t>Liskov</a:t>
            </a:r>
            <a:r>
              <a:rPr lang="es-CR" i="1" dirty="0"/>
              <a:t> </a:t>
            </a:r>
            <a:r>
              <a:rPr lang="es-CR" i="1" dirty="0" err="1"/>
              <a:t>substitution</a:t>
            </a:r>
            <a:r>
              <a:rPr lang="es-CR" i="1" dirty="0"/>
              <a:t> </a:t>
            </a:r>
            <a:r>
              <a:rPr lang="es-CR" i="1" dirty="0" err="1"/>
              <a:t>principle</a:t>
            </a:r>
            <a:endParaRPr lang="es-CR" i="1" dirty="0"/>
          </a:p>
          <a:p>
            <a:r>
              <a:rPr lang="es-CR" b="1" dirty="0"/>
              <a:t>Principio de segregación de la interfaz </a:t>
            </a:r>
          </a:p>
          <a:p>
            <a:pPr lvl="1"/>
            <a:r>
              <a:rPr lang="es-CR" i="1" dirty="0"/>
              <a:t>Interface </a:t>
            </a:r>
            <a:r>
              <a:rPr lang="es-CR" i="1" dirty="0" err="1"/>
              <a:t>segregation</a:t>
            </a:r>
            <a:r>
              <a:rPr lang="es-CR" i="1" dirty="0"/>
              <a:t> </a:t>
            </a:r>
            <a:r>
              <a:rPr lang="es-CR" i="1" dirty="0" err="1"/>
              <a:t>principle</a:t>
            </a:r>
            <a:endParaRPr lang="es-CR" i="1" dirty="0"/>
          </a:p>
          <a:p>
            <a:r>
              <a:rPr lang="es-CR" b="1" dirty="0"/>
              <a:t>Principio de inversión de dependencias</a:t>
            </a:r>
          </a:p>
          <a:p>
            <a:pPr lvl="1"/>
            <a:r>
              <a:rPr lang="es-CR" i="1" dirty="0" err="1"/>
              <a:t>Dependency</a:t>
            </a:r>
            <a:r>
              <a:rPr lang="es-CR" i="1" dirty="0"/>
              <a:t> inversión </a:t>
            </a:r>
            <a:r>
              <a:rPr lang="es-CR" i="1" dirty="0" err="1"/>
              <a:t>principle</a:t>
            </a:r>
            <a:endParaRPr lang="en-US" i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1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Solid</a:t>
            </a:r>
            <a:endParaRPr lang="en-US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Una clase debe tener una única responsabilidad</a:t>
            </a:r>
          </a:p>
          <a:p>
            <a:pPr lvl="1"/>
            <a:r>
              <a:rPr lang="es-CR" dirty="0"/>
              <a:t>Las clases deben ser altamente cohesivas</a:t>
            </a:r>
          </a:p>
          <a:p>
            <a:pPr lvl="1"/>
            <a:r>
              <a:rPr lang="es-CR" dirty="0"/>
              <a:t>Se deben dividir clases en clases más pequeñas</a:t>
            </a:r>
          </a:p>
          <a:p>
            <a:pPr lvl="1"/>
            <a:r>
              <a:rPr lang="es-CR" dirty="0"/>
              <a:t>La programación en capas favorece este principio.</a:t>
            </a:r>
          </a:p>
          <a:p>
            <a:pPr lvl="1"/>
            <a:r>
              <a:rPr lang="es-CR" dirty="0"/>
              <a:t>El manejo de excepciones, escritura de logs, mostrar mensajes, etc.,  son funciones que deberían ser manejadas por clases independientes y administradas por una clase controladora del flujo de la aplicación. Las excepciones se pueden manejar globalmente en lugar de hacerlo en cada función.</a:t>
            </a:r>
          </a:p>
          <a:p>
            <a:pPr marL="502920" lvl="1" indent="0">
              <a:buNone/>
            </a:pPr>
            <a:endParaRPr lang="es-CR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/>
              <a:t>Principio de responsabilidad única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3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Solid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Clases abiertas a extensión, pero cerradas a modificación</a:t>
            </a:r>
          </a:p>
          <a:p>
            <a:pPr lvl="1"/>
            <a:r>
              <a:rPr lang="es-CR" dirty="0"/>
              <a:t>Las clases deben poder extender su funcionalidad sin tener que ser modificadas.</a:t>
            </a:r>
          </a:p>
          <a:p>
            <a:pPr lvl="1"/>
            <a:r>
              <a:rPr lang="es-CR" dirty="0"/>
              <a:t>Se deben declarar sus variables como privadas y usar </a:t>
            </a:r>
            <a:r>
              <a:rPr lang="es-CR" i="1" dirty="0" err="1"/>
              <a:t>getters</a:t>
            </a:r>
            <a:r>
              <a:rPr lang="es-CR" dirty="0"/>
              <a:t> y </a:t>
            </a:r>
            <a:r>
              <a:rPr lang="es-CR" i="1" dirty="0" err="1"/>
              <a:t>setters</a:t>
            </a:r>
            <a:r>
              <a:rPr lang="es-CR" dirty="0"/>
              <a:t> públicos.</a:t>
            </a:r>
          </a:p>
          <a:p>
            <a:pPr lvl="1"/>
            <a:r>
              <a:rPr lang="es-CR" dirty="0"/>
              <a:t>Se debe aprovechar el polimorfismo.</a:t>
            </a:r>
          </a:p>
          <a:p>
            <a:pPr lvl="1"/>
            <a:r>
              <a:rPr lang="es-CR" dirty="0"/>
              <a:t>Evitar los IF en los métodos que evalúan tipos. </a:t>
            </a:r>
            <a:r>
              <a:rPr lang="es-CR" dirty="0" err="1"/>
              <a:t>Ej</a:t>
            </a:r>
            <a:r>
              <a:rPr lang="es-CR" dirty="0"/>
              <a:t>: </a:t>
            </a:r>
            <a:r>
              <a:rPr lang="es-CR" dirty="0" err="1">
                <a:solidFill>
                  <a:srgbClr val="0070C0"/>
                </a:solidFill>
              </a:rPr>
              <a:t>If</a:t>
            </a:r>
            <a:r>
              <a:rPr lang="es-CR" dirty="0"/>
              <a:t> tipo = 1 …  </a:t>
            </a:r>
            <a:r>
              <a:rPr lang="es-CR" dirty="0" err="1">
                <a:solidFill>
                  <a:srgbClr val="0070C0"/>
                </a:solidFill>
              </a:rPr>
              <a:t>else</a:t>
            </a:r>
            <a:r>
              <a:rPr lang="es-CR" dirty="0">
                <a:solidFill>
                  <a:srgbClr val="0070C0"/>
                </a:solidFill>
              </a:rPr>
              <a:t> </a:t>
            </a:r>
            <a:r>
              <a:rPr lang="es-CR" dirty="0" err="1">
                <a:solidFill>
                  <a:srgbClr val="0070C0"/>
                </a:solidFill>
              </a:rPr>
              <a:t>if</a:t>
            </a:r>
            <a:r>
              <a:rPr lang="es-CR" dirty="0">
                <a:solidFill>
                  <a:srgbClr val="0070C0"/>
                </a:solidFill>
              </a:rPr>
              <a:t> </a:t>
            </a:r>
            <a:r>
              <a:rPr lang="es-CR" dirty="0"/>
              <a:t>tipo = 2 …, si aparecieran más tipos se debería modificar la función por lo que cada tipo debería ser una clase que hereda o implementa una interfaz.</a:t>
            </a:r>
          </a:p>
          <a:p>
            <a:pPr lvl="1"/>
            <a:endParaRPr lang="es-C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/>
              <a:t>Principio de Abierto/Cerrado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6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Solid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Los objetos deberían poder reemplazarse por instancias de sus subtipos sin alterar la </a:t>
            </a:r>
            <a:r>
              <a:rPr lang="es-CR" dirty="0" err="1"/>
              <a:t>correctitud</a:t>
            </a:r>
            <a:r>
              <a:rPr lang="es-CR" dirty="0"/>
              <a:t> del programa.</a:t>
            </a:r>
          </a:p>
          <a:p>
            <a:pPr lvl="1"/>
            <a:r>
              <a:rPr lang="es-CR" dirty="0"/>
              <a:t>Al implementar una interfaz o heredar un objeto, los métodos no deben generar errores, excepciones, o resultados incorrectos.</a:t>
            </a:r>
          </a:p>
          <a:p>
            <a:pPr lvl="2"/>
            <a:r>
              <a:rPr lang="es-CR" dirty="0" err="1"/>
              <a:t>Ej</a:t>
            </a:r>
            <a:r>
              <a:rPr lang="es-CR" dirty="0"/>
              <a:t>: Si la clase </a:t>
            </a:r>
            <a:r>
              <a:rPr lang="es-CR" i="1" dirty="0"/>
              <a:t>A</a:t>
            </a:r>
            <a:r>
              <a:rPr lang="es-CR" dirty="0"/>
              <a:t> tiene el método </a:t>
            </a:r>
            <a:r>
              <a:rPr lang="es-CR" i="1" dirty="0"/>
              <a:t>M</a:t>
            </a:r>
            <a:r>
              <a:rPr lang="es-CR" dirty="0"/>
              <a:t>, y la clase </a:t>
            </a:r>
            <a:r>
              <a:rPr lang="es-CR" i="1" dirty="0"/>
              <a:t>B</a:t>
            </a:r>
            <a:r>
              <a:rPr lang="es-CR" dirty="0"/>
              <a:t> heredad de </a:t>
            </a:r>
            <a:r>
              <a:rPr lang="es-CR" i="1" dirty="0"/>
              <a:t>A</a:t>
            </a:r>
            <a:r>
              <a:rPr lang="es-CR" dirty="0"/>
              <a:t>, al reemplazar </a:t>
            </a:r>
            <a:r>
              <a:rPr lang="es-CR" i="1" dirty="0"/>
              <a:t>A</a:t>
            </a:r>
            <a:r>
              <a:rPr lang="es-CR" dirty="0"/>
              <a:t> por </a:t>
            </a:r>
            <a:r>
              <a:rPr lang="es-CR" i="1" dirty="0"/>
              <a:t>B</a:t>
            </a:r>
            <a:r>
              <a:rPr lang="es-CR" dirty="0"/>
              <a:t> y ejecutar </a:t>
            </a:r>
            <a:r>
              <a:rPr lang="es-CR" i="1" dirty="0"/>
              <a:t>B.M</a:t>
            </a:r>
            <a:r>
              <a:rPr lang="es-CR" dirty="0"/>
              <a:t> no debería ocurrir un error.</a:t>
            </a:r>
            <a:endParaRPr lang="en-US" dirty="0"/>
          </a:p>
          <a:p>
            <a:pPr lvl="1"/>
            <a:r>
              <a:rPr lang="es-CR" dirty="0"/>
              <a:t>Al implementar interfaces no se deberían dejar métodos sin implementar o que retornen </a:t>
            </a:r>
            <a:r>
              <a:rPr lang="es-CR" i="1" dirty="0" err="1"/>
              <a:t>NotImplementedException</a:t>
            </a:r>
            <a:endParaRPr lang="es-CR" i="1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/>
              <a:t>Principio de sustitución de </a:t>
            </a:r>
            <a:r>
              <a:rPr lang="es-CR" dirty="0" err="1"/>
              <a:t>Liskov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9675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Muchas interfaces puntuales son mejor que una genérica</a:t>
            </a:r>
          </a:p>
          <a:p>
            <a:pPr lvl="1"/>
            <a:r>
              <a:rPr lang="es-CR" dirty="0"/>
              <a:t>No se debe forzar a los objetos a implementar métodos de una interfaz que no necesitan.</a:t>
            </a:r>
          </a:p>
          <a:p>
            <a:pPr lvl="1"/>
            <a:r>
              <a:rPr lang="es-CR" dirty="0"/>
              <a:t>Las interfaces deben seguir el principio de responsabilidad única.</a:t>
            </a:r>
          </a:p>
          <a:p>
            <a:pPr lvl="1"/>
            <a:r>
              <a:rPr lang="es-CR" dirty="0"/>
              <a:t>En lugar de modificar una interfaz para agregarle una nueva funcionalidad, debería extenderse por una nueva interfaz.</a:t>
            </a:r>
          </a:p>
          <a:p>
            <a:pPr lvl="1"/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/>
              <a:t>Principio de segregación de la interfaz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Solid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La abstracción no debe depender de los detalles, los detalles deben depender de la abstracción.</a:t>
            </a:r>
          </a:p>
          <a:p>
            <a:pPr lvl="1"/>
            <a:r>
              <a:rPr lang="es-CR" dirty="0"/>
              <a:t>Los módulos de alto nivel no deben depender de módulos de bajo nivel, deben depender solo de abstracciones.</a:t>
            </a:r>
          </a:p>
          <a:p>
            <a:pPr lvl="1"/>
            <a:r>
              <a:rPr lang="es-CR" dirty="0"/>
              <a:t>Si una clase utiliza un objeto que implementa una interfaz, este objeto debe ser declarado como su interfaz e instanciado por el tipo concreto. La instancia concreta se puede recibir de parámetro en el constructor.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/>
              <a:t>Principio de inversión de dependencias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7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Código Limpio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Principios de programación para crear código </a:t>
            </a:r>
            <a:r>
              <a:rPr lang="es-CR" dirty="0" err="1"/>
              <a:t>mantenible</a:t>
            </a:r>
            <a:endParaRPr lang="es-CR" dirty="0"/>
          </a:p>
          <a:p>
            <a:r>
              <a:rPr lang="es-CR" dirty="0"/>
              <a:t>Se pueden aplicar desde el inicio del desarrollo o durante refactorizaciones</a:t>
            </a:r>
          </a:p>
          <a:p>
            <a:r>
              <a:rPr lang="es-CR" dirty="0"/>
              <a:t>No son reglas absolutas que deban aplicarse siempre</a:t>
            </a:r>
          </a:p>
          <a:p>
            <a:r>
              <a:rPr lang="es-CR" dirty="0"/>
              <a:t>El contexto y la experiencia ayudarán a decidir como aplicar esos principios</a:t>
            </a:r>
          </a:p>
          <a:p>
            <a:r>
              <a:rPr lang="es-CR" dirty="0"/>
              <a:t>No se puede pretender escribir código perfecto desde el inicio, las refactorizaciones siempre son necesarias.</a:t>
            </a:r>
          </a:p>
          <a:p>
            <a:r>
              <a:rPr lang="es-CR" dirty="0"/>
              <a:t>En algunos casos una mejora de rendimiento puede implicar ir en contra de ciertos principios.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0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Código Limpio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Use nombres significativos</a:t>
            </a:r>
            <a:endParaRPr lang="en-US" dirty="0"/>
          </a:p>
          <a:p>
            <a:pPr lvl="1"/>
            <a:r>
              <a:rPr lang="es-CR" dirty="0"/>
              <a:t>El nombre debe indicar la intención y no requerir comentarios que explique para que es la variable o función.</a:t>
            </a:r>
          </a:p>
          <a:p>
            <a:pPr lvl="1"/>
            <a:r>
              <a:rPr lang="es-CR" dirty="0"/>
              <a:t>Debe ser pronunciable, parecido al lenguaje natural </a:t>
            </a:r>
            <a:r>
              <a:rPr lang="es-CR" dirty="0" err="1"/>
              <a:t>Ej</a:t>
            </a:r>
            <a:r>
              <a:rPr lang="es-CR" dirty="0"/>
              <a:t>: </a:t>
            </a:r>
            <a:r>
              <a:rPr lang="es-CR" i="1" u="sng" dirty="0" err="1"/>
              <a:t>CalculeMonto</a:t>
            </a:r>
            <a:r>
              <a:rPr lang="es-CR" i="1" u="sng" dirty="0"/>
              <a:t>()</a:t>
            </a:r>
            <a:r>
              <a:rPr lang="es-CR" dirty="0"/>
              <a:t>, </a:t>
            </a:r>
            <a:r>
              <a:rPr lang="es-CR" i="1" u="sng" dirty="0" err="1"/>
              <a:t>EsDiaHabil</a:t>
            </a:r>
            <a:r>
              <a:rPr lang="es-CR" i="1" u="sng" dirty="0"/>
              <a:t>()</a:t>
            </a:r>
            <a:r>
              <a:rPr lang="es-CR" dirty="0"/>
              <a:t>.</a:t>
            </a:r>
          </a:p>
          <a:p>
            <a:pPr lvl="1"/>
            <a:r>
              <a:rPr lang="es-CR" dirty="0"/>
              <a:t>Se deben evitar las variables de una sola letra, aún en los ciclos </a:t>
            </a:r>
            <a:r>
              <a:rPr lang="es-CR" dirty="0" err="1"/>
              <a:t>For</a:t>
            </a:r>
            <a:endParaRPr lang="es-CR" dirty="0"/>
          </a:p>
          <a:p>
            <a:pPr lvl="1"/>
            <a:r>
              <a:rPr lang="es-CR" dirty="0"/>
              <a:t>Los nombres deben ser cortos</a:t>
            </a:r>
          </a:p>
          <a:p>
            <a:pPr lvl="1"/>
            <a:r>
              <a:rPr lang="es-CR" dirty="0"/>
              <a:t>Debe haber consistencia, no se deben usar varios nombres para el mismo termino, se debe escoger el mas adecuado.</a:t>
            </a:r>
          </a:p>
          <a:p>
            <a:pPr lvl="1"/>
            <a:r>
              <a:rPr lang="es-CR" dirty="0"/>
              <a:t>No ponga el nombre del contenedor en el nombre, </a:t>
            </a:r>
            <a:r>
              <a:rPr lang="es-CR" dirty="0" err="1"/>
              <a:t>ej</a:t>
            </a:r>
            <a:r>
              <a:rPr lang="es-CR" dirty="0"/>
              <a:t>: en lugar de </a:t>
            </a:r>
            <a:r>
              <a:rPr lang="es-CR" i="1" u="sng" dirty="0" err="1"/>
              <a:t>listaDeEstudiantes</a:t>
            </a:r>
            <a:r>
              <a:rPr lang="es-CR" dirty="0"/>
              <a:t>, use solo </a:t>
            </a:r>
            <a:r>
              <a:rPr lang="es-CR" i="1" u="sng" dirty="0"/>
              <a:t>estudiantes</a:t>
            </a:r>
            <a:r>
              <a:rPr lang="es-CR" dirty="0"/>
              <a:t>.</a:t>
            </a:r>
          </a:p>
          <a:p>
            <a:pPr lvl="1"/>
            <a:r>
              <a:rPr lang="es-CR" dirty="0"/>
              <a:t>No use información redundante, </a:t>
            </a:r>
            <a:r>
              <a:rPr lang="es-CR" dirty="0" err="1"/>
              <a:t>ej</a:t>
            </a:r>
            <a:r>
              <a:rPr lang="es-CR" dirty="0"/>
              <a:t>: si se tiene la clase </a:t>
            </a:r>
            <a:r>
              <a:rPr lang="es-CR" i="1" u="sng" dirty="0"/>
              <a:t>Estudiante</a:t>
            </a:r>
            <a:r>
              <a:rPr lang="es-CR" dirty="0"/>
              <a:t>, no agregue una propiedad llamada </a:t>
            </a:r>
            <a:r>
              <a:rPr lang="es-CR" i="1" u="sng" dirty="0" err="1"/>
              <a:t>NombreEstudiante</a:t>
            </a:r>
            <a:r>
              <a:rPr lang="es-CR" dirty="0"/>
              <a:t>, basta con llamarla </a:t>
            </a:r>
            <a:r>
              <a:rPr lang="es-CR" i="1" u="sng" dirty="0"/>
              <a:t>Nombre</a:t>
            </a:r>
            <a:r>
              <a:rPr lang="es-CR" dirty="0"/>
              <a:t>.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/>
              <a:t>Creación de nombres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542960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770</TotalTime>
  <Words>1728</Words>
  <Application>Microsoft Office PowerPoint</Application>
  <PresentationFormat>Widescreen</PresentationFormat>
  <Paragraphs>122</Paragraphs>
  <Slides>18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Marco</vt:lpstr>
      <vt:lpstr>Código mantenible: Principios de Solid y Code Clean</vt:lpstr>
      <vt:lpstr>Solid</vt:lpstr>
      <vt:lpstr>Solid</vt:lpstr>
      <vt:lpstr>Solid</vt:lpstr>
      <vt:lpstr>Solid</vt:lpstr>
      <vt:lpstr>Solid</vt:lpstr>
      <vt:lpstr>Solid</vt:lpstr>
      <vt:lpstr>Código Limpio</vt:lpstr>
      <vt:lpstr>Código Limpio</vt:lpstr>
      <vt:lpstr>Código Limpio</vt:lpstr>
      <vt:lpstr>Código Limpio</vt:lpstr>
      <vt:lpstr>Código Limpio</vt:lpstr>
      <vt:lpstr>Ley de Demeter</vt:lpstr>
      <vt:lpstr>Otros consejos</vt:lpstr>
      <vt:lpstr>Otros consejos</vt:lpstr>
      <vt:lpstr>Otros consejos</vt:lpstr>
      <vt:lpstr>Otros consejos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Princicpios de Solid y Code Clean</dc:title>
  <dc:creator>Oscar Rivera Salazar</dc:creator>
  <cp:lastModifiedBy>Oscar Rivera Salazar</cp:lastModifiedBy>
  <cp:revision>186</cp:revision>
  <dcterms:created xsi:type="dcterms:W3CDTF">2017-05-12T15:37:57Z</dcterms:created>
  <dcterms:modified xsi:type="dcterms:W3CDTF">2017-06-14T21:59:18Z</dcterms:modified>
</cp:coreProperties>
</file>