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0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29" r:id="rId12"/>
    <p:sldId id="261" r:id="rId13"/>
    <p:sldId id="265" r:id="rId14"/>
    <p:sldId id="271" r:id="rId15"/>
    <p:sldId id="274" r:id="rId16"/>
    <p:sldId id="275" r:id="rId17"/>
    <p:sldId id="276" r:id="rId18"/>
    <p:sldId id="280" r:id="rId19"/>
    <p:sldId id="283" r:id="rId20"/>
    <p:sldId id="290" r:id="rId21"/>
    <p:sldId id="291" r:id="rId22"/>
    <p:sldId id="292" r:id="rId23"/>
    <p:sldId id="262" r:id="rId24"/>
    <p:sldId id="301" r:id="rId25"/>
    <p:sldId id="303" r:id="rId26"/>
    <p:sldId id="306" r:id="rId27"/>
    <p:sldId id="308" r:id="rId28"/>
    <p:sldId id="309" r:id="rId29"/>
    <p:sldId id="311" r:id="rId30"/>
    <p:sldId id="312" r:id="rId31"/>
    <p:sldId id="315" r:id="rId32"/>
    <p:sldId id="288" r:id="rId33"/>
    <p:sldId id="316" r:id="rId34"/>
    <p:sldId id="320" r:id="rId35"/>
    <p:sldId id="322" r:id="rId36"/>
    <p:sldId id="326" r:id="rId37"/>
    <p:sldId id="323" r:id="rId38"/>
    <p:sldId id="324" r:id="rId39"/>
    <p:sldId id="318" r:id="rId40"/>
    <p:sldId id="32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D41"/>
    <a:srgbClr val="042D61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285"/>
  </p:normalViewPr>
  <p:slideViewPr>
    <p:cSldViewPr snapToGrid="0" snapToObjects="1">
      <p:cViewPr varScale="1">
        <p:scale>
          <a:sx n="94" d="100"/>
          <a:sy n="94" d="100"/>
        </p:scale>
        <p:origin x="28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AF86-E27C-6642-9EC3-DB97A9ED176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222A-0E57-6B4D-BD4C-A4BFFFED0B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nullable.aspx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sdn.microsoft.com/en-us/library/2cf62fcy.aspx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Read through the definition.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Explain why it creates more maintainable programs.</a:t>
            </a: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	-hiding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</a:t>
            </a:r>
            <a:r>
              <a:rPr lang="en-GB" baseline="0" dirty="0" err="1" smtClean="0">
                <a:solidFill>
                  <a:schemeClr val="tx2"/>
                </a:solidFill>
                <a:latin typeface="Segoe" pitchFamily="34" charset="0"/>
              </a:rPr>
              <a:t>complexty</a:t>
            </a:r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Define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“scope” for the views.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Explain that “program element” can be a data field, method, property, or anything else.</a:t>
            </a:r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9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1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Discussion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items: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Classes with exactly one responsibility are easier to enforce encapsulation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The focus minimizes the need for increased visibility.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 (Single responsibility, Open-closed,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Liskov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substitution, Interface segregation and Dependency inversion) </a:t>
            </a:r>
            <a:endParaRPr lang="en-GB" b="0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7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. Hiding direct access means hiding ‘how’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0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7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Read through the definition.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Explain why it creates more maintainable programs.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Explain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how this can provide for code reuse by creating a common implementation for shared behaviour.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Discuss the “Is a” catch phrase. The idea that a derived class “is a” base class.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Example - 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5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Explain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and discuss each of these advantages.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Implementation Reuse means a smaller codebase,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Polymorphism means that we can write functionality using the base class references. This means algorithms can be shared by writing the methods using only the base class methods and properties.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6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The C# language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(and VB.NET) provide a rich vocabulary to support inheritance.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We can specify base classes, access all of those members of the base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Explain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this means any derived class object can be  used in place of a base class object without noticing any difference.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Classic violation: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Square and a Rectangle with </a:t>
            </a:r>
            <a:r>
              <a:rPr lang="en-GB" baseline="0" dirty="0" err="1" smtClean="0">
                <a:solidFill>
                  <a:schemeClr val="tx2"/>
                </a:solidFill>
                <a:latin typeface="Segoe" pitchFamily="34" charset="0"/>
              </a:rPr>
              <a:t>SetWIdth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and </a:t>
            </a:r>
            <a:r>
              <a:rPr lang="en-GB" baseline="0" dirty="0" err="1" smtClean="0">
                <a:solidFill>
                  <a:schemeClr val="tx2"/>
                </a:solidFill>
                <a:latin typeface="Segoe" pitchFamily="34" charset="0"/>
              </a:rPr>
              <a:t>SetHeight</a:t>
            </a:r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Circle and Ellipse when setting the radii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Last slide, so point out how bad hierarchies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show up in any of these possible poor outcomes.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When used properly, it’s very powerful.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When </a:t>
            </a:r>
            <a:r>
              <a:rPr lang="en-GB" baseline="0" dirty="0" err="1" smtClean="0">
                <a:solidFill>
                  <a:schemeClr val="tx2"/>
                </a:solidFill>
                <a:latin typeface="Segoe" pitchFamily="34" charset="0"/>
              </a:rPr>
              <a:t>mis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-used, it’s very painful.</a:t>
            </a:r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Read through the definition.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The interfaces provide a way to define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behaviour that can be implemented by unrelated types.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There are important differences between classes and interfaces: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Interfaces cannot contain any implementation. They only define the contract.</a:t>
            </a: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A class can implement multiple interfaces. It can only have one direct base class.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These differences mean important implications for their use. Discuss.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8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Explain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and discuss each of these advantages.  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Common,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Polymorphism means that we can write functionality using the base class references. This means algorithms can be shared by writing the methods using only the base class methods and properties.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6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The C# language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(and VB.NET) provide a rich vocabulary to support interfaces.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Go over the implications of these rules.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9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Discussion points here: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.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Larger contracts can often result in contracts that are “almost” completely implemented.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.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Methods that are implemented with a </a:t>
            </a:r>
            <a:r>
              <a:rPr lang="en-GB" baseline="0" dirty="0" err="1" smtClean="0">
                <a:solidFill>
                  <a:schemeClr val="tx2"/>
                </a:solidFill>
                <a:latin typeface="Segoe" pitchFamily="34" charset="0"/>
              </a:rPr>
              <a:t>MethodNotImplementedException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are a bad code small.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Larger contracts make it harder to satisfy </a:t>
            </a:r>
            <a:r>
              <a:rPr lang="en-GB" baseline="0" dirty="0" err="1" smtClean="0">
                <a:solidFill>
                  <a:schemeClr val="tx2"/>
                </a:solidFill>
                <a:latin typeface="Segoe" pitchFamily="34" charset="0"/>
              </a:rPr>
              <a:t>Liskov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Larger contracts often involve leaky abstractions.</a:t>
            </a:r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Developers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that are implementing an interface should find that natural and obvious.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If it is hard to figure out how to implement an interface, that might mean your contract is ambiguous and difficult.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Read through the definition.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The abstract base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classes create a concept that combines both interface contracts and base classes: derived classes can inherit some implementation, and be forced to implement a contract defined in the base class. 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Abstract base classes may be what you need when you can’t decide between making a base class, and defining an interface. 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As we go through this module, we’ll expand on these distinctions to help you make the best decision.</a:t>
            </a:r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6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Explain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and discuss each of these advantages.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Implementation Reuse means a smaller codebase,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Polymorphism means that we can write functionality using the base class references. This means algorithms can be shared by writing the methods using only the base class methods and properties.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5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1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Read through the definition.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Generics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allow us to create and algorithms that can be used with multiple (possibly unrelated) types.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US" dirty="0" smtClean="0"/>
              <a:t>Generics refers to a technique of writing the code for a class, without specifying the data type that the class works with.</a:t>
            </a:r>
          </a:p>
          <a:p>
            <a:endParaRPr lang="en-US" dirty="0" smtClean="0"/>
          </a:p>
          <a:p>
            <a:r>
              <a:rPr lang="en-US" dirty="0" smtClean="0"/>
              <a:t>You specify the data type when you declare an instance of a generic class. This allows a generic class to be specialized for many different data types without having to rewrite the class.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But still get type safe  without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incurring the cost or risk of runtime casts or boxing operations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reuse</a:t>
            </a:r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2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0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3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If we don’t specify anything, type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parameters are 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Where keyword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type argument must be a value type. Any value type except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Nullable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specified.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Using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Nullable Types (C# Programming Guide)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more information.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 : class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type argument must be a reference type; this applies also to any class, interface, delegate, or array type.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 : new()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type argument must have a 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parameterless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constructor. When used together with other constraints,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constraint must be specified last.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 : &lt;base class name&gt;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type argument must be or derive from the specified base class.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 : &lt;interface name&gt;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type argument must be or implement the specified interface. Multiple interface constraints can be specified. The constraining interface can also be generic.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 : U</a:t>
            </a:r>
          </a:p>
          <a:p>
            <a:pPr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type argument supplied for T must be or derive from the argument supplied for 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Discussion points here: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.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Generics provide type safety for collections, and other types.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More often than not, we’d be better off having different instantiations of a collection than using the ultimate base class.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. Consider the usage of the type parameter. Did you many any object, or an object of a particular type?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4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Read through the definition.</a:t>
            </a:r>
          </a:p>
          <a:p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Segoe" pitchFamily="34" charset="0"/>
              </a:rPr>
              <a:t>All three definitions are on one</a:t>
            </a:r>
            <a:r>
              <a:rPr lang="en-US" baseline="0" dirty="0" smtClean="0">
                <a:solidFill>
                  <a:schemeClr val="tx2"/>
                </a:solidFill>
                <a:latin typeface="Segoe" pitchFamily="34" charset="0"/>
              </a:rPr>
              <a:t> slide, because they are </a:t>
            </a:r>
            <a:r>
              <a:rPr lang="en-US" baseline="0" dirty="0" err="1" smtClean="0">
                <a:solidFill>
                  <a:schemeClr val="tx2"/>
                </a:solidFill>
                <a:latin typeface="Segoe" pitchFamily="34" charset="0"/>
              </a:rPr>
              <a:t>releated</a:t>
            </a:r>
            <a:r>
              <a:rPr lang="en-US" baseline="0" dirty="0" smtClean="0">
                <a:solidFill>
                  <a:schemeClr val="tx2"/>
                </a:solidFill>
                <a:latin typeface="Segoe" pitchFamily="34" charset="0"/>
              </a:rPr>
              <a:t>, and we want to emphasize how the terms relate to each other.</a:t>
            </a:r>
          </a:p>
          <a:p>
            <a:endParaRPr lang="en-US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US" baseline="0" dirty="0" smtClean="0">
                <a:solidFill>
                  <a:schemeClr val="tx2"/>
                </a:solidFill>
                <a:latin typeface="Segoe" pitchFamily="34" charset="0"/>
              </a:rPr>
              <a:t>Point out the distinction (</a:t>
            </a:r>
            <a:r>
              <a:rPr lang="en-US" baseline="0" dirty="0" err="1" smtClean="0">
                <a:solidFill>
                  <a:schemeClr val="tx2"/>
                </a:solidFill>
                <a:latin typeface="Segoe" pitchFamily="34" charset="0"/>
              </a:rPr>
              <a:t>subtletities</a:t>
            </a:r>
            <a:r>
              <a:rPr lang="en-US" baseline="0" dirty="0" smtClean="0">
                <a:solidFill>
                  <a:schemeClr val="tx2"/>
                </a:solidFill>
                <a:latin typeface="Segoe" pitchFamily="34" charset="0"/>
              </a:rPr>
              <a:t>) and the commonalities: source reports some change by calling a method that was defined outside the class.</a:t>
            </a:r>
            <a:endParaRPr lang="en-US" dirty="0" smtClean="0"/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Events</a:t>
            </a:r>
            <a:r>
              <a:rPr lang="en-US" baseline="0" dirty="0" smtClean="0"/>
              <a:t> are built on top of delegates. Discuss the problems used for each of them, and how they are different or the same.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4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practice</a:t>
            </a:r>
            <a:r>
              <a:rPr lang="en-US" baseline="0" dirty="0" smtClean="0"/>
              <a:t> or a guideline that helps you to determine if your design should use delegates or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out that events may be ignored.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Delegates are better suited for those times when they will always be called.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13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This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is a good point for the discussion of functional concepts.</a:t>
            </a:r>
          </a:p>
          <a:p>
            <a:endParaRPr lang="en-GB" baseline="0" dirty="0" smtClean="0">
              <a:solidFill>
                <a:schemeClr val="tx2"/>
              </a:solidFill>
              <a:latin typeface="Segoe" pitchFamily="34" charset="0"/>
            </a:endParaRPr>
          </a:p>
          <a:p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Build a </a:t>
            </a:r>
            <a:r>
              <a:rPr lang="en-GB" baseline="0" dirty="0" err="1" smtClean="0">
                <a:solidFill>
                  <a:schemeClr val="tx2"/>
                </a:solidFill>
                <a:latin typeface="Segoe" pitchFamily="34" charset="0"/>
              </a:rPr>
              <a:t>linq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query is a set of functional concepts.</a:t>
            </a:r>
            <a:endParaRPr lang="en-GB" dirty="0" smtClean="0">
              <a:solidFill>
                <a:schemeClr val="tx2"/>
              </a:solidFill>
              <a:latin typeface="Sego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22B5-CDF8-0740-AF24-AD971569CD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46C4-E63D-7343-A8E6-DB08231FC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Programación Orientada a Objetos</a:t>
            </a:r>
            <a:endParaRPr lang="es-ES_tradnl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6" name="Rectangle 5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4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Acoplamiento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acoplamiento entre clases es una medida de la interconexión o dependencia entre esas clases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/>
              <a:t>Un bajo acoplamiento permite:    </a:t>
            </a:r>
            <a:endParaRPr lang="es-ES_tradnl" dirty="0" smtClean="0"/>
          </a:p>
          <a:p>
            <a:pPr lvl="1"/>
            <a:r>
              <a:rPr lang="es-ES_tradnl" dirty="0" smtClean="0"/>
              <a:t>Entender </a:t>
            </a:r>
            <a:r>
              <a:rPr lang="es-ES_tradnl" dirty="0"/>
              <a:t>una clase sin leer otras    </a:t>
            </a:r>
            <a:endParaRPr lang="es-ES_tradnl" dirty="0" smtClean="0"/>
          </a:p>
          <a:p>
            <a:pPr lvl="1"/>
            <a:r>
              <a:rPr lang="es-ES_tradnl" dirty="0" smtClean="0"/>
              <a:t>Cambiar </a:t>
            </a:r>
            <a:r>
              <a:rPr lang="es-ES_tradnl" dirty="0"/>
              <a:t>una clase sin afectar a otras    </a:t>
            </a:r>
            <a:endParaRPr lang="es-ES_tradnl" dirty="0" smtClean="0"/>
          </a:p>
          <a:p>
            <a:pPr lvl="1"/>
            <a:r>
              <a:rPr lang="es-ES_tradnl" dirty="0" smtClean="0"/>
              <a:t>Mejora </a:t>
            </a:r>
            <a:r>
              <a:rPr lang="es-ES_tradnl" dirty="0"/>
              <a:t>la mantenibilidad del código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Encapsulamiento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_tradnl" dirty="0" smtClean="0"/>
              <a:t>El encapsulamiento consiste en minimizar la visibilidad de cada elemento de un programa al menor ámbito posible.</a:t>
            </a:r>
          </a:p>
          <a:p>
            <a:endParaRPr lang="es-ES_tradnl" dirty="0" smtClean="0"/>
          </a:p>
          <a:p>
            <a:r>
              <a:rPr lang="es-ES_tradnl" dirty="0" smtClean="0"/>
              <a:t>Es una manera de minimizar cuanto de tu código y diseño es visible para otros.</a:t>
            </a:r>
            <a:endParaRPr lang="es-ES_tradnl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2050" name="Picture 2" descr="ttp://3.bp.blogspot.com/-U75AIH2qshA/Uth5kkkYF6I/AAAAAAAAA5k/OCjpElyMCl4/s1600/Ejemplo+de+Objeto+PO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27142"/>
            <a:ext cx="405782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Ventajas del Encapsulamiento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Menos colisiones de nombres.</a:t>
            </a:r>
          </a:p>
          <a:p>
            <a:endParaRPr lang="es-ES_tradnl" dirty="0" smtClean="0"/>
          </a:p>
          <a:p>
            <a:r>
              <a:rPr lang="es-ES_tradnl" dirty="0" smtClean="0"/>
              <a:t>Re factorizar código es más fácil.</a:t>
            </a:r>
          </a:p>
          <a:p>
            <a:endParaRPr lang="es-ES_tradnl" dirty="0" smtClean="0"/>
          </a:p>
          <a:p>
            <a:r>
              <a:rPr lang="es-ES_tradnl" dirty="0" smtClean="0"/>
              <a:t>Bibliotecas API menos complicadas.</a:t>
            </a:r>
          </a:p>
          <a:p>
            <a:endParaRPr lang="es-ES_tradnl" dirty="0" smtClean="0"/>
          </a:p>
          <a:p>
            <a:r>
              <a:rPr lang="es-ES_tradnl" dirty="0" smtClean="0"/>
              <a:t>Elementos con menor visibilidad pueden ser cambiados de manera más segura.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Principio de Responsabilidad Única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clase debe ser </a:t>
            </a:r>
            <a:r>
              <a:rPr lang="es-ES_tradnl" dirty="0" smtClean="0"/>
              <a:t>responsable </a:t>
            </a:r>
            <a:r>
              <a:rPr lang="es-ES_tradnl" dirty="0" smtClean="0"/>
              <a:t>de exactamente un único elemento funcional.</a:t>
            </a:r>
          </a:p>
          <a:p>
            <a:pPr lvl="1"/>
            <a:r>
              <a:rPr lang="es-ES_tradnl" dirty="0" smtClean="0"/>
              <a:t>Esta relacionada a la separación de intereses.</a:t>
            </a:r>
          </a:p>
          <a:p>
            <a:pPr lvl="1"/>
            <a:r>
              <a:rPr lang="es-ES_tradnl" dirty="0" smtClean="0"/>
              <a:t>Corresponde a la ‘S’ (Single </a:t>
            </a:r>
            <a:r>
              <a:rPr lang="es-ES_tradnl" dirty="0" err="1" smtClean="0"/>
              <a:t>Responsibility</a:t>
            </a:r>
            <a:r>
              <a:rPr lang="es-ES_tradnl" dirty="0" smtClean="0"/>
              <a:t> </a:t>
            </a:r>
            <a:r>
              <a:rPr lang="es-ES_tradnl" dirty="0" err="1" smtClean="0"/>
              <a:t>Principle</a:t>
            </a:r>
            <a:r>
              <a:rPr lang="es-ES_tradnl" dirty="0" smtClean="0"/>
              <a:t>) en los principios SOLID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7" name="Rectangle 6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Accesors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públicos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proveen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accesos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seguros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Accesors</a:t>
            </a:r>
            <a:r>
              <a:rPr lang="en-US" dirty="0" smtClean="0">
                <a:solidFill>
                  <a:srgbClr val="0E1D41"/>
                </a:solidFill>
              </a:rPr>
              <a:t> (getters and setters)</a:t>
            </a:r>
          </a:p>
          <a:p>
            <a:endParaRPr lang="en-US" dirty="0">
              <a:solidFill>
                <a:srgbClr val="0E1D41"/>
              </a:solidFill>
            </a:endParaRPr>
          </a:p>
          <a:p>
            <a:r>
              <a:rPr lang="en-US" dirty="0" err="1" smtClean="0">
                <a:solidFill>
                  <a:srgbClr val="0E1D41"/>
                </a:solidFill>
              </a:rPr>
              <a:t>Pueden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retornar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datos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calculados</a:t>
            </a:r>
            <a:r>
              <a:rPr lang="en-US" dirty="0" smtClean="0">
                <a:solidFill>
                  <a:srgbClr val="0E1D41"/>
                </a:solidFill>
              </a:rPr>
              <a:t>.</a:t>
            </a:r>
          </a:p>
          <a:p>
            <a:endParaRPr lang="en-US" dirty="0">
              <a:solidFill>
                <a:srgbClr val="0E1D41"/>
              </a:solidFill>
            </a:endParaRPr>
          </a:p>
          <a:p>
            <a:r>
              <a:rPr lang="en-US" dirty="0" err="1" smtClean="0">
                <a:solidFill>
                  <a:srgbClr val="0E1D41"/>
                </a:solidFill>
              </a:rPr>
              <a:t>Pueden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retornar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referencias</a:t>
            </a:r>
            <a:r>
              <a:rPr lang="en-US" dirty="0" smtClean="0">
                <a:solidFill>
                  <a:srgbClr val="0E1D41"/>
                </a:solidFill>
              </a:rPr>
              <a:t> de interfaces.</a:t>
            </a:r>
          </a:p>
          <a:p>
            <a:endParaRPr lang="en-US" dirty="0">
              <a:solidFill>
                <a:srgbClr val="0E1D41"/>
              </a:solidFill>
            </a:endParaRPr>
          </a:p>
          <a:p>
            <a:r>
              <a:rPr lang="en-US" dirty="0" err="1" smtClean="0">
                <a:solidFill>
                  <a:srgbClr val="0E1D41"/>
                </a:solidFill>
              </a:rPr>
              <a:t>Pueden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retornar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transformaciones</a:t>
            </a:r>
            <a:r>
              <a:rPr lang="en-US" dirty="0" smtClean="0">
                <a:solidFill>
                  <a:srgbClr val="0E1D41"/>
                </a:solidFill>
              </a:rPr>
              <a:t>.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La </a:t>
            </a:r>
            <a:r>
              <a:rPr lang="en-US" dirty="0" err="1" smtClean="0">
                <a:solidFill>
                  <a:srgbClr val="0E1D41"/>
                </a:solidFill>
              </a:rPr>
              <a:t>implementación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debe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estar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oculta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es</a:t>
            </a:r>
            <a:r>
              <a:rPr lang="en-US" dirty="0" smtClean="0"/>
              <a:t> el “</a:t>
            </a:r>
            <a:r>
              <a:rPr lang="en-US" dirty="0" err="1" smtClean="0"/>
              <a:t>Qué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Private </a:t>
            </a:r>
            <a:r>
              <a:rPr lang="en-US" dirty="0" err="1" smtClean="0"/>
              <a:t>es</a:t>
            </a:r>
            <a:r>
              <a:rPr lang="en-US" dirty="0" smtClean="0"/>
              <a:t> el “</a:t>
            </a:r>
            <a:r>
              <a:rPr lang="en-US" dirty="0" err="1" smtClean="0"/>
              <a:t>Cómo</a:t>
            </a:r>
            <a:r>
              <a:rPr lang="en-US" dirty="0" smtClean="0"/>
              <a:t>”.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Definición</a:t>
            </a:r>
            <a:r>
              <a:rPr lang="en-US" dirty="0" smtClean="0">
                <a:solidFill>
                  <a:srgbClr val="0E1D41"/>
                </a:solidFill>
              </a:rPr>
              <a:t> de </a:t>
            </a:r>
            <a:r>
              <a:rPr lang="en-US" dirty="0" err="1" smtClean="0">
                <a:solidFill>
                  <a:srgbClr val="0E1D41"/>
                </a:solidFill>
              </a:rPr>
              <a:t>Herencia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Herencia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de </a:t>
            </a:r>
            <a:r>
              <a:rPr lang="en-US" dirty="0" err="1" smtClean="0"/>
              <a:t>reutilización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la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 base </a:t>
            </a:r>
            <a:r>
              <a:rPr lang="en-US" dirty="0" err="1" smtClean="0"/>
              <a:t>cuyo</a:t>
            </a:r>
            <a:r>
              <a:rPr lang="en-US" dirty="0" smtClean="0"/>
              <a:t> </a:t>
            </a:r>
            <a:r>
              <a:rPr lang="en-US" dirty="0" err="1" smtClean="0"/>
              <a:t>comportamiento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compartido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derivadas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implementan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especialización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base.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3074" name="Picture 2" descr="ttp://static.commentcamarche.net/es.kioskea.net/pictures/poo-images-animaux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2143125"/>
            <a:ext cx="4405736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Ventajas</a:t>
            </a:r>
            <a:r>
              <a:rPr lang="en-US" dirty="0" smtClean="0">
                <a:solidFill>
                  <a:srgbClr val="0E1D41"/>
                </a:solidFill>
              </a:rPr>
              <a:t> de la </a:t>
            </a:r>
            <a:r>
              <a:rPr lang="en-US" dirty="0" err="1" smtClean="0">
                <a:solidFill>
                  <a:srgbClr val="0E1D41"/>
                </a:solidFill>
              </a:rPr>
              <a:t>Herencia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Reusabilidad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Implementación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base </a:t>
            </a:r>
            <a:r>
              <a:rPr lang="en-US" dirty="0" err="1" smtClean="0"/>
              <a:t>compartida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derivadas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Soporte</a:t>
            </a:r>
            <a:r>
              <a:rPr lang="en-US" dirty="0" smtClean="0"/>
              <a:t> a </a:t>
            </a:r>
            <a:r>
              <a:rPr lang="en-US" dirty="0" err="1" smtClean="0"/>
              <a:t>polimorfismo</a:t>
            </a:r>
            <a:r>
              <a:rPr lang="en-US" dirty="0" smtClean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Herencia</a:t>
            </a:r>
            <a:r>
              <a:rPr lang="en-US" dirty="0" smtClean="0">
                <a:solidFill>
                  <a:srgbClr val="0E1D41"/>
                </a:solidFill>
              </a:rPr>
              <a:t> en el </a:t>
            </a:r>
            <a:r>
              <a:rPr lang="en-US" dirty="0" err="1" smtClean="0">
                <a:solidFill>
                  <a:srgbClr val="0E1D41"/>
                </a:solidFill>
              </a:rPr>
              <a:t>Lenguaje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clases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sencilla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derivadas</a:t>
            </a:r>
            <a:r>
              <a:rPr lang="en-US" dirty="0" smtClean="0"/>
              <a:t> </a:t>
            </a:r>
            <a:r>
              <a:rPr lang="en-US" dirty="0" err="1" smtClean="0"/>
              <a:t>heredan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funcionalidad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base.</a:t>
            </a:r>
          </a:p>
          <a:p>
            <a:endParaRPr lang="en-US" dirty="0"/>
          </a:p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invocar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métodos</a:t>
            </a:r>
            <a:r>
              <a:rPr lang="en-US" dirty="0" smtClean="0"/>
              <a:t> Protected de la </a:t>
            </a:r>
            <a:r>
              <a:rPr lang="en-US" dirty="0" err="1" smtClean="0"/>
              <a:t>clase</a:t>
            </a:r>
            <a:r>
              <a:rPr lang="en-US" dirty="0" smtClean="0"/>
              <a:t> base.</a:t>
            </a:r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variables Protected de la </a:t>
            </a:r>
            <a:r>
              <a:rPr lang="en-US" dirty="0" err="1" smtClean="0"/>
              <a:t>clase</a:t>
            </a:r>
            <a:r>
              <a:rPr lang="en-US" dirty="0" smtClean="0"/>
              <a:t> base.</a:t>
            </a:r>
          </a:p>
          <a:p>
            <a:pPr lvl="1"/>
            <a:endParaRPr lang="en-US" dirty="0"/>
          </a:p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Virtuales</a:t>
            </a:r>
            <a:endParaRPr lang="en-US" dirty="0" smtClean="0"/>
          </a:p>
          <a:p>
            <a:pPr lvl="1"/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re-</a:t>
            </a:r>
            <a:r>
              <a:rPr lang="en-US" dirty="0" err="1" smtClean="0"/>
              <a:t>implementados</a:t>
            </a:r>
            <a:r>
              <a:rPr lang="en-US" dirty="0" smtClean="0"/>
              <a:t> en la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derivadas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abstractos</a:t>
            </a:r>
            <a:r>
              <a:rPr lang="en-US" dirty="0" smtClean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Principio de </a:t>
            </a:r>
            <a:r>
              <a:rPr lang="en-US" dirty="0" err="1" smtClean="0">
                <a:solidFill>
                  <a:srgbClr val="0E1D41"/>
                </a:solidFill>
              </a:rPr>
              <a:t>Sustitución</a:t>
            </a:r>
            <a:r>
              <a:rPr lang="en-US" dirty="0" smtClean="0">
                <a:solidFill>
                  <a:srgbClr val="0E1D41"/>
                </a:solidFill>
              </a:rPr>
              <a:t> de </a:t>
            </a:r>
            <a:r>
              <a:rPr lang="en-US" dirty="0" err="1" smtClean="0">
                <a:solidFill>
                  <a:srgbClr val="0E1D41"/>
                </a:solidFill>
              </a:rPr>
              <a:t>Liskov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hereda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padre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diferencias</a:t>
            </a:r>
            <a:r>
              <a:rPr lang="en-US" dirty="0"/>
              <a:t> entre </a:t>
            </a:r>
            <a:r>
              <a:rPr lang="en-US" dirty="0" err="1"/>
              <a:t>ellas</a:t>
            </a:r>
            <a:r>
              <a:rPr lang="en-US" dirty="0"/>
              <a:t>.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Fundamentos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Riesgo: </a:t>
            </a:r>
            <a:r>
              <a:rPr lang="es-ES_tradnl" dirty="0" err="1" smtClean="0">
                <a:solidFill>
                  <a:srgbClr val="0E1D41"/>
                </a:solidFill>
              </a:rPr>
              <a:t>Downcasting</a:t>
            </a:r>
            <a:r>
              <a:rPr lang="es-ES_tradnl" dirty="0" smtClean="0">
                <a:solidFill>
                  <a:srgbClr val="0E1D41"/>
                </a:solidFill>
              </a:rPr>
              <a:t> necesario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Downcasting</a:t>
            </a:r>
            <a:r>
              <a:rPr lang="es-ES_tradnl" dirty="0" smtClean="0">
                <a:solidFill>
                  <a:srgbClr val="0E1D41"/>
                </a:solidFill>
              </a:rPr>
              <a:t> es convertir una clase base a una clase derivada.</a:t>
            </a:r>
          </a:p>
          <a:p>
            <a:endParaRPr lang="es-ES_tradnl" dirty="0" smtClean="0">
              <a:solidFill>
                <a:srgbClr val="0E1D41"/>
              </a:solidFill>
            </a:endParaRPr>
          </a:p>
          <a:p>
            <a:r>
              <a:rPr lang="es-ES_tradnl" dirty="0" smtClean="0">
                <a:solidFill>
                  <a:srgbClr val="0E1D41"/>
                </a:solidFill>
              </a:rPr>
              <a:t>Es otro ejemplo de una violación al PSL</a:t>
            </a:r>
          </a:p>
          <a:p>
            <a:endParaRPr lang="es-ES_tradnl" dirty="0" smtClean="0">
              <a:solidFill>
                <a:srgbClr val="0E1D41"/>
              </a:solidFill>
            </a:endParaRPr>
          </a:p>
          <a:p>
            <a:r>
              <a:rPr lang="es-ES_tradnl" dirty="0" smtClean="0">
                <a:solidFill>
                  <a:srgbClr val="0E1D41"/>
                </a:solidFill>
              </a:rPr>
              <a:t>Es un ejemplo de una abstracción defectuosa.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Definición de Interfaces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interface define un contrato que puede ser implementado por muchas clases no relacionadas.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Ventajas de las Interfaces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Definición de Contratos</a:t>
            </a:r>
          </a:p>
          <a:p>
            <a:endParaRPr lang="es-ES_tradnl" dirty="0"/>
          </a:p>
          <a:p>
            <a:r>
              <a:rPr lang="es-ES_tradnl" dirty="0" smtClean="0"/>
              <a:t>Polimorfismo entre tipos no relacionados.</a:t>
            </a:r>
          </a:p>
          <a:p>
            <a:endParaRPr lang="es-ES_tradnl" dirty="0"/>
          </a:p>
          <a:p>
            <a:r>
              <a:rPr lang="es-ES_tradnl" dirty="0" smtClean="0"/>
              <a:t>Trata tipos no relacionados de manera similar.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Soporte de Lenguaje para Interfaces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interfaces pueden ser </a:t>
            </a:r>
            <a:r>
              <a:rPr lang="es-ES_tradnl" dirty="0" err="1" smtClean="0"/>
              <a:t>Public</a:t>
            </a:r>
            <a:r>
              <a:rPr lang="es-ES_tradnl" dirty="0" smtClean="0"/>
              <a:t> o </a:t>
            </a:r>
            <a:r>
              <a:rPr lang="es-ES_tradnl" dirty="0" err="1" smtClean="0"/>
              <a:t>Friend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Las interfaces pueden extender otras interfaces.</a:t>
            </a:r>
          </a:p>
          <a:p>
            <a:endParaRPr lang="es-ES_tradnl" dirty="0" smtClean="0"/>
          </a:p>
          <a:p>
            <a:r>
              <a:rPr lang="es-ES_tradnl" dirty="0" smtClean="0"/>
              <a:t>Las clases que implementen múltiples interfaces:</a:t>
            </a:r>
          </a:p>
          <a:p>
            <a:pPr lvl="1"/>
            <a:r>
              <a:rPr lang="es-ES_tradnl" dirty="0" smtClean="0"/>
              <a:t>Deben implementar todos sus métodos.</a:t>
            </a:r>
          </a:p>
          <a:p>
            <a:pPr lvl="1"/>
            <a:r>
              <a:rPr lang="es-ES_tradnl" dirty="0" smtClean="0"/>
              <a:t>O abstraerlos.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Puede implementar interfaces implícita o explícitamente.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Mantenga los contratos pequeños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PRU es críticamente importante en la definición de interfaces.</a:t>
            </a:r>
          </a:p>
          <a:p>
            <a:pPr lvl="1"/>
            <a:r>
              <a:rPr lang="es-ES_tradnl" dirty="0" smtClean="0"/>
              <a:t>Entre más pequeño y enfocado mejor.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Cada interface debe representar una única funcionalidad o tarea.</a:t>
            </a:r>
          </a:p>
          <a:p>
            <a:pPr lvl="1"/>
            <a:r>
              <a:rPr lang="es-ES_tradnl" dirty="0" smtClean="0"/>
              <a:t>Cuando tenga interfaces relacionadas, considere herencia.</a:t>
            </a:r>
          </a:p>
          <a:p>
            <a:pPr lvl="1"/>
            <a:r>
              <a:rPr lang="es-ES_tradnl" dirty="0" smtClean="0"/>
              <a:t>Cuidadosamente.</a:t>
            </a:r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Implementación Natural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implementación de una interfaz debe ser “natural”.</a:t>
            </a:r>
          </a:p>
          <a:p>
            <a:endParaRPr lang="es-ES_tradnl" dirty="0" smtClean="0"/>
          </a:p>
          <a:p>
            <a:r>
              <a:rPr lang="es-ES_tradnl" dirty="0" smtClean="0"/>
              <a:t>La implementación de una interfaz debe ser “obvia”.</a:t>
            </a:r>
          </a:p>
          <a:p>
            <a:endParaRPr lang="es-ES_tradnl" dirty="0" smtClean="0"/>
          </a:p>
          <a:p>
            <a:r>
              <a:rPr lang="es-ES_tradnl" dirty="0" smtClean="0"/>
              <a:t>La implementación de una interfaz debe ser completa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Definición de Clase Abstracta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clase Abstracta es un clase que provee una definición común de una clase base para múltiples clases derivadas.</a:t>
            </a:r>
          </a:p>
          <a:p>
            <a:endParaRPr lang="es-ES_tradnl" dirty="0" smtClean="0"/>
          </a:p>
          <a:p>
            <a:r>
              <a:rPr lang="es-ES_tradnl" dirty="0" smtClean="0"/>
              <a:t>No puede ser instanciada.</a:t>
            </a:r>
          </a:p>
          <a:p>
            <a:endParaRPr lang="es-ES_tradnl" dirty="0" smtClean="0"/>
          </a:p>
          <a:p>
            <a:r>
              <a:rPr lang="es-ES_tradnl" dirty="0" smtClean="0"/>
              <a:t>Puede contener también métodos abstractos que deben ser implementados por las clases derivadas no-abstractas.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Ventajas de las Clases Abstractas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Reusabilidad de Implementación.</a:t>
            </a:r>
          </a:p>
          <a:p>
            <a:endParaRPr lang="es-ES_tradnl" dirty="0" smtClean="0"/>
          </a:p>
          <a:p>
            <a:r>
              <a:rPr lang="es-ES_tradnl" dirty="0" smtClean="0"/>
              <a:t>Implementación de la clase base compartida por todas las clases derivadas.</a:t>
            </a:r>
          </a:p>
          <a:p>
            <a:endParaRPr lang="es-ES_tradnl" dirty="0" smtClean="0"/>
          </a:p>
          <a:p>
            <a:r>
              <a:rPr lang="es-ES_tradnl" dirty="0" smtClean="0"/>
              <a:t>Soporta el polimorfismo.</a:t>
            </a:r>
          </a:p>
          <a:p>
            <a:endParaRPr lang="es-ES_tradnl" dirty="0" smtClean="0"/>
          </a:p>
          <a:p>
            <a:r>
              <a:rPr lang="es-ES_tradnl" dirty="0" smtClean="0"/>
              <a:t>Definición de Contrato.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Soporte de Lenguaje para Clases Abstractas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clases pueden ser definidas como </a:t>
            </a:r>
            <a:r>
              <a:rPr lang="es-ES_tradnl" b="1" dirty="0" err="1" smtClean="0"/>
              <a:t>MustInherit</a:t>
            </a:r>
            <a:r>
              <a:rPr lang="es-ES_tradnl" dirty="0" smtClean="0"/>
              <a:t>.  </a:t>
            </a:r>
            <a:r>
              <a:rPr lang="es-ES_tradnl" dirty="0" err="1" smtClean="0"/>
              <a:t>VB.Net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Las clases Abstractas pueden declarar métodos como </a:t>
            </a:r>
            <a:r>
              <a:rPr lang="es-ES_tradnl" b="1" dirty="0" err="1" smtClean="0"/>
              <a:t>MustOverride</a:t>
            </a:r>
            <a:r>
              <a:rPr lang="es-ES_tradnl" dirty="0" smtClean="0"/>
              <a:t>. </a:t>
            </a:r>
            <a:r>
              <a:rPr lang="es-ES_tradnl" dirty="0" err="1" smtClean="0"/>
              <a:t>VB.Net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Clases que declare métodos abstractos </a:t>
            </a:r>
            <a:r>
              <a:rPr lang="es-ES_tradnl" b="1" dirty="0" smtClean="0"/>
              <a:t>deben</a:t>
            </a:r>
            <a:r>
              <a:rPr lang="es-ES_tradnl" dirty="0" smtClean="0"/>
              <a:t> ser abstractas.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Generics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Generics</a:t>
            </a:r>
            <a:r>
              <a:rPr lang="es-ES_tradnl" dirty="0" smtClean="0"/>
              <a:t> </a:t>
            </a:r>
            <a:r>
              <a:rPr lang="es-ES_tradnl" dirty="0" smtClean="0"/>
              <a:t>permite a una clase o m</a:t>
            </a:r>
            <a:r>
              <a:rPr lang="en-US" dirty="0" err="1" smtClean="0"/>
              <a:t>étodo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los </a:t>
            </a:r>
            <a:r>
              <a:rPr lang="en-US" dirty="0" err="1" smtClean="0"/>
              <a:t>argumentos</a:t>
            </a:r>
            <a:r>
              <a:rPr lang="en-US" dirty="0" smtClean="0"/>
              <a:t> o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 al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Programaci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Orientada</a:t>
            </a:r>
            <a:r>
              <a:rPr lang="en-US" dirty="0" smtClean="0">
                <a:solidFill>
                  <a:srgbClr val="0E1D41"/>
                </a:solidFill>
              </a:rPr>
              <a:t> a </a:t>
            </a:r>
            <a:r>
              <a:rPr lang="en-US" dirty="0" err="1" smtClean="0">
                <a:solidFill>
                  <a:srgbClr val="0E1D41"/>
                </a:solidFill>
              </a:rPr>
              <a:t>Objetos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Define </a:t>
            </a:r>
            <a:r>
              <a:rPr lang="es-ES_tradnl" dirty="0"/>
              <a:t>una serie de conceptos y técnicas de programación para representar acciones o cosas de la vida real basada en </a:t>
            </a:r>
            <a:r>
              <a:rPr lang="es-ES_tradnl" dirty="0" smtClean="0"/>
              <a:t>objetos.</a:t>
            </a:r>
          </a:p>
          <a:p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Soporte de </a:t>
            </a:r>
            <a:r>
              <a:rPr lang="es-ES_tradnl" dirty="0" err="1" smtClean="0">
                <a:solidFill>
                  <a:srgbClr val="0E1D41"/>
                </a:solidFill>
              </a:rPr>
              <a:t>Lenguage</a:t>
            </a:r>
            <a:r>
              <a:rPr lang="es-ES_tradnl" dirty="0" smtClean="0">
                <a:solidFill>
                  <a:srgbClr val="0E1D41"/>
                </a:solidFill>
              </a:rPr>
              <a:t> </a:t>
            </a:r>
            <a:r>
              <a:rPr lang="es-ES_tradnl" dirty="0" err="1" smtClean="0">
                <a:solidFill>
                  <a:srgbClr val="0E1D41"/>
                </a:solidFill>
              </a:rPr>
              <a:t>Generics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</a:t>
            </a:r>
            <a:r>
              <a:rPr lang="en-US" dirty="0" err="1" smtClean="0"/>
              <a:t>étodos</a:t>
            </a:r>
            <a:r>
              <a:rPr lang="en-US" dirty="0" smtClean="0"/>
              <a:t> </a:t>
            </a:r>
            <a:r>
              <a:rPr lang="en-US" dirty="0" err="1" smtClean="0"/>
              <a:t>Genéricos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Interfaces </a:t>
            </a:r>
            <a:r>
              <a:rPr lang="en-US" dirty="0" err="1" smtClean="0"/>
              <a:t>Genéricas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Genéricas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Constraints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Clases Gen</a:t>
            </a:r>
            <a:r>
              <a:rPr lang="en-US" dirty="0" err="1" smtClean="0">
                <a:solidFill>
                  <a:srgbClr val="0E1D41"/>
                </a:solidFill>
              </a:rPr>
              <a:t>éricas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Define par</a:t>
            </a:r>
            <a:r>
              <a:rPr lang="en-US" dirty="0" err="1" smtClean="0"/>
              <a:t>ámetro</a:t>
            </a:r>
            <a:r>
              <a:rPr lang="en-US" dirty="0" smtClean="0"/>
              <a:t> Type para </a:t>
            </a:r>
            <a:r>
              <a:rPr lang="en-US" dirty="0" err="1" smtClean="0"/>
              <a:t>algún</a:t>
            </a:r>
            <a:r>
              <a:rPr lang="en-US" dirty="0" smtClean="0"/>
              <a:t> campo o </a:t>
            </a:r>
            <a:r>
              <a:rPr lang="en-US" dirty="0" err="1" smtClean="0"/>
              <a:t>propiedad</a:t>
            </a:r>
            <a:r>
              <a:rPr lang="en-US" dirty="0" smtClean="0"/>
              <a:t> en la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Ejemplos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List&lt;T&gt;</a:t>
            </a:r>
          </a:p>
          <a:p>
            <a:pPr lvl="1"/>
            <a:r>
              <a:rPr lang="en-US" dirty="0" smtClean="0"/>
              <a:t>Task&lt;T&gt;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Constraints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Define restricciones o requerimientos para un parámetro </a:t>
            </a:r>
            <a:r>
              <a:rPr lang="es-ES_tradnl" dirty="0" err="1" smtClean="0"/>
              <a:t>Type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DirectorySource</a:t>
            </a:r>
            <a:r>
              <a:rPr lang="es-ES_tradnl" dirty="0" smtClean="0"/>
              <a:t>(Of T As { </a:t>
            </a:r>
            <a:r>
              <a:rPr lang="es-ES_tradnl" dirty="0" err="1" smtClean="0"/>
              <a:t>ITop</a:t>
            </a:r>
            <a:r>
              <a:rPr lang="es-ES_tradnl" dirty="0" smtClean="0"/>
              <a:t>, </a:t>
            </a:r>
            <a:r>
              <a:rPr lang="es-ES_tradnl" dirty="0" err="1" smtClean="0"/>
              <a:t>IDisposable</a:t>
            </a:r>
            <a:r>
              <a:rPr lang="es-ES_tradnl" dirty="0" smtClean="0"/>
              <a:t>, </a:t>
            </a:r>
            <a:r>
              <a:rPr lang="es-ES_tradnl" dirty="0" err="1" smtClean="0"/>
              <a:t>Class</a:t>
            </a:r>
            <a:r>
              <a:rPr lang="es-ES_tradnl" dirty="0" smtClean="0"/>
              <a:t>, New })</a:t>
            </a:r>
          </a:p>
          <a:p>
            <a:endParaRPr lang="es-ES_tradnl" dirty="0" smtClean="0"/>
          </a:p>
          <a:p>
            <a:r>
              <a:rPr lang="es-ES_tradnl" dirty="0" smtClean="0"/>
              <a:t>Especificar soporte de Interfaz. 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Especificar clase base. 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Especificar constructor sin parámetros. 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Especificar clase. 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Especificar estructura.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Prefiere </a:t>
            </a:r>
            <a:r>
              <a:rPr lang="es-ES_tradnl" dirty="0" err="1" smtClean="0">
                <a:solidFill>
                  <a:srgbClr val="0E1D41"/>
                </a:solidFill>
              </a:rPr>
              <a:t>Generics</a:t>
            </a:r>
            <a:r>
              <a:rPr lang="es-ES_tradnl" dirty="0" smtClean="0">
                <a:solidFill>
                  <a:srgbClr val="0E1D41"/>
                </a:solidFill>
              </a:rPr>
              <a:t> a Polimorfismo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Generics</a:t>
            </a:r>
            <a:r>
              <a:rPr lang="es-ES_tradnl" dirty="0" smtClean="0"/>
              <a:t> es comúnmente usado en lugar de </a:t>
            </a:r>
            <a:r>
              <a:rPr lang="es-ES_tradnl" dirty="0" err="1" smtClean="0"/>
              <a:t>System.Object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Crear una versión de tipo segura de un algoritmo general.</a:t>
            </a:r>
          </a:p>
          <a:p>
            <a:endParaRPr lang="es-ES_tradnl" dirty="0"/>
          </a:p>
          <a:p>
            <a:r>
              <a:rPr lang="es-ES_tradnl" dirty="0" smtClean="0"/>
              <a:t>Con </a:t>
            </a:r>
            <a:r>
              <a:rPr lang="es-ES_tradnl" dirty="0" err="1" smtClean="0"/>
              <a:t>Generics</a:t>
            </a:r>
            <a:r>
              <a:rPr lang="es-ES_tradnl" dirty="0" smtClean="0"/>
              <a:t> se evita hacer </a:t>
            </a:r>
            <a:r>
              <a:rPr lang="es-ES_tradnl" dirty="0" err="1" smtClean="0"/>
              <a:t>downcasting</a:t>
            </a:r>
            <a:r>
              <a:rPr lang="es-ES_tradnl" dirty="0" smtClean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Definiciones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Delegado es una referencia a un método de tipo seguro. Es utilizado para definir interfaces de salida.</a:t>
            </a:r>
          </a:p>
          <a:p>
            <a:endParaRPr lang="es-ES_tradnl" dirty="0" smtClean="0"/>
          </a:p>
          <a:p>
            <a:r>
              <a:rPr lang="es-ES_tradnl" dirty="0" smtClean="0"/>
              <a:t>Un evento es un delegado con formato específico (</a:t>
            </a:r>
            <a:r>
              <a:rPr lang="es-ES_tradnl" dirty="0" err="1" smtClean="0"/>
              <a:t>sender</a:t>
            </a:r>
            <a:r>
              <a:rPr lang="es-ES_tradnl" dirty="0" smtClean="0"/>
              <a:t>, </a:t>
            </a:r>
            <a:r>
              <a:rPr lang="es-ES_tradnl" dirty="0" err="1" smtClean="0"/>
              <a:t>event</a:t>
            </a:r>
            <a:r>
              <a:rPr lang="es-ES_tradnl" dirty="0" smtClean="0"/>
              <a:t> </a:t>
            </a:r>
            <a:r>
              <a:rPr lang="es-ES_tradnl" dirty="0" err="1" smtClean="0"/>
              <a:t>args</a:t>
            </a:r>
            <a:r>
              <a:rPr lang="es-ES_tradnl" dirty="0" smtClean="0"/>
              <a:t>). Es utilizado para definir notificaciones de salida.</a:t>
            </a:r>
          </a:p>
          <a:p>
            <a:endParaRPr lang="es-ES_tradnl" dirty="0" smtClean="0"/>
          </a:p>
          <a:p>
            <a:r>
              <a:rPr lang="es-ES_tradnl" dirty="0" smtClean="0"/>
              <a:t>Una expresión lambda es una sintaxis abreviada para expresiones. Las expresiones lambda pueden ser usadas para definir instancias de delegados o manejadores de eventos.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Diferencias entre Delegados y Eventos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_tradnl" dirty="0" smtClean="0"/>
              <a:t>Delegados</a:t>
            </a:r>
          </a:p>
          <a:p>
            <a:pPr lvl="1"/>
            <a:r>
              <a:rPr lang="es-ES_tradnl" dirty="0" smtClean="0"/>
              <a:t>Define firma de método.</a:t>
            </a:r>
          </a:p>
          <a:p>
            <a:pPr lvl="1"/>
            <a:r>
              <a:rPr lang="es-ES_tradnl" dirty="0" smtClean="0"/>
              <a:t>Define argumentos.</a:t>
            </a:r>
          </a:p>
          <a:p>
            <a:pPr lvl="1"/>
            <a:r>
              <a:rPr lang="es-ES_tradnl" dirty="0" smtClean="0"/>
              <a:t>Define valores de retorno.</a:t>
            </a:r>
          </a:p>
          <a:p>
            <a:pPr lvl="1"/>
            <a:r>
              <a:rPr lang="es-ES_tradnl" dirty="0" err="1" smtClean="0"/>
              <a:t>SingleCast</a:t>
            </a:r>
            <a:r>
              <a:rPr lang="es-ES_tradnl" dirty="0" smtClean="0"/>
              <a:t>, </a:t>
            </a:r>
            <a:r>
              <a:rPr lang="es-ES_tradnl" dirty="0" err="1" smtClean="0"/>
              <a:t>MultiCast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Delegados pueden ser </a:t>
            </a:r>
            <a:r>
              <a:rPr lang="es-ES_tradnl" dirty="0" err="1" smtClean="0"/>
              <a:t>Null</a:t>
            </a:r>
            <a:r>
              <a:rPr lang="es-ES_tradnl" dirty="0" smtClean="0"/>
              <a:t>.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smtClean="0"/>
              <a:t>Eventos</a:t>
            </a:r>
          </a:p>
          <a:p>
            <a:pPr lvl="1"/>
            <a:r>
              <a:rPr lang="es-ES_tradnl" dirty="0" smtClean="0"/>
              <a:t>Patrón de firma de método.</a:t>
            </a:r>
          </a:p>
          <a:p>
            <a:pPr lvl="1"/>
            <a:r>
              <a:rPr lang="es-ES_tradnl" dirty="0" smtClean="0"/>
              <a:t>Puede Suscribir / De suscribir.</a:t>
            </a:r>
          </a:p>
          <a:p>
            <a:pPr lvl="1"/>
            <a:r>
              <a:rPr lang="es-ES_tradnl" dirty="0" smtClean="0"/>
              <a:t>Puede no tener suscriptores.</a:t>
            </a:r>
          </a:p>
          <a:p>
            <a:pPr lvl="1"/>
            <a:r>
              <a:rPr lang="es-ES_tradnl" dirty="0" smtClean="0"/>
              <a:t>Puede tener múltiples suscriptores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Diferencias entre Delegados y Eventos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s-ES_tradnl" dirty="0" smtClean="0"/>
              <a:t>Delegados se deben usar para definir los métodos que tu objeto llamará como parte de un uso regular.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smtClean="0"/>
              <a:t>Eventos se deben usar para definir notificaciones de salida que podrían o no ser llamadas como parte de un uso regular.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Expresiones Lambda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expresiones lambda pueden definir un método en el punto en el que es usado.</a:t>
            </a:r>
          </a:p>
          <a:p>
            <a:pPr lvl="1"/>
            <a:r>
              <a:rPr lang="es-ES_tradnl" dirty="0" smtClean="0"/>
              <a:t>Asignar a una variable delegado.</a:t>
            </a:r>
          </a:p>
          <a:p>
            <a:pPr lvl="1"/>
            <a:r>
              <a:rPr lang="es-ES_tradnl" dirty="0" smtClean="0"/>
              <a:t>Adjuntar a un manejador de eventos.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Programaci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Funcional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programación funcional es un estilo de programación donde las funciones son tratadas como de primera-clase: las funciones pueden ser usadas como argumentos a otras funciones.</a:t>
            </a:r>
          </a:p>
          <a:p>
            <a:endParaRPr lang="es-ES_tradnl" dirty="0" smtClean="0"/>
          </a:p>
          <a:p>
            <a:r>
              <a:rPr lang="es-ES_tradnl" dirty="0" smtClean="0"/>
              <a:t>Las funciones de orden superior son funciones que funciones como uno o más argumentos.</a:t>
            </a:r>
          </a:p>
          <a:p>
            <a:endParaRPr lang="es-ES_tradnl" dirty="0" smtClean="0"/>
          </a:p>
          <a:p>
            <a:r>
              <a:rPr lang="es-ES_tradnl" dirty="0" smtClean="0"/>
              <a:t>El ejemplo más común es LINQ.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Ejemplo: LINQ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LINQ es una biblioteca funcional.</a:t>
            </a:r>
          </a:p>
          <a:p>
            <a:pPr lvl="1"/>
            <a:r>
              <a:rPr lang="es-ES_tradnl" dirty="0" smtClean="0"/>
              <a:t>Un </a:t>
            </a:r>
            <a:r>
              <a:rPr lang="es-ES_tradnl" dirty="0" err="1" smtClean="0"/>
              <a:t>query</a:t>
            </a:r>
            <a:r>
              <a:rPr lang="es-ES_tradnl" dirty="0" smtClean="0"/>
              <a:t> LINQ representa un set de funciones que consultan a un origen de datos.</a:t>
            </a:r>
          </a:p>
          <a:p>
            <a:pPr lvl="1"/>
            <a:r>
              <a:rPr lang="es-ES_tradnl" dirty="0" smtClean="0"/>
              <a:t>El set de funciones son una combinación de:</a:t>
            </a:r>
          </a:p>
          <a:p>
            <a:pPr lvl="2"/>
            <a:r>
              <a:rPr lang="es-ES_tradnl" dirty="0" smtClean="0"/>
              <a:t>Bibliotecas </a:t>
            </a:r>
            <a:r>
              <a:rPr lang="es-ES_tradnl" dirty="0" err="1" smtClean="0"/>
              <a:t>core</a:t>
            </a:r>
            <a:r>
              <a:rPr lang="es-ES_tradnl" dirty="0" smtClean="0"/>
              <a:t> (</a:t>
            </a:r>
            <a:r>
              <a:rPr lang="es-ES_tradnl" dirty="0" err="1" smtClean="0"/>
              <a:t>System.Linq.Enumerable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Código específico para escenarios específicos.</a:t>
            </a:r>
          </a:p>
          <a:p>
            <a:pPr lvl="2"/>
            <a:endParaRPr lang="es-ES_tradnl" dirty="0" smtClean="0"/>
          </a:p>
          <a:p>
            <a:r>
              <a:rPr lang="es-ES_tradnl" dirty="0" smtClean="0"/>
              <a:t>Ese código específico es representado como una función.</a:t>
            </a:r>
          </a:p>
          <a:p>
            <a:pPr lvl="1"/>
            <a:r>
              <a:rPr lang="es-ES_tradnl" dirty="0" smtClean="0"/>
              <a:t>Esas funciones son codificadas como delegados.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Delegados son argumentos para los métodos de consulta de LINQ.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Clases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Son estructuras </a:t>
            </a:r>
            <a:r>
              <a:rPr lang="es-ES_tradnl" dirty="0"/>
              <a:t>que representan objetos del mundo real, tomando como objetos a personas, lugares o cosas, en general las clases poseen propiedades, comportamientos y relaciones con otras clases del sistema.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Programación Orientada a Objetos</a:t>
            </a:r>
            <a:endParaRPr lang="es-ES_tradnl" b="1" dirty="0">
              <a:solidFill>
                <a:schemeClr val="bg1"/>
              </a:solidFill>
            </a:endParaRPr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10" name="Rectangle 9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Componentes de las Clases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Nombre</a:t>
            </a:r>
          </a:p>
          <a:p>
            <a:endParaRPr lang="es-ES_tradnl" dirty="0" smtClean="0"/>
          </a:p>
          <a:p>
            <a:r>
              <a:rPr lang="es-ES_tradnl" dirty="0" smtClean="0"/>
              <a:t>Atributos: propiedades que caracterizan la clase.</a:t>
            </a:r>
          </a:p>
          <a:p>
            <a:endParaRPr lang="es-ES_tradnl" dirty="0" smtClean="0"/>
          </a:p>
          <a:p>
            <a:r>
              <a:rPr lang="es-ES_tradnl" dirty="0" smtClean="0"/>
              <a:t>Métodos: Representan el comportamiento u operaciones, la forma como interactúa la clase con su entorno.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Objetos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Los objetos representan una entidad concreta o abstracta del mundo </a:t>
            </a:r>
            <a:r>
              <a:rPr lang="es-ES_tradnl" dirty="0" smtClean="0"/>
              <a:t>real.</a:t>
            </a:r>
          </a:p>
          <a:p>
            <a:endParaRPr lang="es-ES_tradnl" dirty="0" smtClean="0"/>
          </a:p>
          <a:p>
            <a:r>
              <a:rPr lang="es-ES_tradnl" dirty="0"/>
              <a:t>E</a:t>
            </a:r>
            <a:r>
              <a:rPr lang="es-ES_tradnl" dirty="0" smtClean="0"/>
              <a:t>n </a:t>
            </a:r>
            <a:r>
              <a:rPr lang="es-ES_tradnl" dirty="0"/>
              <a:t>programación básicamente se le conoce como la instancia de una clase en si es lo que da el sentido a estas.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Componentes de los Objetos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Estado: representa los atributos o características con valores concretos del objeto.</a:t>
            </a:r>
          </a:p>
          <a:p>
            <a:endParaRPr lang="es-ES_tradnl" dirty="0" smtClean="0"/>
          </a:p>
          <a:p>
            <a:r>
              <a:rPr lang="es-ES_tradnl" dirty="0" smtClean="0"/>
              <a:t>Comportamiento: definido por los métodos u operaciones que se pueden realizar con él.</a:t>
            </a:r>
          </a:p>
          <a:p>
            <a:endParaRPr lang="es-ES_tradnl" dirty="0" smtClean="0"/>
          </a:p>
          <a:p>
            <a:r>
              <a:rPr lang="es-ES_tradnl" dirty="0" smtClean="0"/>
              <a:t>Identidad: es la propiedad única que representa al objeto y lo diferencia del resto.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Polimorfismo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_tradnl" dirty="0" smtClean="0"/>
              <a:t>Capacidad </a:t>
            </a:r>
            <a:r>
              <a:rPr lang="es-ES_tradnl" dirty="0"/>
              <a:t>que tienen los objetos de comportarse de múltiples </a:t>
            </a:r>
            <a:r>
              <a:rPr lang="es-ES_tradnl" dirty="0" smtClean="0"/>
              <a:t>formas.</a:t>
            </a:r>
          </a:p>
          <a:p>
            <a:endParaRPr lang="es-ES_tradnl" dirty="0" smtClean="0"/>
          </a:p>
          <a:p>
            <a:r>
              <a:rPr lang="es-ES_tradnl" dirty="0" smtClean="0"/>
              <a:t>Consiste </a:t>
            </a:r>
            <a:r>
              <a:rPr lang="es-ES_tradnl" dirty="0"/>
              <a:t>en hacer referencia a objetos de una clase que puedan tomar comportamientos de objetos descendientes de esta.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1028" name="Picture 4" descr="ttp://virtual.uaeh.edu.mx/repositoriooa/paginas/Origenes_beneficios_Programacion_Orientada_Objetos/Pol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62" y="1927142"/>
            <a:ext cx="4939338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Cohesi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Medida </a:t>
            </a:r>
            <a:r>
              <a:rPr lang="es-ES_tradnl" dirty="0"/>
              <a:t>que indica si una clase tiene una función bien definida dentro del sistema. El objetivo es enfocar de la forma más precisa posible el propósito de la clase.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/>
              <a:t>Una alta cohesión hace más fácil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/>
              <a:t> Entender qué hace una clase o método    </a:t>
            </a:r>
            <a:endParaRPr lang="es-ES_tradnl" dirty="0" smtClean="0"/>
          </a:p>
          <a:p>
            <a:pPr lvl="1"/>
            <a:r>
              <a:rPr lang="es-ES_tradnl" dirty="0" smtClean="0"/>
              <a:t>Usar </a:t>
            </a:r>
            <a:r>
              <a:rPr lang="es-ES_tradnl" dirty="0"/>
              <a:t>nombres descriptivos    </a:t>
            </a:r>
            <a:endParaRPr lang="es-ES_tradnl" dirty="0" smtClean="0"/>
          </a:p>
          <a:p>
            <a:pPr lvl="1"/>
            <a:r>
              <a:rPr lang="es-ES_tradnl" dirty="0" smtClean="0"/>
              <a:t>Reutilizar </a:t>
            </a:r>
            <a:r>
              <a:rPr lang="es-ES_tradnl" dirty="0"/>
              <a:t>clases o métodos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C136C0-1A35-1E4E-A699-9FF7D182E2E5}" vid="{EEB47DDB-44E0-0742-81BD-5BBA7D937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BigBangCrux</Template>
  <TotalTime>615</TotalTime>
  <Words>2321</Words>
  <Application>Microsoft Office PowerPoint</Application>
  <PresentationFormat>Panorámica</PresentationFormat>
  <Paragraphs>405</Paragraphs>
  <Slides>40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Segoe</vt:lpstr>
      <vt:lpstr>Office Theme</vt:lpstr>
      <vt:lpstr>Programación Orientada a Objetos</vt:lpstr>
      <vt:lpstr>Fundamentos</vt:lpstr>
      <vt:lpstr>Programación Orientada a Objetos</vt:lpstr>
      <vt:lpstr>Clases</vt:lpstr>
      <vt:lpstr>Componentes de las Clases</vt:lpstr>
      <vt:lpstr>Objetos</vt:lpstr>
      <vt:lpstr>Componentes de los Objetos</vt:lpstr>
      <vt:lpstr>Polimorfismo</vt:lpstr>
      <vt:lpstr>Cohesión</vt:lpstr>
      <vt:lpstr>Acoplamiento</vt:lpstr>
      <vt:lpstr>Encapsulamiento</vt:lpstr>
      <vt:lpstr>Ventajas del Encapsulamiento</vt:lpstr>
      <vt:lpstr>Principio de Responsabilidad Única</vt:lpstr>
      <vt:lpstr>Accesors públicos proveen accesos seguros</vt:lpstr>
      <vt:lpstr>La implementación debe estar oculta</vt:lpstr>
      <vt:lpstr>Definición de Herencia</vt:lpstr>
      <vt:lpstr>Ventajas de la Herencia</vt:lpstr>
      <vt:lpstr>Herencia en el Lenguaje</vt:lpstr>
      <vt:lpstr>Principio de Sustitución de Liskov</vt:lpstr>
      <vt:lpstr>Riesgo: Downcasting necesario</vt:lpstr>
      <vt:lpstr>Definición de Interfaces</vt:lpstr>
      <vt:lpstr>Ventajas de las Interfaces</vt:lpstr>
      <vt:lpstr>Soporte de Lenguaje para Interfaces</vt:lpstr>
      <vt:lpstr>Mantenga los contratos pequeños</vt:lpstr>
      <vt:lpstr>Implementación Natural</vt:lpstr>
      <vt:lpstr>Definición de Clase Abstracta</vt:lpstr>
      <vt:lpstr>Ventajas de las Clases Abstractas</vt:lpstr>
      <vt:lpstr>Soporte de Lenguaje para Clases Abstractas</vt:lpstr>
      <vt:lpstr>Generics</vt:lpstr>
      <vt:lpstr>Soporte de Lenguage Generics</vt:lpstr>
      <vt:lpstr>Clases Genéricas</vt:lpstr>
      <vt:lpstr>Constraints</vt:lpstr>
      <vt:lpstr>Prefiere Generics a Polimorfismo</vt:lpstr>
      <vt:lpstr>Definiciones</vt:lpstr>
      <vt:lpstr>Diferencias entre Delegados y Eventos</vt:lpstr>
      <vt:lpstr>Diferencias entre Delegados y Eventos</vt:lpstr>
      <vt:lpstr>Expresiones Lambda</vt:lpstr>
      <vt:lpstr>Programación Funcional</vt:lpstr>
      <vt:lpstr>Ejemplo: LINQ</vt:lpstr>
      <vt:lpstr>Programación Orientada a Objetos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Sergio Nuñez Araya</dc:creator>
  <cp:lastModifiedBy>Randald Alfonso Rodriguez Rodriguez</cp:lastModifiedBy>
  <cp:revision>46</cp:revision>
  <dcterms:created xsi:type="dcterms:W3CDTF">2016-01-29T19:11:19Z</dcterms:created>
  <dcterms:modified xsi:type="dcterms:W3CDTF">2018-03-02T17:35:37Z</dcterms:modified>
</cp:coreProperties>
</file>