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7" r:id="rId4"/>
    <p:sldId id="276" r:id="rId5"/>
    <p:sldId id="293" r:id="rId6"/>
    <p:sldId id="294" r:id="rId7"/>
    <p:sldId id="262" r:id="rId8"/>
    <p:sldId id="263" r:id="rId9"/>
    <p:sldId id="266" r:id="rId10"/>
    <p:sldId id="280" r:id="rId11"/>
    <p:sldId id="265" r:id="rId12"/>
    <p:sldId id="281" r:id="rId13"/>
    <p:sldId id="264" r:id="rId14"/>
    <p:sldId id="282" r:id="rId15"/>
    <p:sldId id="283" r:id="rId16"/>
    <p:sldId id="284" r:id="rId17"/>
    <p:sldId id="285" r:id="rId18"/>
    <p:sldId id="286" r:id="rId19"/>
    <p:sldId id="287" r:id="rId20"/>
    <p:sldId id="288" r:id="rId21"/>
    <p:sldId id="259" r:id="rId22"/>
    <p:sldId id="260" r:id="rId23"/>
    <p:sldId id="261" r:id="rId24"/>
    <p:sldId id="289" r:id="rId25"/>
    <p:sldId id="267" r:id="rId26"/>
    <p:sldId id="268" r:id="rId27"/>
    <p:sldId id="269" r:id="rId28"/>
    <p:sldId id="270" r:id="rId29"/>
    <p:sldId id="271" r:id="rId30"/>
    <p:sldId id="272" r:id="rId31"/>
    <p:sldId id="273" r:id="rId32"/>
    <p:sldId id="274" r:id="rId33"/>
    <p:sldId id="275" r:id="rId34"/>
    <p:sldId id="290" r:id="rId35"/>
    <p:sldId id="291" r:id="rId36"/>
    <p:sldId id="292" r:id="rId37"/>
    <p:sldId id="277" r:id="rId38"/>
    <p:sldId id="278" r:id="rId39"/>
    <p:sldId id="279"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7" d="100"/>
          <a:sy n="97" d="100"/>
        </p:scale>
        <p:origin x="72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C12734F8-DAC7-4D05-B9BE-9A51BE27D6E6}"/>
    <pc:docChg chg="modSld">
      <pc:chgData name="" userId="" providerId="" clId="Web-{C12734F8-DAC7-4D05-B9BE-9A51BE27D6E6}" dt="2018-02-22T17:29:45.163" v="2"/>
      <pc:docMkLst>
        <pc:docMk/>
      </pc:docMkLst>
      <pc:sldChg chg="modSp">
        <pc:chgData name="" userId="" providerId="" clId="Web-{C12734F8-DAC7-4D05-B9BE-9A51BE27D6E6}" dt="2018-02-22T17:29:43.881" v="0"/>
        <pc:sldMkLst>
          <pc:docMk/>
          <pc:sldMk cId="806586020" sldId="258"/>
        </pc:sldMkLst>
        <pc:spChg chg="mod">
          <ac:chgData name="" userId="" providerId="" clId="Web-{C12734F8-DAC7-4D05-B9BE-9A51BE27D6E6}" dt="2018-02-22T17:29:43.881" v="0"/>
          <ac:spMkLst>
            <pc:docMk/>
            <pc:sldMk cId="806586020" sldId="258"/>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397E0307-B85C-446A-8EF0-0407D435D787}"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dirty="0"/>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BD862E7-95FA-4FC4-9EC5-DDBFA8DC7417}"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8DB987F2-A784-4F72-BB57-0E9EACDE722E}"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40BBD51E-4B19-444E-85C0-DBD7EB6263F4}"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F0D7255A-4AD5-4D3E-9A0A-689DA3BA976C}"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3EE0AD15-87AC-45B2-9EE5-8D165AF83CD7}"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3" name="Date Placeholder 2"/>
          <p:cNvSpPr>
            <a:spLocks noGrp="1"/>
          </p:cNvSpPr>
          <p:nvPr>
            <p:ph type="dt" sz="half" idx="10"/>
          </p:nvPr>
        </p:nvSpPr>
        <p:spPr/>
        <p:txBody>
          <a:bodyPr/>
          <a:lstStyle/>
          <a:p>
            <a:fld id="{FCC40CCD-F0D6-4CC2-A4C8-2D7D0D875F02}"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3CFE2CC-454D-4466-AC55-B86DA0A87BAE}"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47B1BF-4039-460D-A637-65428CBD720E}" type="datetimeFigureOut">
              <a:rPr lang="en-US" dirty="0"/>
              <a:t>6/15/2018</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AAA39ACE-9343-4EBE-B5CA-AEA240A1DC53}"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p>
            <a:fld id="{C9A00F7B-89C5-4DF7-A309-6263220147D4}" type="datetimeFigureOut">
              <a:rPr lang="en-US" dirty="0"/>
              <a:t>6/15/2018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dirty="0"/>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49C95DE-FD64-4606-AE61-EC1136867CC6}"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680322" y="3030008"/>
            <a:ext cx="4698355"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5594123" y="3030008"/>
            <a:ext cx="4700059" cy="2906179"/>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DEB0BBD-30FE-4CF1-900A-0C45149F8AF8}" type="datetimeFigureOut">
              <a:rPr lang="en-US" dirty="0"/>
              <a:t>6/15/2018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91A5F7F-3E81-4C65-A4D1-CB62D5B9DB91}" type="datetimeFigureOut">
              <a:rPr lang="en-US" dirty="0"/>
              <a:t>6/15/2018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77ECC86-1672-4627-AEFE-EC5485C73905}" type="datetimeFigureOut">
              <a:rPr lang="en-US" dirty="0"/>
              <a:t>6/15/2018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3CDCB01F-D966-4C62-B900-0BE008A90C98}"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5E73A0EA-7DC7-4964-BB97-B173EF3B859A}" type="datetimeFigureOut">
              <a:rPr lang="en-US" dirty="0"/>
              <a:t>6/15/2018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0EF52CC-F3D9-41D4-BCE4-C208E61A3F31}" type="datetimeFigureOut">
              <a:rPr lang="en-US" dirty="0"/>
              <a:t>6/15/2018</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genbetadev.com/paradigmas-de-programacion/solid-cinco-principios-basicos-de-diseno-de-clase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yammer.com/cruxconsultores.com/#/files/93726546" TargetMode="External"/><Relationship Id="rId2" Type="http://schemas.openxmlformats.org/officeDocument/2006/relationships/hyperlink" Target="https://www.genbetadev.com/paradigmas-de-programacion/solid-cinco-principios-basicos-de-diseno-de-clases" TargetMode="Externa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www.elguille.info/NET/dotnet/si_usas_punteros_apuntate_esta.aspx"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Programación Orientada a Objetos en VB</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59293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336430" y="2336872"/>
            <a:ext cx="11524891" cy="4029421"/>
          </a:xfrm>
        </p:spPr>
        <p:txBody>
          <a:bodyPr>
            <a:normAutofit/>
          </a:bodyPr>
          <a:lstStyle/>
          <a:p>
            <a:endParaRPr lang="es-CR" dirty="0"/>
          </a:p>
          <a:p>
            <a:endParaRPr lang="es-CR" dirty="0"/>
          </a:p>
          <a:p>
            <a:endParaRPr lang="es-CR" dirty="0"/>
          </a:p>
          <a:p>
            <a:endParaRPr lang="es-CR" dirty="0"/>
          </a:p>
          <a:p>
            <a:endParaRPr lang="es-CR" dirty="0"/>
          </a:p>
          <a:p>
            <a:endParaRPr lang="es-CR" dirty="0"/>
          </a:p>
          <a:p>
            <a:endParaRPr lang="es-CR" dirty="0"/>
          </a:p>
          <a:p>
            <a:endParaRPr lang="es-CR" dirty="0"/>
          </a:p>
          <a:p>
            <a:pPr lvl="1"/>
            <a:endParaRPr lang="es-CR" dirty="0"/>
          </a:p>
          <a:p>
            <a:endParaRPr lang="en-US" dirty="0"/>
          </a:p>
        </p:txBody>
      </p:sp>
      <p:pic>
        <p:nvPicPr>
          <p:cNvPr id="5" name="Imagen 4"/>
          <p:cNvPicPr/>
          <p:nvPr/>
        </p:nvPicPr>
        <p:blipFill>
          <a:blip r:embed="rId2">
            <a:extLst>
              <a:ext uri="{28A0092B-C50C-407E-A947-70E740481C1C}">
                <a14:useLocalDpi xmlns:a14="http://schemas.microsoft.com/office/drawing/2010/main" val="0"/>
              </a:ext>
            </a:extLst>
          </a:blip>
          <a:stretch>
            <a:fillRect/>
          </a:stretch>
        </p:blipFill>
        <p:spPr>
          <a:xfrm>
            <a:off x="2652584" y="2166552"/>
            <a:ext cx="6812692" cy="4341340"/>
          </a:xfrm>
          <a:prstGeom prst="rect">
            <a:avLst/>
          </a:prstGeom>
        </p:spPr>
      </p:pic>
    </p:spTree>
    <p:extLst>
      <p:ext uri="{BB962C8B-B14F-4D97-AF65-F5344CB8AC3E}">
        <p14:creationId xmlns:p14="http://schemas.microsoft.com/office/powerpoint/2010/main" val="270605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680321" y="2336873"/>
            <a:ext cx="10680668" cy="4089806"/>
          </a:xfrm>
        </p:spPr>
        <p:txBody>
          <a:bodyPr>
            <a:normAutofit fontScale="92500" lnSpcReduction="20000"/>
          </a:bodyPr>
          <a:lstStyle/>
          <a:p>
            <a:r>
              <a:rPr lang="es-CR" dirty="0"/>
              <a:t>Cuando una función recibe un objeto como parámetro, siempre recibe su puntero</a:t>
            </a:r>
          </a:p>
          <a:p>
            <a:r>
              <a:rPr lang="es-CR" dirty="0"/>
              <a:t>Lo anterior implica que el objeto siempre corre el riesgo de modificarse</a:t>
            </a:r>
          </a:p>
          <a:p>
            <a:pPr lvl="1"/>
            <a:r>
              <a:rPr lang="es-CR" dirty="0"/>
              <a:t>Si se usa </a:t>
            </a:r>
            <a:r>
              <a:rPr lang="es-CR" dirty="0" err="1"/>
              <a:t>ByVal</a:t>
            </a:r>
            <a:r>
              <a:rPr lang="es-CR" dirty="0"/>
              <a:t>, se pasa una copia del puntero pero no se hace una copia del objeto en memoria</a:t>
            </a:r>
          </a:p>
          <a:p>
            <a:pPr lvl="1"/>
            <a:r>
              <a:rPr lang="es-CR" dirty="0"/>
              <a:t>SI se usa </a:t>
            </a:r>
            <a:r>
              <a:rPr lang="es-CR" dirty="0" err="1"/>
              <a:t>ByRef</a:t>
            </a:r>
            <a:r>
              <a:rPr lang="es-CR" dirty="0"/>
              <a:t>, se pasa una referencia al puntero lo cual es ineficiente</a:t>
            </a:r>
          </a:p>
          <a:p>
            <a:r>
              <a:rPr lang="es-CR" dirty="0"/>
              <a:t>Como se manejan punteros, los cambios realizados en la función afectarán al objeto en memoria</a:t>
            </a:r>
          </a:p>
          <a:p>
            <a:r>
              <a:rPr lang="es-CR" dirty="0"/>
              <a:t>Si se quiere pasar una copia de un objeto, esta copia se debe hacer manualmente, no basta con usar </a:t>
            </a:r>
            <a:r>
              <a:rPr lang="es-CR" dirty="0" err="1"/>
              <a:t>ByVal</a:t>
            </a:r>
            <a:endParaRPr lang="es-CR" dirty="0"/>
          </a:p>
          <a:p>
            <a:endParaRPr lang="es-CR" dirty="0"/>
          </a:p>
          <a:p>
            <a:r>
              <a:rPr lang="es-CR" dirty="0"/>
              <a:t>*Este comportamiento de punteros solo aplica con objetos y no con los tipos que no requieren del operador New, por ejemplo estructuras o tipos básicos como </a:t>
            </a:r>
            <a:r>
              <a:rPr lang="es-CR" dirty="0" err="1"/>
              <a:t>integer</a:t>
            </a:r>
            <a:r>
              <a:rPr lang="es-CR" dirty="0"/>
              <a:t> y </a:t>
            </a:r>
            <a:r>
              <a:rPr lang="es-CR" dirty="0" err="1"/>
              <a:t>string</a:t>
            </a:r>
            <a:endParaRPr lang="en-US" dirty="0"/>
          </a:p>
        </p:txBody>
      </p:sp>
    </p:spTree>
    <p:extLst>
      <p:ext uri="{BB962C8B-B14F-4D97-AF65-F5344CB8AC3E}">
        <p14:creationId xmlns:p14="http://schemas.microsoft.com/office/powerpoint/2010/main" val="401472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680321" y="2336873"/>
            <a:ext cx="10680668" cy="4089806"/>
          </a:xfrm>
        </p:spPr>
        <p:txBody>
          <a:bodyPr>
            <a:normAutofit/>
          </a:bodyPr>
          <a:lstStyle/>
          <a:p>
            <a:pPr marL="0" indent="0">
              <a:buNone/>
            </a:pPr>
            <a:endParaRPr lang="en-US" dirty="0"/>
          </a:p>
        </p:txBody>
      </p:sp>
      <p:pic>
        <p:nvPicPr>
          <p:cNvPr id="4" name="Imagen 3"/>
          <p:cNvPicPr>
            <a:picLocks noChangeAspect="1"/>
          </p:cNvPicPr>
          <p:nvPr/>
        </p:nvPicPr>
        <p:blipFill>
          <a:blip r:embed="rId2"/>
          <a:stretch>
            <a:fillRect/>
          </a:stretch>
        </p:blipFill>
        <p:spPr>
          <a:xfrm>
            <a:off x="1614616" y="2067697"/>
            <a:ext cx="8583827" cy="4481385"/>
          </a:xfrm>
          <a:prstGeom prst="rect">
            <a:avLst/>
          </a:prstGeom>
        </p:spPr>
      </p:pic>
    </p:spTree>
    <p:extLst>
      <p:ext uri="{BB962C8B-B14F-4D97-AF65-F5344CB8AC3E}">
        <p14:creationId xmlns:p14="http://schemas.microsoft.com/office/powerpoint/2010/main" val="1843250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680321" y="2336873"/>
            <a:ext cx="10637536" cy="3599316"/>
          </a:xfrm>
        </p:spPr>
        <p:txBody>
          <a:bodyPr/>
          <a:lstStyle/>
          <a:p>
            <a:r>
              <a:rPr lang="es-CR" dirty="0"/>
              <a:t>Si quisiéramos una copia de una clase, se debe crear un puntero usando el operador New, y copiar en la nueva ubicación de memoria los valores del objeto original. </a:t>
            </a:r>
            <a:r>
              <a:rPr lang="es-CR" dirty="0" err="1"/>
              <a:t>Ej</a:t>
            </a:r>
            <a:endParaRPr lang="es-CR" dirty="0"/>
          </a:p>
          <a:p>
            <a:pPr lvl="1"/>
            <a:r>
              <a:rPr lang="es-CR" dirty="0" err="1"/>
              <a:t>Dim</a:t>
            </a:r>
            <a:r>
              <a:rPr lang="es-CR" dirty="0"/>
              <a:t> p2 as Persona = New Persona()</a:t>
            </a:r>
          </a:p>
          <a:p>
            <a:pPr lvl="1"/>
            <a:r>
              <a:rPr lang="es-CR" dirty="0"/>
              <a:t>p2.Nombre = p1.Nombre</a:t>
            </a:r>
          </a:p>
          <a:p>
            <a:pPr lvl="1"/>
            <a:r>
              <a:rPr lang="es-CR" dirty="0"/>
              <a:t>p2.Apellido = p1.Apellido</a:t>
            </a:r>
          </a:p>
          <a:p>
            <a:r>
              <a:rPr lang="es-CR" dirty="0"/>
              <a:t>También se podría crear un constructor de copia</a:t>
            </a:r>
          </a:p>
          <a:p>
            <a:pPr lvl="1"/>
            <a:r>
              <a:rPr lang="es-CR" dirty="0" err="1"/>
              <a:t>Dim</a:t>
            </a:r>
            <a:r>
              <a:rPr lang="es-CR" dirty="0"/>
              <a:t> p2 as Persona = New Persona(p1)</a:t>
            </a:r>
          </a:p>
          <a:p>
            <a:pPr lvl="1"/>
            <a:r>
              <a:rPr lang="es-CR" dirty="0"/>
              <a:t>En este caso el constructor copia uno por uno los valores de p1</a:t>
            </a:r>
          </a:p>
          <a:p>
            <a:endParaRPr lang="es-CR" dirty="0"/>
          </a:p>
          <a:p>
            <a:pPr lvl="2"/>
            <a:endParaRPr lang="en-US" dirty="0"/>
          </a:p>
        </p:txBody>
      </p:sp>
    </p:spTree>
    <p:extLst>
      <p:ext uri="{BB962C8B-B14F-4D97-AF65-F5344CB8AC3E}">
        <p14:creationId xmlns:p14="http://schemas.microsoft.com/office/powerpoint/2010/main" val="183065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Declarando una clase</a:t>
            </a:r>
            <a:endParaRPr lang="en-US" dirty="0"/>
          </a:p>
        </p:txBody>
      </p:sp>
      <p:sp>
        <p:nvSpPr>
          <p:cNvPr id="3" name="Marcador de contenido 2"/>
          <p:cNvSpPr>
            <a:spLocks noGrp="1"/>
          </p:cNvSpPr>
          <p:nvPr>
            <p:ph idx="1"/>
          </p:nvPr>
        </p:nvSpPr>
        <p:spPr/>
        <p:txBody>
          <a:bodyPr>
            <a:normAutofit lnSpcReduction="10000"/>
          </a:bodyPr>
          <a:lstStyle/>
          <a:p>
            <a:r>
              <a:rPr lang="es-CR" dirty="0" smtClean="0"/>
              <a:t>En Visual Basic </a:t>
            </a:r>
            <a:r>
              <a:rPr lang="es-CR" dirty="0" err="1" smtClean="0"/>
              <a:t>.Net</a:t>
            </a:r>
            <a:r>
              <a:rPr lang="es-CR" dirty="0" smtClean="0"/>
              <a:t> se declaran clases con la palabra </a:t>
            </a:r>
            <a:r>
              <a:rPr lang="es-CR" dirty="0" err="1" smtClean="0"/>
              <a:t>Class</a:t>
            </a:r>
            <a:endParaRPr lang="es-CR" dirty="0" smtClean="0"/>
          </a:p>
          <a:p>
            <a:r>
              <a:rPr lang="es-CR" dirty="0" smtClean="0"/>
              <a:t>Opcionalmente las clases se pueden declarar dentro de un </a:t>
            </a:r>
            <a:r>
              <a:rPr lang="es-CR" dirty="0" err="1" smtClean="0"/>
              <a:t>NameSpace</a:t>
            </a:r>
            <a:endParaRPr lang="es-CR" dirty="0" smtClean="0"/>
          </a:p>
          <a:p>
            <a:r>
              <a:rPr lang="es-CR" dirty="0" smtClean="0"/>
              <a:t>Las clases pueden tener</a:t>
            </a:r>
          </a:p>
          <a:p>
            <a:pPr lvl="1"/>
            <a:r>
              <a:rPr lang="es-CR" dirty="0" smtClean="0"/>
              <a:t>Un constructor público o privado</a:t>
            </a:r>
          </a:p>
          <a:p>
            <a:pPr lvl="1"/>
            <a:r>
              <a:rPr lang="es-CR" dirty="0" smtClean="0"/>
              <a:t>Variables públicas o privadas</a:t>
            </a:r>
          </a:p>
          <a:p>
            <a:pPr lvl="1"/>
            <a:r>
              <a:rPr lang="es-CR" dirty="0" smtClean="0"/>
              <a:t>Propiedades para encapsular variables</a:t>
            </a:r>
          </a:p>
          <a:p>
            <a:pPr lvl="2"/>
            <a:r>
              <a:rPr lang="es-CR" dirty="0" smtClean="0"/>
              <a:t>Se declaran con la palabra </a:t>
            </a:r>
            <a:r>
              <a:rPr lang="es-CR" dirty="0" err="1" smtClean="0"/>
              <a:t>Property</a:t>
            </a:r>
            <a:endParaRPr lang="es-CR" dirty="0" smtClean="0"/>
          </a:p>
          <a:p>
            <a:pPr lvl="1"/>
            <a:r>
              <a:rPr lang="es-CR" dirty="0" smtClean="0"/>
              <a:t>Funciones y </a:t>
            </a:r>
            <a:r>
              <a:rPr lang="es-CR" dirty="0" err="1" smtClean="0"/>
              <a:t>Subs</a:t>
            </a:r>
            <a:endParaRPr lang="es-CR" dirty="0" smtClean="0"/>
          </a:p>
          <a:p>
            <a:pPr lvl="1"/>
            <a:r>
              <a:rPr lang="es-CR" dirty="0" smtClean="0"/>
              <a:t>Clases privadas definidas internamente</a:t>
            </a:r>
            <a:endParaRPr lang="en-US" dirty="0"/>
          </a:p>
        </p:txBody>
      </p:sp>
    </p:spTree>
    <p:extLst>
      <p:ext uri="{BB962C8B-B14F-4D97-AF65-F5344CB8AC3E}">
        <p14:creationId xmlns:p14="http://schemas.microsoft.com/office/powerpoint/2010/main" val="27131691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El Constructor</a:t>
            </a:r>
            <a:endParaRPr lang="en-US" dirty="0"/>
          </a:p>
        </p:txBody>
      </p:sp>
      <p:sp>
        <p:nvSpPr>
          <p:cNvPr id="3" name="Marcador de contenido 2"/>
          <p:cNvSpPr>
            <a:spLocks noGrp="1"/>
          </p:cNvSpPr>
          <p:nvPr>
            <p:ph idx="1"/>
          </p:nvPr>
        </p:nvSpPr>
        <p:spPr>
          <a:xfrm>
            <a:off x="680320" y="2336873"/>
            <a:ext cx="10421875" cy="4158818"/>
          </a:xfrm>
        </p:spPr>
        <p:txBody>
          <a:bodyPr>
            <a:normAutofit lnSpcReduction="10000"/>
          </a:bodyPr>
          <a:lstStyle/>
          <a:p>
            <a:r>
              <a:rPr lang="es-CR" dirty="0" smtClean="0"/>
              <a:t>En VB el constructor se declara con de la siguiente manera:</a:t>
            </a:r>
          </a:p>
          <a:p>
            <a:pPr lvl="1"/>
            <a:r>
              <a:rPr lang="es-CR" dirty="0" err="1" smtClean="0"/>
              <a:t>Public</a:t>
            </a:r>
            <a:r>
              <a:rPr lang="es-CR" dirty="0" smtClean="0"/>
              <a:t> Sub New()</a:t>
            </a:r>
          </a:p>
          <a:p>
            <a:r>
              <a:rPr lang="es-CR" dirty="0" smtClean="0"/>
              <a:t>Puede ser privado haciendo que la clase no se pueda instanciar por otras clases </a:t>
            </a:r>
            <a:r>
              <a:rPr lang="es-CR" sz="1800" dirty="0" smtClean="0"/>
              <a:t>(por ejemplo en el patrón </a:t>
            </a:r>
            <a:r>
              <a:rPr lang="es-CR" sz="1800" dirty="0" err="1" smtClean="0"/>
              <a:t>Singleton</a:t>
            </a:r>
            <a:r>
              <a:rPr lang="es-CR" sz="1800" dirty="0" smtClean="0"/>
              <a:t>)</a:t>
            </a:r>
          </a:p>
          <a:p>
            <a:r>
              <a:rPr lang="es-CR" dirty="0" smtClean="0"/>
              <a:t>Si no se declara un constructor, el compilador crea uno por defecto e inicializa las variables con valores por defecto</a:t>
            </a:r>
          </a:p>
          <a:p>
            <a:r>
              <a:rPr lang="es-CR" dirty="0" smtClean="0"/>
              <a:t>Una clase puede tener varios constructores</a:t>
            </a:r>
          </a:p>
          <a:p>
            <a:pPr lvl="1"/>
            <a:r>
              <a:rPr lang="es-CR" dirty="0" smtClean="0"/>
              <a:t>Uno por defecto que no recibe parámetros</a:t>
            </a:r>
          </a:p>
          <a:p>
            <a:pPr lvl="1"/>
            <a:r>
              <a:rPr lang="es-CR" dirty="0" smtClean="0"/>
              <a:t>Uno o más constructores que reciban parámetros</a:t>
            </a:r>
          </a:p>
          <a:p>
            <a:r>
              <a:rPr lang="es-CR" dirty="0" smtClean="0"/>
              <a:t>Si declaramos un constructor con parámetros </a:t>
            </a:r>
          </a:p>
          <a:p>
            <a:pPr marL="0" indent="0">
              <a:buNone/>
            </a:pPr>
            <a:r>
              <a:rPr lang="es-CR" dirty="0"/>
              <a:t> </a:t>
            </a:r>
            <a:r>
              <a:rPr lang="es-CR" dirty="0" smtClean="0"/>
              <a:t>  el compilador ya no creará uno por defecto</a:t>
            </a:r>
          </a:p>
        </p:txBody>
      </p:sp>
      <p:pic>
        <p:nvPicPr>
          <p:cNvPr id="5" name="Imagen 4"/>
          <p:cNvPicPr>
            <a:picLocks noChangeAspect="1"/>
          </p:cNvPicPr>
          <p:nvPr/>
        </p:nvPicPr>
        <p:blipFill>
          <a:blip r:embed="rId2"/>
          <a:stretch>
            <a:fillRect/>
          </a:stretch>
        </p:blipFill>
        <p:spPr>
          <a:xfrm>
            <a:off x="8380645" y="4136531"/>
            <a:ext cx="3533775" cy="252412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16741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Variables y Propiedades</a:t>
            </a:r>
            <a:endParaRPr lang="en-US" dirty="0"/>
          </a:p>
        </p:txBody>
      </p:sp>
      <p:sp>
        <p:nvSpPr>
          <p:cNvPr id="3" name="Marcador de contenido 2"/>
          <p:cNvSpPr>
            <a:spLocks noGrp="1"/>
          </p:cNvSpPr>
          <p:nvPr>
            <p:ph idx="1"/>
          </p:nvPr>
        </p:nvSpPr>
        <p:spPr/>
        <p:txBody>
          <a:bodyPr/>
          <a:lstStyle/>
          <a:p>
            <a:r>
              <a:rPr lang="es-CR" dirty="0" smtClean="0"/>
              <a:t>Las variables de una clase no deberían ser públicas</a:t>
            </a:r>
          </a:p>
          <a:p>
            <a:r>
              <a:rPr lang="es-CR" dirty="0" smtClean="0"/>
              <a:t>Si se requiere que una sea modificada por otra clase externa, se debería encapsular en una propiedad</a:t>
            </a:r>
          </a:p>
          <a:p>
            <a:r>
              <a:rPr lang="es-CR" dirty="0" smtClean="0"/>
              <a:t>La propiedad ayuda a limitar el acceso a la variable</a:t>
            </a:r>
          </a:p>
          <a:p>
            <a:r>
              <a:rPr lang="es-CR" dirty="0" smtClean="0"/>
              <a:t>Podemos crear propiedades de solo lectura, de solo escritura o de lectura/escritura</a:t>
            </a:r>
          </a:p>
          <a:p>
            <a:r>
              <a:rPr lang="es-CR" dirty="0" smtClean="0"/>
              <a:t>Una clase robusta permite inicializar variables en su constructor y luego accederlas mediante propiedades de solo lectura</a:t>
            </a:r>
            <a:endParaRPr lang="en-US" dirty="0"/>
          </a:p>
        </p:txBody>
      </p:sp>
    </p:spTree>
    <p:extLst>
      <p:ext uri="{BB962C8B-B14F-4D97-AF65-F5344CB8AC3E}">
        <p14:creationId xmlns:p14="http://schemas.microsoft.com/office/powerpoint/2010/main" val="182412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Variables y Propiedades</a:t>
            </a:r>
            <a:endParaRPr lang="en-US" dirty="0"/>
          </a:p>
        </p:txBody>
      </p:sp>
      <p:pic>
        <p:nvPicPr>
          <p:cNvPr id="4" name="Marcador de contenido 3"/>
          <p:cNvPicPr>
            <a:picLocks noGrp="1" noChangeAspect="1"/>
          </p:cNvPicPr>
          <p:nvPr>
            <p:ph idx="1"/>
          </p:nvPr>
        </p:nvPicPr>
        <p:blipFill>
          <a:blip r:embed="rId2"/>
          <a:stretch>
            <a:fillRect/>
          </a:stretch>
        </p:blipFill>
        <p:spPr>
          <a:xfrm>
            <a:off x="3073840" y="2345427"/>
            <a:ext cx="4826821" cy="3598863"/>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5242625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Subs</a:t>
            </a:r>
            <a:r>
              <a:rPr lang="es-CR" dirty="0" smtClean="0"/>
              <a:t> y Funciones</a:t>
            </a:r>
            <a:endParaRPr lang="en-US" dirty="0"/>
          </a:p>
        </p:txBody>
      </p:sp>
      <p:sp>
        <p:nvSpPr>
          <p:cNvPr id="3" name="Marcador de contenido 2"/>
          <p:cNvSpPr>
            <a:spLocks noGrp="1"/>
          </p:cNvSpPr>
          <p:nvPr>
            <p:ph idx="1"/>
          </p:nvPr>
        </p:nvSpPr>
        <p:spPr/>
        <p:txBody>
          <a:bodyPr/>
          <a:lstStyle/>
          <a:p>
            <a:r>
              <a:rPr lang="es-CR" dirty="0" smtClean="0"/>
              <a:t>Un sub es un método que no devuelve resultados</a:t>
            </a:r>
          </a:p>
          <a:p>
            <a:pPr lvl="1"/>
            <a:r>
              <a:rPr lang="es-CR" dirty="0" smtClean="0"/>
              <a:t>Se declara con la palabra Sub</a:t>
            </a:r>
          </a:p>
          <a:p>
            <a:pPr lvl="1"/>
            <a:r>
              <a:rPr lang="es-CR" dirty="0" smtClean="0"/>
              <a:t>No pueden tener </a:t>
            </a:r>
            <a:r>
              <a:rPr lang="es-CR" i="1" dirty="0" err="1" smtClean="0"/>
              <a:t>return</a:t>
            </a:r>
            <a:endParaRPr lang="es-CR" i="1" dirty="0" smtClean="0"/>
          </a:p>
          <a:p>
            <a:r>
              <a:rPr lang="es-CR" dirty="0" smtClean="0"/>
              <a:t>Una función es un método si que devuelve resultados</a:t>
            </a:r>
          </a:p>
          <a:p>
            <a:pPr lvl="1"/>
            <a:r>
              <a:rPr lang="es-CR" dirty="0" smtClean="0"/>
              <a:t>Se declara con la palabra </a:t>
            </a:r>
            <a:r>
              <a:rPr lang="es-CR" dirty="0" err="1" smtClean="0"/>
              <a:t>Function</a:t>
            </a:r>
            <a:endParaRPr lang="es-CR" dirty="0" smtClean="0"/>
          </a:p>
          <a:p>
            <a:pPr lvl="1"/>
            <a:r>
              <a:rPr lang="es-CR" dirty="0" smtClean="0"/>
              <a:t>No es necesario indicar siempre el tipo de dato de retorno, VB lo puede inferir</a:t>
            </a:r>
          </a:p>
          <a:p>
            <a:pPr lvl="1"/>
            <a:r>
              <a:rPr lang="es-CR" dirty="0" smtClean="0"/>
              <a:t>Las funciones tienen que tener al menos un </a:t>
            </a:r>
            <a:r>
              <a:rPr lang="es-CR" i="1" dirty="0" err="1" smtClean="0"/>
              <a:t>return</a:t>
            </a:r>
            <a:endParaRPr lang="en-US" i="1" dirty="0"/>
          </a:p>
        </p:txBody>
      </p:sp>
    </p:spTree>
    <p:extLst>
      <p:ext uri="{BB962C8B-B14F-4D97-AF65-F5344CB8AC3E}">
        <p14:creationId xmlns:p14="http://schemas.microsoft.com/office/powerpoint/2010/main" val="4046936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Sobrecarga</a:t>
            </a:r>
            <a:endParaRPr lang="en-US" dirty="0"/>
          </a:p>
        </p:txBody>
      </p:sp>
      <p:sp>
        <p:nvSpPr>
          <p:cNvPr id="3" name="Marcador de contenido 2"/>
          <p:cNvSpPr>
            <a:spLocks noGrp="1"/>
          </p:cNvSpPr>
          <p:nvPr>
            <p:ph idx="1"/>
          </p:nvPr>
        </p:nvSpPr>
        <p:spPr>
          <a:xfrm>
            <a:off x="680321" y="2336872"/>
            <a:ext cx="9999181" cy="3943157"/>
          </a:xfrm>
        </p:spPr>
        <p:txBody>
          <a:bodyPr>
            <a:normAutofit/>
          </a:bodyPr>
          <a:lstStyle/>
          <a:p>
            <a:r>
              <a:rPr lang="es-CR" dirty="0" smtClean="0"/>
              <a:t>La sobrecarga es cuando en una clase se tienen métodos con el mismo nombre, pero que reciben parámetros diferentes</a:t>
            </a:r>
          </a:p>
          <a:p>
            <a:pPr lvl="1"/>
            <a:r>
              <a:rPr lang="es-CR" dirty="0" smtClean="0"/>
              <a:t>El tipo de dato de retorno también puede ser diferente</a:t>
            </a:r>
          </a:p>
          <a:p>
            <a:r>
              <a:rPr lang="es-CR" dirty="0" smtClean="0"/>
              <a:t>La sobrecarga permite que una clase pueda tener varios constructores</a:t>
            </a:r>
          </a:p>
          <a:p>
            <a:r>
              <a:rPr lang="es-CR" dirty="0" smtClean="0"/>
              <a:t>Para que la sobrecarga sea válida, la cantidad o tipo de parámetros debe ser diferente</a:t>
            </a:r>
          </a:p>
          <a:p>
            <a:pPr lvl="1"/>
            <a:r>
              <a:rPr lang="es-CR" dirty="0" smtClean="0"/>
              <a:t>No se pueden declarar dos métodos con el mismo nombre y además con el mismo tipo y cantidad de parámetros</a:t>
            </a:r>
          </a:p>
        </p:txBody>
      </p:sp>
    </p:spTree>
    <p:extLst>
      <p:ext uri="{BB962C8B-B14F-4D97-AF65-F5344CB8AC3E}">
        <p14:creationId xmlns:p14="http://schemas.microsoft.com/office/powerpoint/2010/main" val="2411473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¿Qué es la POO?</a:t>
            </a:r>
            <a:endParaRPr lang="en-US" dirty="0"/>
          </a:p>
        </p:txBody>
      </p:sp>
      <p:sp>
        <p:nvSpPr>
          <p:cNvPr id="3" name="Marcador de contenido 2"/>
          <p:cNvSpPr>
            <a:spLocks noGrp="1"/>
          </p:cNvSpPr>
          <p:nvPr>
            <p:ph idx="1"/>
          </p:nvPr>
        </p:nvSpPr>
        <p:spPr>
          <a:xfrm>
            <a:off x="680321" y="2336873"/>
            <a:ext cx="10378743" cy="3796508"/>
          </a:xfrm>
        </p:spPr>
        <p:txBody>
          <a:bodyPr vert="horz" lIns="91440" tIns="45720" rIns="91440" bIns="45720" rtlCol="0" anchor="t">
            <a:normAutofit/>
          </a:bodyPr>
          <a:lstStyle/>
          <a:p>
            <a:r>
              <a:rPr lang="es-CR" dirty="0"/>
              <a:t>La </a:t>
            </a:r>
            <a:r>
              <a:rPr lang="es-CR" b="1" dirty="0"/>
              <a:t>P</a:t>
            </a:r>
            <a:r>
              <a:rPr lang="es-CR" dirty="0"/>
              <a:t>rogramación </a:t>
            </a:r>
            <a:r>
              <a:rPr lang="es-CR" b="1" dirty="0"/>
              <a:t>O</a:t>
            </a:r>
            <a:r>
              <a:rPr lang="es-CR" dirty="0"/>
              <a:t>rientada a </a:t>
            </a:r>
            <a:r>
              <a:rPr lang="es-CR" b="1" dirty="0"/>
              <a:t>O</a:t>
            </a:r>
            <a:r>
              <a:rPr lang="es-CR" dirty="0"/>
              <a:t>bjetos es un paradigma de desarrollo de software en donde el programa se divide en componentes con responsabilidades bien definidas</a:t>
            </a:r>
          </a:p>
          <a:p>
            <a:r>
              <a:rPr lang="es-CR" dirty="0"/>
              <a:t>Una clase es la abstracción de un objeto que pertenece al dominio de negocio</a:t>
            </a:r>
          </a:p>
          <a:p>
            <a:r>
              <a:rPr lang="es-CR" dirty="0"/>
              <a:t>Los objetos tienen todos los atributos y comportamientos que necesitan dentro de sí mismos de manera que son independientes, aunque se pueden relacionar con otros objetos</a:t>
            </a:r>
          </a:p>
          <a:p>
            <a:r>
              <a:rPr lang="es-CR" dirty="0"/>
              <a:t>Los pilares de la POO son la herencia, el encapsulamiento y el polimorfismo</a:t>
            </a:r>
          </a:p>
          <a:p>
            <a:pPr lvl="1"/>
            <a:endParaRPr lang="en-US" dirty="0"/>
          </a:p>
        </p:txBody>
      </p:sp>
    </p:spTree>
    <p:extLst>
      <p:ext uri="{BB962C8B-B14F-4D97-AF65-F5344CB8AC3E}">
        <p14:creationId xmlns:p14="http://schemas.microsoft.com/office/powerpoint/2010/main" val="8065860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Sobrecarga</a:t>
            </a:r>
            <a:endParaRPr lang="en-US" dirty="0"/>
          </a:p>
        </p:txBody>
      </p:sp>
      <p:pic>
        <p:nvPicPr>
          <p:cNvPr id="4" name="Imagen 3"/>
          <p:cNvPicPr>
            <a:picLocks noChangeAspect="1"/>
          </p:cNvPicPr>
          <p:nvPr/>
        </p:nvPicPr>
        <p:blipFill>
          <a:blip r:embed="rId2"/>
          <a:stretch>
            <a:fillRect/>
          </a:stretch>
        </p:blipFill>
        <p:spPr>
          <a:xfrm>
            <a:off x="2644038" y="2336873"/>
            <a:ext cx="5686425" cy="39624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1409893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a:t>
            </a:r>
            <a:endParaRPr lang="en-US" dirty="0"/>
          </a:p>
        </p:txBody>
      </p:sp>
      <p:sp>
        <p:nvSpPr>
          <p:cNvPr id="3" name="Marcador de contenido 2"/>
          <p:cNvSpPr>
            <a:spLocks noGrp="1"/>
          </p:cNvSpPr>
          <p:nvPr>
            <p:ph idx="1"/>
          </p:nvPr>
        </p:nvSpPr>
        <p:spPr>
          <a:xfrm>
            <a:off x="327804" y="2336873"/>
            <a:ext cx="11335109" cy="3882772"/>
          </a:xfrm>
        </p:spPr>
        <p:txBody>
          <a:bodyPr>
            <a:normAutofit fontScale="92500" lnSpcReduction="10000"/>
          </a:bodyPr>
          <a:lstStyle/>
          <a:p>
            <a:r>
              <a:rPr lang="es-CR" dirty="0"/>
              <a:t>Las clases pueden heredar de otras para extenderlas</a:t>
            </a:r>
          </a:p>
          <a:p>
            <a:r>
              <a:rPr lang="es-CR" dirty="0"/>
              <a:t>En VB se utiliza herencia simple, es decir, solo se puede heredar de una clase a la vez</a:t>
            </a:r>
          </a:p>
          <a:p>
            <a:r>
              <a:rPr lang="es-CR" dirty="0"/>
              <a:t>La clase que hereda (clase derivada) obtiene los atributos y comportamientos de la clase heredada (clase base)</a:t>
            </a:r>
          </a:p>
          <a:p>
            <a:r>
              <a:rPr lang="es-CR" dirty="0"/>
              <a:t>Esto evita tener que repetir código en clases muy similares</a:t>
            </a:r>
          </a:p>
          <a:p>
            <a:r>
              <a:rPr lang="es-CR" dirty="0"/>
              <a:t>Al heredar, la clase derivada solo debe declarar sus atributos nuevos</a:t>
            </a:r>
          </a:p>
          <a:p>
            <a:r>
              <a:rPr lang="es-CR" dirty="0"/>
              <a:t>Una clase derivada puede redefinir miembros de la clase base</a:t>
            </a:r>
          </a:p>
          <a:p>
            <a:r>
              <a:rPr lang="es-CR" dirty="0"/>
              <a:t>Se puede hacer una referencia explicita a un método o propiedad de la clase base usando “</a:t>
            </a:r>
            <a:r>
              <a:rPr lang="es-CR" dirty="0" err="1"/>
              <a:t>MyBase</a:t>
            </a:r>
            <a:r>
              <a:rPr lang="es-CR" dirty="0"/>
              <a:t>”</a:t>
            </a:r>
          </a:p>
          <a:p>
            <a:pPr lvl="1"/>
            <a:r>
              <a:rPr lang="es-CR" dirty="0"/>
              <a:t>El siguiente ejemplo invoca al constructor de la clase base</a:t>
            </a:r>
            <a:endParaRPr lang="en-US" dirty="0"/>
          </a:p>
        </p:txBody>
      </p:sp>
      <p:pic>
        <p:nvPicPr>
          <p:cNvPr id="4" name="Imagen 3"/>
          <p:cNvPicPr>
            <a:picLocks noChangeAspect="1"/>
          </p:cNvPicPr>
          <p:nvPr/>
        </p:nvPicPr>
        <p:blipFill>
          <a:blip r:embed="rId2"/>
          <a:stretch>
            <a:fillRect/>
          </a:stretch>
        </p:blipFill>
        <p:spPr>
          <a:xfrm>
            <a:off x="8222501" y="5829120"/>
            <a:ext cx="2009775" cy="781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31904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a:t>
            </a:r>
            <a:endParaRPr lang="en-US" dirty="0"/>
          </a:p>
        </p:txBody>
      </p:sp>
      <p:pic>
        <p:nvPicPr>
          <p:cNvPr id="4" name="Marcador de contenido 3"/>
          <p:cNvPicPr>
            <a:picLocks noGrp="1" noChangeAspect="1"/>
          </p:cNvPicPr>
          <p:nvPr>
            <p:ph idx="1"/>
          </p:nvPr>
        </p:nvPicPr>
        <p:blipFill>
          <a:blip r:embed="rId2"/>
          <a:stretch>
            <a:fillRect/>
          </a:stretch>
        </p:blipFill>
        <p:spPr>
          <a:xfrm>
            <a:off x="2537578" y="2328174"/>
            <a:ext cx="5899346" cy="4202023"/>
          </a:xfrm>
          <a:prstGeom prst="rect">
            <a:avLst/>
          </a:prstGeom>
        </p:spPr>
      </p:pic>
    </p:spTree>
    <p:extLst>
      <p:ext uri="{BB962C8B-B14F-4D97-AF65-F5344CB8AC3E}">
        <p14:creationId xmlns:p14="http://schemas.microsoft.com/office/powerpoint/2010/main" val="3803074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a:t>
            </a:r>
            <a:endParaRPr lang="en-US" dirty="0"/>
          </a:p>
        </p:txBody>
      </p:sp>
      <p:sp>
        <p:nvSpPr>
          <p:cNvPr id="3" name="Marcador de contenido 2"/>
          <p:cNvSpPr>
            <a:spLocks noGrp="1"/>
          </p:cNvSpPr>
          <p:nvPr>
            <p:ph idx="1"/>
          </p:nvPr>
        </p:nvSpPr>
        <p:spPr/>
        <p:txBody>
          <a:bodyPr/>
          <a:lstStyle/>
          <a:p>
            <a:r>
              <a:rPr lang="es-CR" dirty="0"/>
              <a:t>En VB, un puntero del tipo de la clase base se puede utilizar para referenciar un objeto del tipo de la clase derivada</a:t>
            </a:r>
          </a:p>
          <a:p>
            <a:pPr lvl="1"/>
            <a:r>
              <a:rPr lang="es-CR" dirty="0" err="1"/>
              <a:t>Ej</a:t>
            </a:r>
            <a:r>
              <a:rPr lang="es-CR" dirty="0"/>
              <a:t>: </a:t>
            </a:r>
            <a:r>
              <a:rPr lang="es-CR" dirty="0" err="1"/>
              <a:t>Dim</a:t>
            </a:r>
            <a:r>
              <a:rPr lang="es-CR" dirty="0"/>
              <a:t> p as Persona = New Empleado</a:t>
            </a:r>
          </a:p>
          <a:p>
            <a:r>
              <a:rPr lang="es-CR" dirty="0"/>
              <a:t>En este caso el puntero puede acceder a los miembros de la clase base, pero no a los que solo existen en la clase derivada</a:t>
            </a:r>
            <a:endParaRPr lang="en-US" dirty="0"/>
          </a:p>
        </p:txBody>
      </p:sp>
      <p:pic>
        <p:nvPicPr>
          <p:cNvPr id="4" name="Imagen 3"/>
          <p:cNvPicPr>
            <a:picLocks noChangeAspect="1"/>
          </p:cNvPicPr>
          <p:nvPr/>
        </p:nvPicPr>
        <p:blipFill>
          <a:blip r:embed="rId2"/>
          <a:stretch>
            <a:fillRect/>
          </a:stretch>
        </p:blipFill>
        <p:spPr>
          <a:xfrm>
            <a:off x="3472713" y="4465069"/>
            <a:ext cx="4029075" cy="1809750"/>
          </a:xfrm>
          <a:prstGeom prst="rect">
            <a:avLst/>
          </a:prstGeom>
        </p:spPr>
      </p:pic>
    </p:spTree>
    <p:extLst>
      <p:ext uri="{BB962C8B-B14F-4D97-AF65-F5344CB8AC3E}">
        <p14:creationId xmlns:p14="http://schemas.microsoft.com/office/powerpoint/2010/main" val="3244598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Herencia: </a:t>
            </a:r>
            <a:r>
              <a:rPr lang="es-CR" dirty="0" err="1" smtClean="0"/>
              <a:t>Sobrescritura</a:t>
            </a:r>
            <a:endParaRPr lang="en-US" dirty="0"/>
          </a:p>
        </p:txBody>
      </p:sp>
      <p:sp>
        <p:nvSpPr>
          <p:cNvPr id="3" name="Marcador de contenido 2"/>
          <p:cNvSpPr>
            <a:spLocks noGrp="1"/>
          </p:cNvSpPr>
          <p:nvPr>
            <p:ph idx="1"/>
          </p:nvPr>
        </p:nvSpPr>
        <p:spPr/>
        <p:txBody>
          <a:bodyPr>
            <a:normAutofit fontScale="92500"/>
          </a:bodyPr>
          <a:lstStyle/>
          <a:p>
            <a:r>
              <a:rPr lang="es-CR" dirty="0" smtClean="0"/>
              <a:t>Una clase derivada puede sobrescribir métodos y propiedades de la clase padre</a:t>
            </a:r>
          </a:p>
          <a:p>
            <a:r>
              <a:rPr lang="es-CR" dirty="0" smtClean="0"/>
              <a:t>Para ello se usa la palabra </a:t>
            </a:r>
            <a:r>
              <a:rPr lang="es-CR" dirty="0" err="1" smtClean="0"/>
              <a:t>Overrides</a:t>
            </a:r>
            <a:endParaRPr lang="es-CR" dirty="0" smtClean="0"/>
          </a:p>
          <a:p>
            <a:r>
              <a:rPr lang="es-CR" dirty="0" smtClean="0"/>
              <a:t>Cuando se hace una sobrecarga con </a:t>
            </a:r>
            <a:r>
              <a:rPr lang="es-CR" dirty="0" err="1" smtClean="0"/>
              <a:t>Overrides</a:t>
            </a:r>
            <a:r>
              <a:rPr lang="es-CR" dirty="0" smtClean="0"/>
              <a:t>, no importa si la variable se declara como la clase base o la derivada, siempre se ejecutará lo que tenga </a:t>
            </a:r>
            <a:r>
              <a:rPr lang="es-CR" dirty="0" err="1" smtClean="0"/>
              <a:t>Overrides</a:t>
            </a:r>
            <a:endParaRPr lang="es-CR" dirty="0" smtClean="0"/>
          </a:p>
          <a:p>
            <a:r>
              <a:rPr lang="es-CR" dirty="0" smtClean="0"/>
              <a:t>Si una clase derivada declara un método o propiedad con el mismo nombre que el de la clase base, lo que hará será ocultar el original, pero solo para las variables declaradas como la clase derivada</a:t>
            </a:r>
          </a:p>
          <a:p>
            <a:pPr lvl="1"/>
            <a:r>
              <a:rPr lang="es-CR" dirty="0" smtClean="0"/>
              <a:t>Esto se conoce como </a:t>
            </a:r>
            <a:r>
              <a:rPr lang="es-CR" dirty="0" err="1" smtClean="0"/>
              <a:t>Shadowing</a:t>
            </a:r>
            <a:endParaRPr lang="es-CR" dirty="0" smtClean="0"/>
          </a:p>
        </p:txBody>
      </p:sp>
    </p:spTree>
    <p:extLst>
      <p:ext uri="{BB962C8B-B14F-4D97-AF65-F5344CB8AC3E}">
        <p14:creationId xmlns:p14="http://schemas.microsoft.com/office/powerpoint/2010/main" val="274703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 Clases Abstractas</a:t>
            </a:r>
            <a:endParaRPr lang="en-US" dirty="0"/>
          </a:p>
        </p:txBody>
      </p:sp>
      <p:sp>
        <p:nvSpPr>
          <p:cNvPr id="3" name="Marcador de contenido 2"/>
          <p:cNvSpPr>
            <a:spLocks noGrp="1"/>
          </p:cNvSpPr>
          <p:nvPr>
            <p:ph idx="1"/>
          </p:nvPr>
        </p:nvSpPr>
        <p:spPr>
          <a:xfrm>
            <a:off x="680321" y="2336872"/>
            <a:ext cx="10749679" cy="4141565"/>
          </a:xfrm>
        </p:spPr>
        <p:txBody>
          <a:bodyPr>
            <a:normAutofit fontScale="92500" lnSpcReduction="10000"/>
          </a:bodyPr>
          <a:lstStyle/>
          <a:p>
            <a:r>
              <a:rPr lang="es-CR" dirty="0"/>
              <a:t>Una clase abstracta no se puede instanciar, solo heredarse</a:t>
            </a:r>
          </a:p>
          <a:p>
            <a:pPr lvl="1"/>
            <a:r>
              <a:rPr lang="es-CR" dirty="0"/>
              <a:t>OJO: En VB no se declaran con la palabra “</a:t>
            </a:r>
            <a:r>
              <a:rPr lang="es-CR" dirty="0" err="1"/>
              <a:t>abstract</a:t>
            </a:r>
            <a:r>
              <a:rPr lang="es-CR" dirty="0"/>
              <a:t>”, se declaran como “</a:t>
            </a:r>
            <a:r>
              <a:rPr lang="es-CR" dirty="0" err="1"/>
              <a:t>MustIhnerit</a:t>
            </a:r>
            <a:r>
              <a:rPr lang="es-CR" dirty="0"/>
              <a:t>”</a:t>
            </a:r>
          </a:p>
          <a:p>
            <a:pPr lvl="1"/>
            <a:r>
              <a:rPr lang="es-CR" dirty="0"/>
              <a:t>Del inglés </a:t>
            </a:r>
            <a:r>
              <a:rPr lang="es-CR" dirty="0" err="1"/>
              <a:t>Must</a:t>
            </a:r>
            <a:r>
              <a:rPr lang="es-CR" dirty="0"/>
              <a:t>: debe, </a:t>
            </a:r>
            <a:r>
              <a:rPr lang="es-CR" dirty="0" err="1"/>
              <a:t>Inherit</a:t>
            </a:r>
            <a:r>
              <a:rPr lang="es-CR" dirty="0"/>
              <a:t>: heredar</a:t>
            </a:r>
          </a:p>
          <a:p>
            <a:pPr lvl="1"/>
            <a:r>
              <a:rPr lang="es-CR" dirty="0"/>
              <a:t>Se pueden declarar punteros del tipo de la clase abstracta para apuntar a clases derivadas</a:t>
            </a:r>
            <a:endParaRPr lang="en-US" dirty="0"/>
          </a:p>
          <a:p>
            <a:r>
              <a:rPr lang="es-CR" dirty="0"/>
              <a:t>La clase abstracta puede tener un constructor y métodos implementados</a:t>
            </a:r>
          </a:p>
          <a:p>
            <a:pPr lvl="1"/>
            <a:r>
              <a:rPr lang="es-CR" dirty="0"/>
              <a:t>El constructor se puede invocar en el constructor de la clase derivada</a:t>
            </a:r>
          </a:p>
          <a:p>
            <a:pPr lvl="1"/>
            <a:r>
              <a:rPr lang="es-CR" dirty="0"/>
              <a:t>Los métodos de la clase abstracta puede usarse o sobrescribirse en la clase derivada</a:t>
            </a:r>
          </a:p>
          <a:p>
            <a:r>
              <a:rPr lang="es-CR" dirty="0"/>
              <a:t>Una clase abstracta puede tener propiedades y métodos abstractos que deben ser obligatoriamente sobrescritos</a:t>
            </a:r>
          </a:p>
          <a:p>
            <a:pPr lvl="1"/>
            <a:r>
              <a:rPr lang="es-CR" dirty="0"/>
              <a:t>Se declaran como </a:t>
            </a:r>
            <a:r>
              <a:rPr lang="es-CR" dirty="0" err="1"/>
              <a:t>MustOverride</a:t>
            </a:r>
            <a:endParaRPr lang="es-CR" dirty="0"/>
          </a:p>
          <a:p>
            <a:pPr lvl="1"/>
            <a:r>
              <a:rPr lang="es-CR" dirty="0"/>
              <a:t>Solo pueden declararse dentro de una clase abstracta</a:t>
            </a:r>
          </a:p>
          <a:p>
            <a:pPr lvl="1"/>
            <a:r>
              <a:rPr lang="es-CR" dirty="0"/>
              <a:t>No pueden tener implementación, solo se declaran</a:t>
            </a:r>
          </a:p>
        </p:txBody>
      </p:sp>
    </p:spTree>
    <p:extLst>
      <p:ext uri="{BB962C8B-B14F-4D97-AF65-F5344CB8AC3E}">
        <p14:creationId xmlns:p14="http://schemas.microsoft.com/office/powerpoint/2010/main" val="39436301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 Clases Abstractas</a:t>
            </a:r>
            <a:endParaRPr lang="en-US" dirty="0"/>
          </a:p>
        </p:txBody>
      </p:sp>
      <p:pic>
        <p:nvPicPr>
          <p:cNvPr id="5" name="Imagen 4"/>
          <p:cNvPicPr>
            <a:picLocks noChangeAspect="1"/>
          </p:cNvPicPr>
          <p:nvPr/>
        </p:nvPicPr>
        <p:blipFill>
          <a:blip r:embed="rId2"/>
          <a:stretch>
            <a:fillRect/>
          </a:stretch>
        </p:blipFill>
        <p:spPr>
          <a:xfrm>
            <a:off x="2589492" y="1773781"/>
            <a:ext cx="5795518" cy="4913038"/>
          </a:xfrm>
          <a:prstGeom prst="rect">
            <a:avLst/>
          </a:prstGeom>
        </p:spPr>
      </p:pic>
    </p:spTree>
    <p:extLst>
      <p:ext uri="{BB962C8B-B14F-4D97-AF65-F5344CB8AC3E}">
        <p14:creationId xmlns:p14="http://schemas.microsoft.com/office/powerpoint/2010/main" val="39427057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Herencia: Clases Abstractas</a:t>
            </a:r>
            <a:endParaRPr lang="en-US" dirty="0"/>
          </a:p>
        </p:txBody>
      </p:sp>
      <p:sp>
        <p:nvSpPr>
          <p:cNvPr id="3" name="Marcador de contenido 2"/>
          <p:cNvSpPr>
            <a:spLocks noGrp="1"/>
          </p:cNvSpPr>
          <p:nvPr>
            <p:ph idx="1"/>
          </p:nvPr>
        </p:nvSpPr>
        <p:spPr/>
        <p:txBody>
          <a:bodyPr/>
          <a:lstStyle/>
          <a:p>
            <a:r>
              <a:rPr lang="es-CR" dirty="0"/>
              <a:t>Si deseamos que una clase no pueda ser heredada, la debemos declarar con el operador </a:t>
            </a:r>
            <a:r>
              <a:rPr lang="es-CR" dirty="0" err="1"/>
              <a:t>NotInheritable</a:t>
            </a:r>
            <a:endParaRPr lang="es-CR" dirty="0"/>
          </a:p>
          <a:p>
            <a:r>
              <a:rPr lang="es-CR" dirty="0"/>
              <a:t>Igualmente si deseamos que una propiedad o método no sean sobrescritos, los declaramos como </a:t>
            </a:r>
            <a:r>
              <a:rPr lang="es-CR" dirty="0" err="1"/>
              <a:t>NotOverridable</a:t>
            </a:r>
            <a:endParaRPr lang="es-CR" dirty="0"/>
          </a:p>
          <a:p>
            <a:pPr lvl="1"/>
            <a:r>
              <a:rPr lang="es-CR" dirty="0"/>
              <a:t>Solo aplica a métodos o propiedades que sean </a:t>
            </a:r>
            <a:r>
              <a:rPr lang="es-CR" dirty="0" err="1"/>
              <a:t>Overridable</a:t>
            </a:r>
            <a:r>
              <a:rPr lang="es-CR" dirty="0"/>
              <a:t> o </a:t>
            </a:r>
            <a:r>
              <a:rPr lang="es-CR" dirty="0" err="1"/>
              <a:t>MustOverride</a:t>
            </a:r>
            <a:r>
              <a:rPr lang="es-CR" dirty="0"/>
              <a:t> en la clase base y estén siendo sobrescritos en la clase derivada</a:t>
            </a:r>
          </a:p>
          <a:p>
            <a:r>
              <a:rPr lang="es-CR" dirty="0"/>
              <a:t>Estos dos atributos no se pueden combinar</a:t>
            </a:r>
          </a:p>
          <a:p>
            <a:pPr lvl="1"/>
            <a:r>
              <a:rPr lang="es-CR" dirty="0"/>
              <a:t>Una clase no heredable no puede tener métodos no </a:t>
            </a:r>
            <a:r>
              <a:rPr lang="es-CR" dirty="0" err="1"/>
              <a:t>sobrescribibles</a:t>
            </a:r>
            <a:endParaRPr lang="en-US" dirty="0"/>
          </a:p>
        </p:txBody>
      </p:sp>
      <p:pic>
        <p:nvPicPr>
          <p:cNvPr id="5" name="Imagen 4"/>
          <p:cNvPicPr>
            <a:picLocks noChangeAspect="1"/>
          </p:cNvPicPr>
          <p:nvPr/>
        </p:nvPicPr>
        <p:blipFill>
          <a:blip r:embed="rId2"/>
          <a:stretch>
            <a:fillRect/>
          </a:stretch>
        </p:blipFill>
        <p:spPr>
          <a:xfrm>
            <a:off x="2182076" y="5483751"/>
            <a:ext cx="6610350" cy="904875"/>
          </a:xfrm>
          <a:prstGeom prst="rect">
            <a:avLst/>
          </a:prstGeom>
        </p:spPr>
      </p:pic>
    </p:spTree>
    <p:extLst>
      <p:ext uri="{BB962C8B-B14F-4D97-AF65-F5344CB8AC3E}">
        <p14:creationId xmlns:p14="http://schemas.microsoft.com/office/powerpoint/2010/main" val="1729899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Encapsulamiento</a:t>
            </a:r>
            <a:endParaRPr lang="en-US" dirty="0"/>
          </a:p>
        </p:txBody>
      </p:sp>
      <p:sp>
        <p:nvSpPr>
          <p:cNvPr id="3" name="Marcador de contenido 2"/>
          <p:cNvSpPr>
            <a:spLocks noGrp="1"/>
          </p:cNvSpPr>
          <p:nvPr>
            <p:ph idx="1"/>
          </p:nvPr>
        </p:nvSpPr>
        <p:spPr>
          <a:xfrm>
            <a:off x="680321" y="2336873"/>
            <a:ext cx="10559898" cy="3599316"/>
          </a:xfrm>
        </p:spPr>
        <p:txBody>
          <a:bodyPr>
            <a:normAutofit lnSpcReduction="10000"/>
          </a:bodyPr>
          <a:lstStyle/>
          <a:p>
            <a:r>
              <a:rPr lang="es-CR" dirty="0"/>
              <a:t>Es el proceso de esconder el funcionamiento interno de una clase</a:t>
            </a:r>
          </a:p>
          <a:p>
            <a:r>
              <a:rPr lang="es-CR" dirty="0"/>
              <a:t>Significa que una clase tiene una especificación o abstracción pública (qué es lo que hace), pero implementación oculta (cómo lo hace)</a:t>
            </a:r>
          </a:p>
          <a:p>
            <a:r>
              <a:rPr lang="es-CR" dirty="0"/>
              <a:t>De esta manera el “cómo” puede cambiar sin afectar la especificación</a:t>
            </a:r>
          </a:p>
          <a:p>
            <a:r>
              <a:rPr lang="es-CR" dirty="0"/>
              <a:t>En VB se utilizan los siguientes modificadores de acceso para controlar la visibilidad de los elementos</a:t>
            </a:r>
          </a:p>
          <a:p>
            <a:pPr lvl="1"/>
            <a:r>
              <a:rPr lang="es-CR" dirty="0" err="1"/>
              <a:t>Public</a:t>
            </a:r>
            <a:r>
              <a:rPr lang="es-CR" dirty="0"/>
              <a:t>, </a:t>
            </a:r>
            <a:r>
              <a:rPr lang="es-CR" dirty="0" err="1"/>
              <a:t>Private</a:t>
            </a:r>
            <a:r>
              <a:rPr lang="es-CR" dirty="0"/>
              <a:t>, </a:t>
            </a:r>
            <a:r>
              <a:rPr lang="es-CR" dirty="0" err="1"/>
              <a:t>Protected</a:t>
            </a:r>
            <a:r>
              <a:rPr lang="es-CR" dirty="0"/>
              <a:t>, </a:t>
            </a:r>
            <a:r>
              <a:rPr lang="es-CR" dirty="0" err="1"/>
              <a:t>Friend</a:t>
            </a:r>
            <a:r>
              <a:rPr lang="es-CR" dirty="0"/>
              <a:t>, </a:t>
            </a:r>
            <a:r>
              <a:rPr lang="es-CR" dirty="0" err="1"/>
              <a:t>Protected</a:t>
            </a:r>
            <a:r>
              <a:rPr lang="es-CR" dirty="0"/>
              <a:t> </a:t>
            </a:r>
            <a:r>
              <a:rPr lang="es-CR" dirty="0" err="1"/>
              <a:t>Friend</a:t>
            </a:r>
            <a:endParaRPr lang="es-CR" dirty="0"/>
          </a:p>
          <a:p>
            <a:r>
              <a:rPr lang="es-CR" dirty="0"/>
              <a:t>Por defecto las clases son </a:t>
            </a:r>
            <a:r>
              <a:rPr lang="es-CR" dirty="0" err="1"/>
              <a:t>Friend</a:t>
            </a:r>
            <a:r>
              <a:rPr lang="es-CR" dirty="0"/>
              <a:t> y sus elementos </a:t>
            </a:r>
            <a:r>
              <a:rPr lang="es-CR" dirty="0" err="1"/>
              <a:t>Public</a:t>
            </a:r>
            <a:endParaRPr lang="es-CR" dirty="0"/>
          </a:p>
          <a:p>
            <a:pPr lvl="1"/>
            <a:r>
              <a:rPr lang="es-CR" dirty="0"/>
              <a:t>Esto quiere decir que a menos que se declare la clase explícitamente como </a:t>
            </a:r>
            <a:r>
              <a:rPr lang="es-CR" dirty="0" err="1"/>
              <a:t>Public</a:t>
            </a:r>
            <a:r>
              <a:rPr lang="es-CR" dirty="0"/>
              <a:t>, esta no será visible fuera del ensamblado</a:t>
            </a:r>
            <a:endParaRPr lang="en-US" dirty="0"/>
          </a:p>
        </p:txBody>
      </p:sp>
    </p:spTree>
    <p:extLst>
      <p:ext uri="{BB962C8B-B14F-4D97-AF65-F5344CB8AC3E}">
        <p14:creationId xmlns:p14="http://schemas.microsoft.com/office/powerpoint/2010/main" val="1604599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Encapsulamiento</a:t>
            </a:r>
            <a:endParaRPr lang="en-US" dirty="0"/>
          </a:p>
        </p:txBody>
      </p:sp>
      <p:sp>
        <p:nvSpPr>
          <p:cNvPr id="3" name="Marcador de contenido 2"/>
          <p:cNvSpPr>
            <a:spLocks noGrp="1"/>
          </p:cNvSpPr>
          <p:nvPr>
            <p:ph idx="1"/>
          </p:nvPr>
        </p:nvSpPr>
        <p:spPr>
          <a:xfrm>
            <a:off x="680321" y="2336873"/>
            <a:ext cx="10525392" cy="3599316"/>
          </a:xfrm>
        </p:spPr>
        <p:txBody>
          <a:bodyPr>
            <a:normAutofit fontScale="92500" lnSpcReduction="20000"/>
          </a:bodyPr>
          <a:lstStyle/>
          <a:p>
            <a:r>
              <a:rPr lang="es-CR" dirty="0" err="1"/>
              <a:t>Public</a:t>
            </a:r>
            <a:endParaRPr lang="es-CR" dirty="0"/>
          </a:p>
          <a:p>
            <a:pPr lvl="1"/>
            <a:r>
              <a:rPr lang="es-CR" dirty="0"/>
              <a:t>El elemento es visible fuera de la clase</a:t>
            </a:r>
          </a:p>
          <a:p>
            <a:r>
              <a:rPr lang="es-CR" dirty="0" err="1"/>
              <a:t>Protected</a:t>
            </a:r>
            <a:endParaRPr lang="es-CR" dirty="0"/>
          </a:p>
          <a:p>
            <a:pPr lvl="1"/>
            <a:r>
              <a:rPr lang="es-CR" dirty="0"/>
              <a:t>El elemento </a:t>
            </a:r>
            <a:r>
              <a:rPr lang="es-CR" dirty="0" smtClean="0"/>
              <a:t>solo </a:t>
            </a:r>
            <a:r>
              <a:rPr lang="es-CR" dirty="0"/>
              <a:t>es accesible dentro de la clase y en clases derivadas</a:t>
            </a:r>
          </a:p>
          <a:p>
            <a:pPr lvl="1"/>
            <a:r>
              <a:rPr lang="es-CR" dirty="0"/>
              <a:t>Las clases derivadas no pueden acceder elementos privados de la clase base</a:t>
            </a:r>
          </a:p>
          <a:p>
            <a:r>
              <a:rPr lang="es-CR" dirty="0" err="1"/>
              <a:t>Friend</a:t>
            </a:r>
            <a:endParaRPr lang="es-CR" dirty="0"/>
          </a:p>
          <a:p>
            <a:pPr lvl="1"/>
            <a:r>
              <a:rPr lang="es-CR" dirty="0"/>
              <a:t>El elemento solo es visible dentro del mismo ensamblado (</a:t>
            </a:r>
            <a:r>
              <a:rPr lang="es-CR" dirty="0" err="1"/>
              <a:t>dll</a:t>
            </a:r>
            <a:r>
              <a:rPr lang="es-CR" dirty="0"/>
              <a:t>)</a:t>
            </a:r>
          </a:p>
          <a:p>
            <a:r>
              <a:rPr lang="es-CR" dirty="0" err="1"/>
              <a:t>Protected</a:t>
            </a:r>
            <a:r>
              <a:rPr lang="es-CR" dirty="0"/>
              <a:t> </a:t>
            </a:r>
            <a:r>
              <a:rPr lang="es-CR" dirty="0" err="1"/>
              <a:t>Friend</a:t>
            </a:r>
            <a:endParaRPr lang="es-CR" dirty="0"/>
          </a:p>
          <a:p>
            <a:pPr lvl="1"/>
            <a:r>
              <a:rPr lang="es-CR" dirty="0"/>
              <a:t>El elemento solo es visible por clases derivadas en el mismo ensamblado</a:t>
            </a:r>
          </a:p>
          <a:p>
            <a:r>
              <a:rPr lang="es-CR" dirty="0" err="1"/>
              <a:t>Private</a:t>
            </a:r>
            <a:endParaRPr lang="es-CR" dirty="0"/>
          </a:p>
          <a:p>
            <a:pPr lvl="1"/>
            <a:r>
              <a:rPr lang="es-CR" dirty="0"/>
              <a:t>El elemento solo es visible y accesible dentro de la clase</a:t>
            </a:r>
            <a:endParaRPr lang="en-US" dirty="0"/>
          </a:p>
        </p:txBody>
      </p:sp>
    </p:spTree>
    <p:extLst>
      <p:ext uri="{BB962C8B-B14F-4D97-AF65-F5344CB8AC3E}">
        <p14:creationId xmlns:p14="http://schemas.microsoft.com/office/powerpoint/2010/main" val="28948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Terminología</a:t>
            </a:r>
            <a:endParaRPr lang="en-US" dirty="0"/>
          </a:p>
        </p:txBody>
      </p:sp>
      <p:sp>
        <p:nvSpPr>
          <p:cNvPr id="3" name="Marcador de contenido 2"/>
          <p:cNvSpPr>
            <a:spLocks noGrp="1"/>
          </p:cNvSpPr>
          <p:nvPr>
            <p:ph idx="1"/>
          </p:nvPr>
        </p:nvSpPr>
        <p:spPr>
          <a:xfrm>
            <a:off x="680321" y="2147976"/>
            <a:ext cx="10395996" cy="4287329"/>
          </a:xfrm>
        </p:spPr>
        <p:txBody>
          <a:bodyPr>
            <a:normAutofit fontScale="92500" lnSpcReduction="10000"/>
          </a:bodyPr>
          <a:lstStyle/>
          <a:p>
            <a:r>
              <a:rPr lang="es-CR" dirty="0"/>
              <a:t>Clase</a:t>
            </a:r>
          </a:p>
          <a:p>
            <a:pPr lvl="1"/>
            <a:r>
              <a:rPr lang="es-CR" dirty="0"/>
              <a:t>Definición de un objeto, describe sus atributos y comportamientos</a:t>
            </a:r>
          </a:p>
          <a:p>
            <a:pPr lvl="1"/>
            <a:r>
              <a:rPr lang="es-CR" dirty="0"/>
              <a:t>Análogo al plano de una casa</a:t>
            </a:r>
          </a:p>
          <a:p>
            <a:r>
              <a:rPr lang="es-CR" dirty="0"/>
              <a:t>Objeto</a:t>
            </a:r>
          </a:p>
          <a:p>
            <a:pPr lvl="1"/>
            <a:r>
              <a:rPr lang="es-CR" dirty="0"/>
              <a:t>Instancia en memoria de una clase</a:t>
            </a:r>
          </a:p>
          <a:p>
            <a:pPr lvl="1"/>
            <a:r>
              <a:rPr lang="es-CR" dirty="0"/>
              <a:t>Análogo a una casa construida a partir de un plano</a:t>
            </a:r>
          </a:p>
          <a:p>
            <a:r>
              <a:rPr lang="es-CR" dirty="0"/>
              <a:t>Campos o Miembros de clase</a:t>
            </a:r>
          </a:p>
          <a:p>
            <a:pPr lvl="1"/>
            <a:r>
              <a:rPr lang="es-CR" dirty="0"/>
              <a:t>Variables que definen el estado de una clase</a:t>
            </a:r>
          </a:p>
          <a:p>
            <a:r>
              <a:rPr lang="es-CR" dirty="0"/>
              <a:t>Propiedad</a:t>
            </a:r>
          </a:p>
          <a:p>
            <a:pPr lvl="1"/>
            <a:r>
              <a:rPr lang="es-CR" dirty="0"/>
              <a:t>Define métodos de acceso para un miembro de clase: Lectura/Escritura, Solo lectura, Solo escritura</a:t>
            </a:r>
          </a:p>
          <a:p>
            <a:r>
              <a:rPr lang="es-CR" dirty="0"/>
              <a:t>Constructor</a:t>
            </a:r>
          </a:p>
          <a:p>
            <a:pPr lvl="1"/>
            <a:r>
              <a:rPr lang="es-CR" dirty="0"/>
              <a:t>Inicializa los miembros de la clase</a:t>
            </a:r>
          </a:p>
        </p:txBody>
      </p:sp>
    </p:spTree>
    <p:extLst>
      <p:ext uri="{BB962C8B-B14F-4D97-AF65-F5344CB8AC3E}">
        <p14:creationId xmlns:p14="http://schemas.microsoft.com/office/powerpoint/2010/main" val="6134234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Polimorfismo</a:t>
            </a:r>
            <a:endParaRPr lang="en-US" dirty="0"/>
          </a:p>
        </p:txBody>
      </p:sp>
      <p:sp>
        <p:nvSpPr>
          <p:cNvPr id="3" name="Marcador de contenido 2"/>
          <p:cNvSpPr>
            <a:spLocks noGrp="1"/>
          </p:cNvSpPr>
          <p:nvPr>
            <p:ph idx="1"/>
          </p:nvPr>
        </p:nvSpPr>
        <p:spPr>
          <a:xfrm>
            <a:off x="680321" y="2336872"/>
            <a:ext cx="10439128" cy="3822387"/>
          </a:xfrm>
        </p:spPr>
        <p:txBody>
          <a:bodyPr>
            <a:normAutofit/>
          </a:bodyPr>
          <a:lstStyle/>
          <a:p>
            <a:r>
              <a:rPr lang="es-CR" dirty="0"/>
              <a:t>Es cuando diferentes clases tienen métodos y propiedades con los mismos nombres y mismos argumentos, pero con funcionalidad diferente</a:t>
            </a:r>
          </a:p>
          <a:p>
            <a:r>
              <a:rPr lang="es-CR" dirty="0"/>
              <a:t>En el ejemplo de la clase Persona, vimos como la clase Empleado también tiene una propiedad llamada </a:t>
            </a:r>
            <a:r>
              <a:rPr lang="es-CR" dirty="0" err="1"/>
              <a:t>NombreCompleto</a:t>
            </a:r>
            <a:r>
              <a:rPr lang="es-CR" dirty="0"/>
              <a:t>, pero con comportamiento diferente al de la clase base</a:t>
            </a:r>
          </a:p>
          <a:p>
            <a:r>
              <a:rPr lang="es-CR" dirty="0"/>
              <a:t>También vimos como declarar una variable de tipo Persona y asignarle un objeto de tipo Empleado</a:t>
            </a:r>
          </a:p>
          <a:p>
            <a:pPr lvl="1"/>
            <a:r>
              <a:rPr lang="es-CR" dirty="0"/>
              <a:t>Esta variable tiene la propiedad </a:t>
            </a:r>
            <a:r>
              <a:rPr lang="es-CR" dirty="0" err="1"/>
              <a:t>NombreCompleto</a:t>
            </a:r>
            <a:r>
              <a:rPr lang="es-CR" dirty="0"/>
              <a:t>, pero se comportará diferente dependiendo de si apunta a una instancia de Persona o de Empleado</a:t>
            </a:r>
          </a:p>
          <a:p>
            <a:r>
              <a:rPr lang="es-CR" dirty="0"/>
              <a:t>El polimorfismo también se puede lograr a través de interfaces</a:t>
            </a:r>
            <a:endParaRPr lang="en-US" dirty="0"/>
          </a:p>
        </p:txBody>
      </p:sp>
    </p:spTree>
    <p:extLst>
      <p:ext uri="{BB962C8B-B14F-4D97-AF65-F5344CB8AC3E}">
        <p14:creationId xmlns:p14="http://schemas.microsoft.com/office/powerpoint/2010/main" val="25088327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Interfaces</a:t>
            </a:r>
            <a:endParaRPr lang="en-US" dirty="0"/>
          </a:p>
        </p:txBody>
      </p:sp>
      <p:sp>
        <p:nvSpPr>
          <p:cNvPr id="3" name="Marcador de contenido 2"/>
          <p:cNvSpPr>
            <a:spLocks noGrp="1"/>
          </p:cNvSpPr>
          <p:nvPr>
            <p:ph idx="1"/>
          </p:nvPr>
        </p:nvSpPr>
        <p:spPr>
          <a:xfrm>
            <a:off x="680321" y="2336872"/>
            <a:ext cx="10568524" cy="4012169"/>
          </a:xfrm>
        </p:spPr>
        <p:txBody>
          <a:bodyPr>
            <a:normAutofit/>
          </a:bodyPr>
          <a:lstStyle/>
          <a:p>
            <a:r>
              <a:rPr lang="es-CR" dirty="0"/>
              <a:t>Una Interfaz en VB es la definición de un tipo, es un contrato que deben cumplir las clases que la implementen</a:t>
            </a:r>
          </a:p>
          <a:p>
            <a:r>
              <a:rPr lang="es-CR" dirty="0"/>
              <a:t>Solo posee las declaraciones de los métodos y propiedades sin </a:t>
            </a:r>
            <a:r>
              <a:rPr lang="es-CR"/>
              <a:t>ninguna </a:t>
            </a:r>
            <a:r>
              <a:rPr lang="es-CR" smtClean="0"/>
              <a:t>implementación</a:t>
            </a:r>
          </a:p>
          <a:p>
            <a:r>
              <a:rPr lang="es-CR" smtClean="0"/>
              <a:t>Cuando </a:t>
            </a:r>
            <a:r>
              <a:rPr lang="es-CR" dirty="0"/>
              <a:t>una clase implementa una interfaz, debe implementar todos los métodos y atributos</a:t>
            </a:r>
          </a:p>
          <a:p>
            <a:r>
              <a:rPr lang="es-CR" dirty="0"/>
              <a:t>Una clase puede implementar muchas interfaces a la vez, y un elemento de la clase puede implementar elementos de diferentes interfaces a la vez</a:t>
            </a:r>
          </a:p>
          <a:p>
            <a:r>
              <a:rPr lang="es-CR" dirty="0"/>
              <a:t>Una interfaz puede heredar de otra</a:t>
            </a:r>
            <a:endParaRPr lang="en-US" dirty="0"/>
          </a:p>
        </p:txBody>
      </p:sp>
    </p:spTree>
    <p:extLst>
      <p:ext uri="{BB962C8B-B14F-4D97-AF65-F5344CB8AC3E}">
        <p14:creationId xmlns:p14="http://schemas.microsoft.com/office/powerpoint/2010/main" val="20329490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Interfaces</a:t>
            </a:r>
            <a:endParaRPr lang="en-US" dirty="0"/>
          </a:p>
        </p:txBody>
      </p:sp>
      <p:sp>
        <p:nvSpPr>
          <p:cNvPr id="3" name="Marcador de contenido 2"/>
          <p:cNvSpPr>
            <a:spLocks noGrp="1"/>
          </p:cNvSpPr>
          <p:nvPr>
            <p:ph idx="1"/>
          </p:nvPr>
        </p:nvSpPr>
        <p:spPr>
          <a:xfrm>
            <a:off x="680320" y="2336873"/>
            <a:ext cx="10577151" cy="3599316"/>
          </a:xfrm>
        </p:spPr>
        <p:txBody>
          <a:bodyPr/>
          <a:lstStyle/>
          <a:p>
            <a:r>
              <a:rPr lang="es-CR" dirty="0"/>
              <a:t>Se debe indicar de forma explicita que elemento de la clase implementa el elemento de la Interfaz, no basta con que se llamen igual</a:t>
            </a:r>
          </a:p>
          <a:p>
            <a:endParaRPr lang="en-US" dirty="0"/>
          </a:p>
        </p:txBody>
      </p:sp>
      <p:pic>
        <p:nvPicPr>
          <p:cNvPr id="5" name="Imagen 4"/>
          <p:cNvPicPr>
            <a:picLocks noChangeAspect="1"/>
          </p:cNvPicPr>
          <p:nvPr/>
        </p:nvPicPr>
        <p:blipFill>
          <a:blip r:embed="rId2"/>
          <a:stretch>
            <a:fillRect/>
          </a:stretch>
        </p:blipFill>
        <p:spPr>
          <a:xfrm>
            <a:off x="2190525" y="3206535"/>
            <a:ext cx="7556739" cy="3444620"/>
          </a:xfrm>
          <a:prstGeom prst="rect">
            <a:avLst/>
          </a:prstGeom>
        </p:spPr>
      </p:pic>
    </p:spTree>
    <p:extLst>
      <p:ext uri="{BB962C8B-B14F-4D97-AF65-F5344CB8AC3E}">
        <p14:creationId xmlns:p14="http://schemas.microsoft.com/office/powerpoint/2010/main" val="14256334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Interfaces</a:t>
            </a:r>
            <a:endParaRPr lang="en-US" dirty="0"/>
          </a:p>
        </p:txBody>
      </p:sp>
      <p:sp>
        <p:nvSpPr>
          <p:cNvPr id="3" name="Marcador de contenido 2"/>
          <p:cNvSpPr>
            <a:spLocks noGrp="1"/>
          </p:cNvSpPr>
          <p:nvPr>
            <p:ph idx="1"/>
          </p:nvPr>
        </p:nvSpPr>
        <p:spPr/>
        <p:txBody>
          <a:bodyPr/>
          <a:lstStyle/>
          <a:p>
            <a:r>
              <a:rPr lang="es-CR" dirty="0"/>
              <a:t>Se puede declarar una variable del tipo de la Interfaz, e instanciarla como una de sus implementaciones</a:t>
            </a:r>
          </a:p>
          <a:p>
            <a:r>
              <a:rPr lang="es-CR" dirty="0"/>
              <a:t>La variable solo podrá acceder a los elementos definidos en la interfaz</a:t>
            </a:r>
            <a:endParaRPr lang="en-US" dirty="0"/>
          </a:p>
        </p:txBody>
      </p:sp>
      <p:pic>
        <p:nvPicPr>
          <p:cNvPr id="4" name="Imagen 3"/>
          <p:cNvPicPr>
            <a:picLocks noChangeAspect="1"/>
          </p:cNvPicPr>
          <p:nvPr/>
        </p:nvPicPr>
        <p:blipFill>
          <a:blip r:embed="rId2"/>
          <a:stretch>
            <a:fillRect/>
          </a:stretch>
        </p:blipFill>
        <p:spPr>
          <a:xfrm>
            <a:off x="3091713" y="4358930"/>
            <a:ext cx="4791075" cy="1228725"/>
          </a:xfrm>
          <a:prstGeom prst="rect">
            <a:avLst/>
          </a:prstGeom>
        </p:spPr>
      </p:pic>
    </p:spTree>
    <p:extLst>
      <p:ext uri="{BB962C8B-B14F-4D97-AF65-F5344CB8AC3E}">
        <p14:creationId xmlns:p14="http://schemas.microsoft.com/office/powerpoint/2010/main" val="19379186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lstStyle/>
          <a:p>
            <a:r>
              <a:rPr lang="es-CR" dirty="0" smtClean="0"/>
              <a:t>Las interfaces funcionan para simular herencia en </a:t>
            </a:r>
            <a:r>
              <a:rPr lang="es-CR" dirty="0" err="1" smtClean="0"/>
              <a:t>structs</a:t>
            </a:r>
            <a:r>
              <a:rPr lang="es-CR" dirty="0" smtClean="0"/>
              <a:t> ya que los </a:t>
            </a:r>
            <a:r>
              <a:rPr lang="es-CR" dirty="0" err="1" smtClean="0"/>
              <a:t>structs</a:t>
            </a:r>
            <a:r>
              <a:rPr lang="es-CR" dirty="0" smtClean="0"/>
              <a:t> no pueden heredar de otros </a:t>
            </a:r>
            <a:r>
              <a:rPr lang="es-CR" dirty="0" err="1" smtClean="0"/>
              <a:t>structs</a:t>
            </a:r>
            <a:r>
              <a:rPr lang="es-CR" dirty="0" smtClean="0"/>
              <a:t> o de clases</a:t>
            </a:r>
          </a:p>
          <a:p>
            <a:endParaRPr lang="es-CR" dirty="0" smtClean="0"/>
          </a:p>
          <a:p>
            <a:r>
              <a:rPr lang="es-CR" dirty="0"/>
              <a:t>Las interfaces son como clases abstractas con todos los métodos abstractos. La diferencia es que una clase o </a:t>
            </a:r>
            <a:r>
              <a:rPr lang="es-CR" dirty="0" err="1"/>
              <a:t>struct</a:t>
            </a:r>
            <a:r>
              <a:rPr lang="es-CR" dirty="0"/>
              <a:t> puede implementar muchas interfaces pero solo puede heredar de una clase, abstracta o </a:t>
            </a:r>
            <a:r>
              <a:rPr lang="es-CR" dirty="0" smtClean="0"/>
              <a:t>no</a:t>
            </a:r>
          </a:p>
          <a:p>
            <a:endParaRPr lang="es-CR" dirty="0" smtClean="0"/>
          </a:p>
          <a:p>
            <a:r>
              <a:rPr lang="es-CR" dirty="0"/>
              <a:t>Pueden contener indexadores, eventos, métodos y propiedades</a:t>
            </a:r>
            <a:endParaRPr lang="es-CR" dirty="0" smtClean="0"/>
          </a:p>
        </p:txBody>
      </p:sp>
    </p:spTree>
    <p:extLst>
      <p:ext uri="{BB962C8B-B14F-4D97-AF65-F5344CB8AC3E}">
        <p14:creationId xmlns:p14="http://schemas.microsoft.com/office/powerpoint/2010/main" val="387076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normAutofit lnSpcReduction="10000"/>
          </a:bodyPr>
          <a:lstStyle/>
          <a:p>
            <a:r>
              <a:rPr lang="es-CR" dirty="0" smtClean="0"/>
              <a:t>Restricciones:</a:t>
            </a:r>
          </a:p>
          <a:p>
            <a:pPr lvl="1"/>
            <a:r>
              <a:rPr lang="es-CR" dirty="0"/>
              <a:t>Una interfaz no puede contener constantes, </a:t>
            </a:r>
            <a:r>
              <a:rPr lang="es-CR" dirty="0" err="1"/>
              <a:t>fields</a:t>
            </a:r>
            <a:r>
              <a:rPr lang="es-CR" dirty="0"/>
              <a:t>, operadores, constructores, finalizadores o </a:t>
            </a:r>
            <a:r>
              <a:rPr lang="es-CR" dirty="0" smtClean="0"/>
              <a:t>tipos</a:t>
            </a:r>
          </a:p>
          <a:p>
            <a:pPr lvl="1"/>
            <a:r>
              <a:rPr lang="es-CR" dirty="0"/>
              <a:t>Una interfaz no provee funcionalidad que se pueda heredar en las clases que la implementan. Sin embargo, si una clase implementa una interfaz, cualquier clase derivada de esa clase base hereda dicha </a:t>
            </a:r>
            <a:r>
              <a:rPr lang="es-CR" dirty="0" smtClean="0"/>
              <a:t>implementación</a:t>
            </a:r>
          </a:p>
          <a:p>
            <a:pPr lvl="1"/>
            <a:r>
              <a:rPr lang="es-CR" dirty="0"/>
              <a:t>Una interfaz no puede ser instanciada </a:t>
            </a:r>
            <a:r>
              <a:rPr lang="es-CR" dirty="0" smtClean="0"/>
              <a:t>directamente</a:t>
            </a:r>
          </a:p>
          <a:p>
            <a:pPr lvl="1"/>
            <a:r>
              <a:rPr lang="es-CR" dirty="0"/>
              <a:t>Los miembros de una interfaz son automáticamente públicos y no pueden incluir modificadores de </a:t>
            </a:r>
            <a:r>
              <a:rPr lang="es-CR" dirty="0" smtClean="0"/>
              <a:t>acceso</a:t>
            </a:r>
          </a:p>
          <a:p>
            <a:pPr lvl="1"/>
            <a:r>
              <a:rPr lang="es-CR" dirty="0"/>
              <a:t>Para implementar una interfaz, los miembros correspondientes en la clase que implementa la interfaz deben ser públicos, no estáticos y tener el mismo nombre y firma que el miembro de la interfaz</a:t>
            </a:r>
            <a:endParaRPr lang="es-CR" dirty="0" smtClean="0"/>
          </a:p>
        </p:txBody>
      </p:sp>
    </p:spTree>
    <p:extLst>
      <p:ext uri="{BB962C8B-B14F-4D97-AF65-F5344CB8AC3E}">
        <p14:creationId xmlns:p14="http://schemas.microsoft.com/office/powerpoint/2010/main" val="1861059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Interfaces</a:t>
            </a:r>
            <a:endParaRPr lang="en-US" dirty="0"/>
          </a:p>
        </p:txBody>
      </p:sp>
      <p:sp>
        <p:nvSpPr>
          <p:cNvPr id="3" name="Marcador de contenido 2"/>
          <p:cNvSpPr>
            <a:spLocks noGrp="1"/>
          </p:cNvSpPr>
          <p:nvPr>
            <p:ph idx="1"/>
          </p:nvPr>
        </p:nvSpPr>
        <p:spPr>
          <a:xfrm>
            <a:off x="440190" y="2603500"/>
            <a:ext cx="11102196" cy="3416300"/>
          </a:xfrm>
        </p:spPr>
        <p:txBody>
          <a:bodyPr/>
          <a:lstStyle/>
          <a:p>
            <a:r>
              <a:rPr lang="es-CR" dirty="0" smtClean="0"/>
              <a:t>Desventajas:</a:t>
            </a:r>
          </a:p>
          <a:p>
            <a:pPr lvl="1"/>
            <a:r>
              <a:rPr lang="es-CR" dirty="0" smtClean="0"/>
              <a:t>Una desventaja es que hace el código un poco más complejo de entender</a:t>
            </a:r>
          </a:p>
          <a:p>
            <a:pPr lvl="1"/>
            <a:r>
              <a:rPr lang="es-CR" dirty="0" smtClean="0"/>
              <a:t>En equipos de trabajo donde no se sabe quién está usando una interfaz se puede dificultar la implementación de cambios a esa interfaz por no saber cómo puede afectar a otros. Si se usara una </a:t>
            </a:r>
            <a:r>
              <a:rPr lang="es-CR" dirty="0"/>
              <a:t>clase </a:t>
            </a:r>
            <a:r>
              <a:rPr lang="es-CR" dirty="0" smtClean="0"/>
              <a:t>abstracta o </a:t>
            </a:r>
            <a:r>
              <a:rPr lang="es-CR" dirty="0"/>
              <a:t>concreta se podría agregar un método concreto sin generar problemas</a:t>
            </a:r>
            <a:endParaRPr lang="es-CR" dirty="0" smtClean="0"/>
          </a:p>
          <a:p>
            <a:r>
              <a:rPr lang="es-CR" dirty="0" smtClean="0"/>
              <a:t>Ventajas:</a:t>
            </a:r>
          </a:p>
          <a:p>
            <a:pPr lvl="1"/>
            <a:r>
              <a:rPr lang="es-CR" dirty="0" smtClean="0"/>
              <a:t>El software se hace más flexible a cambios</a:t>
            </a:r>
          </a:p>
          <a:p>
            <a:pPr lvl="1"/>
            <a:r>
              <a:rPr lang="es-CR" dirty="0" smtClean="0"/>
              <a:t>El uso de interfaces desacopla el diseño promoviendo el bajo acoplamiento</a:t>
            </a:r>
          </a:p>
          <a:p>
            <a:pPr lvl="1"/>
            <a:r>
              <a:rPr lang="es-CR" dirty="0" smtClean="0"/>
              <a:t>El usa de interfaces facilita la implementación de pruebas de software</a:t>
            </a:r>
          </a:p>
          <a:p>
            <a:pPr lvl="1"/>
            <a:endParaRPr lang="es-CR" dirty="0" smtClean="0"/>
          </a:p>
          <a:p>
            <a:pPr lvl="1"/>
            <a:endParaRPr lang="es-CR" dirty="0" smtClean="0"/>
          </a:p>
        </p:txBody>
      </p:sp>
    </p:spTree>
    <p:extLst>
      <p:ext uri="{BB962C8B-B14F-4D97-AF65-F5344CB8AC3E}">
        <p14:creationId xmlns:p14="http://schemas.microsoft.com/office/powerpoint/2010/main" val="18735708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SOLID</a:t>
            </a:r>
            <a:endParaRPr lang="en-US" dirty="0"/>
          </a:p>
        </p:txBody>
      </p:sp>
      <p:sp>
        <p:nvSpPr>
          <p:cNvPr id="3" name="Marcador de contenido 2"/>
          <p:cNvSpPr>
            <a:spLocks noGrp="1"/>
          </p:cNvSpPr>
          <p:nvPr>
            <p:ph idx="1"/>
          </p:nvPr>
        </p:nvSpPr>
        <p:spPr>
          <a:xfrm>
            <a:off x="680321" y="2336872"/>
            <a:ext cx="10620283" cy="4098433"/>
          </a:xfrm>
        </p:spPr>
        <p:txBody>
          <a:bodyPr>
            <a:normAutofit fontScale="92500" lnSpcReduction="10000"/>
          </a:bodyPr>
          <a:lstStyle/>
          <a:p>
            <a:r>
              <a:rPr lang="es-CR" dirty="0"/>
              <a:t>SOLID es un acrónimo que representa los principios para escribir código modular y fácil de mantener. </a:t>
            </a:r>
            <a:r>
              <a:rPr lang="es-CR" sz="1900" dirty="0">
                <a:hlinkClick r:id="rId2"/>
              </a:rPr>
              <a:t>más </a:t>
            </a:r>
            <a:r>
              <a:rPr lang="es-CR" sz="1900" dirty="0" err="1">
                <a:hlinkClick r:id="rId2"/>
              </a:rPr>
              <a:t>info</a:t>
            </a:r>
            <a:endParaRPr lang="es-CR" dirty="0"/>
          </a:p>
          <a:p>
            <a:r>
              <a:rPr lang="es-CR" b="1" dirty="0"/>
              <a:t>Principio de responsabilidad única</a:t>
            </a:r>
          </a:p>
          <a:p>
            <a:pPr lvl="1"/>
            <a:r>
              <a:rPr lang="es-CR" i="1" dirty="0"/>
              <a:t>Single-</a:t>
            </a:r>
            <a:r>
              <a:rPr lang="es-CR" i="1" dirty="0" err="1"/>
              <a:t>responsibility</a:t>
            </a:r>
            <a:r>
              <a:rPr lang="es-CR" i="1" dirty="0"/>
              <a:t> </a:t>
            </a:r>
            <a:r>
              <a:rPr lang="es-CR" i="1" dirty="0" err="1"/>
              <a:t>principle</a:t>
            </a:r>
            <a:endParaRPr lang="es-CR" i="1" dirty="0"/>
          </a:p>
          <a:p>
            <a:r>
              <a:rPr lang="es-CR" b="1" dirty="0"/>
              <a:t>Principio de Abierto/Cerrado</a:t>
            </a:r>
          </a:p>
          <a:p>
            <a:pPr lvl="1"/>
            <a:r>
              <a:rPr lang="es-CR" i="1" dirty="0"/>
              <a:t>Open/</a:t>
            </a:r>
            <a:r>
              <a:rPr lang="es-CR" i="1" dirty="0" err="1"/>
              <a:t>Closed</a:t>
            </a:r>
            <a:r>
              <a:rPr lang="es-CR" i="1" dirty="0"/>
              <a:t> </a:t>
            </a:r>
            <a:r>
              <a:rPr lang="es-CR" i="1" dirty="0" err="1"/>
              <a:t>principle</a:t>
            </a:r>
            <a:endParaRPr lang="es-CR" i="1" dirty="0"/>
          </a:p>
          <a:p>
            <a:r>
              <a:rPr lang="es-CR" b="1" dirty="0"/>
              <a:t>Principio de sustitución de </a:t>
            </a:r>
            <a:r>
              <a:rPr lang="es-CR" b="1" dirty="0" err="1"/>
              <a:t>Liskov</a:t>
            </a:r>
            <a:endParaRPr lang="es-CR" b="1" dirty="0"/>
          </a:p>
          <a:p>
            <a:pPr lvl="1"/>
            <a:r>
              <a:rPr lang="es-CR" i="1" dirty="0" err="1"/>
              <a:t>Liskov</a:t>
            </a:r>
            <a:r>
              <a:rPr lang="es-CR" i="1" dirty="0"/>
              <a:t> </a:t>
            </a:r>
            <a:r>
              <a:rPr lang="es-CR" i="1" dirty="0" err="1"/>
              <a:t>substitution</a:t>
            </a:r>
            <a:r>
              <a:rPr lang="es-CR" i="1" dirty="0"/>
              <a:t> </a:t>
            </a:r>
            <a:r>
              <a:rPr lang="es-CR" i="1" dirty="0" err="1"/>
              <a:t>principle</a:t>
            </a:r>
            <a:endParaRPr lang="es-CR" i="1" dirty="0"/>
          </a:p>
          <a:p>
            <a:r>
              <a:rPr lang="es-CR" b="1" dirty="0"/>
              <a:t>Principio de segregación de la interfaz </a:t>
            </a:r>
          </a:p>
          <a:p>
            <a:pPr lvl="1"/>
            <a:r>
              <a:rPr lang="es-CR" i="1" dirty="0"/>
              <a:t>Interface </a:t>
            </a:r>
            <a:r>
              <a:rPr lang="es-CR" i="1" dirty="0" err="1"/>
              <a:t>segregation</a:t>
            </a:r>
            <a:r>
              <a:rPr lang="es-CR" i="1" dirty="0"/>
              <a:t> </a:t>
            </a:r>
            <a:r>
              <a:rPr lang="es-CR" i="1" dirty="0" err="1"/>
              <a:t>principle</a:t>
            </a:r>
            <a:endParaRPr lang="es-CR" i="1" dirty="0"/>
          </a:p>
          <a:p>
            <a:r>
              <a:rPr lang="es-CR" b="1" dirty="0"/>
              <a:t>Principio de inversión de dependencias</a:t>
            </a:r>
          </a:p>
          <a:p>
            <a:pPr lvl="1"/>
            <a:r>
              <a:rPr lang="es-CR" i="1" dirty="0" err="1"/>
              <a:t>Dependency</a:t>
            </a:r>
            <a:r>
              <a:rPr lang="es-CR" i="1" dirty="0"/>
              <a:t> inversión </a:t>
            </a:r>
            <a:r>
              <a:rPr lang="es-CR" i="1" dirty="0" err="1"/>
              <a:t>principle</a:t>
            </a:r>
            <a:endParaRPr lang="en-US" i="1" dirty="0"/>
          </a:p>
          <a:p>
            <a:endParaRPr lang="en-US" dirty="0"/>
          </a:p>
        </p:txBody>
      </p:sp>
    </p:spTree>
    <p:extLst>
      <p:ext uri="{BB962C8B-B14F-4D97-AF65-F5344CB8AC3E}">
        <p14:creationId xmlns:p14="http://schemas.microsoft.com/office/powerpoint/2010/main" val="1815956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SOLID</a:t>
            </a:r>
            <a:endParaRPr lang="en-US" dirty="0"/>
          </a:p>
        </p:txBody>
      </p:sp>
      <p:sp>
        <p:nvSpPr>
          <p:cNvPr id="3" name="Marcador de contenido 2"/>
          <p:cNvSpPr>
            <a:spLocks noGrp="1"/>
          </p:cNvSpPr>
          <p:nvPr>
            <p:ph idx="1"/>
          </p:nvPr>
        </p:nvSpPr>
        <p:spPr>
          <a:xfrm>
            <a:off x="680321" y="2336872"/>
            <a:ext cx="10490887" cy="4063927"/>
          </a:xfrm>
        </p:spPr>
        <p:txBody>
          <a:bodyPr>
            <a:normAutofit lnSpcReduction="10000"/>
          </a:bodyPr>
          <a:lstStyle/>
          <a:p>
            <a:r>
              <a:rPr lang="es-CR" b="1" dirty="0"/>
              <a:t>Principio de responsabilidad única</a:t>
            </a:r>
          </a:p>
          <a:p>
            <a:pPr lvl="1"/>
            <a:r>
              <a:rPr lang="es-CR" dirty="0"/>
              <a:t>Una clase debe tener una sola responsabilidad bien definida</a:t>
            </a:r>
          </a:p>
          <a:p>
            <a:r>
              <a:rPr lang="es-CR" b="1" dirty="0"/>
              <a:t>Principio de Abierto/Cerrado</a:t>
            </a:r>
          </a:p>
          <a:p>
            <a:pPr lvl="1"/>
            <a:r>
              <a:rPr lang="es-CR" dirty="0"/>
              <a:t>Las clases deben ser abiertas para la extensión, pero cerradas para modificación</a:t>
            </a:r>
          </a:p>
          <a:p>
            <a:r>
              <a:rPr lang="es-CR" b="1" dirty="0"/>
              <a:t>Principio de sustitución de </a:t>
            </a:r>
            <a:r>
              <a:rPr lang="es-CR" b="1" dirty="0" err="1"/>
              <a:t>Liskov</a:t>
            </a:r>
            <a:endParaRPr lang="es-CR" b="1" dirty="0"/>
          </a:p>
          <a:p>
            <a:pPr lvl="1"/>
            <a:r>
              <a:rPr lang="es-CR" dirty="0"/>
              <a:t>Las subclases y clases base deben ser sustituibles</a:t>
            </a:r>
          </a:p>
          <a:p>
            <a:r>
              <a:rPr lang="es-CR" b="1" dirty="0"/>
              <a:t>Principio de segregación de la interfaz </a:t>
            </a:r>
          </a:p>
          <a:p>
            <a:pPr lvl="1"/>
            <a:r>
              <a:rPr lang="es-CR" dirty="0"/>
              <a:t>Muchas interfaces puntuales son mejor que una genérica</a:t>
            </a:r>
          </a:p>
          <a:p>
            <a:r>
              <a:rPr lang="es-CR" b="1" dirty="0"/>
              <a:t>Principio de inversión de dependencias</a:t>
            </a:r>
          </a:p>
          <a:p>
            <a:pPr lvl="1"/>
            <a:r>
              <a:rPr lang="es-CR" dirty="0"/>
              <a:t>La abstracción no debe depender de los detalles, los detalles deben depender de la abstracción</a:t>
            </a:r>
          </a:p>
          <a:p>
            <a:endParaRPr lang="en-US" dirty="0"/>
          </a:p>
        </p:txBody>
      </p:sp>
    </p:spTree>
    <p:extLst>
      <p:ext uri="{BB962C8B-B14F-4D97-AF65-F5344CB8AC3E}">
        <p14:creationId xmlns:p14="http://schemas.microsoft.com/office/powerpoint/2010/main" val="39064449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p:cNvSpPr>
            <a:spLocks noGrp="1"/>
          </p:cNvSpPr>
          <p:nvPr>
            <p:ph type="title"/>
          </p:nvPr>
        </p:nvSpPr>
        <p:spPr/>
        <p:txBody>
          <a:bodyPr/>
          <a:lstStyle/>
          <a:p>
            <a:r>
              <a:rPr lang="es-CR" dirty="0"/>
              <a:t>Referencias</a:t>
            </a:r>
            <a:endParaRPr lang="en-US" dirty="0"/>
          </a:p>
        </p:txBody>
      </p:sp>
      <p:sp>
        <p:nvSpPr>
          <p:cNvPr id="5" name="Marcador de texto 4"/>
          <p:cNvSpPr>
            <a:spLocks noGrp="1"/>
          </p:cNvSpPr>
          <p:nvPr>
            <p:ph type="body" idx="1"/>
          </p:nvPr>
        </p:nvSpPr>
        <p:spPr>
          <a:xfrm>
            <a:off x="319177" y="4232171"/>
            <a:ext cx="10403457" cy="1704017"/>
          </a:xfrm>
        </p:spPr>
        <p:txBody>
          <a:bodyPr/>
          <a:lstStyle/>
          <a:p>
            <a:r>
              <a:rPr lang="en-US" dirty="0">
                <a:hlinkClick r:id="rId2"/>
              </a:rPr>
              <a:t>https://www.genbetadev.com/paradigmas-de-programacion/solid-cinco-principios-basicos-de-diseno-de-clases</a:t>
            </a:r>
            <a:endParaRPr lang="en-US" dirty="0"/>
          </a:p>
          <a:p>
            <a:r>
              <a:rPr lang="en-US" dirty="0"/>
              <a:t>Object-Oriented Programming in C#, Sander </a:t>
            </a:r>
            <a:r>
              <a:rPr lang="en-US" dirty="0" err="1"/>
              <a:t>Rosse</a:t>
            </a:r>
            <a:endParaRPr lang="en-US" dirty="0"/>
          </a:p>
          <a:p>
            <a:r>
              <a:rPr lang="es-CR" dirty="0">
                <a:hlinkClick r:id="rId3"/>
              </a:rPr>
              <a:t>Código </a:t>
            </a:r>
            <a:r>
              <a:rPr lang="es-CR" dirty="0" err="1">
                <a:hlinkClick r:id="rId3"/>
              </a:rPr>
              <a:t>Mantenible</a:t>
            </a:r>
            <a:endParaRPr lang="en-US" dirty="0"/>
          </a:p>
          <a:p>
            <a:endParaRPr lang="en-US" dirty="0"/>
          </a:p>
        </p:txBody>
      </p:sp>
    </p:spTree>
    <p:extLst>
      <p:ext uri="{BB962C8B-B14F-4D97-AF65-F5344CB8AC3E}">
        <p14:creationId xmlns:p14="http://schemas.microsoft.com/office/powerpoint/2010/main" val="3807331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Terminología</a:t>
            </a:r>
            <a:endParaRPr lang="en-US" dirty="0"/>
          </a:p>
        </p:txBody>
      </p:sp>
      <p:sp>
        <p:nvSpPr>
          <p:cNvPr id="3" name="Marcador de contenido 2"/>
          <p:cNvSpPr>
            <a:spLocks noGrp="1"/>
          </p:cNvSpPr>
          <p:nvPr>
            <p:ph idx="1"/>
          </p:nvPr>
        </p:nvSpPr>
        <p:spPr>
          <a:xfrm>
            <a:off x="680321" y="2336872"/>
            <a:ext cx="10741053" cy="4012169"/>
          </a:xfrm>
        </p:spPr>
        <p:txBody>
          <a:bodyPr>
            <a:normAutofit fontScale="85000" lnSpcReduction="20000"/>
          </a:bodyPr>
          <a:lstStyle/>
          <a:p>
            <a:r>
              <a:rPr lang="es-CR" dirty="0"/>
              <a:t>Acoplamiento</a:t>
            </a:r>
          </a:p>
          <a:p>
            <a:pPr lvl="1"/>
            <a:r>
              <a:rPr lang="es-CR" dirty="0"/>
              <a:t>Es el grado de interdependencia entre componentes de un sistema</a:t>
            </a:r>
          </a:p>
          <a:p>
            <a:pPr lvl="1"/>
            <a:r>
              <a:rPr lang="es-CR" dirty="0"/>
              <a:t>Lo ideal es que haya </a:t>
            </a:r>
            <a:r>
              <a:rPr lang="es-CR" b="1" dirty="0"/>
              <a:t>bajo</a:t>
            </a:r>
            <a:r>
              <a:rPr lang="es-CR" dirty="0"/>
              <a:t> acoplamiento entre clases</a:t>
            </a:r>
          </a:p>
          <a:p>
            <a:pPr lvl="1"/>
            <a:r>
              <a:rPr lang="es-CR" dirty="0"/>
              <a:t>Si el acoplamiento es alto, los cambios en un componente puede afectar a otros</a:t>
            </a:r>
          </a:p>
          <a:p>
            <a:r>
              <a:rPr lang="es-CR" dirty="0" err="1"/>
              <a:t>Cohesividad</a:t>
            </a:r>
            <a:endParaRPr lang="es-CR" dirty="0"/>
          </a:p>
          <a:p>
            <a:pPr lvl="1"/>
            <a:r>
              <a:rPr lang="es-CR" dirty="0"/>
              <a:t>Es el grado en que un componente está bien definido dentro de un sistema</a:t>
            </a:r>
          </a:p>
          <a:p>
            <a:pPr lvl="1"/>
            <a:r>
              <a:rPr lang="es-CR" dirty="0"/>
              <a:t>El componente debe tener una responsabilidad única</a:t>
            </a:r>
          </a:p>
          <a:p>
            <a:pPr lvl="1"/>
            <a:r>
              <a:rPr lang="es-CR" dirty="0"/>
              <a:t>Una clase debe tener los atributos y métodos mínimos necesarios para cumplir su responsabilidad</a:t>
            </a:r>
          </a:p>
          <a:p>
            <a:r>
              <a:rPr lang="es-CR" dirty="0"/>
              <a:t>Ocultamiento</a:t>
            </a:r>
          </a:p>
          <a:p>
            <a:pPr lvl="1"/>
            <a:r>
              <a:rPr lang="es-CR" dirty="0"/>
              <a:t>Consiste en cambiar la visibilidad y accesibilidad de los atributos o métodos de una clase</a:t>
            </a:r>
          </a:p>
          <a:p>
            <a:pPr lvl="1"/>
            <a:r>
              <a:rPr lang="es-CR" dirty="0"/>
              <a:t>Se hace por medio de los modificadores de acceso como </a:t>
            </a:r>
            <a:r>
              <a:rPr lang="es-CR" dirty="0" err="1"/>
              <a:t>Public</a:t>
            </a:r>
            <a:r>
              <a:rPr lang="es-CR" dirty="0"/>
              <a:t>, </a:t>
            </a:r>
            <a:r>
              <a:rPr lang="es-CR" dirty="0" err="1"/>
              <a:t>Private</a:t>
            </a:r>
            <a:r>
              <a:rPr lang="es-CR" dirty="0"/>
              <a:t>, </a:t>
            </a:r>
            <a:r>
              <a:rPr lang="es-CR" dirty="0" err="1"/>
              <a:t>Protected</a:t>
            </a:r>
            <a:r>
              <a:rPr lang="es-CR" dirty="0"/>
              <a:t> o </a:t>
            </a:r>
            <a:r>
              <a:rPr lang="es-CR" dirty="0" err="1"/>
              <a:t>Friend</a:t>
            </a:r>
            <a:endParaRPr lang="es-CR" dirty="0"/>
          </a:p>
          <a:p>
            <a:r>
              <a:rPr lang="es-CR" dirty="0"/>
              <a:t>Encapsulamiento</a:t>
            </a:r>
          </a:p>
          <a:p>
            <a:pPr lvl="1"/>
            <a:r>
              <a:rPr lang="es-CR" dirty="0"/>
              <a:t>Consiste en impedir la modificación directa de los atributos de la clase</a:t>
            </a:r>
          </a:p>
          <a:p>
            <a:pPr lvl="1"/>
            <a:r>
              <a:rPr lang="es-CR" dirty="0"/>
              <a:t>La modificación y acceso solo se pueden hacer a través de métodos o de </a:t>
            </a:r>
            <a:r>
              <a:rPr lang="es-CR" dirty="0" err="1"/>
              <a:t>Gets</a:t>
            </a:r>
            <a:r>
              <a:rPr lang="es-CR" dirty="0"/>
              <a:t> y Sets</a:t>
            </a:r>
            <a:endParaRPr lang="en-US" dirty="0"/>
          </a:p>
        </p:txBody>
      </p:sp>
    </p:spTree>
    <p:extLst>
      <p:ext uri="{BB962C8B-B14F-4D97-AF65-F5344CB8AC3E}">
        <p14:creationId xmlns:p14="http://schemas.microsoft.com/office/powerpoint/2010/main" val="350065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err="1" smtClean="0"/>
              <a:t>Cohesividad</a:t>
            </a:r>
            <a:endParaRPr lang="en-US" dirty="0"/>
          </a:p>
        </p:txBody>
      </p:sp>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65447" y="2336800"/>
            <a:ext cx="3372207" cy="4011613"/>
          </a:xfrm>
        </p:spPr>
      </p:pic>
    </p:spTree>
    <p:extLst>
      <p:ext uri="{BB962C8B-B14F-4D97-AF65-F5344CB8AC3E}">
        <p14:creationId xmlns:p14="http://schemas.microsoft.com/office/powerpoint/2010/main" val="233042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smtClean="0"/>
              <a:t>Acoplamiento</a:t>
            </a:r>
            <a:endParaRPr lang="en-US" dirty="0"/>
          </a:p>
        </p:txBody>
      </p:sp>
      <p:sp>
        <p:nvSpPr>
          <p:cNvPr id="3" name="Marcador de contenido 2"/>
          <p:cNvSpPr>
            <a:spLocks noGrp="1"/>
          </p:cNvSpPr>
          <p:nvPr>
            <p:ph idx="1"/>
          </p:nvPr>
        </p:nvSpPr>
        <p:spPr/>
        <p:txBody>
          <a:bodyPr/>
          <a:lstStyle/>
          <a:p>
            <a:endParaRPr lang="es-CR"/>
          </a:p>
        </p:txBody>
      </p:sp>
      <p:pic>
        <p:nvPicPr>
          <p:cNvPr id="4" name="Imagen 3"/>
          <p:cNvPicPr>
            <a:picLocks noChangeAspect="1"/>
          </p:cNvPicPr>
          <p:nvPr/>
        </p:nvPicPr>
        <p:blipFill>
          <a:blip r:embed="rId2"/>
          <a:stretch>
            <a:fillRect/>
          </a:stretch>
        </p:blipFill>
        <p:spPr>
          <a:xfrm>
            <a:off x="786581" y="2336873"/>
            <a:ext cx="9320980" cy="3454327"/>
          </a:xfrm>
          <a:prstGeom prst="rect">
            <a:avLst/>
          </a:prstGeom>
        </p:spPr>
      </p:pic>
    </p:spTree>
    <p:extLst>
      <p:ext uri="{BB962C8B-B14F-4D97-AF65-F5344CB8AC3E}">
        <p14:creationId xmlns:p14="http://schemas.microsoft.com/office/powerpoint/2010/main" val="250023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680321" y="2336873"/>
            <a:ext cx="10628909" cy="3762002"/>
          </a:xfrm>
        </p:spPr>
        <p:txBody>
          <a:bodyPr>
            <a:normAutofit lnSpcReduction="10000"/>
          </a:bodyPr>
          <a:lstStyle/>
          <a:p>
            <a:r>
              <a:rPr lang="es-CR" dirty="0"/>
              <a:t>Un objeto se declara e inicializa en VB de la siguiente manera:</a:t>
            </a:r>
          </a:p>
          <a:p>
            <a:pPr lvl="1"/>
            <a:r>
              <a:rPr lang="es-CR" dirty="0" err="1"/>
              <a:t>Dim</a:t>
            </a:r>
            <a:r>
              <a:rPr lang="es-CR" dirty="0"/>
              <a:t> p1 as Persona = New Persona()</a:t>
            </a:r>
          </a:p>
          <a:p>
            <a:r>
              <a:rPr lang="es-CR" dirty="0"/>
              <a:t>Lo anterior significa que se esta creando un puntero de tipo Persona que apunta a una ubicación de memoria creada para el objeto Persona</a:t>
            </a:r>
          </a:p>
          <a:p>
            <a:r>
              <a:rPr lang="es-CR" dirty="0"/>
              <a:t>Realmente p1 no es nuestro objeto, es el puntero al objeto creado en memoria</a:t>
            </a:r>
          </a:p>
          <a:p>
            <a:r>
              <a:rPr lang="es-CR" dirty="0"/>
              <a:t>Si p1 se iguala a </a:t>
            </a:r>
            <a:r>
              <a:rPr lang="es-CR" i="1" dirty="0" err="1"/>
              <a:t>Nothing</a:t>
            </a:r>
            <a:r>
              <a:rPr lang="es-CR" dirty="0"/>
              <a:t>, eventualmente el recolector de basura eliminará al objeto en memoria puesto que ya no se puede utilizar</a:t>
            </a:r>
          </a:p>
          <a:p>
            <a:r>
              <a:rPr lang="es-CR" dirty="0"/>
              <a:t>En C++ el manejo de punteros y referencias es explícito, en VB es implícito</a:t>
            </a:r>
          </a:p>
        </p:txBody>
      </p:sp>
      <p:pic>
        <p:nvPicPr>
          <p:cNvPr id="5" name="Imagen 4"/>
          <p:cNvPicPr>
            <a:picLocks noChangeAspect="1"/>
          </p:cNvPicPr>
          <p:nvPr/>
        </p:nvPicPr>
        <p:blipFill>
          <a:blip r:embed="rId2"/>
          <a:stretch>
            <a:fillRect/>
          </a:stretch>
        </p:blipFill>
        <p:spPr>
          <a:xfrm>
            <a:off x="3622135" y="5999847"/>
            <a:ext cx="4745280" cy="568445"/>
          </a:xfrm>
          <a:prstGeom prst="rect">
            <a:avLst/>
          </a:prstGeom>
        </p:spPr>
      </p:pic>
    </p:spTree>
    <p:extLst>
      <p:ext uri="{BB962C8B-B14F-4D97-AF65-F5344CB8AC3E}">
        <p14:creationId xmlns:p14="http://schemas.microsoft.com/office/powerpoint/2010/main" val="1832385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680321" y="2336873"/>
            <a:ext cx="10551271" cy="3599316"/>
          </a:xfrm>
        </p:spPr>
        <p:txBody>
          <a:bodyPr/>
          <a:lstStyle/>
          <a:p>
            <a:r>
              <a:rPr lang="es-CR" dirty="0"/>
              <a:t>Se pueden declarar varios punteros al mismo objeto en memoria</a:t>
            </a:r>
          </a:p>
          <a:p>
            <a:pPr lvl="1"/>
            <a:r>
              <a:rPr lang="es-CR" dirty="0" err="1"/>
              <a:t>Ej</a:t>
            </a:r>
            <a:r>
              <a:rPr lang="es-CR" dirty="0"/>
              <a:t>: </a:t>
            </a:r>
            <a:r>
              <a:rPr lang="es-CR" dirty="0" err="1"/>
              <a:t>Dim</a:t>
            </a:r>
            <a:r>
              <a:rPr lang="es-CR" dirty="0"/>
              <a:t> p2 as Persona = p1</a:t>
            </a:r>
          </a:p>
          <a:p>
            <a:r>
              <a:rPr lang="es-CR" dirty="0"/>
              <a:t>Lo anterior no está creando una copia en memoria de p1, esta creando otro puntero que apunta a la misma ubicación de memoria que p1</a:t>
            </a:r>
          </a:p>
          <a:p>
            <a:r>
              <a:rPr lang="es-CR" dirty="0"/>
              <a:t>Como ambos apuntan al mismo objeto en memoria, lo que cambia p2 se verá reflejado en p1</a:t>
            </a:r>
          </a:p>
          <a:p>
            <a:pPr lvl="1"/>
            <a:r>
              <a:rPr lang="es-CR" dirty="0"/>
              <a:t>Si p2 modifica un atributo, al acceder a dicho atributo desde p1 se verá el valor modificado</a:t>
            </a:r>
            <a:endParaRPr lang="en-US" dirty="0"/>
          </a:p>
          <a:p>
            <a:endParaRPr lang="en-US" dirty="0"/>
          </a:p>
        </p:txBody>
      </p:sp>
      <p:pic>
        <p:nvPicPr>
          <p:cNvPr id="4" name="Imagen 3"/>
          <p:cNvPicPr>
            <a:picLocks noChangeAspect="1"/>
          </p:cNvPicPr>
          <p:nvPr/>
        </p:nvPicPr>
        <p:blipFill>
          <a:blip r:embed="rId2"/>
          <a:stretch>
            <a:fillRect/>
          </a:stretch>
        </p:blipFill>
        <p:spPr>
          <a:xfrm>
            <a:off x="3297098" y="5435539"/>
            <a:ext cx="5317715" cy="628830"/>
          </a:xfrm>
          <a:prstGeom prst="rect">
            <a:avLst/>
          </a:prstGeom>
        </p:spPr>
      </p:pic>
    </p:spTree>
    <p:extLst>
      <p:ext uri="{BB962C8B-B14F-4D97-AF65-F5344CB8AC3E}">
        <p14:creationId xmlns:p14="http://schemas.microsoft.com/office/powerpoint/2010/main" val="249778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Objetos y punteros en VB</a:t>
            </a:r>
            <a:endParaRPr lang="en-US" dirty="0"/>
          </a:p>
        </p:txBody>
      </p:sp>
      <p:sp>
        <p:nvSpPr>
          <p:cNvPr id="3" name="Marcador de contenido 2"/>
          <p:cNvSpPr>
            <a:spLocks noGrp="1"/>
          </p:cNvSpPr>
          <p:nvPr>
            <p:ph idx="1"/>
          </p:nvPr>
        </p:nvSpPr>
        <p:spPr>
          <a:xfrm>
            <a:off x="336430" y="2336872"/>
            <a:ext cx="11524891" cy="4029421"/>
          </a:xfrm>
        </p:spPr>
        <p:txBody>
          <a:bodyPr>
            <a:normAutofit/>
          </a:bodyPr>
          <a:lstStyle/>
          <a:p>
            <a:endParaRPr lang="es-CR" dirty="0"/>
          </a:p>
          <a:p>
            <a:endParaRPr lang="es-CR" dirty="0"/>
          </a:p>
          <a:p>
            <a:endParaRPr lang="es-CR" dirty="0"/>
          </a:p>
          <a:p>
            <a:endParaRPr lang="es-CR" dirty="0"/>
          </a:p>
          <a:p>
            <a:endParaRPr lang="es-CR" dirty="0"/>
          </a:p>
          <a:p>
            <a:endParaRPr lang="es-CR" dirty="0"/>
          </a:p>
          <a:p>
            <a:endParaRPr lang="es-CR" dirty="0"/>
          </a:p>
          <a:p>
            <a:r>
              <a:rPr lang="es-CR" dirty="0"/>
              <a:t>Ej. tomado de: </a:t>
            </a:r>
          </a:p>
          <a:p>
            <a:pPr lvl="1"/>
            <a:r>
              <a:rPr lang="es-CR" dirty="0">
                <a:hlinkClick r:id="rId2"/>
              </a:rPr>
              <a:t>http://www.elguille.info/NET/dotnet/si_usas_punteros_apuntate_esta.aspx</a:t>
            </a:r>
            <a:endParaRPr lang="es-CR" dirty="0"/>
          </a:p>
          <a:p>
            <a:pPr lvl="1"/>
            <a:endParaRPr lang="es-CR" dirty="0"/>
          </a:p>
          <a:p>
            <a:endParaRPr lang="en-US" dirty="0"/>
          </a:p>
        </p:txBody>
      </p:sp>
      <p:pic>
        <p:nvPicPr>
          <p:cNvPr id="4" name="Imagen 3"/>
          <p:cNvPicPr>
            <a:picLocks noChangeAspect="1"/>
          </p:cNvPicPr>
          <p:nvPr/>
        </p:nvPicPr>
        <p:blipFill>
          <a:blip r:embed="rId3"/>
          <a:stretch>
            <a:fillRect/>
          </a:stretch>
        </p:blipFill>
        <p:spPr>
          <a:xfrm>
            <a:off x="1958238" y="2800798"/>
            <a:ext cx="7058025" cy="2619375"/>
          </a:xfrm>
          <a:prstGeom prst="rect">
            <a:avLst/>
          </a:prstGeom>
        </p:spPr>
      </p:pic>
    </p:spTree>
    <p:extLst>
      <p:ext uri="{BB962C8B-B14F-4D97-AF65-F5344CB8AC3E}">
        <p14:creationId xmlns:p14="http://schemas.microsoft.com/office/powerpoint/2010/main" val="3328262413"/>
      </p:ext>
    </p:extLst>
  </p:cSld>
  <p:clrMapOvr>
    <a:masterClrMapping/>
  </p:clrMapOvr>
</p:sld>
</file>

<file path=ppt/theme/theme1.xml><?xml version="1.0" encoding="utf-8"?>
<a:theme xmlns:a="http://schemas.openxmlformats.org/drawingml/2006/main" name="Berlín">
  <a:themeElements>
    <a:clrScheme name="Berlin">
      <a:dk1>
        <a:sysClr val="windowText" lastClr="000000"/>
      </a:dk1>
      <a:lt1>
        <a:sysClr val="window" lastClr="FFFFFF"/>
      </a:lt1>
      <a:dk2>
        <a:srgbClr val="1F8094"/>
      </a:dk2>
      <a:lt2>
        <a:srgbClr val="E7E6E6"/>
      </a:lt2>
      <a:accent1>
        <a:srgbClr val="39CDE7"/>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Berlín</Template>
  <TotalTime>1112</TotalTime>
  <Words>2409</Words>
  <Application>Microsoft Office PowerPoint</Application>
  <PresentationFormat>Panorámica</PresentationFormat>
  <Paragraphs>252</Paragraphs>
  <Slides>39</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39</vt:i4>
      </vt:variant>
    </vt:vector>
  </HeadingPairs>
  <TitlesOfParts>
    <vt:vector size="42" baseType="lpstr">
      <vt:lpstr>Arial</vt:lpstr>
      <vt:lpstr>Trebuchet MS</vt:lpstr>
      <vt:lpstr>Berlín</vt:lpstr>
      <vt:lpstr>Programación Orientada a Objetos en VB</vt:lpstr>
      <vt:lpstr>¿Qué es la POO?</vt:lpstr>
      <vt:lpstr>Terminología</vt:lpstr>
      <vt:lpstr>Terminología</vt:lpstr>
      <vt:lpstr>Cohesividad</vt:lpstr>
      <vt:lpstr>Acoplamiento</vt:lpstr>
      <vt:lpstr>Objetos y punteros en VB</vt:lpstr>
      <vt:lpstr>Objetos y punteros en VB</vt:lpstr>
      <vt:lpstr>Objetos y punteros en VB</vt:lpstr>
      <vt:lpstr>Objetos y punteros en VB</vt:lpstr>
      <vt:lpstr>Objetos y punteros en VB</vt:lpstr>
      <vt:lpstr>Objetos y punteros en VB</vt:lpstr>
      <vt:lpstr>Objetos y punteros en VB</vt:lpstr>
      <vt:lpstr>Declarando una clase</vt:lpstr>
      <vt:lpstr>El Constructor</vt:lpstr>
      <vt:lpstr>Variables y Propiedades</vt:lpstr>
      <vt:lpstr>Variables y Propiedades</vt:lpstr>
      <vt:lpstr>Subs y Funciones</vt:lpstr>
      <vt:lpstr>Sobrecarga</vt:lpstr>
      <vt:lpstr>Sobrecarga</vt:lpstr>
      <vt:lpstr>Herencia</vt:lpstr>
      <vt:lpstr>Herencia</vt:lpstr>
      <vt:lpstr>Herencia</vt:lpstr>
      <vt:lpstr>Herencia: Sobrescritura</vt:lpstr>
      <vt:lpstr>Herencia: Clases Abstractas</vt:lpstr>
      <vt:lpstr>Herencia: Clases Abstractas</vt:lpstr>
      <vt:lpstr>Herencia: Clases Abstractas</vt:lpstr>
      <vt:lpstr>Encapsulamiento</vt:lpstr>
      <vt:lpstr>Encapsulamiento</vt:lpstr>
      <vt:lpstr>Polimorfismo</vt:lpstr>
      <vt:lpstr>Interfaces</vt:lpstr>
      <vt:lpstr>Interfaces</vt:lpstr>
      <vt:lpstr>Interfaces</vt:lpstr>
      <vt:lpstr>Interfaces</vt:lpstr>
      <vt:lpstr>Interfaces</vt:lpstr>
      <vt:lpstr>Interfaces</vt:lpstr>
      <vt:lpstr>SOLID</vt:lpstr>
      <vt:lpstr>SOLID</vt:lpstr>
      <vt:lpstr>Referencias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 en VB</dc:title>
  <dc:creator>Oscar Rivera Salazar</dc:creator>
  <cp:lastModifiedBy>Randald Alfonso Rodriguez Rodriguez</cp:lastModifiedBy>
  <cp:revision>71</cp:revision>
  <dcterms:created xsi:type="dcterms:W3CDTF">2017-10-25T16:14:36Z</dcterms:created>
  <dcterms:modified xsi:type="dcterms:W3CDTF">2018-06-15T17:15:01Z</dcterms:modified>
</cp:coreProperties>
</file>