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306" r:id="rId13"/>
    <p:sldId id="307" r:id="rId14"/>
    <p:sldId id="324" r:id="rId15"/>
    <p:sldId id="308" r:id="rId16"/>
    <p:sldId id="325" r:id="rId17"/>
    <p:sldId id="309" r:id="rId18"/>
    <p:sldId id="310" r:id="rId19"/>
    <p:sldId id="311" r:id="rId20"/>
    <p:sldId id="312" r:id="rId21"/>
    <p:sldId id="326" r:id="rId22"/>
    <p:sldId id="327" r:id="rId23"/>
    <p:sldId id="315" r:id="rId24"/>
    <p:sldId id="316" r:id="rId25"/>
    <p:sldId id="328" r:id="rId26"/>
    <p:sldId id="329" r:id="rId27"/>
    <p:sldId id="330" r:id="rId28"/>
    <p:sldId id="331" r:id="rId29"/>
    <p:sldId id="333" r:id="rId30"/>
    <p:sldId id="334" r:id="rId31"/>
    <p:sldId id="267" r:id="rId32"/>
    <p:sldId id="268" r:id="rId33"/>
    <p:sldId id="269" r:id="rId34"/>
    <p:sldId id="270" r:id="rId35"/>
    <p:sldId id="271" r:id="rId36"/>
    <p:sldId id="272" r:id="rId37"/>
    <p:sldId id="335" r:id="rId38"/>
    <p:sldId id="273" r:id="rId39"/>
    <p:sldId id="336" r:id="rId40"/>
    <p:sldId id="337" r:id="rId41"/>
    <p:sldId id="338" r:id="rId42"/>
    <p:sldId id="339" r:id="rId43"/>
    <p:sldId id="340" r:id="rId44"/>
    <p:sldId id="341" r:id="rId45"/>
    <p:sldId id="342" r:id="rId46"/>
    <p:sldId id="343" r:id="rId47"/>
    <p:sldId id="344" r:id="rId48"/>
    <p:sldId id="345" r:id="rId49"/>
    <p:sldId id="346" r:id="rId50"/>
    <p:sldId id="347" r:id="rId51"/>
    <p:sldId id="276" r:id="rId5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4886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39532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226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6026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930948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8476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02604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82589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81808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4338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28599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80667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80953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9705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27828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6242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9374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185F0-6162-4654-913C-232ACFB7FDC2}" type="datetimeFigureOut">
              <a:rPr lang="es-CR" smtClean="0"/>
              <a:t>27/2/2018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E5561-6C56-4BDF-AEF7-2B76C0481391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714724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Modelado Entidad/Relación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02969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Diagramando Entidades</a:t>
            </a:r>
            <a:endParaRPr lang="es-CR" dirty="0"/>
          </a:p>
        </p:txBody>
      </p:sp>
      <p:sp>
        <p:nvSpPr>
          <p:cNvPr id="39" name="Marcador de contenido 3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dirty="0" smtClean="0"/>
              <a:t>En un diagrama E/R, las entidades se representan como cajas con las esquinas redondeadas</a:t>
            </a:r>
          </a:p>
          <a:p>
            <a:r>
              <a:rPr lang="es-CR" dirty="0" smtClean="0"/>
              <a:t>La caja contiene el nombre de la clase u objeto representado por esa entidad</a:t>
            </a:r>
            <a:endParaRPr lang="es-CR" dirty="0"/>
          </a:p>
        </p:txBody>
      </p:sp>
      <p:sp>
        <p:nvSpPr>
          <p:cNvPr id="40" name="Marcador de contenido 3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20" name="AutoShape 4"/>
          <p:cNvSpPr>
            <a:spLocks noChangeArrowheads="1"/>
          </p:cNvSpPr>
          <p:nvPr/>
        </p:nvSpPr>
        <p:spPr bwMode="auto">
          <a:xfrm>
            <a:off x="7673545" y="3770870"/>
            <a:ext cx="1289221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tx1"/>
                </a:solidFill>
                <a:latin typeface="Arial" charset="0"/>
              </a:rPr>
              <a:t>Estudiante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692346" y="2399270"/>
            <a:ext cx="12192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tx1"/>
                </a:solidFill>
                <a:latin typeface="Arial" charset="0"/>
              </a:rPr>
              <a:t>Profesor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5692346" y="5142470"/>
            <a:ext cx="1219200" cy="609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Curso</a:t>
            </a:r>
            <a:endParaRPr lang="en-GB" altLang="en-US" sz="20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5487830" y="3511577"/>
            <a:ext cx="1617306" cy="1092758"/>
          </a:xfrm>
          <a:prstGeom prst="diamond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Hace</a:t>
            </a:r>
            <a:r>
              <a:rPr lang="en-GB" altLang="en-US" sz="2000" dirty="0" smtClean="0">
                <a:latin typeface="Arial" charset="0"/>
              </a:rPr>
              <a:t> de</a:t>
            </a:r>
          </a:p>
          <a:p>
            <a:pPr algn="ctr">
              <a:defRPr/>
            </a:pPr>
            <a:r>
              <a:rPr lang="en-GB" altLang="en-US" sz="2000" dirty="0" smtClean="0">
                <a:solidFill>
                  <a:schemeClr val="tx1"/>
                </a:solidFill>
                <a:latin typeface="Arial" charset="0"/>
              </a:rPr>
              <a:t>tutor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4" name="AutoShape 8"/>
          <p:cNvSpPr>
            <a:spLocks noChangeArrowheads="1"/>
          </p:cNvSpPr>
          <p:nvPr/>
        </p:nvSpPr>
        <p:spPr bwMode="auto">
          <a:xfrm>
            <a:off x="7708555" y="5094900"/>
            <a:ext cx="1219200" cy="762000"/>
          </a:xfrm>
          <a:prstGeom prst="diamond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tx1"/>
                </a:solidFill>
                <a:latin typeface="Arial" charset="0"/>
              </a:rPr>
              <a:t>Estudia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5" name="AutoShape 9"/>
          <p:cNvCxnSpPr>
            <a:cxnSpLocks noChangeShapeType="1"/>
            <a:stCxn id="21" idx="2"/>
            <a:endCxn id="23" idx="0"/>
          </p:cNvCxnSpPr>
          <p:nvPr/>
        </p:nvCxnSpPr>
        <p:spPr bwMode="auto">
          <a:xfrm flipH="1">
            <a:off x="6296483" y="3008870"/>
            <a:ext cx="5463" cy="502707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6" name="AutoShape 10"/>
          <p:cNvCxnSpPr>
            <a:cxnSpLocks noChangeShapeType="1"/>
            <a:stCxn id="23" idx="3"/>
            <a:endCxn id="20" idx="1"/>
          </p:cNvCxnSpPr>
          <p:nvPr/>
        </p:nvCxnSpPr>
        <p:spPr bwMode="auto">
          <a:xfrm>
            <a:off x="7105136" y="4057956"/>
            <a:ext cx="568409" cy="17714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7" name="AutoShape 11"/>
          <p:cNvCxnSpPr>
            <a:cxnSpLocks noChangeShapeType="1"/>
            <a:stCxn id="20" idx="2"/>
            <a:endCxn id="24" idx="0"/>
          </p:cNvCxnSpPr>
          <p:nvPr/>
        </p:nvCxnSpPr>
        <p:spPr bwMode="auto">
          <a:xfrm flipH="1">
            <a:off x="8318155" y="4380470"/>
            <a:ext cx="1" cy="71443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AutoShape 12"/>
          <p:cNvCxnSpPr>
            <a:cxnSpLocks noChangeShapeType="1"/>
            <a:stCxn id="22" idx="3"/>
            <a:endCxn id="24" idx="1"/>
          </p:cNvCxnSpPr>
          <p:nvPr/>
        </p:nvCxnSpPr>
        <p:spPr bwMode="auto">
          <a:xfrm>
            <a:off x="6911546" y="5447270"/>
            <a:ext cx="797009" cy="2863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9" name="Arc 13"/>
          <p:cNvSpPr>
            <a:spLocks/>
          </p:cNvSpPr>
          <p:nvPr/>
        </p:nvSpPr>
        <p:spPr bwMode="auto">
          <a:xfrm>
            <a:off x="6911546" y="5294870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0" name="Arc 15"/>
          <p:cNvSpPr>
            <a:spLocks/>
          </p:cNvSpPr>
          <p:nvPr/>
        </p:nvSpPr>
        <p:spPr bwMode="auto">
          <a:xfrm rot="5400000">
            <a:off x="8241955" y="4306651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7825946" y="247547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>
                <a:solidFill>
                  <a:schemeClr val="tx1"/>
                </a:solidFill>
                <a:latin typeface="Arial" charset="0"/>
              </a:rPr>
              <a:t>ID</a:t>
            </a: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8359346" y="3008870"/>
            <a:ext cx="1219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Ciclo</a:t>
            </a: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Lectivo</a:t>
            </a:r>
            <a:endParaRPr lang="en-GB" alt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7292546" y="300887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Nombre</a:t>
            </a:r>
            <a:endParaRPr lang="en-GB" alt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34" name="AutoShape 19"/>
          <p:cNvCxnSpPr>
            <a:cxnSpLocks noChangeShapeType="1"/>
            <a:stCxn id="20" idx="0"/>
            <a:endCxn id="32" idx="4"/>
          </p:cNvCxnSpPr>
          <p:nvPr/>
        </p:nvCxnSpPr>
        <p:spPr bwMode="auto">
          <a:xfrm flipV="1">
            <a:off x="8318156" y="3389870"/>
            <a:ext cx="65079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5" name="AutoShape 21"/>
          <p:cNvCxnSpPr>
            <a:cxnSpLocks noChangeShapeType="1"/>
            <a:stCxn id="20" idx="0"/>
            <a:endCxn id="33" idx="4"/>
          </p:cNvCxnSpPr>
          <p:nvPr/>
        </p:nvCxnSpPr>
        <p:spPr bwMode="auto">
          <a:xfrm flipH="1" flipV="1">
            <a:off x="7749746" y="3389870"/>
            <a:ext cx="56841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6" name="AutoShape 19"/>
          <p:cNvCxnSpPr>
            <a:cxnSpLocks noChangeShapeType="1"/>
            <a:stCxn id="20" idx="0"/>
            <a:endCxn id="31" idx="4"/>
          </p:cNvCxnSpPr>
          <p:nvPr/>
        </p:nvCxnSpPr>
        <p:spPr bwMode="auto">
          <a:xfrm flipH="1" flipV="1">
            <a:off x="8283146" y="2856470"/>
            <a:ext cx="3501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" name="Arc 14"/>
          <p:cNvSpPr>
            <a:spLocks/>
          </p:cNvSpPr>
          <p:nvPr/>
        </p:nvSpPr>
        <p:spPr bwMode="auto">
          <a:xfrm flipH="1">
            <a:off x="7505068" y="3925651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98500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Atributos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Los Atributos son hechos, aspectos, propiedades o detalles sobre una Entidad</a:t>
            </a:r>
          </a:p>
          <a:p>
            <a:endParaRPr lang="es-CR" sz="2800" dirty="0" smtClean="0"/>
          </a:p>
          <a:p>
            <a:pPr lvl="1"/>
            <a:r>
              <a:rPr lang="es-CR" sz="2400" dirty="0" smtClean="0"/>
              <a:t>Los estudiantes tienen </a:t>
            </a:r>
            <a:r>
              <a:rPr lang="es-CR" sz="2400" dirty="0" err="1" smtClean="0"/>
              <a:t>Ids</a:t>
            </a:r>
            <a:r>
              <a:rPr lang="es-CR" sz="2400" dirty="0" smtClean="0"/>
              <a:t>, nombres, ciclos lectivos, direcciones, </a:t>
            </a:r>
            <a:r>
              <a:rPr lang="es-CR" sz="2400" dirty="0" err="1" smtClean="0"/>
              <a:t>etc</a:t>
            </a:r>
            <a:endParaRPr lang="es-CR" sz="2400" dirty="0" smtClean="0"/>
          </a:p>
          <a:p>
            <a:pPr lvl="1"/>
            <a:endParaRPr lang="es-CR" sz="2400" dirty="0" smtClean="0"/>
          </a:p>
          <a:p>
            <a:pPr lvl="1"/>
            <a:r>
              <a:rPr lang="es-CR" sz="2400" dirty="0" smtClean="0"/>
              <a:t>Los cursos tienen códigos, títulos, cantidad de créditos, niveles, </a:t>
            </a:r>
            <a:r>
              <a:rPr lang="es-CR" sz="2400" dirty="0" err="1" smtClean="0"/>
              <a:t>etc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1247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Diagramando </a:t>
            </a:r>
            <a:r>
              <a:rPr lang="es-CR" altLang="en-US" dirty="0" smtClean="0"/>
              <a:t>Atributos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En un diagrama E/R, los Atributos se pueden representar como óvalos</a:t>
            </a:r>
          </a:p>
          <a:p>
            <a:pPr>
              <a:defRPr/>
            </a:pPr>
            <a:r>
              <a:rPr lang="es-CR" altLang="en-US" dirty="0" smtClean="0"/>
              <a:t>Cada Atributo está asociado a su Entidad por una línea</a:t>
            </a:r>
          </a:p>
          <a:p>
            <a:pPr>
              <a:defRPr/>
            </a:pPr>
            <a:r>
              <a:rPr lang="es-CR" altLang="en-US" dirty="0" smtClean="0"/>
              <a:t>El nombre del Atributo se escribe dentro del óvalo</a:t>
            </a:r>
            <a:endParaRPr lang="es-CR" altLang="en-US" dirty="0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8382000" y="3276600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Estudiante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6400800" y="2095500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Profesor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6400800" y="4648200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Curso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15367" name="AutoShape 7"/>
          <p:cNvSpPr>
            <a:spLocks noChangeArrowheads="1"/>
          </p:cNvSpPr>
          <p:nvPr/>
        </p:nvSpPr>
        <p:spPr bwMode="auto">
          <a:xfrm>
            <a:off x="6400800" y="3052763"/>
            <a:ext cx="1219200" cy="1057274"/>
          </a:xfrm>
          <a:prstGeom prst="diamond">
            <a:avLst/>
          </a:prstGeom>
          <a:noFill/>
          <a:ln w="635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Hace</a:t>
            </a:r>
            <a:r>
              <a:rPr lang="en-GB" altLang="en-US" sz="2000" dirty="0" smtClean="0">
                <a:solidFill>
                  <a:schemeClr val="folHlink"/>
                </a:solidFill>
                <a:latin typeface="Arial" charset="0"/>
              </a:rPr>
              <a:t> de</a:t>
            </a:r>
          </a:p>
          <a:p>
            <a:pPr algn="ctr">
              <a:defRPr/>
            </a:pPr>
            <a:r>
              <a:rPr lang="en-GB" altLang="en-US" sz="2000" dirty="0" smtClean="0">
                <a:solidFill>
                  <a:schemeClr val="folHlink"/>
                </a:solidFill>
                <a:latin typeface="Arial" charset="0"/>
              </a:rPr>
              <a:t>tutor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15368" name="AutoShape 8"/>
          <p:cNvSpPr>
            <a:spLocks noChangeArrowheads="1"/>
          </p:cNvSpPr>
          <p:nvPr/>
        </p:nvSpPr>
        <p:spPr bwMode="auto">
          <a:xfrm>
            <a:off x="8382000" y="4572000"/>
            <a:ext cx="1219200" cy="762000"/>
          </a:xfrm>
          <a:prstGeom prst="diamond">
            <a:avLst/>
          </a:prstGeom>
          <a:noFill/>
          <a:ln w="6350">
            <a:solidFill>
              <a:schemeClr val="folHlink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Estudia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cxnSp>
        <p:nvCxnSpPr>
          <p:cNvPr id="15369" name="AutoShape 9"/>
          <p:cNvCxnSpPr>
            <a:cxnSpLocks noChangeShapeType="1"/>
            <a:stCxn id="15365" idx="2"/>
            <a:endCxn id="15367" idx="0"/>
          </p:cNvCxnSpPr>
          <p:nvPr/>
        </p:nvCxnSpPr>
        <p:spPr bwMode="auto">
          <a:xfrm>
            <a:off x="7010400" y="2705100"/>
            <a:ext cx="0" cy="347663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70" name="AutoShape 10"/>
          <p:cNvCxnSpPr>
            <a:cxnSpLocks noChangeShapeType="1"/>
            <a:stCxn id="15367" idx="3"/>
            <a:endCxn id="15364" idx="1"/>
          </p:cNvCxnSpPr>
          <p:nvPr/>
        </p:nvCxnSpPr>
        <p:spPr bwMode="auto">
          <a:xfrm>
            <a:off x="7620000" y="3581400"/>
            <a:ext cx="762000" cy="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71" name="AutoShape 11"/>
          <p:cNvCxnSpPr>
            <a:cxnSpLocks noChangeShapeType="1"/>
            <a:stCxn id="15364" idx="2"/>
            <a:endCxn id="15368" idx="0"/>
          </p:cNvCxnSpPr>
          <p:nvPr/>
        </p:nvCxnSpPr>
        <p:spPr bwMode="auto">
          <a:xfrm>
            <a:off x="8991600" y="3886200"/>
            <a:ext cx="0" cy="68580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72" name="AutoShape 12"/>
          <p:cNvCxnSpPr>
            <a:cxnSpLocks noChangeShapeType="1"/>
            <a:stCxn id="15366" idx="3"/>
            <a:endCxn id="15368" idx="1"/>
          </p:cNvCxnSpPr>
          <p:nvPr/>
        </p:nvCxnSpPr>
        <p:spPr bwMode="auto">
          <a:xfrm>
            <a:off x="7620000" y="4953000"/>
            <a:ext cx="762000" cy="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5373" name="Arc 13"/>
          <p:cNvSpPr>
            <a:spLocks/>
          </p:cNvSpPr>
          <p:nvPr/>
        </p:nvSpPr>
        <p:spPr bwMode="auto">
          <a:xfrm>
            <a:off x="7620000" y="4800600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374" name="Arc 14"/>
          <p:cNvSpPr>
            <a:spLocks/>
          </p:cNvSpPr>
          <p:nvPr/>
        </p:nvSpPr>
        <p:spPr bwMode="auto">
          <a:xfrm flipH="1">
            <a:off x="8229600" y="3429000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375" name="Arc 15"/>
          <p:cNvSpPr>
            <a:spLocks/>
          </p:cNvSpPr>
          <p:nvPr/>
        </p:nvSpPr>
        <p:spPr bwMode="auto">
          <a:xfrm rot="5400000">
            <a:off x="8913019" y="3812381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376" name="Oval 16"/>
          <p:cNvSpPr>
            <a:spLocks noChangeArrowheads="1"/>
          </p:cNvSpPr>
          <p:nvPr/>
        </p:nvSpPr>
        <p:spPr bwMode="auto">
          <a:xfrm>
            <a:off x="8534400" y="198120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>
                <a:latin typeface="Arial" charset="0"/>
              </a:rPr>
              <a:t>ID</a:t>
            </a:r>
          </a:p>
        </p:txBody>
      </p:sp>
      <p:sp>
        <p:nvSpPr>
          <p:cNvPr id="15377" name="Oval 17"/>
          <p:cNvSpPr>
            <a:spLocks noChangeArrowheads="1"/>
          </p:cNvSpPr>
          <p:nvPr/>
        </p:nvSpPr>
        <p:spPr bwMode="auto">
          <a:xfrm>
            <a:off x="9067800" y="251460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Ciclo</a:t>
            </a:r>
            <a:r>
              <a:rPr lang="en-GB" altLang="en-US" sz="1600" dirty="0" smtClean="0">
                <a:latin typeface="Arial" charset="0"/>
              </a:rPr>
              <a:t> L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15378" name="Oval 18"/>
          <p:cNvSpPr>
            <a:spLocks noChangeArrowheads="1"/>
          </p:cNvSpPr>
          <p:nvPr/>
        </p:nvSpPr>
        <p:spPr bwMode="auto">
          <a:xfrm>
            <a:off x="8001000" y="2514600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Nombre</a:t>
            </a:r>
            <a:endParaRPr lang="en-GB" altLang="en-US" sz="1600" dirty="0">
              <a:latin typeface="Arial" charset="0"/>
            </a:endParaRPr>
          </a:p>
        </p:txBody>
      </p:sp>
      <p:cxnSp>
        <p:nvCxnSpPr>
          <p:cNvPr id="15379" name="AutoShape 19"/>
          <p:cNvCxnSpPr>
            <a:cxnSpLocks noChangeShapeType="1"/>
            <a:stCxn id="15364" idx="0"/>
            <a:endCxn id="15377" idx="4"/>
          </p:cNvCxnSpPr>
          <p:nvPr/>
        </p:nvCxnSpPr>
        <p:spPr bwMode="auto">
          <a:xfrm flipV="1">
            <a:off x="8991600" y="2905126"/>
            <a:ext cx="5334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80" name="AutoShape 20"/>
          <p:cNvCxnSpPr>
            <a:cxnSpLocks noChangeShapeType="1"/>
            <a:stCxn id="15364" idx="0"/>
            <a:endCxn id="15376" idx="4"/>
          </p:cNvCxnSpPr>
          <p:nvPr/>
        </p:nvCxnSpPr>
        <p:spPr bwMode="auto">
          <a:xfrm flipV="1">
            <a:off x="8991600" y="2371726"/>
            <a:ext cx="0" cy="9048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381" name="AutoShape 21"/>
          <p:cNvCxnSpPr>
            <a:cxnSpLocks noChangeShapeType="1"/>
            <a:stCxn id="15364" idx="0"/>
            <a:endCxn id="15378" idx="4"/>
          </p:cNvCxnSpPr>
          <p:nvPr/>
        </p:nvCxnSpPr>
        <p:spPr bwMode="auto">
          <a:xfrm flipH="1" flipV="1">
            <a:off x="8458200" y="2905126"/>
            <a:ext cx="533400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2750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err="1" smtClean="0"/>
              <a:t>Relaciones</a:t>
            </a:r>
            <a:endParaRPr lang="en-GB" altLang="en-US" dirty="0" smtClean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CR" altLang="en-US" sz="2800" dirty="0" smtClean="0"/>
              <a:t>Las Relaciones son una asociación entre dos o más Entidades</a:t>
            </a:r>
          </a:p>
          <a:p>
            <a:pPr>
              <a:defRPr/>
            </a:pPr>
            <a:endParaRPr lang="es-CR" altLang="en-US" sz="2800" dirty="0" smtClean="0"/>
          </a:p>
          <a:p>
            <a:pPr lvl="1">
              <a:defRPr/>
            </a:pPr>
            <a:r>
              <a:rPr lang="es-CR" altLang="en-US" sz="2400" dirty="0" smtClean="0"/>
              <a:t>Cada Estudiante lleva varios Cursos</a:t>
            </a:r>
          </a:p>
          <a:p>
            <a:pPr lvl="1">
              <a:defRPr/>
            </a:pPr>
            <a:endParaRPr lang="es-CR" altLang="en-US" sz="2400" dirty="0" smtClean="0"/>
          </a:p>
          <a:p>
            <a:pPr lvl="1">
              <a:defRPr/>
            </a:pPr>
            <a:r>
              <a:rPr lang="es-CR" altLang="en-US" sz="2400" dirty="0" smtClean="0"/>
              <a:t>Cada Curso es enseñado por un Profesor</a:t>
            </a:r>
          </a:p>
          <a:p>
            <a:pPr lvl="1">
              <a:defRPr/>
            </a:pPr>
            <a:endParaRPr lang="es-CR" altLang="en-US" sz="2400" dirty="0" smtClean="0"/>
          </a:p>
          <a:p>
            <a:pPr lvl="1">
              <a:defRPr/>
            </a:pPr>
            <a:r>
              <a:rPr lang="es-CR" altLang="en-US" sz="2400" dirty="0" smtClean="0"/>
              <a:t>Cada Empleado trabaja para un solo Departamento</a:t>
            </a:r>
            <a:endParaRPr lang="en-GB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9734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Relaciones</a:t>
            </a:r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Las relaciones tienen</a:t>
            </a:r>
          </a:p>
          <a:p>
            <a:pPr lvl="1"/>
            <a:r>
              <a:rPr lang="es-CR" sz="2400" dirty="0" smtClean="0"/>
              <a:t>Un nombre</a:t>
            </a:r>
          </a:p>
          <a:p>
            <a:pPr lvl="1"/>
            <a:r>
              <a:rPr lang="es-CR" sz="2400" dirty="0" smtClean="0"/>
              <a:t>Un conjunto de Entidades que participan en ellas</a:t>
            </a:r>
          </a:p>
          <a:p>
            <a:pPr lvl="1"/>
            <a:r>
              <a:rPr lang="es-CR" sz="2400" dirty="0" smtClean="0"/>
              <a:t>Un grado - el número de Entidades que participan (la mayoría son de grado 2)</a:t>
            </a:r>
          </a:p>
          <a:p>
            <a:pPr lvl="1"/>
            <a:r>
              <a:rPr lang="es-CR" sz="2400" dirty="0" smtClean="0"/>
              <a:t>Una razón de </a:t>
            </a:r>
            <a:r>
              <a:rPr lang="es-CR" sz="2400" dirty="0" err="1" smtClean="0"/>
              <a:t>cardinalidad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608975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Cardinalidad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CR" altLang="en-US" sz="2800" dirty="0" smtClean="0"/>
              <a:t>Cada Entidad en una Relación puede participar en cero, una o más instancias de la relación</a:t>
            </a:r>
          </a:p>
          <a:p>
            <a:pPr>
              <a:defRPr/>
            </a:pPr>
            <a:endParaRPr lang="es-CR" altLang="en-US" sz="2800" dirty="0" smtClean="0"/>
          </a:p>
          <a:p>
            <a:pPr>
              <a:defRPr/>
            </a:pPr>
            <a:r>
              <a:rPr lang="es-CR" altLang="en-US" sz="2800" dirty="0" smtClean="0"/>
              <a:t>Esto nos lleva a 3 tipos de relación…</a:t>
            </a:r>
            <a:endParaRPr lang="es-C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8756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Cardinalidad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s-CR" altLang="en-US" dirty="0" smtClean="0"/>
              <a:t>Uno a uno (1:1)</a:t>
            </a:r>
          </a:p>
          <a:p>
            <a:pPr lvl="1">
              <a:lnSpc>
                <a:spcPct val="90000"/>
              </a:lnSpc>
              <a:defRPr/>
            </a:pPr>
            <a:r>
              <a:rPr lang="es-CR" altLang="en-US" sz="1800" dirty="0" smtClean="0"/>
              <a:t>Cada Profesor tiene una única Oficina</a:t>
            </a:r>
            <a:endParaRPr lang="es-CR" altLang="en-US" dirty="0" smtClean="0"/>
          </a:p>
          <a:p>
            <a:pPr>
              <a:lnSpc>
                <a:spcPct val="90000"/>
              </a:lnSpc>
              <a:defRPr/>
            </a:pPr>
            <a:r>
              <a:rPr lang="es-CR" altLang="en-US" dirty="0" smtClean="0"/>
              <a:t>Uno a muchos (1:M)</a:t>
            </a:r>
          </a:p>
          <a:p>
            <a:pPr lvl="1">
              <a:lnSpc>
                <a:spcPct val="90000"/>
              </a:lnSpc>
              <a:defRPr/>
            </a:pPr>
            <a:r>
              <a:rPr lang="es-CR" altLang="en-US" sz="1800" dirty="0" smtClean="0"/>
              <a:t>Un Profesor puede dar tutoría a muchos Estudiantes, pero cada Estudiante tiene un solo tutor</a:t>
            </a:r>
          </a:p>
          <a:p>
            <a:pPr>
              <a:lnSpc>
                <a:spcPct val="90000"/>
              </a:lnSpc>
              <a:defRPr/>
            </a:pPr>
            <a:r>
              <a:rPr lang="es-CR" altLang="en-US" dirty="0" smtClean="0"/>
              <a:t>Muchos a muchos (M:M)</a:t>
            </a:r>
          </a:p>
          <a:p>
            <a:pPr lvl="1">
              <a:lnSpc>
                <a:spcPct val="90000"/>
              </a:lnSpc>
              <a:defRPr/>
            </a:pPr>
            <a:r>
              <a:rPr lang="es-CR" altLang="en-US" sz="1800" dirty="0" smtClean="0"/>
              <a:t>Cada Estudiante lleva varios Cursos y cada Curso es llevado por varios Estudiantes</a:t>
            </a:r>
            <a:endParaRPr lang="es-CR" altLang="en-US" dirty="0"/>
          </a:p>
        </p:txBody>
      </p:sp>
    </p:spTree>
    <p:extLst>
      <p:ext uri="{BB962C8B-B14F-4D97-AF65-F5344CB8AC3E}">
        <p14:creationId xmlns:p14="http://schemas.microsoft.com/office/powerpoint/2010/main" val="57017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Diagramando Relaciones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Las Relaciones son enlaces entre dos Entidades</a:t>
            </a:r>
          </a:p>
          <a:p>
            <a:pPr>
              <a:defRPr/>
            </a:pPr>
            <a:r>
              <a:rPr lang="es-CR" altLang="en-US" dirty="0" smtClean="0"/>
              <a:t>El nombre se indica en una caja en forma de diamante</a:t>
            </a:r>
          </a:p>
          <a:p>
            <a:pPr>
              <a:defRPr/>
            </a:pPr>
            <a:r>
              <a:rPr lang="es-CR" altLang="en-US" dirty="0" smtClean="0"/>
              <a:t>Los extremos del enlace muestran la </a:t>
            </a:r>
            <a:r>
              <a:rPr lang="es-CR" altLang="en-US" dirty="0" err="1" smtClean="0"/>
              <a:t>cardinalidad</a:t>
            </a:r>
            <a:endParaRPr lang="es-CR" altLang="en-US" dirty="0"/>
          </a:p>
        </p:txBody>
      </p:sp>
      <p:sp>
        <p:nvSpPr>
          <p:cNvPr id="18436" name="AutoShape 4"/>
          <p:cNvSpPr>
            <a:spLocks noChangeArrowheads="1"/>
          </p:cNvSpPr>
          <p:nvPr/>
        </p:nvSpPr>
        <p:spPr bwMode="auto">
          <a:xfrm>
            <a:off x="8382000" y="3276600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Estudiante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18437" name="AutoShape 5"/>
          <p:cNvSpPr>
            <a:spLocks noChangeArrowheads="1"/>
          </p:cNvSpPr>
          <p:nvPr/>
        </p:nvSpPr>
        <p:spPr bwMode="auto">
          <a:xfrm>
            <a:off x="6400800" y="2078650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Profesor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18438" name="AutoShape 6"/>
          <p:cNvSpPr>
            <a:spLocks noChangeArrowheads="1"/>
          </p:cNvSpPr>
          <p:nvPr/>
        </p:nvSpPr>
        <p:spPr bwMode="auto">
          <a:xfrm>
            <a:off x="6400800" y="4648200"/>
            <a:ext cx="1219200" cy="609600"/>
          </a:xfrm>
          <a:prstGeom prst="roundRect">
            <a:avLst>
              <a:gd name="adj" fmla="val 16667"/>
            </a:avLst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Curso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18439" name="AutoShape 7"/>
          <p:cNvSpPr>
            <a:spLocks noChangeArrowheads="1"/>
          </p:cNvSpPr>
          <p:nvPr/>
        </p:nvSpPr>
        <p:spPr bwMode="auto">
          <a:xfrm>
            <a:off x="6337986" y="2982715"/>
            <a:ext cx="1344827" cy="1173892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Hace</a:t>
            </a:r>
            <a:r>
              <a:rPr lang="en-GB" altLang="en-US" sz="2000" dirty="0" smtClean="0">
                <a:latin typeface="Arial" charset="0"/>
              </a:rPr>
              <a:t> de </a:t>
            </a:r>
          </a:p>
          <a:p>
            <a:pPr algn="ctr">
              <a:defRPr/>
            </a:pPr>
            <a:r>
              <a:rPr lang="en-GB" altLang="en-US" sz="2000" dirty="0" smtClean="0">
                <a:latin typeface="Arial" charset="0"/>
              </a:rPr>
              <a:t>tutor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18440" name="AutoShape 8"/>
          <p:cNvSpPr>
            <a:spLocks noChangeArrowheads="1"/>
          </p:cNvSpPr>
          <p:nvPr/>
        </p:nvSpPr>
        <p:spPr bwMode="auto">
          <a:xfrm>
            <a:off x="8382000" y="4572000"/>
            <a:ext cx="1219200" cy="7620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Estudia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18441" name="AutoShape 9"/>
          <p:cNvCxnSpPr>
            <a:cxnSpLocks noChangeShapeType="1"/>
            <a:stCxn id="18437" idx="2"/>
            <a:endCxn id="18439" idx="0"/>
          </p:cNvCxnSpPr>
          <p:nvPr/>
        </p:nvCxnSpPr>
        <p:spPr bwMode="auto">
          <a:xfrm>
            <a:off x="7010400" y="2688250"/>
            <a:ext cx="0" cy="2944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42" name="AutoShape 10"/>
          <p:cNvCxnSpPr>
            <a:cxnSpLocks noChangeShapeType="1"/>
            <a:stCxn id="18439" idx="3"/>
            <a:endCxn id="18436" idx="1"/>
          </p:cNvCxnSpPr>
          <p:nvPr/>
        </p:nvCxnSpPr>
        <p:spPr bwMode="auto">
          <a:xfrm>
            <a:off x="7682813" y="3569661"/>
            <a:ext cx="699187" cy="11739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43" name="AutoShape 11"/>
          <p:cNvCxnSpPr>
            <a:cxnSpLocks noChangeShapeType="1"/>
            <a:stCxn id="18436" idx="2"/>
            <a:endCxn id="18440" idx="0"/>
          </p:cNvCxnSpPr>
          <p:nvPr/>
        </p:nvCxnSpPr>
        <p:spPr bwMode="auto">
          <a:xfrm>
            <a:off x="8991600" y="3886201"/>
            <a:ext cx="0" cy="6762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44" name="AutoShape 12"/>
          <p:cNvCxnSpPr>
            <a:cxnSpLocks noChangeShapeType="1"/>
            <a:stCxn id="18438" idx="3"/>
            <a:endCxn id="18440" idx="1"/>
          </p:cNvCxnSpPr>
          <p:nvPr/>
        </p:nvCxnSpPr>
        <p:spPr bwMode="auto">
          <a:xfrm>
            <a:off x="7620001" y="4953000"/>
            <a:ext cx="7524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45" name="Arc 13"/>
          <p:cNvSpPr>
            <a:spLocks/>
          </p:cNvSpPr>
          <p:nvPr/>
        </p:nvSpPr>
        <p:spPr bwMode="auto">
          <a:xfrm>
            <a:off x="7620000" y="4800600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8446" name="Arc 14"/>
          <p:cNvSpPr>
            <a:spLocks/>
          </p:cNvSpPr>
          <p:nvPr/>
        </p:nvSpPr>
        <p:spPr bwMode="auto">
          <a:xfrm flipH="1">
            <a:off x="8229600" y="3429000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8447" name="Arc 15"/>
          <p:cNvSpPr>
            <a:spLocks/>
          </p:cNvSpPr>
          <p:nvPr/>
        </p:nvSpPr>
        <p:spPr bwMode="auto">
          <a:xfrm rot="5400000">
            <a:off x="8913019" y="3812381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8448" name="Oval 16"/>
          <p:cNvSpPr>
            <a:spLocks noChangeArrowheads="1"/>
          </p:cNvSpPr>
          <p:nvPr/>
        </p:nvSpPr>
        <p:spPr bwMode="auto">
          <a:xfrm>
            <a:off x="8534400" y="1981200"/>
            <a:ext cx="914400" cy="381000"/>
          </a:xfrm>
          <a:prstGeom prst="ellipse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>
                <a:solidFill>
                  <a:schemeClr val="folHlink"/>
                </a:solidFill>
                <a:latin typeface="Arial" charset="0"/>
              </a:rPr>
              <a:t>ID</a:t>
            </a:r>
          </a:p>
        </p:txBody>
      </p:sp>
      <p:sp>
        <p:nvSpPr>
          <p:cNvPr id="18449" name="Oval 17"/>
          <p:cNvSpPr>
            <a:spLocks noChangeArrowheads="1"/>
          </p:cNvSpPr>
          <p:nvPr/>
        </p:nvSpPr>
        <p:spPr bwMode="auto">
          <a:xfrm>
            <a:off x="9067800" y="2514600"/>
            <a:ext cx="914400" cy="381000"/>
          </a:xfrm>
          <a:prstGeom prst="ellipse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folHlink"/>
                </a:solidFill>
                <a:latin typeface="Arial" charset="0"/>
              </a:rPr>
              <a:t>Ciclo</a:t>
            </a:r>
            <a:r>
              <a:rPr lang="en-GB" altLang="en-US" sz="1600" dirty="0" smtClean="0">
                <a:solidFill>
                  <a:schemeClr val="folHlink"/>
                </a:solidFill>
                <a:latin typeface="Arial" charset="0"/>
              </a:rPr>
              <a:t> L</a:t>
            </a:r>
            <a:endParaRPr lang="en-GB" altLang="en-US" sz="16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18450" name="Oval 18"/>
          <p:cNvSpPr>
            <a:spLocks noChangeArrowheads="1"/>
          </p:cNvSpPr>
          <p:nvPr/>
        </p:nvSpPr>
        <p:spPr bwMode="auto">
          <a:xfrm>
            <a:off x="8001000" y="2514600"/>
            <a:ext cx="914400" cy="381000"/>
          </a:xfrm>
          <a:prstGeom prst="ellipse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folHlink"/>
                </a:solidFill>
                <a:latin typeface="Arial" charset="0"/>
              </a:rPr>
              <a:t>Nombre</a:t>
            </a:r>
            <a:endParaRPr lang="en-GB" altLang="en-US" sz="1600" dirty="0">
              <a:solidFill>
                <a:schemeClr val="folHlink"/>
              </a:solidFill>
              <a:latin typeface="Arial" charset="0"/>
            </a:endParaRPr>
          </a:p>
        </p:txBody>
      </p:sp>
      <p:cxnSp>
        <p:nvCxnSpPr>
          <p:cNvPr id="18451" name="AutoShape 19"/>
          <p:cNvCxnSpPr>
            <a:cxnSpLocks noChangeShapeType="1"/>
            <a:stCxn id="18436" idx="0"/>
            <a:endCxn id="18449" idx="4"/>
          </p:cNvCxnSpPr>
          <p:nvPr/>
        </p:nvCxnSpPr>
        <p:spPr bwMode="auto">
          <a:xfrm flipV="1">
            <a:off x="8991600" y="2895600"/>
            <a:ext cx="533400" cy="38100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52" name="AutoShape 20"/>
          <p:cNvCxnSpPr>
            <a:cxnSpLocks noChangeShapeType="1"/>
            <a:stCxn id="18436" idx="0"/>
            <a:endCxn id="18448" idx="4"/>
          </p:cNvCxnSpPr>
          <p:nvPr/>
        </p:nvCxnSpPr>
        <p:spPr bwMode="auto">
          <a:xfrm flipV="1">
            <a:off x="8991600" y="2362200"/>
            <a:ext cx="0" cy="91440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453" name="AutoShape 21"/>
          <p:cNvCxnSpPr>
            <a:cxnSpLocks noChangeShapeType="1"/>
            <a:stCxn id="18436" idx="0"/>
            <a:endCxn id="18450" idx="4"/>
          </p:cNvCxnSpPr>
          <p:nvPr/>
        </p:nvCxnSpPr>
        <p:spPr bwMode="auto">
          <a:xfrm flipH="1" flipV="1">
            <a:off x="8458200" y="2895600"/>
            <a:ext cx="533400" cy="381000"/>
          </a:xfrm>
          <a:prstGeom prst="straightConnector1">
            <a:avLst/>
          </a:prstGeom>
          <a:noFill/>
          <a:ln w="6350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2895600" y="56388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>
              <a:latin typeface="Times New Roman" charset="0"/>
            </a:endParaRPr>
          </a:p>
        </p:txBody>
      </p:sp>
      <p:sp>
        <p:nvSpPr>
          <p:cNvPr id="18455" name="AutoShape 23"/>
          <p:cNvSpPr>
            <a:spLocks noChangeArrowheads="1"/>
          </p:cNvSpPr>
          <p:nvPr/>
        </p:nvSpPr>
        <p:spPr bwMode="auto">
          <a:xfrm>
            <a:off x="3581400" y="5257800"/>
            <a:ext cx="762000" cy="7620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>
              <a:latin typeface="Times New Roman" charset="0"/>
            </a:endParaRPr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4343400" y="5638800"/>
            <a:ext cx="685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>
              <a:latin typeface="Times New Roman" charset="0"/>
            </a:endParaRPr>
          </a:p>
        </p:txBody>
      </p:sp>
      <p:sp>
        <p:nvSpPr>
          <p:cNvPr id="18457" name="Arc 25"/>
          <p:cNvSpPr>
            <a:spLocks/>
          </p:cNvSpPr>
          <p:nvPr/>
        </p:nvSpPr>
        <p:spPr bwMode="auto">
          <a:xfrm flipH="1">
            <a:off x="4876800" y="5486400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5029201" y="5410201"/>
            <a:ext cx="108234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en-US" sz="2000" dirty="0" err="1" smtClean="0">
                <a:latin typeface="Arial" charset="0"/>
              </a:rPr>
              <a:t>Muchos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2217427" y="5410201"/>
            <a:ext cx="65594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GB" altLang="en-US" sz="2000" dirty="0" smtClean="0">
                <a:latin typeface="Arial" charset="0"/>
              </a:rPr>
              <a:t>Uno</a:t>
            </a:r>
            <a:endParaRPr lang="en-GB" alt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err="1" smtClean="0"/>
              <a:t>Eliminando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Relaciones</a:t>
            </a:r>
            <a:r>
              <a:rPr lang="en-GB" altLang="en-US" dirty="0" smtClean="0"/>
              <a:t> M:M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Las </a:t>
            </a:r>
            <a:r>
              <a:rPr lang="en-GB" altLang="en-US" dirty="0" err="1" smtClean="0"/>
              <a:t>Relaciones</a:t>
            </a:r>
            <a:r>
              <a:rPr lang="en-GB" altLang="en-US" dirty="0" smtClean="0"/>
              <a:t> M:M son </a:t>
            </a:r>
            <a:r>
              <a:rPr lang="en-GB" altLang="en-US" dirty="0" err="1" smtClean="0"/>
              <a:t>difíciles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representar</a:t>
            </a:r>
            <a:endParaRPr lang="en-GB" altLang="en-US" dirty="0"/>
          </a:p>
          <a:p>
            <a:pPr>
              <a:defRPr/>
            </a:pPr>
            <a:r>
              <a:rPr lang="en-GB" altLang="en-US" dirty="0" err="1" smtClean="0"/>
              <a:t>Podemos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dividir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una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relación</a:t>
            </a:r>
            <a:r>
              <a:rPr lang="en-GB" altLang="en-US" dirty="0" smtClean="0"/>
              <a:t> M:M </a:t>
            </a:r>
            <a:r>
              <a:rPr lang="en-GB" altLang="en-US" dirty="0" err="1" smtClean="0"/>
              <a:t>en</a:t>
            </a:r>
            <a:r>
              <a:rPr lang="en-GB" altLang="en-US" dirty="0" smtClean="0"/>
              <a:t> dos </a:t>
            </a:r>
            <a:r>
              <a:rPr lang="en-GB" altLang="en-US" dirty="0" err="1" smtClean="0"/>
              <a:t>relaciones</a:t>
            </a:r>
            <a:r>
              <a:rPr lang="en-GB" altLang="en-US" dirty="0" smtClean="0"/>
              <a:t> </a:t>
            </a:r>
            <a:r>
              <a:rPr lang="en-GB" altLang="en-US" dirty="0"/>
              <a:t>1</a:t>
            </a:r>
            <a:r>
              <a:rPr lang="en-GB" altLang="en-US" dirty="0" smtClean="0"/>
              <a:t>:M</a:t>
            </a:r>
            <a:endParaRPr lang="en-GB" altLang="en-US" dirty="0"/>
          </a:p>
          <a:p>
            <a:pPr>
              <a:defRPr/>
            </a:pPr>
            <a:r>
              <a:rPr lang="en-GB" altLang="en-US" dirty="0" smtClean="0"/>
              <a:t>Una </a:t>
            </a:r>
            <a:r>
              <a:rPr lang="en-GB" altLang="en-US" dirty="0" err="1" smtClean="0"/>
              <a:t>Entidad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representa</a:t>
            </a:r>
            <a:r>
              <a:rPr lang="en-GB" altLang="en-US" dirty="0" smtClean="0"/>
              <a:t> la </a:t>
            </a:r>
            <a:r>
              <a:rPr lang="en-GB" altLang="en-US" dirty="0" err="1" smtClean="0"/>
              <a:t>Relación</a:t>
            </a:r>
            <a:r>
              <a:rPr lang="en-GB" altLang="en-US" dirty="0" smtClean="0"/>
              <a:t> M:M</a:t>
            </a:r>
            <a:endParaRPr lang="en-GB" altLang="en-US" dirty="0"/>
          </a:p>
        </p:txBody>
      </p:sp>
      <p:grpSp>
        <p:nvGrpSpPr>
          <p:cNvPr id="17412" name="Group 4"/>
          <p:cNvGrpSpPr>
            <a:grpSpLocks/>
          </p:cNvGrpSpPr>
          <p:nvPr/>
        </p:nvGrpSpPr>
        <p:grpSpPr bwMode="auto">
          <a:xfrm>
            <a:off x="6253166" y="2667000"/>
            <a:ext cx="1276351" cy="2667000"/>
            <a:chOff x="2931" y="1584"/>
            <a:chExt cx="804" cy="1680"/>
          </a:xfrm>
        </p:grpSpPr>
        <p:sp>
          <p:nvSpPr>
            <p:cNvPr id="19461" name="AutoShape 5"/>
            <p:cNvSpPr>
              <a:spLocks noChangeArrowheads="1"/>
            </p:cNvSpPr>
            <p:nvPr/>
          </p:nvSpPr>
          <p:spPr bwMode="auto">
            <a:xfrm>
              <a:off x="2931" y="1584"/>
              <a:ext cx="804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 dirty="0" err="1" smtClean="0">
                  <a:latin typeface="Arial" charset="0"/>
                </a:rPr>
                <a:t>Estudiante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19462" name="AutoShape 6"/>
            <p:cNvSpPr>
              <a:spLocks noChangeArrowheads="1"/>
            </p:cNvSpPr>
            <p:nvPr/>
          </p:nvSpPr>
          <p:spPr bwMode="auto">
            <a:xfrm>
              <a:off x="2976" y="2928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 dirty="0" err="1" smtClean="0">
                  <a:latin typeface="Arial" charset="0"/>
                </a:rPr>
                <a:t>Curso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19463" name="AutoShape 7"/>
            <p:cNvSpPr>
              <a:spLocks noChangeArrowheads="1"/>
            </p:cNvSpPr>
            <p:nvPr/>
          </p:nvSpPr>
          <p:spPr bwMode="auto">
            <a:xfrm>
              <a:off x="3024" y="2256"/>
              <a:ext cx="624" cy="33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 dirty="0" err="1" smtClean="0">
                  <a:latin typeface="Arial" charset="0"/>
                </a:rPr>
                <a:t>Estudia</a:t>
              </a:r>
              <a:endParaRPr lang="en-GB" altLang="en-US" sz="2000" dirty="0">
                <a:latin typeface="Arial" charset="0"/>
              </a:endParaRPr>
            </a:p>
          </p:txBody>
        </p:sp>
        <p:cxnSp>
          <p:nvCxnSpPr>
            <p:cNvPr id="19464" name="AutoShape 8"/>
            <p:cNvCxnSpPr>
              <a:cxnSpLocks noChangeShapeType="1"/>
              <a:stCxn id="19463" idx="2"/>
              <a:endCxn id="19462" idx="0"/>
            </p:cNvCxnSpPr>
            <p:nvPr/>
          </p:nvCxnSpPr>
          <p:spPr bwMode="auto">
            <a:xfrm>
              <a:off x="3336" y="2592"/>
              <a:ext cx="0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65" name="AutoShape 9"/>
            <p:cNvCxnSpPr>
              <a:cxnSpLocks noChangeShapeType="1"/>
              <a:stCxn id="19461" idx="2"/>
              <a:endCxn id="19463" idx="0"/>
            </p:cNvCxnSpPr>
            <p:nvPr/>
          </p:nvCxnSpPr>
          <p:spPr bwMode="auto">
            <a:xfrm>
              <a:off x="3333" y="1920"/>
              <a:ext cx="3" cy="33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66" name="Arc 10"/>
            <p:cNvSpPr>
              <a:spLocks/>
            </p:cNvSpPr>
            <p:nvPr/>
          </p:nvSpPr>
          <p:spPr bwMode="auto">
            <a:xfrm rot="5400000">
              <a:off x="3288" y="1896"/>
              <a:ext cx="96" cy="144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44 h 43200"/>
                <a:gd name="T4" fmla="*/ 0 w 21600"/>
                <a:gd name="T5" fmla="*/ 7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9467" name="Arc 11"/>
            <p:cNvSpPr>
              <a:spLocks/>
            </p:cNvSpPr>
            <p:nvPr/>
          </p:nvSpPr>
          <p:spPr bwMode="auto">
            <a:xfrm rot="16200000" flipV="1">
              <a:off x="3288" y="2808"/>
              <a:ext cx="96" cy="144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44 h 43200"/>
                <a:gd name="T4" fmla="*/ 0 w 21600"/>
                <a:gd name="T5" fmla="*/ 7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grpSp>
        <p:nvGrpSpPr>
          <p:cNvPr id="17413" name="Group 12"/>
          <p:cNvGrpSpPr>
            <a:grpSpLocks/>
          </p:cNvGrpSpPr>
          <p:nvPr/>
        </p:nvGrpSpPr>
        <p:grpSpPr bwMode="auto">
          <a:xfrm>
            <a:off x="8458200" y="2057400"/>
            <a:ext cx="1295400" cy="3886200"/>
            <a:chOff x="4416" y="1296"/>
            <a:chExt cx="816" cy="2448"/>
          </a:xfrm>
        </p:grpSpPr>
        <p:sp>
          <p:nvSpPr>
            <p:cNvPr id="19469" name="AutoShape 13"/>
            <p:cNvSpPr>
              <a:spLocks noChangeArrowheads="1"/>
            </p:cNvSpPr>
            <p:nvPr/>
          </p:nvSpPr>
          <p:spPr bwMode="auto">
            <a:xfrm>
              <a:off x="4416" y="2352"/>
              <a:ext cx="81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 dirty="0" err="1" smtClean="0">
                  <a:latin typeface="Arial" charset="0"/>
                </a:rPr>
                <a:t>Matrícula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19470" name="AutoShape 14"/>
            <p:cNvSpPr>
              <a:spLocks noChangeArrowheads="1"/>
            </p:cNvSpPr>
            <p:nvPr/>
          </p:nvSpPr>
          <p:spPr bwMode="auto">
            <a:xfrm>
              <a:off x="4416" y="1296"/>
              <a:ext cx="81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 dirty="0" err="1" smtClean="0">
                  <a:latin typeface="Arial" charset="0"/>
                </a:rPr>
                <a:t>Estudiante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19471" name="AutoShape 15"/>
            <p:cNvSpPr>
              <a:spLocks noChangeArrowheads="1"/>
            </p:cNvSpPr>
            <p:nvPr/>
          </p:nvSpPr>
          <p:spPr bwMode="auto">
            <a:xfrm>
              <a:off x="4464" y="3408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 dirty="0" err="1" smtClean="0">
                  <a:latin typeface="Arial" charset="0"/>
                </a:rPr>
                <a:t>Curso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19472" name="AutoShape 16"/>
            <p:cNvSpPr>
              <a:spLocks noChangeArrowheads="1"/>
            </p:cNvSpPr>
            <p:nvPr/>
          </p:nvSpPr>
          <p:spPr bwMode="auto">
            <a:xfrm>
              <a:off x="4512" y="2880"/>
              <a:ext cx="624" cy="33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 dirty="0" err="1" smtClean="0">
                  <a:latin typeface="Arial" charset="0"/>
                </a:rPr>
                <a:t>En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19473" name="AutoShape 17"/>
            <p:cNvSpPr>
              <a:spLocks noChangeArrowheads="1"/>
            </p:cNvSpPr>
            <p:nvPr/>
          </p:nvSpPr>
          <p:spPr bwMode="auto">
            <a:xfrm>
              <a:off x="4512" y="1824"/>
              <a:ext cx="624" cy="33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 dirty="0" err="1" smtClean="0">
                  <a:latin typeface="Arial" charset="0"/>
                </a:rPr>
                <a:t>Tiene</a:t>
              </a:r>
              <a:endParaRPr lang="en-GB" altLang="en-US" sz="2000" dirty="0">
                <a:latin typeface="Arial" charset="0"/>
              </a:endParaRPr>
            </a:p>
          </p:txBody>
        </p:sp>
        <p:cxnSp>
          <p:nvCxnSpPr>
            <p:cNvPr id="19474" name="AutoShape 18"/>
            <p:cNvCxnSpPr>
              <a:cxnSpLocks noChangeShapeType="1"/>
              <a:stCxn id="19470" idx="2"/>
              <a:endCxn id="19473" idx="0"/>
            </p:cNvCxnSpPr>
            <p:nvPr/>
          </p:nvCxnSpPr>
          <p:spPr bwMode="auto">
            <a:xfrm>
              <a:off x="4824" y="1632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75" name="AutoShape 19"/>
            <p:cNvCxnSpPr>
              <a:cxnSpLocks noChangeShapeType="1"/>
              <a:stCxn id="19473" idx="2"/>
              <a:endCxn id="19469" idx="0"/>
            </p:cNvCxnSpPr>
            <p:nvPr/>
          </p:nvCxnSpPr>
          <p:spPr bwMode="auto">
            <a:xfrm>
              <a:off x="4824" y="2160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76" name="AutoShape 20"/>
            <p:cNvCxnSpPr>
              <a:cxnSpLocks noChangeShapeType="1"/>
              <a:stCxn id="19469" idx="2"/>
              <a:endCxn id="19472" idx="0"/>
            </p:cNvCxnSpPr>
            <p:nvPr/>
          </p:nvCxnSpPr>
          <p:spPr bwMode="auto">
            <a:xfrm>
              <a:off x="4824" y="2688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9477" name="AutoShape 21"/>
            <p:cNvCxnSpPr>
              <a:cxnSpLocks noChangeShapeType="1"/>
              <a:stCxn id="19472" idx="2"/>
              <a:endCxn id="19471" idx="0"/>
            </p:cNvCxnSpPr>
            <p:nvPr/>
          </p:nvCxnSpPr>
          <p:spPr bwMode="auto">
            <a:xfrm>
              <a:off x="4824" y="3216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9478" name="Arc 22"/>
            <p:cNvSpPr>
              <a:spLocks/>
            </p:cNvSpPr>
            <p:nvPr/>
          </p:nvSpPr>
          <p:spPr bwMode="auto">
            <a:xfrm rot="5400000">
              <a:off x="4776" y="2664"/>
              <a:ext cx="96" cy="144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44 h 43200"/>
                <a:gd name="T4" fmla="*/ 0 w 21600"/>
                <a:gd name="T5" fmla="*/ 7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19479" name="Arc 23"/>
            <p:cNvSpPr>
              <a:spLocks/>
            </p:cNvSpPr>
            <p:nvPr/>
          </p:nvSpPr>
          <p:spPr bwMode="auto">
            <a:xfrm rot="16200000" flipV="1">
              <a:off x="4776" y="2232"/>
              <a:ext cx="96" cy="144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44 h 43200"/>
                <a:gd name="T4" fmla="*/ 0 w 21600"/>
                <a:gd name="T5" fmla="*/ 7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cxnSp>
        <p:nvCxnSpPr>
          <p:cNvPr id="19480" name="AutoShape 24"/>
          <p:cNvCxnSpPr>
            <a:cxnSpLocks noChangeShapeType="1"/>
          </p:cNvCxnSpPr>
          <p:nvPr/>
        </p:nvCxnSpPr>
        <p:spPr bwMode="auto">
          <a:xfrm>
            <a:off x="7696200" y="4038600"/>
            <a:ext cx="609600" cy="1588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1704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err="1" smtClean="0"/>
              <a:t>Creando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Modelos</a:t>
            </a:r>
            <a:r>
              <a:rPr lang="en-GB" altLang="en-US" dirty="0" smtClean="0"/>
              <a:t> E/R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smtClean="0"/>
              <a:t>Para </a:t>
            </a:r>
            <a:r>
              <a:rPr lang="en-GB" altLang="en-US" dirty="0" err="1" smtClean="0"/>
              <a:t>crear</a:t>
            </a:r>
            <a:r>
              <a:rPr lang="en-GB" altLang="en-US" dirty="0" smtClean="0"/>
              <a:t> un </a:t>
            </a:r>
            <a:r>
              <a:rPr lang="en-GB" altLang="en-US" dirty="0" err="1" smtClean="0"/>
              <a:t>modelo</a:t>
            </a:r>
            <a:r>
              <a:rPr lang="en-GB" altLang="en-US" dirty="0" smtClean="0"/>
              <a:t> E/R </a:t>
            </a:r>
            <a:r>
              <a:rPr lang="en-GB" altLang="en-US" dirty="0" err="1" smtClean="0"/>
              <a:t>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necesario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identificar</a:t>
            </a:r>
            <a:r>
              <a:rPr lang="en-GB" altLang="en-US" dirty="0" smtClean="0"/>
              <a:t>:</a:t>
            </a:r>
            <a:endParaRPr lang="en-GB" altLang="en-US" dirty="0"/>
          </a:p>
          <a:p>
            <a:pPr lvl="1">
              <a:defRPr/>
            </a:pPr>
            <a:r>
              <a:rPr lang="en-GB" altLang="en-US" dirty="0" err="1" smtClean="0"/>
              <a:t>Enitidades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 err="1" smtClean="0"/>
              <a:t>Atributos</a:t>
            </a:r>
            <a:endParaRPr lang="en-GB" altLang="en-US" dirty="0"/>
          </a:p>
          <a:p>
            <a:pPr lvl="1">
              <a:defRPr/>
            </a:pPr>
            <a:r>
              <a:rPr lang="en-GB" altLang="en-US" dirty="0" err="1" smtClean="0"/>
              <a:t>Relaciones</a:t>
            </a:r>
            <a:endParaRPr lang="en-GB" altLang="en-US" dirty="0"/>
          </a:p>
          <a:p>
            <a:pPr lvl="1">
              <a:defRPr/>
            </a:pPr>
            <a:r>
              <a:rPr lang="en-GB" altLang="en-US" dirty="0" smtClean="0"/>
              <a:t>Cardinalidad</a:t>
            </a:r>
            <a:endParaRPr lang="en-GB" altLang="en-US" dirty="0"/>
          </a:p>
          <a:p>
            <a:pPr>
              <a:defRPr/>
            </a:pPr>
            <a:r>
              <a:rPr lang="en-GB" altLang="en-US" dirty="0" smtClean="0"/>
              <a:t>a </a:t>
            </a:r>
            <a:r>
              <a:rPr lang="en-GB" altLang="en-US" dirty="0" err="1" smtClean="0"/>
              <a:t>partir</a:t>
            </a:r>
            <a:r>
              <a:rPr lang="en-GB" altLang="en-US" dirty="0" smtClean="0"/>
              <a:t> de </a:t>
            </a:r>
            <a:r>
              <a:rPr lang="en-GB" altLang="en-US" dirty="0" err="1" smtClean="0"/>
              <a:t>una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descripción</a:t>
            </a:r>
            <a:endParaRPr lang="en-GB" altLang="en-US" dirty="0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CR" altLang="en-US" dirty="0" smtClean="0"/>
              <a:t>Guías generales</a:t>
            </a:r>
          </a:p>
          <a:p>
            <a:pPr lvl="1">
              <a:defRPr/>
            </a:pPr>
            <a:r>
              <a:rPr lang="es-CR" altLang="en-US" dirty="0" smtClean="0"/>
              <a:t>Dado que las Entidades son cosas u objetos, a menudo son sustantivos en la descripción</a:t>
            </a:r>
          </a:p>
          <a:p>
            <a:pPr lvl="1">
              <a:defRPr/>
            </a:pPr>
            <a:r>
              <a:rPr lang="es-CR" altLang="en-US" dirty="0" smtClean="0"/>
              <a:t>Los Atributos son hechos o propiedades, por lo tanto, también son sustantivos</a:t>
            </a:r>
          </a:p>
          <a:p>
            <a:pPr lvl="1">
              <a:defRPr/>
            </a:pPr>
            <a:r>
              <a:rPr lang="es-CR" altLang="en-US" dirty="0" smtClean="0"/>
              <a:t>Los verbos describen Relaciones entre Entidades</a:t>
            </a:r>
            <a:endParaRPr lang="es-CR" altLang="en-US" dirty="0"/>
          </a:p>
        </p:txBody>
      </p:sp>
    </p:spTree>
    <p:extLst>
      <p:ext uri="{BB962C8B-B14F-4D97-AF65-F5344CB8AC3E}">
        <p14:creationId xmlns:p14="http://schemas.microsoft.com/office/powerpoint/2010/main" val="251378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Contenido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R" sz="3200" dirty="0" smtClean="0"/>
              <a:t>Modelos Entidad/Relación</a:t>
            </a:r>
          </a:p>
          <a:p>
            <a:pPr lvl="1"/>
            <a:r>
              <a:rPr lang="es-CR" sz="2400" dirty="0" smtClean="0"/>
              <a:t>Entidades y Atributos</a:t>
            </a:r>
          </a:p>
          <a:p>
            <a:pPr lvl="1"/>
            <a:endParaRPr lang="es-CR" sz="2400" dirty="0" smtClean="0"/>
          </a:p>
          <a:p>
            <a:pPr lvl="1"/>
            <a:r>
              <a:rPr lang="es-CR" sz="2400" dirty="0" smtClean="0"/>
              <a:t>Relaciones</a:t>
            </a:r>
          </a:p>
          <a:p>
            <a:pPr lvl="1"/>
            <a:endParaRPr lang="es-CR" sz="2400" dirty="0" smtClean="0"/>
          </a:p>
          <a:p>
            <a:pPr lvl="1"/>
            <a:r>
              <a:rPr lang="es-CR" sz="2400" dirty="0" smtClean="0"/>
              <a:t>Atributos</a:t>
            </a:r>
          </a:p>
          <a:p>
            <a:pPr lvl="1"/>
            <a:endParaRPr lang="es-CR" sz="2400" dirty="0" smtClean="0"/>
          </a:p>
          <a:p>
            <a:pPr lvl="1"/>
            <a:r>
              <a:rPr lang="es-CR" sz="2400" dirty="0" smtClean="0"/>
              <a:t>Diagramas E/R</a:t>
            </a:r>
          </a:p>
          <a:p>
            <a:pPr lvl="1"/>
            <a:endParaRPr lang="es-CR" sz="2400" dirty="0"/>
          </a:p>
          <a:p>
            <a:pPr lvl="1"/>
            <a:r>
              <a:rPr lang="es-CR" sz="2400" dirty="0" smtClean="0"/>
              <a:t>Simbología</a:t>
            </a:r>
          </a:p>
          <a:p>
            <a:pPr lvl="1"/>
            <a:endParaRPr lang="es-CR" sz="2400" dirty="0"/>
          </a:p>
          <a:p>
            <a:pPr lvl="1"/>
            <a:r>
              <a:rPr lang="es-CR" sz="2400" dirty="0" smtClean="0"/>
              <a:t>Ejemplo práctico</a:t>
            </a:r>
          </a:p>
          <a:p>
            <a:pPr lvl="1"/>
            <a:endParaRPr lang="es-CR" sz="2400" dirty="0" smtClean="0"/>
          </a:p>
          <a:p>
            <a:pPr marL="0" indent="0">
              <a:buNone/>
            </a:pP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1541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Ejemplo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s-CR" altLang="en-US" dirty="0" smtClean="0"/>
              <a:t>	Una universidad consiste de un número de departamentos. Cada departamento ofrece varios semestres. Un número de cursos conforman cada semestre. Los estudiantes se matriculan en un semestre en particular y llevan cursos hasta completar el semestre. Cada curso es impartido por un profesor de su respectivo departamento y cada profesor da tutoría a un grupo de estudiantes</a:t>
            </a:r>
          </a:p>
        </p:txBody>
      </p:sp>
    </p:spTree>
    <p:extLst>
      <p:ext uri="{BB962C8B-B14F-4D97-AF65-F5344CB8AC3E}">
        <p14:creationId xmlns:p14="http://schemas.microsoft.com/office/powerpoint/2010/main" val="114936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Ejemplo - Entidades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s-CR" altLang="en-US" dirty="0" smtClean="0"/>
              <a:t>	Una universidad consiste de un número de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departamentos</a:t>
            </a:r>
            <a:r>
              <a:rPr lang="es-CR" altLang="en-US" dirty="0" smtClean="0"/>
              <a:t>. Cada departamento ofrece varios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semestres</a:t>
            </a:r>
            <a:r>
              <a:rPr lang="es-CR" altLang="en-US" dirty="0" smtClean="0"/>
              <a:t>. Un número de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cursos</a:t>
            </a:r>
            <a:r>
              <a:rPr lang="es-CR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CR" altLang="en-US" dirty="0" smtClean="0"/>
              <a:t>conforman cada semestre. Los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estudiantes</a:t>
            </a:r>
            <a:r>
              <a:rPr lang="es-CR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CR" altLang="en-US" dirty="0" smtClean="0"/>
              <a:t>se matriculan en un semestre en particular y llevan cursos hasta completar el semestre. Cada curso es impartido por un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profesor</a:t>
            </a:r>
            <a:r>
              <a:rPr lang="es-CR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CR" altLang="en-US" dirty="0" smtClean="0"/>
              <a:t>de su respectivo departamento y cada profesor da tutoría a un grupo de estudiantes</a:t>
            </a:r>
          </a:p>
        </p:txBody>
      </p:sp>
    </p:spTree>
    <p:extLst>
      <p:ext uri="{BB962C8B-B14F-4D97-AF65-F5344CB8AC3E}">
        <p14:creationId xmlns:p14="http://schemas.microsoft.com/office/powerpoint/2010/main" val="89860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Ejemplo - Relaciones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s-CR" altLang="en-US" dirty="0" smtClean="0"/>
              <a:t>	Una universidad consiste de un número de departamentos. Cada departamento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ofrece</a:t>
            </a:r>
            <a:r>
              <a:rPr lang="es-CR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CR" altLang="en-US" dirty="0" smtClean="0"/>
              <a:t>varios semestres. Un número de cursos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conforman</a:t>
            </a:r>
            <a:r>
              <a:rPr lang="es-CR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CR" altLang="en-US" dirty="0" smtClean="0"/>
              <a:t>cada semestre. Los estudiantes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se matriculan </a:t>
            </a:r>
            <a:r>
              <a:rPr lang="es-CR" altLang="en-US" dirty="0" smtClean="0"/>
              <a:t>en un semestre en particular y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llevan</a:t>
            </a:r>
            <a:r>
              <a:rPr lang="es-CR" altLang="en-US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s-CR" altLang="en-US" dirty="0" smtClean="0"/>
              <a:t>cursos hasta completar el semestre. Cada curso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es impartido por </a:t>
            </a:r>
            <a:r>
              <a:rPr lang="es-CR" altLang="en-US" dirty="0" smtClean="0"/>
              <a:t>un profesor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de su </a:t>
            </a:r>
            <a:r>
              <a:rPr lang="es-CR" altLang="en-US" dirty="0" smtClean="0"/>
              <a:t>respectivo departamento y cada profesor </a:t>
            </a:r>
            <a:r>
              <a:rPr lang="es-CR" altLang="en-US" b="1" dirty="0" smtClean="0">
                <a:solidFill>
                  <a:schemeClr val="accent4">
                    <a:lumMod val="75000"/>
                  </a:schemeClr>
                </a:solidFill>
              </a:rPr>
              <a:t>da tutoría </a:t>
            </a:r>
            <a:r>
              <a:rPr lang="es-CR" altLang="en-US" dirty="0" smtClean="0"/>
              <a:t>a un grupo de estudiantes</a:t>
            </a:r>
          </a:p>
        </p:txBody>
      </p:sp>
    </p:spTree>
    <p:extLst>
      <p:ext uri="{BB962C8B-B14F-4D97-AF65-F5344CB8AC3E}">
        <p14:creationId xmlns:p14="http://schemas.microsoft.com/office/powerpoint/2010/main" val="421611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Ejemplo – Diagrama E/R</a:t>
            </a:r>
          </a:p>
        </p:txBody>
      </p:sp>
      <p:sp>
        <p:nvSpPr>
          <p:cNvPr id="24579" name="AutoShape 3"/>
          <p:cNvSpPr>
            <a:spLocks noChangeArrowheads="1"/>
          </p:cNvSpPr>
          <p:nvPr/>
        </p:nvSpPr>
        <p:spPr bwMode="auto">
          <a:xfrm>
            <a:off x="51816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Curso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18288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Semestre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5121875" y="2546866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Departamento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5181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Estudiante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4583" name="AutoShape 7"/>
          <p:cNvSpPr>
            <a:spLocks noChangeArrowheads="1"/>
          </p:cNvSpPr>
          <p:nvPr/>
        </p:nvSpPr>
        <p:spPr bwMode="auto">
          <a:xfrm>
            <a:off x="8534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Profesor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303373" y="2061383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CR" altLang="en-US" dirty="0" smtClean="0">
                <a:latin typeface="Arial" charset="0"/>
              </a:rPr>
              <a:t>Entidades: Departamento, Semestre, Curso, Profesor, Estudiante</a:t>
            </a:r>
            <a:endParaRPr lang="es-CR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Ejemplo – Diagrama E/R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181600" y="3708702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Curso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828800" y="3668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Semestre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105400" y="2602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Departamento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181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Estudiante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8534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Profesor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2133600" y="25258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Ofrece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25609" name="AutoShape 9"/>
          <p:cNvCxnSpPr>
            <a:cxnSpLocks noChangeShapeType="1"/>
            <a:stCxn id="25605" idx="1"/>
            <a:endCxn id="25608" idx="3"/>
          </p:cNvCxnSpPr>
          <p:nvPr/>
        </p:nvCxnSpPr>
        <p:spPr bwMode="auto">
          <a:xfrm flipH="1">
            <a:off x="3286125" y="2868700"/>
            <a:ext cx="1809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10" name="AutoShape 10"/>
          <p:cNvCxnSpPr>
            <a:cxnSpLocks noChangeShapeType="1"/>
            <a:stCxn id="25608" idx="2"/>
            <a:endCxn id="25604" idx="0"/>
          </p:cNvCxnSpPr>
          <p:nvPr/>
        </p:nvCxnSpPr>
        <p:spPr bwMode="auto">
          <a:xfrm>
            <a:off x="2705100" y="32211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11" name="Arc 11"/>
          <p:cNvSpPr>
            <a:spLocks/>
          </p:cNvSpPr>
          <p:nvPr/>
        </p:nvSpPr>
        <p:spPr bwMode="auto">
          <a:xfrm rot="16200000" flipV="1">
            <a:off x="2626519" y="3480681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814638" y="2053595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CR" altLang="en-US" dirty="0" smtClean="0">
                <a:latin typeface="Arial" charset="0"/>
              </a:rPr>
              <a:t>Cada departamento </a:t>
            </a:r>
            <a:r>
              <a:rPr lang="es-CR" altLang="en-US" dirty="0" smtClean="0">
                <a:solidFill>
                  <a:schemeClr val="tx2"/>
                </a:solidFill>
                <a:latin typeface="Arial" charset="0"/>
              </a:rPr>
              <a:t>ofrece </a:t>
            </a:r>
            <a:r>
              <a:rPr lang="es-CR" altLang="en-US" dirty="0" smtClean="0">
                <a:latin typeface="Arial" charset="0"/>
              </a:rPr>
              <a:t>varios semestres</a:t>
            </a:r>
            <a:endParaRPr lang="es-CR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41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Ejemplo – Diagrama E/R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181600" y="3708702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Curso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828800" y="3668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Semestre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105400" y="2602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Departamento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181600" y="5257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Estudiante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8534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Profesor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2133600" y="25258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Ofrece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25609" name="AutoShape 9"/>
          <p:cNvCxnSpPr>
            <a:cxnSpLocks noChangeShapeType="1"/>
            <a:stCxn id="25605" idx="1"/>
            <a:endCxn id="25608" idx="3"/>
          </p:cNvCxnSpPr>
          <p:nvPr/>
        </p:nvCxnSpPr>
        <p:spPr bwMode="auto">
          <a:xfrm flipH="1">
            <a:off x="3286125" y="2868700"/>
            <a:ext cx="1809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10" name="AutoShape 10"/>
          <p:cNvCxnSpPr>
            <a:cxnSpLocks noChangeShapeType="1"/>
            <a:stCxn id="25608" idx="2"/>
            <a:endCxn id="25604" idx="0"/>
          </p:cNvCxnSpPr>
          <p:nvPr/>
        </p:nvCxnSpPr>
        <p:spPr bwMode="auto">
          <a:xfrm>
            <a:off x="2705100" y="32211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11" name="Arc 11"/>
          <p:cNvSpPr>
            <a:spLocks/>
          </p:cNvSpPr>
          <p:nvPr/>
        </p:nvSpPr>
        <p:spPr bwMode="auto">
          <a:xfrm rot="16200000" flipV="1">
            <a:off x="2626519" y="3480681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814638" y="2053595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CR" altLang="en-US" dirty="0" smtClean="0">
                <a:latin typeface="Arial" charset="0"/>
              </a:rPr>
              <a:t>Un número de cursos conforman cada semestre</a:t>
            </a:r>
            <a:endParaRPr lang="es-CR" altLang="en-US" dirty="0">
              <a:latin typeface="Arial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810000" y="36195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Incluye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5" name="AutoShape 10"/>
          <p:cNvCxnSpPr>
            <a:cxnSpLocks noChangeShapeType="1"/>
            <a:endCxn id="14" idx="1"/>
          </p:cNvCxnSpPr>
          <p:nvPr/>
        </p:nvCxnSpPr>
        <p:spPr bwMode="auto">
          <a:xfrm>
            <a:off x="35909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1"/>
          <p:cNvCxnSpPr>
            <a:cxnSpLocks noChangeShapeType="1"/>
            <a:stCxn id="14" idx="3"/>
          </p:cNvCxnSpPr>
          <p:nvPr/>
        </p:nvCxnSpPr>
        <p:spPr bwMode="auto">
          <a:xfrm>
            <a:off x="49625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Arc 14"/>
          <p:cNvSpPr>
            <a:spLocks/>
          </p:cNvSpPr>
          <p:nvPr/>
        </p:nvSpPr>
        <p:spPr bwMode="auto">
          <a:xfrm flipH="1">
            <a:off x="50292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8" name="Arc 16"/>
          <p:cNvSpPr>
            <a:spLocks/>
          </p:cNvSpPr>
          <p:nvPr/>
        </p:nvSpPr>
        <p:spPr bwMode="auto">
          <a:xfrm>
            <a:off x="35814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2036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Ejemplo – Diagrama E/R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181600" y="3708702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Curso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828800" y="3668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Semestre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105400" y="2602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Departamento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283286" y="534297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Estudiante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8534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Profesor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2133600" y="25258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Ofrece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25609" name="AutoShape 9"/>
          <p:cNvCxnSpPr>
            <a:cxnSpLocks noChangeShapeType="1"/>
            <a:stCxn id="25605" idx="1"/>
            <a:endCxn id="25608" idx="3"/>
          </p:cNvCxnSpPr>
          <p:nvPr/>
        </p:nvCxnSpPr>
        <p:spPr bwMode="auto">
          <a:xfrm flipH="1">
            <a:off x="3286125" y="2868700"/>
            <a:ext cx="1809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10" name="AutoShape 10"/>
          <p:cNvCxnSpPr>
            <a:cxnSpLocks noChangeShapeType="1"/>
            <a:stCxn id="25608" idx="2"/>
            <a:endCxn id="25604" idx="0"/>
          </p:cNvCxnSpPr>
          <p:nvPr/>
        </p:nvCxnSpPr>
        <p:spPr bwMode="auto">
          <a:xfrm>
            <a:off x="2705100" y="32211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11" name="Arc 11"/>
          <p:cNvSpPr>
            <a:spLocks/>
          </p:cNvSpPr>
          <p:nvPr/>
        </p:nvSpPr>
        <p:spPr bwMode="auto">
          <a:xfrm rot="16200000" flipV="1">
            <a:off x="2626519" y="3480681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810000" y="36195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Incluye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5" name="AutoShape 10"/>
          <p:cNvCxnSpPr>
            <a:cxnSpLocks noChangeShapeType="1"/>
            <a:endCxn id="14" idx="1"/>
          </p:cNvCxnSpPr>
          <p:nvPr/>
        </p:nvCxnSpPr>
        <p:spPr bwMode="auto">
          <a:xfrm>
            <a:off x="35909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1"/>
          <p:cNvCxnSpPr>
            <a:cxnSpLocks noChangeShapeType="1"/>
            <a:stCxn id="14" idx="3"/>
          </p:cNvCxnSpPr>
          <p:nvPr/>
        </p:nvCxnSpPr>
        <p:spPr bwMode="auto">
          <a:xfrm>
            <a:off x="49625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Arc 14"/>
          <p:cNvSpPr>
            <a:spLocks/>
          </p:cNvSpPr>
          <p:nvPr/>
        </p:nvSpPr>
        <p:spPr bwMode="auto">
          <a:xfrm flipH="1">
            <a:off x="50292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8" name="Arc 16"/>
          <p:cNvSpPr>
            <a:spLocks/>
          </p:cNvSpPr>
          <p:nvPr/>
        </p:nvSpPr>
        <p:spPr bwMode="auto">
          <a:xfrm>
            <a:off x="35814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1911178" y="5043883"/>
            <a:ext cx="1587843" cy="11315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Se </a:t>
            </a: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matricula</a:t>
            </a:r>
            <a:endParaRPr lang="en-GB" altLang="en-US" sz="1600" dirty="0" smtClean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altLang="en-US" sz="1600" dirty="0" err="1" smtClean="0">
                <a:latin typeface="Arial" charset="0"/>
              </a:rPr>
              <a:t>en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AutoShape 15"/>
          <p:cNvCxnSpPr>
            <a:cxnSpLocks noChangeShapeType="1"/>
            <a:stCxn id="25604" idx="2"/>
            <a:endCxn id="19" idx="0"/>
          </p:cNvCxnSpPr>
          <p:nvPr/>
        </p:nvCxnSpPr>
        <p:spPr bwMode="auto">
          <a:xfrm>
            <a:off x="2705100" y="4202200"/>
            <a:ext cx="0" cy="8416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16"/>
          <p:cNvCxnSpPr>
            <a:cxnSpLocks noChangeShapeType="1"/>
            <a:stCxn id="19" idx="3"/>
            <a:endCxn id="25606" idx="1"/>
          </p:cNvCxnSpPr>
          <p:nvPr/>
        </p:nvCxnSpPr>
        <p:spPr bwMode="auto">
          <a:xfrm>
            <a:off x="3499021" y="5609670"/>
            <a:ext cx="178426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Arc 17"/>
          <p:cNvSpPr>
            <a:spLocks/>
          </p:cNvSpPr>
          <p:nvPr/>
        </p:nvSpPr>
        <p:spPr bwMode="auto">
          <a:xfrm flipH="1">
            <a:off x="5126766" y="5493343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2" name="Text Box 12"/>
          <p:cNvSpPr txBox="1">
            <a:spLocks noChangeArrowheads="1"/>
          </p:cNvSpPr>
          <p:nvPr/>
        </p:nvSpPr>
        <p:spPr bwMode="auto">
          <a:xfrm>
            <a:off x="2814638" y="2053595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CR" altLang="en-US" dirty="0" smtClean="0">
                <a:latin typeface="Arial" charset="0"/>
              </a:rPr>
              <a:t>Los estudiantes se matriculan en un semestre</a:t>
            </a:r>
            <a:endParaRPr lang="es-CR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709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Ejemplo – Diagrama E/R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181600" y="3708702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Curso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828800" y="3668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Semestre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105400" y="2602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Departamento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181600" y="5342849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Estudiante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8534400" y="3429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Profesor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2133600" y="25258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Ofrece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25609" name="AutoShape 9"/>
          <p:cNvCxnSpPr>
            <a:cxnSpLocks noChangeShapeType="1"/>
            <a:stCxn id="25605" idx="1"/>
            <a:endCxn id="25608" idx="3"/>
          </p:cNvCxnSpPr>
          <p:nvPr/>
        </p:nvCxnSpPr>
        <p:spPr bwMode="auto">
          <a:xfrm flipH="1">
            <a:off x="3286125" y="2868700"/>
            <a:ext cx="1809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10" name="AutoShape 10"/>
          <p:cNvCxnSpPr>
            <a:cxnSpLocks noChangeShapeType="1"/>
            <a:stCxn id="25608" idx="2"/>
            <a:endCxn id="25604" idx="0"/>
          </p:cNvCxnSpPr>
          <p:nvPr/>
        </p:nvCxnSpPr>
        <p:spPr bwMode="auto">
          <a:xfrm>
            <a:off x="2705100" y="32211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11" name="Arc 11"/>
          <p:cNvSpPr>
            <a:spLocks/>
          </p:cNvSpPr>
          <p:nvPr/>
        </p:nvSpPr>
        <p:spPr bwMode="auto">
          <a:xfrm rot="16200000" flipV="1">
            <a:off x="2626519" y="3480681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814638" y="2053595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CR" altLang="en-US" dirty="0" smtClean="0">
                <a:latin typeface="Arial" charset="0"/>
              </a:rPr>
              <a:t>Los estudiantes llevan cursos para completar un semestre</a:t>
            </a:r>
            <a:endParaRPr lang="es-CR" altLang="en-US" dirty="0">
              <a:latin typeface="Arial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810000" y="36195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Incluye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5" name="AutoShape 10"/>
          <p:cNvCxnSpPr>
            <a:cxnSpLocks noChangeShapeType="1"/>
            <a:endCxn id="14" idx="1"/>
          </p:cNvCxnSpPr>
          <p:nvPr/>
        </p:nvCxnSpPr>
        <p:spPr bwMode="auto">
          <a:xfrm>
            <a:off x="35909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1"/>
          <p:cNvCxnSpPr>
            <a:cxnSpLocks noChangeShapeType="1"/>
            <a:stCxn id="14" idx="3"/>
          </p:cNvCxnSpPr>
          <p:nvPr/>
        </p:nvCxnSpPr>
        <p:spPr bwMode="auto">
          <a:xfrm>
            <a:off x="49625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Arc 14"/>
          <p:cNvSpPr>
            <a:spLocks/>
          </p:cNvSpPr>
          <p:nvPr/>
        </p:nvSpPr>
        <p:spPr bwMode="auto">
          <a:xfrm flipH="1">
            <a:off x="50292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8" name="Arc 16"/>
          <p:cNvSpPr>
            <a:spLocks/>
          </p:cNvSpPr>
          <p:nvPr/>
        </p:nvSpPr>
        <p:spPr bwMode="auto">
          <a:xfrm>
            <a:off x="35814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1911178" y="5043883"/>
            <a:ext cx="1587843" cy="11315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Se </a:t>
            </a: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matricula</a:t>
            </a:r>
            <a:endParaRPr lang="en-GB" altLang="en-US" sz="1600" dirty="0" smtClean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altLang="en-US" sz="1600" dirty="0" err="1" smtClean="0">
                <a:latin typeface="Arial" charset="0"/>
              </a:rPr>
              <a:t>en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AutoShape 15"/>
          <p:cNvCxnSpPr>
            <a:cxnSpLocks noChangeShapeType="1"/>
            <a:stCxn id="25604" idx="2"/>
            <a:endCxn id="19" idx="0"/>
          </p:cNvCxnSpPr>
          <p:nvPr/>
        </p:nvCxnSpPr>
        <p:spPr bwMode="auto">
          <a:xfrm>
            <a:off x="2705100" y="4202200"/>
            <a:ext cx="0" cy="8416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16"/>
          <p:cNvCxnSpPr>
            <a:cxnSpLocks noChangeShapeType="1"/>
            <a:stCxn id="19" idx="3"/>
            <a:endCxn id="25606" idx="1"/>
          </p:cNvCxnSpPr>
          <p:nvPr/>
        </p:nvCxnSpPr>
        <p:spPr bwMode="auto">
          <a:xfrm flipV="1">
            <a:off x="3499021" y="5609549"/>
            <a:ext cx="1682579" cy="1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Arc 17"/>
          <p:cNvSpPr>
            <a:spLocks/>
          </p:cNvSpPr>
          <p:nvPr/>
        </p:nvSpPr>
        <p:spPr bwMode="auto">
          <a:xfrm flipH="1">
            <a:off x="5052625" y="5497111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486399" y="4541068"/>
            <a:ext cx="1143000" cy="50281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Lleva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4" name="AutoShape 18"/>
          <p:cNvCxnSpPr>
            <a:cxnSpLocks noChangeShapeType="1"/>
            <a:stCxn id="25606" idx="0"/>
            <a:endCxn id="23" idx="2"/>
          </p:cNvCxnSpPr>
          <p:nvPr/>
        </p:nvCxnSpPr>
        <p:spPr bwMode="auto">
          <a:xfrm flipH="1" flipV="1">
            <a:off x="6057899" y="5043883"/>
            <a:ext cx="1" cy="2989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19"/>
          <p:cNvCxnSpPr>
            <a:cxnSpLocks noChangeShapeType="1"/>
            <a:stCxn id="23" idx="0"/>
          </p:cNvCxnSpPr>
          <p:nvPr/>
        </p:nvCxnSpPr>
        <p:spPr bwMode="auto">
          <a:xfrm flipV="1">
            <a:off x="6057899" y="4245794"/>
            <a:ext cx="0" cy="2952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Arc 21"/>
          <p:cNvSpPr>
            <a:spLocks/>
          </p:cNvSpPr>
          <p:nvPr/>
        </p:nvSpPr>
        <p:spPr bwMode="auto">
          <a:xfrm rot="5400000">
            <a:off x="5979318" y="4200549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7" name="Arc 22"/>
          <p:cNvSpPr>
            <a:spLocks/>
          </p:cNvSpPr>
          <p:nvPr/>
        </p:nvSpPr>
        <p:spPr bwMode="auto">
          <a:xfrm rot="16200000" flipV="1">
            <a:off x="5979318" y="515473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3842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Ejemplo – Diagrama E/R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181600" y="3708702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Curso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828800" y="3668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Semestre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105400" y="2602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Departamento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181600" y="5342849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Estudiante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8534398" y="3712394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Profesor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2133600" y="25258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Ofrece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25609" name="AutoShape 9"/>
          <p:cNvCxnSpPr>
            <a:cxnSpLocks noChangeShapeType="1"/>
            <a:stCxn id="25605" idx="1"/>
            <a:endCxn id="25608" idx="3"/>
          </p:cNvCxnSpPr>
          <p:nvPr/>
        </p:nvCxnSpPr>
        <p:spPr bwMode="auto">
          <a:xfrm flipH="1">
            <a:off x="3286125" y="2868700"/>
            <a:ext cx="1809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10" name="AutoShape 10"/>
          <p:cNvCxnSpPr>
            <a:cxnSpLocks noChangeShapeType="1"/>
            <a:stCxn id="25608" idx="2"/>
            <a:endCxn id="25604" idx="0"/>
          </p:cNvCxnSpPr>
          <p:nvPr/>
        </p:nvCxnSpPr>
        <p:spPr bwMode="auto">
          <a:xfrm>
            <a:off x="2705100" y="32211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11" name="Arc 11"/>
          <p:cNvSpPr>
            <a:spLocks/>
          </p:cNvSpPr>
          <p:nvPr/>
        </p:nvSpPr>
        <p:spPr bwMode="auto">
          <a:xfrm rot="16200000" flipV="1">
            <a:off x="2626519" y="3480681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814638" y="2053595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CR" altLang="en-US" dirty="0" smtClean="0">
                <a:latin typeface="Arial" charset="0"/>
              </a:rPr>
              <a:t>Cada curso es impartido por un profesor</a:t>
            </a:r>
            <a:endParaRPr lang="es-CR" altLang="en-US" dirty="0">
              <a:latin typeface="Arial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810000" y="36195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Incluye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5" name="AutoShape 10"/>
          <p:cNvCxnSpPr>
            <a:cxnSpLocks noChangeShapeType="1"/>
            <a:endCxn id="14" idx="1"/>
          </p:cNvCxnSpPr>
          <p:nvPr/>
        </p:nvCxnSpPr>
        <p:spPr bwMode="auto">
          <a:xfrm>
            <a:off x="35909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1"/>
          <p:cNvCxnSpPr>
            <a:cxnSpLocks noChangeShapeType="1"/>
            <a:stCxn id="14" idx="3"/>
          </p:cNvCxnSpPr>
          <p:nvPr/>
        </p:nvCxnSpPr>
        <p:spPr bwMode="auto">
          <a:xfrm>
            <a:off x="49625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Arc 14"/>
          <p:cNvSpPr>
            <a:spLocks/>
          </p:cNvSpPr>
          <p:nvPr/>
        </p:nvSpPr>
        <p:spPr bwMode="auto">
          <a:xfrm flipH="1">
            <a:off x="50292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8" name="Arc 16"/>
          <p:cNvSpPr>
            <a:spLocks/>
          </p:cNvSpPr>
          <p:nvPr/>
        </p:nvSpPr>
        <p:spPr bwMode="auto">
          <a:xfrm>
            <a:off x="35814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1911178" y="5043883"/>
            <a:ext cx="1587843" cy="11315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Se </a:t>
            </a: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matricula</a:t>
            </a:r>
            <a:endParaRPr lang="en-GB" altLang="en-US" sz="1600" dirty="0" smtClean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altLang="en-US" sz="1600" dirty="0" err="1" smtClean="0">
                <a:latin typeface="Arial" charset="0"/>
              </a:rPr>
              <a:t>en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AutoShape 15"/>
          <p:cNvCxnSpPr>
            <a:cxnSpLocks noChangeShapeType="1"/>
            <a:stCxn id="25604" idx="2"/>
            <a:endCxn id="19" idx="0"/>
          </p:cNvCxnSpPr>
          <p:nvPr/>
        </p:nvCxnSpPr>
        <p:spPr bwMode="auto">
          <a:xfrm>
            <a:off x="2705100" y="4202200"/>
            <a:ext cx="0" cy="8416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16"/>
          <p:cNvCxnSpPr>
            <a:cxnSpLocks noChangeShapeType="1"/>
            <a:stCxn id="19" idx="3"/>
            <a:endCxn id="25606" idx="1"/>
          </p:cNvCxnSpPr>
          <p:nvPr/>
        </p:nvCxnSpPr>
        <p:spPr bwMode="auto">
          <a:xfrm flipV="1">
            <a:off x="3499021" y="5609549"/>
            <a:ext cx="1682579" cy="1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Arc 17"/>
          <p:cNvSpPr>
            <a:spLocks/>
          </p:cNvSpPr>
          <p:nvPr/>
        </p:nvSpPr>
        <p:spPr bwMode="auto">
          <a:xfrm flipH="1">
            <a:off x="5052625" y="5497111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486399" y="4541068"/>
            <a:ext cx="1143000" cy="50281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Lleva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4" name="AutoShape 18"/>
          <p:cNvCxnSpPr>
            <a:cxnSpLocks noChangeShapeType="1"/>
            <a:stCxn id="25606" idx="0"/>
            <a:endCxn id="23" idx="2"/>
          </p:cNvCxnSpPr>
          <p:nvPr/>
        </p:nvCxnSpPr>
        <p:spPr bwMode="auto">
          <a:xfrm flipH="1" flipV="1">
            <a:off x="6057899" y="5043883"/>
            <a:ext cx="1" cy="2989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19"/>
          <p:cNvCxnSpPr>
            <a:cxnSpLocks noChangeShapeType="1"/>
            <a:stCxn id="23" idx="0"/>
          </p:cNvCxnSpPr>
          <p:nvPr/>
        </p:nvCxnSpPr>
        <p:spPr bwMode="auto">
          <a:xfrm flipV="1">
            <a:off x="6057899" y="4245794"/>
            <a:ext cx="0" cy="2952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Arc 21"/>
          <p:cNvSpPr>
            <a:spLocks/>
          </p:cNvSpPr>
          <p:nvPr/>
        </p:nvSpPr>
        <p:spPr bwMode="auto">
          <a:xfrm rot="5400000">
            <a:off x="5979318" y="4200549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7" name="Arc 22"/>
          <p:cNvSpPr>
            <a:spLocks/>
          </p:cNvSpPr>
          <p:nvPr/>
        </p:nvSpPr>
        <p:spPr bwMode="auto">
          <a:xfrm rot="16200000" flipV="1">
            <a:off x="5979318" y="515473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7162799" y="3659275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Imparte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29" name="AutoShape 15"/>
          <p:cNvCxnSpPr>
            <a:cxnSpLocks noChangeShapeType="1"/>
            <a:endCxn id="28" idx="1"/>
          </p:cNvCxnSpPr>
          <p:nvPr/>
        </p:nvCxnSpPr>
        <p:spPr bwMode="auto">
          <a:xfrm>
            <a:off x="6943724" y="4002175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8" idx="3"/>
          </p:cNvCxnSpPr>
          <p:nvPr/>
        </p:nvCxnSpPr>
        <p:spPr bwMode="auto">
          <a:xfrm>
            <a:off x="8315324" y="4002175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Arc 28"/>
          <p:cNvSpPr>
            <a:spLocks/>
          </p:cNvSpPr>
          <p:nvPr/>
        </p:nvSpPr>
        <p:spPr bwMode="auto">
          <a:xfrm>
            <a:off x="6949645" y="3890256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97184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Ejemplo – Diagrama E/R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181600" y="3708702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Curso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828800" y="3668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Semestre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105400" y="2602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Departamento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181600" y="5342849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Estudiante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8534398" y="3712394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Profesor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2133600" y="25258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Ofrece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25609" name="AutoShape 9"/>
          <p:cNvCxnSpPr>
            <a:cxnSpLocks noChangeShapeType="1"/>
            <a:stCxn id="25605" idx="1"/>
            <a:endCxn id="25608" idx="3"/>
          </p:cNvCxnSpPr>
          <p:nvPr/>
        </p:nvCxnSpPr>
        <p:spPr bwMode="auto">
          <a:xfrm flipH="1">
            <a:off x="3286125" y="2868700"/>
            <a:ext cx="1809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10" name="AutoShape 10"/>
          <p:cNvCxnSpPr>
            <a:cxnSpLocks noChangeShapeType="1"/>
            <a:stCxn id="25608" idx="2"/>
            <a:endCxn id="25604" idx="0"/>
          </p:cNvCxnSpPr>
          <p:nvPr/>
        </p:nvCxnSpPr>
        <p:spPr bwMode="auto">
          <a:xfrm>
            <a:off x="2705100" y="32211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11" name="Arc 11"/>
          <p:cNvSpPr>
            <a:spLocks/>
          </p:cNvSpPr>
          <p:nvPr/>
        </p:nvSpPr>
        <p:spPr bwMode="auto">
          <a:xfrm rot="16200000" flipV="1">
            <a:off x="2626519" y="3480681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814638" y="2053595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CR" altLang="en-US" dirty="0" smtClean="0">
                <a:latin typeface="Arial" charset="0"/>
              </a:rPr>
              <a:t>Cada profesor es empleado de un departamento</a:t>
            </a:r>
            <a:endParaRPr lang="es-CR" altLang="en-US" dirty="0">
              <a:latin typeface="Arial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810000" y="36195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Incluye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5" name="AutoShape 10"/>
          <p:cNvCxnSpPr>
            <a:cxnSpLocks noChangeShapeType="1"/>
            <a:endCxn id="14" idx="1"/>
          </p:cNvCxnSpPr>
          <p:nvPr/>
        </p:nvCxnSpPr>
        <p:spPr bwMode="auto">
          <a:xfrm>
            <a:off x="35909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1"/>
          <p:cNvCxnSpPr>
            <a:cxnSpLocks noChangeShapeType="1"/>
            <a:stCxn id="14" idx="3"/>
          </p:cNvCxnSpPr>
          <p:nvPr/>
        </p:nvCxnSpPr>
        <p:spPr bwMode="auto">
          <a:xfrm>
            <a:off x="49625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Arc 14"/>
          <p:cNvSpPr>
            <a:spLocks/>
          </p:cNvSpPr>
          <p:nvPr/>
        </p:nvSpPr>
        <p:spPr bwMode="auto">
          <a:xfrm flipH="1">
            <a:off x="50292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8" name="Arc 16"/>
          <p:cNvSpPr>
            <a:spLocks/>
          </p:cNvSpPr>
          <p:nvPr/>
        </p:nvSpPr>
        <p:spPr bwMode="auto">
          <a:xfrm>
            <a:off x="35814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1911178" y="5043883"/>
            <a:ext cx="1587843" cy="11315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Se </a:t>
            </a: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matricula</a:t>
            </a:r>
            <a:endParaRPr lang="en-GB" altLang="en-US" sz="1600" dirty="0" smtClean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altLang="en-US" sz="1600" dirty="0" err="1" smtClean="0">
                <a:latin typeface="Arial" charset="0"/>
              </a:rPr>
              <a:t>en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AutoShape 15"/>
          <p:cNvCxnSpPr>
            <a:cxnSpLocks noChangeShapeType="1"/>
            <a:stCxn id="25604" idx="2"/>
            <a:endCxn id="19" idx="0"/>
          </p:cNvCxnSpPr>
          <p:nvPr/>
        </p:nvCxnSpPr>
        <p:spPr bwMode="auto">
          <a:xfrm>
            <a:off x="2705100" y="4202200"/>
            <a:ext cx="0" cy="8416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16"/>
          <p:cNvCxnSpPr>
            <a:cxnSpLocks noChangeShapeType="1"/>
            <a:stCxn id="19" idx="3"/>
            <a:endCxn id="25606" idx="1"/>
          </p:cNvCxnSpPr>
          <p:nvPr/>
        </p:nvCxnSpPr>
        <p:spPr bwMode="auto">
          <a:xfrm flipV="1">
            <a:off x="3499021" y="5609549"/>
            <a:ext cx="1682579" cy="1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Arc 17"/>
          <p:cNvSpPr>
            <a:spLocks/>
          </p:cNvSpPr>
          <p:nvPr/>
        </p:nvSpPr>
        <p:spPr bwMode="auto">
          <a:xfrm flipH="1">
            <a:off x="5052625" y="5497111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486399" y="4541068"/>
            <a:ext cx="1143000" cy="50281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Lleva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4" name="AutoShape 18"/>
          <p:cNvCxnSpPr>
            <a:cxnSpLocks noChangeShapeType="1"/>
            <a:stCxn id="25606" idx="0"/>
            <a:endCxn id="23" idx="2"/>
          </p:cNvCxnSpPr>
          <p:nvPr/>
        </p:nvCxnSpPr>
        <p:spPr bwMode="auto">
          <a:xfrm flipH="1" flipV="1">
            <a:off x="6057899" y="5043883"/>
            <a:ext cx="1" cy="2989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19"/>
          <p:cNvCxnSpPr>
            <a:cxnSpLocks noChangeShapeType="1"/>
            <a:stCxn id="23" idx="0"/>
          </p:cNvCxnSpPr>
          <p:nvPr/>
        </p:nvCxnSpPr>
        <p:spPr bwMode="auto">
          <a:xfrm flipV="1">
            <a:off x="6057899" y="4245794"/>
            <a:ext cx="0" cy="2952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Arc 21"/>
          <p:cNvSpPr>
            <a:spLocks/>
          </p:cNvSpPr>
          <p:nvPr/>
        </p:nvSpPr>
        <p:spPr bwMode="auto">
          <a:xfrm rot="5400000">
            <a:off x="5979318" y="4200549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7" name="Arc 22"/>
          <p:cNvSpPr>
            <a:spLocks/>
          </p:cNvSpPr>
          <p:nvPr/>
        </p:nvSpPr>
        <p:spPr bwMode="auto">
          <a:xfrm rot="16200000" flipV="1">
            <a:off x="5979318" y="515473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7162799" y="3659275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Imparte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29" name="AutoShape 15"/>
          <p:cNvCxnSpPr>
            <a:cxnSpLocks noChangeShapeType="1"/>
            <a:endCxn id="28" idx="1"/>
          </p:cNvCxnSpPr>
          <p:nvPr/>
        </p:nvCxnSpPr>
        <p:spPr bwMode="auto">
          <a:xfrm>
            <a:off x="6943724" y="4002175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8" idx="3"/>
          </p:cNvCxnSpPr>
          <p:nvPr/>
        </p:nvCxnSpPr>
        <p:spPr bwMode="auto">
          <a:xfrm>
            <a:off x="8315324" y="4002175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Arc 28"/>
          <p:cNvSpPr>
            <a:spLocks/>
          </p:cNvSpPr>
          <p:nvPr/>
        </p:nvSpPr>
        <p:spPr bwMode="auto">
          <a:xfrm>
            <a:off x="6949645" y="3890256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8839200" y="2565702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Emplea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33" name="AutoShape 18"/>
          <p:cNvCxnSpPr>
            <a:cxnSpLocks noChangeShapeType="1"/>
            <a:endCxn id="32" idx="2"/>
          </p:cNvCxnSpPr>
          <p:nvPr/>
        </p:nvCxnSpPr>
        <p:spPr bwMode="auto">
          <a:xfrm flipV="1">
            <a:off x="9410700" y="3261027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9"/>
          <p:cNvCxnSpPr>
            <a:cxnSpLocks noChangeShapeType="1"/>
            <a:stCxn id="32" idx="1"/>
          </p:cNvCxnSpPr>
          <p:nvPr/>
        </p:nvCxnSpPr>
        <p:spPr bwMode="auto">
          <a:xfrm flipH="1">
            <a:off x="6867525" y="2908602"/>
            <a:ext cx="1962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Arc 30"/>
          <p:cNvSpPr>
            <a:spLocks/>
          </p:cNvSpPr>
          <p:nvPr/>
        </p:nvSpPr>
        <p:spPr bwMode="auto">
          <a:xfrm rot="16200000" flipV="1">
            <a:off x="9332119" y="3520583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642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Diseño de una Base de 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800" dirty="0" smtClean="0"/>
              <a:t>Antes de crear y usar una base de datos, vamos a ver cómo diseñar una</a:t>
            </a:r>
          </a:p>
          <a:p>
            <a:endParaRPr lang="es-CR" dirty="0" smtClean="0"/>
          </a:p>
          <a:p>
            <a:r>
              <a:rPr lang="es-CR" sz="2800" dirty="0" smtClean="0"/>
              <a:t>Necesitamos considerar:</a:t>
            </a:r>
          </a:p>
          <a:p>
            <a:pPr lvl="1"/>
            <a:r>
              <a:rPr lang="es-CR" sz="2400" dirty="0" smtClean="0"/>
              <a:t>¿Cuáles tablas, llaves y </a:t>
            </a:r>
            <a:r>
              <a:rPr lang="es-CR" sz="2400" dirty="0" err="1" smtClean="0"/>
              <a:t>constraints</a:t>
            </a:r>
            <a:r>
              <a:rPr lang="es-CR" sz="2400" dirty="0" smtClean="0"/>
              <a:t> son necesarios?</a:t>
            </a:r>
          </a:p>
          <a:p>
            <a:pPr lvl="1"/>
            <a:r>
              <a:rPr lang="es-CR" sz="2400" dirty="0" smtClean="0"/>
              <a:t>¿Qué uso se le va a dar a la base de datos?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3107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Ejemplo – Diagrama E/R</a:t>
            </a:r>
          </a:p>
        </p:txBody>
      </p:sp>
      <p:sp>
        <p:nvSpPr>
          <p:cNvPr id="25603" name="AutoShape 3"/>
          <p:cNvSpPr>
            <a:spLocks noChangeArrowheads="1"/>
          </p:cNvSpPr>
          <p:nvPr/>
        </p:nvSpPr>
        <p:spPr bwMode="auto">
          <a:xfrm>
            <a:off x="5181600" y="3708702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Curso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1828800" y="36688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Semestre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5" name="AutoShape 5"/>
          <p:cNvSpPr>
            <a:spLocks noChangeArrowheads="1"/>
          </p:cNvSpPr>
          <p:nvPr/>
        </p:nvSpPr>
        <p:spPr bwMode="auto">
          <a:xfrm>
            <a:off x="5105400" y="2602000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Departamento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25606" name="AutoShape 6"/>
          <p:cNvSpPr>
            <a:spLocks noChangeArrowheads="1"/>
          </p:cNvSpPr>
          <p:nvPr/>
        </p:nvSpPr>
        <p:spPr bwMode="auto">
          <a:xfrm>
            <a:off x="5181600" y="5342849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Estudiante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7" name="AutoShape 7"/>
          <p:cNvSpPr>
            <a:spLocks noChangeArrowheads="1"/>
          </p:cNvSpPr>
          <p:nvPr/>
        </p:nvSpPr>
        <p:spPr bwMode="auto">
          <a:xfrm>
            <a:off x="8534398" y="3712394"/>
            <a:ext cx="1752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folHlink"/>
                </a:solidFill>
                <a:latin typeface="Arial" charset="0"/>
              </a:rPr>
              <a:t>Profesor</a:t>
            </a:r>
            <a:endParaRPr lang="en-GB" altLang="en-US" sz="2000" dirty="0">
              <a:solidFill>
                <a:schemeClr val="folHlink"/>
              </a:solidFill>
              <a:latin typeface="Arial" charset="0"/>
            </a:endParaRPr>
          </a:p>
        </p:txBody>
      </p:sp>
      <p:sp>
        <p:nvSpPr>
          <p:cNvPr id="25608" name="AutoShape 8"/>
          <p:cNvSpPr>
            <a:spLocks noChangeArrowheads="1"/>
          </p:cNvSpPr>
          <p:nvPr/>
        </p:nvSpPr>
        <p:spPr bwMode="auto">
          <a:xfrm>
            <a:off x="2133600" y="25258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Ofrece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25609" name="AutoShape 9"/>
          <p:cNvCxnSpPr>
            <a:cxnSpLocks noChangeShapeType="1"/>
            <a:stCxn id="25605" idx="1"/>
            <a:endCxn id="25608" idx="3"/>
          </p:cNvCxnSpPr>
          <p:nvPr/>
        </p:nvCxnSpPr>
        <p:spPr bwMode="auto">
          <a:xfrm flipH="1">
            <a:off x="3286125" y="2868700"/>
            <a:ext cx="1809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610" name="AutoShape 10"/>
          <p:cNvCxnSpPr>
            <a:cxnSpLocks noChangeShapeType="1"/>
            <a:stCxn id="25608" idx="2"/>
            <a:endCxn id="25604" idx="0"/>
          </p:cNvCxnSpPr>
          <p:nvPr/>
        </p:nvCxnSpPr>
        <p:spPr bwMode="auto">
          <a:xfrm>
            <a:off x="2705100" y="3221125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5611" name="Arc 11"/>
          <p:cNvSpPr>
            <a:spLocks/>
          </p:cNvSpPr>
          <p:nvPr/>
        </p:nvSpPr>
        <p:spPr bwMode="auto">
          <a:xfrm rot="16200000" flipV="1">
            <a:off x="2626519" y="3480681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5612" name="Text Box 12"/>
          <p:cNvSpPr txBox="1">
            <a:spLocks noChangeArrowheads="1"/>
          </p:cNvSpPr>
          <p:nvPr/>
        </p:nvSpPr>
        <p:spPr bwMode="auto">
          <a:xfrm>
            <a:off x="2814638" y="2053595"/>
            <a:ext cx="7924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CR" altLang="en-US" dirty="0" smtClean="0">
                <a:latin typeface="Arial" charset="0"/>
              </a:rPr>
              <a:t>Cada profesor da tutoría a un grupo de estudiantes</a:t>
            </a:r>
            <a:endParaRPr lang="es-CR" altLang="en-US" dirty="0">
              <a:latin typeface="Arial" charset="0"/>
            </a:endParaRPr>
          </a:p>
        </p:txBody>
      </p:sp>
      <p:sp>
        <p:nvSpPr>
          <p:cNvPr id="14" name="AutoShape 8"/>
          <p:cNvSpPr>
            <a:spLocks noChangeArrowheads="1"/>
          </p:cNvSpPr>
          <p:nvPr/>
        </p:nvSpPr>
        <p:spPr bwMode="auto">
          <a:xfrm>
            <a:off x="3810000" y="361950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Incluye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5" name="AutoShape 10"/>
          <p:cNvCxnSpPr>
            <a:cxnSpLocks noChangeShapeType="1"/>
            <a:endCxn id="14" idx="1"/>
          </p:cNvCxnSpPr>
          <p:nvPr/>
        </p:nvCxnSpPr>
        <p:spPr bwMode="auto">
          <a:xfrm>
            <a:off x="35909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1"/>
          <p:cNvCxnSpPr>
            <a:cxnSpLocks noChangeShapeType="1"/>
            <a:stCxn id="14" idx="3"/>
          </p:cNvCxnSpPr>
          <p:nvPr/>
        </p:nvCxnSpPr>
        <p:spPr bwMode="auto">
          <a:xfrm>
            <a:off x="4962525" y="3962400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7" name="Arc 14"/>
          <p:cNvSpPr>
            <a:spLocks/>
          </p:cNvSpPr>
          <p:nvPr/>
        </p:nvSpPr>
        <p:spPr bwMode="auto">
          <a:xfrm flipH="1">
            <a:off x="50292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8" name="Arc 16"/>
          <p:cNvSpPr>
            <a:spLocks/>
          </p:cNvSpPr>
          <p:nvPr/>
        </p:nvSpPr>
        <p:spPr bwMode="auto">
          <a:xfrm>
            <a:off x="3581400" y="384810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>
            <a:off x="1911178" y="5043883"/>
            <a:ext cx="1587843" cy="1131574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Se </a:t>
            </a: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matricula</a:t>
            </a:r>
            <a:endParaRPr lang="en-GB" altLang="en-US" sz="1600" dirty="0" smtClean="0">
              <a:solidFill>
                <a:schemeClr val="tx1"/>
              </a:solidFill>
              <a:latin typeface="Arial" charset="0"/>
            </a:endParaRPr>
          </a:p>
          <a:p>
            <a:pPr algn="ctr"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altLang="en-US" sz="1600" dirty="0" err="1" smtClean="0">
                <a:latin typeface="Arial" charset="0"/>
              </a:rPr>
              <a:t>en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0" name="AutoShape 15"/>
          <p:cNvCxnSpPr>
            <a:cxnSpLocks noChangeShapeType="1"/>
            <a:stCxn id="25604" idx="2"/>
            <a:endCxn id="19" idx="0"/>
          </p:cNvCxnSpPr>
          <p:nvPr/>
        </p:nvCxnSpPr>
        <p:spPr bwMode="auto">
          <a:xfrm>
            <a:off x="2705100" y="4202200"/>
            <a:ext cx="0" cy="84168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1" name="AutoShape 16"/>
          <p:cNvCxnSpPr>
            <a:cxnSpLocks noChangeShapeType="1"/>
            <a:stCxn id="19" idx="3"/>
            <a:endCxn id="25606" idx="1"/>
          </p:cNvCxnSpPr>
          <p:nvPr/>
        </p:nvCxnSpPr>
        <p:spPr bwMode="auto">
          <a:xfrm flipV="1">
            <a:off x="3499021" y="5609549"/>
            <a:ext cx="1682579" cy="12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Arc 17"/>
          <p:cNvSpPr>
            <a:spLocks/>
          </p:cNvSpPr>
          <p:nvPr/>
        </p:nvSpPr>
        <p:spPr bwMode="auto">
          <a:xfrm flipH="1">
            <a:off x="5052625" y="5497111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auto">
          <a:xfrm>
            <a:off x="5486399" y="4541068"/>
            <a:ext cx="1143000" cy="502815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Lleva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24" name="AutoShape 18"/>
          <p:cNvCxnSpPr>
            <a:cxnSpLocks noChangeShapeType="1"/>
            <a:stCxn id="25606" idx="0"/>
            <a:endCxn id="23" idx="2"/>
          </p:cNvCxnSpPr>
          <p:nvPr/>
        </p:nvCxnSpPr>
        <p:spPr bwMode="auto">
          <a:xfrm flipH="1" flipV="1">
            <a:off x="6057899" y="5043883"/>
            <a:ext cx="1" cy="29896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5" name="AutoShape 19"/>
          <p:cNvCxnSpPr>
            <a:cxnSpLocks noChangeShapeType="1"/>
            <a:stCxn id="23" idx="0"/>
          </p:cNvCxnSpPr>
          <p:nvPr/>
        </p:nvCxnSpPr>
        <p:spPr bwMode="auto">
          <a:xfrm flipV="1">
            <a:off x="6057899" y="4245794"/>
            <a:ext cx="0" cy="29527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Arc 21"/>
          <p:cNvSpPr>
            <a:spLocks/>
          </p:cNvSpPr>
          <p:nvPr/>
        </p:nvSpPr>
        <p:spPr bwMode="auto">
          <a:xfrm rot="5400000">
            <a:off x="5979318" y="4200549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7" name="Arc 22"/>
          <p:cNvSpPr>
            <a:spLocks/>
          </p:cNvSpPr>
          <p:nvPr/>
        </p:nvSpPr>
        <p:spPr bwMode="auto">
          <a:xfrm rot="16200000" flipV="1">
            <a:off x="5979318" y="515473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28" name="AutoShape 12"/>
          <p:cNvSpPr>
            <a:spLocks noChangeArrowheads="1"/>
          </p:cNvSpPr>
          <p:nvPr/>
        </p:nvSpPr>
        <p:spPr bwMode="auto">
          <a:xfrm>
            <a:off x="7162799" y="3659275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Imparte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29" name="AutoShape 15"/>
          <p:cNvCxnSpPr>
            <a:cxnSpLocks noChangeShapeType="1"/>
            <a:endCxn id="28" idx="1"/>
          </p:cNvCxnSpPr>
          <p:nvPr/>
        </p:nvCxnSpPr>
        <p:spPr bwMode="auto">
          <a:xfrm>
            <a:off x="6943724" y="4002175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0" name="AutoShape 16"/>
          <p:cNvCxnSpPr>
            <a:cxnSpLocks noChangeShapeType="1"/>
            <a:stCxn id="28" idx="3"/>
          </p:cNvCxnSpPr>
          <p:nvPr/>
        </p:nvCxnSpPr>
        <p:spPr bwMode="auto">
          <a:xfrm>
            <a:off x="8315324" y="4002175"/>
            <a:ext cx="2095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1" name="Arc 28"/>
          <p:cNvSpPr>
            <a:spLocks/>
          </p:cNvSpPr>
          <p:nvPr/>
        </p:nvSpPr>
        <p:spPr bwMode="auto">
          <a:xfrm>
            <a:off x="6949645" y="3890256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2" name="AutoShape 12"/>
          <p:cNvSpPr>
            <a:spLocks noChangeArrowheads="1"/>
          </p:cNvSpPr>
          <p:nvPr/>
        </p:nvSpPr>
        <p:spPr bwMode="auto">
          <a:xfrm>
            <a:off x="8839200" y="2565702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Emplea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33" name="AutoShape 18"/>
          <p:cNvCxnSpPr>
            <a:cxnSpLocks noChangeShapeType="1"/>
            <a:endCxn id="32" idx="2"/>
          </p:cNvCxnSpPr>
          <p:nvPr/>
        </p:nvCxnSpPr>
        <p:spPr bwMode="auto">
          <a:xfrm flipV="1">
            <a:off x="9410700" y="3261027"/>
            <a:ext cx="0" cy="4381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4" name="AutoShape 19"/>
          <p:cNvCxnSpPr>
            <a:cxnSpLocks noChangeShapeType="1"/>
            <a:stCxn id="32" idx="1"/>
          </p:cNvCxnSpPr>
          <p:nvPr/>
        </p:nvCxnSpPr>
        <p:spPr bwMode="auto">
          <a:xfrm flipH="1">
            <a:off x="6867525" y="2908602"/>
            <a:ext cx="1962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5" name="Arc 30"/>
          <p:cNvSpPr>
            <a:spLocks/>
          </p:cNvSpPr>
          <p:nvPr/>
        </p:nvSpPr>
        <p:spPr bwMode="auto">
          <a:xfrm rot="16200000" flipV="1">
            <a:off x="9332119" y="3520583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36" name="AutoShape 10"/>
          <p:cNvSpPr>
            <a:spLocks noChangeArrowheads="1"/>
          </p:cNvSpPr>
          <p:nvPr/>
        </p:nvSpPr>
        <p:spPr bwMode="auto">
          <a:xfrm>
            <a:off x="8848724" y="5287950"/>
            <a:ext cx="11430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smtClean="0">
                <a:latin typeface="Arial" charset="0"/>
              </a:rPr>
              <a:t>Da </a:t>
            </a:r>
            <a:r>
              <a:rPr lang="en-GB" altLang="en-US" sz="1600" dirty="0" err="1" smtClean="0">
                <a:latin typeface="Arial" charset="0"/>
              </a:rPr>
              <a:t>tutoría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37" name="AutoShape 27"/>
          <p:cNvCxnSpPr>
            <a:cxnSpLocks noChangeShapeType="1"/>
            <a:endCxn id="36" idx="1"/>
          </p:cNvCxnSpPr>
          <p:nvPr/>
        </p:nvCxnSpPr>
        <p:spPr bwMode="auto">
          <a:xfrm>
            <a:off x="6953249" y="5630850"/>
            <a:ext cx="1885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" name="AutoShape 28"/>
          <p:cNvCxnSpPr>
            <a:cxnSpLocks noChangeShapeType="1"/>
            <a:stCxn id="36" idx="0"/>
            <a:endCxn id="25607" idx="2"/>
          </p:cNvCxnSpPr>
          <p:nvPr/>
        </p:nvCxnSpPr>
        <p:spPr bwMode="auto">
          <a:xfrm flipH="1" flipV="1">
            <a:off x="9410698" y="4245794"/>
            <a:ext cx="9526" cy="1042156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9" name="Arc 29"/>
          <p:cNvSpPr>
            <a:spLocks/>
          </p:cNvSpPr>
          <p:nvPr/>
        </p:nvSpPr>
        <p:spPr bwMode="auto">
          <a:xfrm>
            <a:off x="6943724" y="5516550"/>
            <a:ext cx="152400" cy="2238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223838 h 43200"/>
              <a:gd name="T4" fmla="*/ 0 w 21600"/>
              <a:gd name="T5" fmla="*/ 1119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62850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Entidades y Atributos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Algunas veces es difícil definir si algo debería ser un atributo o una entidad</a:t>
            </a:r>
          </a:p>
          <a:p>
            <a:endParaRPr lang="es-CR" sz="2800" dirty="0" smtClean="0"/>
          </a:p>
          <a:p>
            <a:pPr lvl="1"/>
            <a:r>
              <a:rPr lang="es-CR" sz="2400" dirty="0" smtClean="0"/>
              <a:t>Ambos representan objetos o hechos acerca del mucho</a:t>
            </a:r>
          </a:p>
          <a:p>
            <a:pPr lvl="1"/>
            <a:endParaRPr lang="es-CR" sz="2400" dirty="0" smtClean="0"/>
          </a:p>
          <a:p>
            <a:pPr lvl="1"/>
            <a:r>
              <a:rPr lang="es-CR" sz="2400" dirty="0" smtClean="0"/>
              <a:t>Ambos son comúnmente representados por sustantivos en descripciones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471081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Entidades y Atributos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Guías generales</a:t>
            </a:r>
          </a:p>
          <a:p>
            <a:endParaRPr lang="es-CR" sz="2800" dirty="0" smtClean="0"/>
          </a:p>
          <a:p>
            <a:pPr lvl="1"/>
            <a:r>
              <a:rPr lang="es-CR" sz="2400" dirty="0" smtClean="0"/>
              <a:t>Las Entidades pueden tener atributos pero los atributos no tienen partes más pequeñas</a:t>
            </a:r>
          </a:p>
          <a:p>
            <a:pPr lvl="1"/>
            <a:endParaRPr lang="es-CR" sz="2400" dirty="0" smtClean="0"/>
          </a:p>
          <a:p>
            <a:pPr lvl="1"/>
            <a:r>
              <a:rPr lang="es-CR" sz="2400" dirty="0" smtClean="0"/>
              <a:t>Las Entidades pueden tener relaciones entre ellas, pero un atributo pertenece a una entidad en particular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204955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Queremos representar información sobre productos en una base de datos. Cada producto tiene una descripción, un precio y un proveedor. Los proveedores tienen direcciones, números de teléfono y nombres. Cada dirección está compuesta de una calle, una ciudad y un código postal.</a:t>
            </a:r>
            <a:endParaRPr lang="es-CR" sz="2800" dirty="0"/>
          </a:p>
        </p:txBody>
      </p:sp>
    </p:spTree>
    <p:extLst>
      <p:ext uri="{BB962C8B-B14F-4D97-AF65-F5344CB8AC3E}">
        <p14:creationId xmlns:p14="http://schemas.microsoft.com/office/powerpoint/2010/main" val="275717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 – Entidades/Atributos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Entidades o atributos:</a:t>
            </a:r>
          </a:p>
          <a:p>
            <a:pPr lvl="1"/>
            <a:r>
              <a:rPr lang="es-CR" dirty="0" smtClean="0"/>
              <a:t>Producto</a:t>
            </a:r>
          </a:p>
          <a:p>
            <a:pPr lvl="1"/>
            <a:r>
              <a:rPr lang="es-CR" dirty="0" smtClean="0"/>
              <a:t>Descripción</a:t>
            </a:r>
          </a:p>
          <a:p>
            <a:pPr lvl="1"/>
            <a:r>
              <a:rPr lang="es-CR" dirty="0" smtClean="0"/>
              <a:t>Precio</a:t>
            </a:r>
          </a:p>
          <a:p>
            <a:pPr lvl="1"/>
            <a:r>
              <a:rPr lang="es-CR" dirty="0" smtClean="0"/>
              <a:t>Proveedor</a:t>
            </a:r>
          </a:p>
          <a:p>
            <a:pPr lvl="1"/>
            <a:r>
              <a:rPr lang="es-CR" dirty="0" smtClean="0"/>
              <a:t>Dirección</a:t>
            </a:r>
          </a:p>
          <a:p>
            <a:pPr lvl="1"/>
            <a:r>
              <a:rPr lang="es-CR" dirty="0" smtClean="0"/>
              <a:t>Número de teléfono</a:t>
            </a:r>
          </a:p>
          <a:p>
            <a:pPr lvl="1"/>
            <a:r>
              <a:rPr lang="es-CR" dirty="0" smtClean="0"/>
              <a:t>Nombre</a:t>
            </a:r>
          </a:p>
          <a:p>
            <a:pPr lvl="1"/>
            <a:r>
              <a:rPr lang="es-CR" dirty="0" smtClean="0"/>
              <a:t>Calle</a:t>
            </a:r>
          </a:p>
          <a:p>
            <a:pPr lvl="1"/>
            <a:r>
              <a:rPr lang="es-CR" dirty="0" smtClean="0"/>
              <a:t>Ciudad</a:t>
            </a:r>
          </a:p>
          <a:p>
            <a:pPr lvl="1"/>
            <a:r>
              <a:rPr lang="es-CR" dirty="0" smtClean="0"/>
              <a:t>Código postal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R" dirty="0" smtClean="0"/>
              <a:t>Productos, proveedores y direcciones tienen partes más pequeñas así que los convertimos en entidades</a:t>
            </a:r>
          </a:p>
          <a:p>
            <a:r>
              <a:rPr lang="es-CR" dirty="0" smtClean="0"/>
              <a:t>Las demás no tienen partes más pequeñas y pertenecen a una entidad en particular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85964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 – Diagrama E/R 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R" dirty="0"/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auto">
          <a:xfrm>
            <a:off x="2949146" y="3175073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tx1"/>
                </a:solidFill>
                <a:latin typeface="Arial" charset="0"/>
              </a:rPr>
              <a:t>Producto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949146" y="5003873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tx1"/>
                </a:solidFill>
                <a:latin typeface="Arial" charset="0"/>
              </a:rPr>
              <a:t>Proveedor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5844746" y="5003873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tx1"/>
                </a:solidFill>
                <a:latin typeface="Arial" charset="0"/>
              </a:rPr>
              <a:t>Dirección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692346" y="4165673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Calle</a:t>
            </a:r>
            <a:endParaRPr lang="en-GB" alt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521146" y="5003873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Ciudad</a:t>
            </a:r>
            <a:endParaRPr lang="en-GB" alt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692346" y="5842073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Código</a:t>
            </a: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 Postal</a:t>
            </a:r>
            <a:endParaRPr lang="en-GB" alt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891746" y="5003873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Nombre</a:t>
            </a:r>
            <a:endParaRPr lang="en-GB" alt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2796746" y="5842073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Número</a:t>
            </a:r>
            <a:r>
              <a:rPr lang="en-GB" altLang="en-US" sz="1600" dirty="0" smtClean="0">
                <a:latin typeface="Arial" charset="0"/>
              </a:rPr>
              <a:t> Tel</a:t>
            </a:r>
            <a:endParaRPr lang="en-GB" alt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2796746" y="2336873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Precio</a:t>
            </a:r>
            <a:endParaRPr lang="en-GB" alt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891746" y="3175073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Descripción</a:t>
            </a:r>
            <a:endParaRPr lang="en-GB" alt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4" name="AutoShape 13"/>
          <p:cNvCxnSpPr>
            <a:cxnSpLocks noChangeShapeType="1"/>
            <a:stCxn id="4" idx="0"/>
            <a:endCxn id="12" idx="4"/>
          </p:cNvCxnSpPr>
          <p:nvPr/>
        </p:nvCxnSpPr>
        <p:spPr bwMode="auto">
          <a:xfrm flipV="1">
            <a:off x="3634946" y="2879798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5" name="AutoShape 14"/>
          <p:cNvCxnSpPr>
            <a:cxnSpLocks noChangeShapeType="1"/>
            <a:stCxn id="4" idx="1"/>
            <a:endCxn id="13" idx="6"/>
          </p:cNvCxnSpPr>
          <p:nvPr/>
        </p:nvCxnSpPr>
        <p:spPr bwMode="auto">
          <a:xfrm flipH="1">
            <a:off x="2577671" y="3441773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6" name="AutoShape 15"/>
          <p:cNvCxnSpPr>
            <a:cxnSpLocks noChangeShapeType="1"/>
            <a:stCxn id="5" idx="1"/>
            <a:endCxn id="10" idx="6"/>
          </p:cNvCxnSpPr>
          <p:nvPr/>
        </p:nvCxnSpPr>
        <p:spPr bwMode="auto">
          <a:xfrm flipH="1">
            <a:off x="2577671" y="5270573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7" name="AutoShape 16"/>
          <p:cNvCxnSpPr>
            <a:cxnSpLocks noChangeShapeType="1"/>
            <a:stCxn id="5" idx="2"/>
            <a:endCxn id="11" idx="0"/>
          </p:cNvCxnSpPr>
          <p:nvPr/>
        </p:nvCxnSpPr>
        <p:spPr bwMode="auto">
          <a:xfrm>
            <a:off x="3634946" y="5546798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6530546" y="5546798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9" name="AutoShape 18"/>
          <p:cNvCxnSpPr>
            <a:cxnSpLocks noChangeShapeType="1"/>
            <a:stCxn id="6" idx="3"/>
            <a:endCxn id="8" idx="2"/>
          </p:cNvCxnSpPr>
          <p:nvPr/>
        </p:nvCxnSpPr>
        <p:spPr bwMode="auto">
          <a:xfrm>
            <a:off x="7225871" y="5270573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AutoShape 19"/>
          <p:cNvCxnSpPr>
            <a:cxnSpLocks noChangeShapeType="1"/>
            <a:stCxn id="6" idx="0"/>
            <a:endCxn id="7" idx="4"/>
          </p:cNvCxnSpPr>
          <p:nvPr/>
        </p:nvCxnSpPr>
        <p:spPr bwMode="auto">
          <a:xfrm flipV="1">
            <a:off x="6530546" y="4708598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1909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Ejemplo - Relaciones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dirty="0" smtClean="0"/>
              <a:t>Cada producto tiene un proveedor</a:t>
            </a:r>
          </a:p>
          <a:p>
            <a:pPr lvl="1"/>
            <a:r>
              <a:rPr lang="es-CR" dirty="0" smtClean="0"/>
              <a:t>Cada producto tiene un único proveedor pero no hay nada que impida que un proveedor maneje varios productos</a:t>
            </a:r>
          </a:p>
          <a:p>
            <a:pPr lvl="1"/>
            <a:r>
              <a:rPr lang="es-CR" dirty="0" smtClean="0"/>
              <a:t>Una relación Uno a Muchos</a:t>
            </a:r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R" dirty="0" smtClean="0"/>
              <a:t>Cada proveedor tiene una dirección</a:t>
            </a:r>
          </a:p>
          <a:p>
            <a:pPr lvl="1"/>
            <a:r>
              <a:rPr lang="es-CR" dirty="0" smtClean="0"/>
              <a:t>Un proveedor tiene una única dirección</a:t>
            </a:r>
          </a:p>
          <a:p>
            <a:pPr lvl="1"/>
            <a:r>
              <a:rPr lang="es-CR" dirty="0" smtClean="0"/>
              <a:t>No parece lógico que dos proveedores diferentes tengan la misma dirección</a:t>
            </a:r>
          </a:p>
          <a:p>
            <a:pPr lvl="1"/>
            <a:r>
              <a:rPr lang="es-CR" dirty="0" smtClean="0"/>
              <a:t>Una relación Uno a Uno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141786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err="1" smtClean="0"/>
              <a:t>Ejemplo</a:t>
            </a:r>
            <a:r>
              <a:rPr lang="en-GB" altLang="en-US" dirty="0" smtClean="0"/>
              <a:t> - </a:t>
            </a:r>
            <a:r>
              <a:rPr lang="en-GB" altLang="en-US" dirty="0" err="1" smtClean="0"/>
              <a:t>Diagrama</a:t>
            </a:r>
            <a:r>
              <a:rPr lang="en-GB" altLang="en-US" dirty="0" smtClean="0"/>
              <a:t> E/R</a:t>
            </a:r>
          </a:p>
        </p:txBody>
      </p:sp>
      <p:sp>
        <p:nvSpPr>
          <p:cNvPr id="38915" name="AutoShape 1027"/>
          <p:cNvSpPr>
            <a:spLocks noChangeArrowheads="1"/>
          </p:cNvSpPr>
          <p:nvPr/>
        </p:nvSpPr>
        <p:spPr bwMode="auto">
          <a:xfrm>
            <a:off x="4267200" y="25908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Producto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38916" name="AutoShape 1028"/>
          <p:cNvSpPr>
            <a:spLocks noChangeArrowheads="1"/>
          </p:cNvSpPr>
          <p:nvPr/>
        </p:nvSpPr>
        <p:spPr bwMode="auto">
          <a:xfrm>
            <a:off x="4267200" y="44196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Proveedor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38917" name="AutoShape 1029"/>
          <p:cNvSpPr>
            <a:spLocks noChangeArrowheads="1"/>
          </p:cNvSpPr>
          <p:nvPr/>
        </p:nvSpPr>
        <p:spPr bwMode="auto">
          <a:xfrm>
            <a:off x="7162800" y="44196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Dirección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38918" name="Oval 1030"/>
          <p:cNvSpPr>
            <a:spLocks noChangeArrowheads="1"/>
          </p:cNvSpPr>
          <p:nvPr/>
        </p:nvSpPr>
        <p:spPr bwMode="auto">
          <a:xfrm>
            <a:off x="7010400" y="35814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Calle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38919" name="Oval 1031"/>
          <p:cNvSpPr>
            <a:spLocks noChangeArrowheads="1"/>
          </p:cNvSpPr>
          <p:nvPr/>
        </p:nvSpPr>
        <p:spPr bwMode="auto">
          <a:xfrm>
            <a:off x="8839200" y="4419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smtClean="0">
                <a:latin typeface="Arial" charset="0"/>
              </a:rPr>
              <a:t>Ciudad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38920" name="Oval 1032"/>
          <p:cNvSpPr>
            <a:spLocks noChangeArrowheads="1"/>
          </p:cNvSpPr>
          <p:nvPr/>
        </p:nvSpPr>
        <p:spPr bwMode="auto">
          <a:xfrm>
            <a:off x="70104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Código</a:t>
            </a:r>
            <a:r>
              <a:rPr lang="en-GB" altLang="en-US" sz="1600" dirty="0" smtClean="0">
                <a:latin typeface="Arial" charset="0"/>
              </a:rPr>
              <a:t> postal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38921" name="Oval 1033"/>
          <p:cNvSpPr>
            <a:spLocks noChangeArrowheads="1"/>
          </p:cNvSpPr>
          <p:nvPr/>
        </p:nvSpPr>
        <p:spPr bwMode="auto">
          <a:xfrm>
            <a:off x="2209800" y="4419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Nombre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38922" name="Oval 1034"/>
          <p:cNvSpPr>
            <a:spLocks noChangeArrowheads="1"/>
          </p:cNvSpPr>
          <p:nvPr/>
        </p:nvSpPr>
        <p:spPr bwMode="auto">
          <a:xfrm>
            <a:off x="41148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Número</a:t>
            </a:r>
            <a:r>
              <a:rPr lang="en-GB" altLang="en-US" sz="1600" dirty="0" smtClean="0">
                <a:latin typeface="Arial" charset="0"/>
              </a:rPr>
              <a:t> </a:t>
            </a:r>
            <a:r>
              <a:rPr lang="en-GB" altLang="en-US" sz="1600" dirty="0" err="1" smtClean="0">
                <a:latin typeface="Arial" charset="0"/>
              </a:rPr>
              <a:t>tel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38923" name="Oval 1035"/>
          <p:cNvSpPr>
            <a:spLocks noChangeArrowheads="1"/>
          </p:cNvSpPr>
          <p:nvPr/>
        </p:nvSpPr>
        <p:spPr bwMode="auto">
          <a:xfrm>
            <a:off x="4114800" y="1898158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Precio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38924" name="Oval 1036"/>
          <p:cNvSpPr>
            <a:spLocks noChangeArrowheads="1"/>
          </p:cNvSpPr>
          <p:nvPr/>
        </p:nvSpPr>
        <p:spPr bwMode="auto">
          <a:xfrm>
            <a:off x="2209800" y="2590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Descripción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38925" name="AutoShape 1037"/>
          <p:cNvSpPr>
            <a:spLocks noChangeArrowheads="1"/>
          </p:cNvSpPr>
          <p:nvPr/>
        </p:nvSpPr>
        <p:spPr bwMode="auto">
          <a:xfrm>
            <a:off x="5781675" y="4343400"/>
            <a:ext cx="1076325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Tiene</a:t>
            </a:r>
            <a:endParaRPr lang="en-GB" altLang="en-US" sz="1600" dirty="0" smtClean="0">
              <a:latin typeface="Arial" charset="0"/>
            </a:endParaRPr>
          </a:p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una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38926" name="AutoShape 1038"/>
          <p:cNvCxnSpPr>
            <a:cxnSpLocks noChangeShapeType="1"/>
            <a:stCxn id="38925" idx="3"/>
            <a:endCxn id="38917" idx="1"/>
          </p:cNvCxnSpPr>
          <p:nvPr/>
        </p:nvCxnSpPr>
        <p:spPr bwMode="auto">
          <a:xfrm>
            <a:off x="6858000" y="4686300"/>
            <a:ext cx="3048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927" name="AutoShape 1039"/>
          <p:cNvCxnSpPr>
            <a:cxnSpLocks noChangeShapeType="1"/>
            <a:stCxn id="38925" idx="1"/>
            <a:endCxn id="38916" idx="3"/>
          </p:cNvCxnSpPr>
          <p:nvPr/>
        </p:nvCxnSpPr>
        <p:spPr bwMode="auto">
          <a:xfrm flipH="1">
            <a:off x="5638800" y="4686300"/>
            <a:ext cx="14287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928" name="AutoShape 1040"/>
          <p:cNvSpPr>
            <a:spLocks noChangeArrowheads="1"/>
          </p:cNvSpPr>
          <p:nvPr/>
        </p:nvSpPr>
        <p:spPr bwMode="auto">
          <a:xfrm>
            <a:off x="4267200" y="3429000"/>
            <a:ext cx="1371599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Tiene</a:t>
            </a:r>
            <a:r>
              <a:rPr lang="en-GB" altLang="en-US" sz="2000" dirty="0" smtClean="0">
                <a:latin typeface="Arial" charset="0"/>
              </a:rPr>
              <a:t> un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38929" name="AutoShape 1041"/>
          <p:cNvCxnSpPr>
            <a:cxnSpLocks noChangeShapeType="1"/>
            <a:stCxn id="38928" idx="2"/>
            <a:endCxn id="38916" idx="0"/>
          </p:cNvCxnSpPr>
          <p:nvPr/>
        </p:nvCxnSpPr>
        <p:spPr bwMode="auto">
          <a:xfrm>
            <a:off x="4953000" y="41148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930" name="AutoShape 1042"/>
          <p:cNvCxnSpPr>
            <a:cxnSpLocks noChangeShapeType="1"/>
            <a:stCxn id="38928" idx="0"/>
            <a:endCxn id="38915" idx="2"/>
          </p:cNvCxnSpPr>
          <p:nvPr/>
        </p:nvCxnSpPr>
        <p:spPr bwMode="auto">
          <a:xfrm flipV="1">
            <a:off x="4953000" y="3124200"/>
            <a:ext cx="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931" name="AutoShape 1043"/>
          <p:cNvCxnSpPr>
            <a:cxnSpLocks noChangeShapeType="1"/>
            <a:stCxn id="38915" idx="0"/>
            <a:endCxn id="38923" idx="4"/>
          </p:cNvCxnSpPr>
          <p:nvPr/>
        </p:nvCxnSpPr>
        <p:spPr bwMode="auto">
          <a:xfrm flipV="1">
            <a:off x="4953000" y="2431558"/>
            <a:ext cx="0" cy="15924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932" name="AutoShape 1044"/>
          <p:cNvCxnSpPr>
            <a:cxnSpLocks noChangeShapeType="1"/>
            <a:stCxn id="38915" idx="1"/>
            <a:endCxn id="38924" idx="6"/>
          </p:cNvCxnSpPr>
          <p:nvPr/>
        </p:nvCxnSpPr>
        <p:spPr bwMode="auto">
          <a:xfrm flipH="1">
            <a:off x="3895725" y="28575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933" name="AutoShape 1045"/>
          <p:cNvCxnSpPr>
            <a:cxnSpLocks noChangeShapeType="1"/>
            <a:stCxn id="38916" idx="1"/>
            <a:endCxn id="38921" idx="6"/>
          </p:cNvCxnSpPr>
          <p:nvPr/>
        </p:nvCxnSpPr>
        <p:spPr bwMode="auto">
          <a:xfrm flipH="1">
            <a:off x="3895725" y="46863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934" name="AutoShape 1046"/>
          <p:cNvCxnSpPr>
            <a:cxnSpLocks noChangeShapeType="1"/>
            <a:stCxn id="38916" idx="2"/>
            <a:endCxn id="38922" idx="0"/>
          </p:cNvCxnSpPr>
          <p:nvPr/>
        </p:nvCxnSpPr>
        <p:spPr bwMode="auto">
          <a:xfrm>
            <a:off x="49530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935" name="AutoShape 1047"/>
          <p:cNvCxnSpPr>
            <a:cxnSpLocks noChangeShapeType="1"/>
            <a:stCxn id="38917" idx="2"/>
            <a:endCxn id="38920" idx="0"/>
          </p:cNvCxnSpPr>
          <p:nvPr/>
        </p:nvCxnSpPr>
        <p:spPr bwMode="auto">
          <a:xfrm>
            <a:off x="78486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936" name="AutoShape 1048"/>
          <p:cNvCxnSpPr>
            <a:cxnSpLocks noChangeShapeType="1"/>
            <a:stCxn id="38917" idx="3"/>
            <a:endCxn id="38919" idx="2"/>
          </p:cNvCxnSpPr>
          <p:nvPr/>
        </p:nvCxnSpPr>
        <p:spPr bwMode="auto">
          <a:xfrm>
            <a:off x="8543925" y="4686300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38937" name="AutoShape 1049"/>
          <p:cNvCxnSpPr>
            <a:cxnSpLocks noChangeShapeType="1"/>
            <a:stCxn id="38917" idx="0"/>
            <a:endCxn id="38918" idx="4"/>
          </p:cNvCxnSpPr>
          <p:nvPr/>
        </p:nvCxnSpPr>
        <p:spPr bwMode="auto">
          <a:xfrm flipV="1">
            <a:off x="7848600" y="41243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38938" name="Arc 1050"/>
          <p:cNvSpPr>
            <a:spLocks/>
          </p:cNvSpPr>
          <p:nvPr/>
        </p:nvSpPr>
        <p:spPr bwMode="auto">
          <a:xfrm rot="5400000">
            <a:off x="4874419" y="3050381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55454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Relaciones Uno a Uno</a:t>
            </a:r>
            <a:endParaRPr lang="es-CR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s-CR" b="1" dirty="0" smtClean="0">
                <a:solidFill>
                  <a:schemeClr val="accent4"/>
                </a:solidFill>
              </a:rPr>
              <a:t>Algunas</a:t>
            </a:r>
            <a:r>
              <a:rPr lang="es-CR" dirty="0" smtClean="0"/>
              <a:t> relaciones entre entidades, A y B, </a:t>
            </a:r>
            <a:r>
              <a:rPr lang="es-CR" b="1" dirty="0" smtClean="0">
                <a:solidFill>
                  <a:schemeClr val="accent4"/>
                </a:solidFill>
              </a:rPr>
              <a:t>pueden</a:t>
            </a:r>
            <a:r>
              <a:rPr lang="es-CR" dirty="0" smtClean="0">
                <a:solidFill>
                  <a:schemeClr val="accent4"/>
                </a:solidFill>
              </a:rPr>
              <a:t> </a:t>
            </a:r>
            <a:r>
              <a:rPr lang="es-CR" dirty="0" smtClean="0"/>
              <a:t>ser redundantes si</a:t>
            </a:r>
          </a:p>
          <a:p>
            <a:endParaRPr lang="es-CR" dirty="0" smtClean="0"/>
          </a:p>
          <a:p>
            <a:pPr lvl="1"/>
            <a:r>
              <a:rPr lang="es-CR" dirty="0" smtClean="0"/>
              <a:t>Es una relación 1:1 entre A y B</a:t>
            </a:r>
          </a:p>
          <a:p>
            <a:pPr lvl="1"/>
            <a:endParaRPr lang="es-CR" dirty="0" smtClean="0"/>
          </a:p>
          <a:p>
            <a:pPr lvl="1"/>
            <a:r>
              <a:rPr lang="es-CR" dirty="0" smtClean="0"/>
              <a:t>Cada A está relacionado a una B y cada B está relacionada con una A</a:t>
            </a:r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s-CR" dirty="0" smtClean="0"/>
              <a:t>Ejemplo – la relación proveedor/dirección</a:t>
            </a:r>
          </a:p>
          <a:p>
            <a:endParaRPr lang="es-CR" dirty="0" smtClean="0"/>
          </a:p>
          <a:p>
            <a:pPr lvl="1"/>
            <a:r>
              <a:rPr lang="es-CR" dirty="0" smtClean="0"/>
              <a:t>Es Uno a Uno</a:t>
            </a:r>
          </a:p>
          <a:p>
            <a:pPr lvl="1"/>
            <a:endParaRPr lang="es-CR" dirty="0"/>
          </a:p>
          <a:p>
            <a:pPr lvl="1"/>
            <a:r>
              <a:rPr lang="es-CR" dirty="0" smtClean="0"/>
              <a:t>Cada proveedor tiene una dirección</a:t>
            </a:r>
          </a:p>
          <a:p>
            <a:pPr lvl="1"/>
            <a:endParaRPr lang="es-CR" dirty="0"/>
          </a:p>
          <a:p>
            <a:pPr lvl="1"/>
            <a:r>
              <a:rPr lang="es-CR" dirty="0" smtClean="0"/>
              <a:t>No necesitamos direcciones que no estén relacionadas con un proveedor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900349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err="1" smtClean="0"/>
              <a:t>Relaciones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Redundantes</a:t>
            </a:r>
            <a:endParaRPr lang="en-GB" altLang="en-US" dirty="0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err="1" smtClean="0"/>
              <a:t>Podemos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mezclar</a:t>
            </a:r>
            <a:r>
              <a:rPr lang="en-GB" altLang="en-US" dirty="0" smtClean="0"/>
              <a:t> las dos </a:t>
            </a:r>
            <a:r>
              <a:rPr lang="en-GB" altLang="en-US" dirty="0" err="1" smtClean="0"/>
              <a:t>entidades</a:t>
            </a:r>
            <a:r>
              <a:rPr lang="en-GB" altLang="en-US" dirty="0" smtClean="0"/>
              <a:t> que </a:t>
            </a:r>
            <a:r>
              <a:rPr lang="en-GB" altLang="en-US" dirty="0" err="1" smtClean="0"/>
              <a:t>forman</a:t>
            </a:r>
            <a:r>
              <a:rPr lang="en-GB" altLang="en-US" dirty="0" smtClean="0"/>
              <a:t> parte de la </a:t>
            </a:r>
            <a:r>
              <a:rPr lang="en-GB" altLang="en-US" dirty="0" err="1" smtClean="0"/>
              <a:t>relación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redundante</a:t>
            </a:r>
            <a:endParaRPr lang="en-GB" altLang="en-US" dirty="0" smtClean="0"/>
          </a:p>
          <a:p>
            <a:pPr>
              <a:defRPr/>
            </a:pPr>
            <a:endParaRPr lang="en-GB" altLang="en-US" dirty="0"/>
          </a:p>
          <a:p>
            <a:pPr lvl="1">
              <a:defRPr/>
            </a:pPr>
            <a:r>
              <a:rPr lang="en-GB" altLang="en-US" dirty="0" smtClean="0"/>
              <a:t>Se </a:t>
            </a:r>
            <a:r>
              <a:rPr lang="en-GB" altLang="en-US" dirty="0" err="1" smtClean="0"/>
              <a:t>convierten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en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una</a:t>
            </a:r>
            <a:r>
              <a:rPr lang="en-GB" altLang="en-US" dirty="0" smtClean="0"/>
              <a:t> sola </a:t>
            </a:r>
            <a:r>
              <a:rPr lang="en-GB" altLang="en-US" dirty="0" err="1" smtClean="0"/>
              <a:t>entidad</a:t>
            </a:r>
            <a:endParaRPr lang="en-GB" altLang="en-US" dirty="0" smtClean="0"/>
          </a:p>
          <a:p>
            <a:pPr lvl="1">
              <a:defRPr/>
            </a:pPr>
            <a:endParaRPr lang="en-GB" altLang="en-US" dirty="0"/>
          </a:p>
          <a:p>
            <a:pPr lvl="1">
              <a:defRPr/>
            </a:pPr>
            <a:r>
              <a:rPr lang="en-GB" altLang="en-US" dirty="0" smtClean="0"/>
              <a:t>La </a:t>
            </a:r>
            <a:r>
              <a:rPr lang="en-GB" altLang="en-US" dirty="0" err="1" smtClean="0"/>
              <a:t>nueva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entidad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tiene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todos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los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atributos</a:t>
            </a:r>
            <a:r>
              <a:rPr lang="en-GB" altLang="en-US" dirty="0" smtClean="0"/>
              <a:t> de la </a:t>
            </a:r>
            <a:r>
              <a:rPr lang="en-GB" altLang="en-US" dirty="0" err="1" smtClean="0"/>
              <a:t>vieja</a:t>
            </a:r>
            <a:endParaRPr lang="en-GB" altLang="en-US" dirty="0"/>
          </a:p>
        </p:txBody>
      </p:sp>
      <p:sp>
        <p:nvSpPr>
          <p:cNvPr id="40964" name="AutoShape 4"/>
          <p:cNvSpPr>
            <a:spLocks noChangeArrowheads="1"/>
          </p:cNvSpPr>
          <p:nvPr/>
        </p:nvSpPr>
        <p:spPr bwMode="auto">
          <a:xfrm>
            <a:off x="8153400" y="2667000"/>
            <a:ext cx="304800" cy="304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>
              <a:latin typeface="Times New Roman" charset="0"/>
            </a:endParaRPr>
          </a:p>
        </p:txBody>
      </p:sp>
      <p:sp>
        <p:nvSpPr>
          <p:cNvPr id="40965" name="AutoShape 5"/>
          <p:cNvSpPr>
            <a:spLocks noChangeArrowheads="1"/>
          </p:cNvSpPr>
          <p:nvPr/>
        </p:nvSpPr>
        <p:spPr bwMode="auto">
          <a:xfrm>
            <a:off x="7239000" y="2590800"/>
            <a:ext cx="457200" cy="4572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>
                <a:latin typeface="Arial" charset="0"/>
              </a:rPr>
              <a:t>A</a:t>
            </a:r>
          </a:p>
        </p:txBody>
      </p:sp>
      <p:sp>
        <p:nvSpPr>
          <p:cNvPr id="40966" name="AutoShape 6"/>
          <p:cNvSpPr>
            <a:spLocks noChangeArrowheads="1"/>
          </p:cNvSpPr>
          <p:nvPr/>
        </p:nvSpPr>
        <p:spPr bwMode="auto">
          <a:xfrm>
            <a:off x="8839200" y="2590800"/>
            <a:ext cx="457200" cy="4572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>
                <a:latin typeface="Arial" charset="0"/>
              </a:rPr>
              <a:t>B</a:t>
            </a:r>
          </a:p>
        </p:txBody>
      </p:sp>
      <p:cxnSp>
        <p:nvCxnSpPr>
          <p:cNvPr id="40967" name="AutoShape 7"/>
          <p:cNvCxnSpPr>
            <a:cxnSpLocks noChangeShapeType="1"/>
            <a:stCxn id="40965" idx="3"/>
            <a:endCxn id="40964" idx="1"/>
          </p:cNvCxnSpPr>
          <p:nvPr/>
        </p:nvCxnSpPr>
        <p:spPr bwMode="auto">
          <a:xfrm>
            <a:off x="7705725" y="2819400"/>
            <a:ext cx="4381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8" name="AutoShape 8"/>
          <p:cNvCxnSpPr>
            <a:cxnSpLocks noChangeShapeType="1"/>
            <a:stCxn id="40964" idx="3"/>
            <a:endCxn id="40966" idx="1"/>
          </p:cNvCxnSpPr>
          <p:nvPr/>
        </p:nvCxnSpPr>
        <p:spPr bwMode="auto">
          <a:xfrm>
            <a:off x="8467725" y="28194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69" name="Oval 9"/>
          <p:cNvSpPr>
            <a:spLocks noChangeArrowheads="1"/>
          </p:cNvSpPr>
          <p:nvPr/>
        </p:nvSpPr>
        <p:spPr bwMode="auto">
          <a:xfrm>
            <a:off x="7315200" y="19812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>
                <a:latin typeface="Arial" charset="0"/>
              </a:rPr>
              <a:t>a</a:t>
            </a:r>
          </a:p>
        </p:txBody>
      </p:sp>
      <p:sp>
        <p:nvSpPr>
          <p:cNvPr id="40970" name="Oval 10"/>
          <p:cNvSpPr>
            <a:spLocks noChangeArrowheads="1"/>
          </p:cNvSpPr>
          <p:nvPr/>
        </p:nvSpPr>
        <p:spPr bwMode="auto">
          <a:xfrm>
            <a:off x="7315200" y="33528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>
                <a:latin typeface="Arial" charset="0"/>
              </a:rPr>
              <a:t>c</a:t>
            </a:r>
          </a:p>
        </p:txBody>
      </p:sp>
      <p:sp>
        <p:nvSpPr>
          <p:cNvPr id="40971" name="Oval 11"/>
          <p:cNvSpPr>
            <a:spLocks noChangeArrowheads="1"/>
          </p:cNvSpPr>
          <p:nvPr/>
        </p:nvSpPr>
        <p:spPr bwMode="auto">
          <a:xfrm>
            <a:off x="8915400" y="33528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>
                <a:latin typeface="Arial" charset="0"/>
              </a:rPr>
              <a:t>z</a:t>
            </a:r>
          </a:p>
        </p:txBody>
      </p:sp>
      <p:sp>
        <p:nvSpPr>
          <p:cNvPr id="40972" name="Oval 12"/>
          <p:cNvSpPr>
            <a:spLocks noChangeArrowheads="1"/>
          </p:cNvSpPr>
          <p:nvPr/>
        </p:nvSpPr>
        <p:spPr bwMode="auto">
          <a:xfrm>
            <a:off x="9601200" y="2667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>
                <a:latin typeface="Arial" charset="0"/>
              </a:rPr>
              <a:t>y</a:t>
            </a:r>
          </a:p>
        </p:txBody>
      </p:sp>
      <p:sp>
        <p:nvSpPr>
          <p:cNvPr id="40973" name="Oval 13"/>
          <p:cNvSpPr>
            <a:spLocks noChangeArrowheads="1"/>
          </p:cNvSpPr>
          <p:nvPr/>
        </p:nvSpPr>
        <p:spPr bwMode="auto">
          <a:xfrm>
            <a:off x="6629400" y="26670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>
                <a:latin typeface="Arial" charset="0"/>
              </a:rPr>
              <a:t>b</a:t>
            </a:r>
          </a:p>
        </p:txBody>
      </p:sp>
      <p:sp>
        <p:nvSpPr>
          <p:cNvPr id="40974" name="Oval 14"/>
          <p:cNvSpPr>
            <a:spLocks noChangeArrowheads="1"/>
          </p:cNvSpPr>
          <p:nvPr/>
        </p:nvSpPr>
        <p:spPr bwMode="auto">
          <a:xfrm>
            <a:off x="8915400" y="1981200"/>
            <a:ext cx="304800" cy="304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>
                <a:latin typeface="Arial" charset="0"/>
              </a:rPr>
              <a:t>x</a:t>
            </a:r>
          </a:p>
        </p:txBody>
      </p:sp>
      <p:cxnSp>
        <p:nvCxnSpPr>
          <p:cNvPr id="40975" name="AutoShape 15"/>
          <p:cNvCxnSpPr>
            <a:cxnSpLocks noChangeShapeType="1"/>
            <a:stCxn id="40970" idx="0"/>
            <a:endCxn id="40965" idx="2"/>
          </p:cNvCxnSpPr>
          <p:nvPr/>
        </p:nvCxnSpPr>
        <p:spPr bwMode="auto">
          <a:xfrm flipV="1">
            <a:off x="7467600" y="3057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" name="AutoShape 16"/>
          <p:cNvCxnSpPr>
            <a:cxnSpLocks noChangeShapeType="1"/>
            <a:stCxn id="40971" idx="0"/>
            <a:endCxn id="40966" idx="2"/>
          </p:cNvCxnSpPr>
          <p:nvPr/>
        </p:nvCxnSpPr>
        <p:spPr bwMode="auto">
          <a:xfrm flipV="1">
            <a:off x="9067800" y="3057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7" name="AutoShape 17"/>
          <p:cNvCxnSpPr>
            <a:cxnSpLocks noChangeShapeType="1"/>
            <a:stCxn id="40972" idx="2"/>
            <a:endCxn id="40966" idx="3"/>
          </p:cNvCxnSpPr>
          <p:nvPr/>
        </p:nvCxnSpPr>
        <p:spPr bwMode="auto">
          <a:xfrm flipH="1">
            <a:off x="9305925" y="2819400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8" name="AutoShape 18"/>
          <p:cNvCxnSpPr>
            <a:cxnSpLocks noChangeShapeType="1"/>
            <a:stCxn id="40974" idx="4"/>
            <a:endCxn id="40966" idx="0"/>
          </p:cNvCxnSpPr>
          <p:nvPr/>
        </p:nvCxnSpPr>
        <p:spPr bwMode="auto">
          <a:xfrm>
            <a:off x="9067800" y="2295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9" name="AutoShape 19"/>
          <p:cNvCxnSpPr>
            <a:cxnSpLocks noChangeShapeType="1"/>
            <a:stCxn id="40969" idx="4"/>
            <a:endCxn id="40965" idx="0"/>
          </p:cNvCxnSpPr>
          <p:nvPr/>
        </p:nvCxnSpPr>
        <p:spPr bwMode="auto">
          <a:xfrm>
            <a:off x="7467600" y="2295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80" name="AutoShape 20"/>
          <p:cNvCxnSpPr>
            <a:cxnSpLocks noChangeShapeType="1"/>
            <a:stCxn id="40973" idx="6"/>
            <a:endCxn id="40965" idx="1"/>
          </p:cNvCxnSpPr>
          <p:nvPr/>
        </p:nvCxnSpPr>
        <p:spPr bwMode="auto">
          <a:xfrm>
            <a:off x="6943725" y="2819400"/>
            <a:ext cx="2857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38933" name="Group 21"/>
          <p:cNvGrpSpPr>
            <a:grpSpLocks/>
          </p:cNvGrpSpPr>
          <p:nvPr/>
        </p:nvGrpSpPr>
        <p:grpSpPr bwMode="auto">
          <a:xfrm>
            <a:off x="7467600" y="4267200"/>
            <a:ext cx="1676400" cy="1676400"/>
            <a:chOff x="3792" y="2688"/>
            <a:chExt cx="1056" cy="1056"/>
          </a:xfrm>
        </p:grpSpPr>
        <p:sp>
          <p:nvSpPr>
            <p:cNvPr id="40982" name="AutoShape 22"/>
            <p:cNvSpPr>
              <a:spLocks noChangeArrowheads="1"/>
            </p:cNvSpPr>
            <p:nvPr/>
          </p:nvSpPr>
          <p:spPr bwMode="auto">
            <a:xfrm>
              <a:off x="4176" y="3072"/>
              <a:ext cx="288" cy="288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>
                  <a:latin typeface="Arial" charset="0"/>
                </a:rPr>
                <a:t>AB</a:t>
              </a:r>
            </a:p>
          </p:txBody>
        </p:sp>
        <p:sp>
          <p:nvSpPr>
            <p:cNvPr id="40983" name="Oval 23"/>
            <p:cNvSpPr>
              <a:spLocks noChangeArrowheads="1"/>
            </p:cNvSpPr>
            <p:nvPr/>
          </p:nvSpPr>
          <p:spPr bwMode="auto">
            <a:xfrm>
              <a:off x="4416" y="355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>
                  <a:latin typeface="Arial" charset="0"/>
                </a:rPr>
                <a:t>z</a:t>
              </a:r>
            </a:p>
          </p:txBody>
        </p:sp>
        <p:sp>
          <p:nvSpPr>
            <p:cNvPr id="40984" name="Oval 24"/>
            <p:cNvSpPr>
              <a:spLocks noChangeArrowheads="1"/>
            </p:cNvSpPr>
            <p:nvPr/>
          </p:nvSpPr>
          <p:spPr bwMode="auto">
            <a:xfrm>
              <a:off x="4656" y="3120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>
                  <a:latin typeface="Arial" charset="0"/>
                </a:rPr>
                <a:t>y</a:t>
              </a:r>
            </a:p>
          </p:txBody>
        </p:sp>
        <p:sp>
          <p:nvSpPr>
            <p:cNvPr id="40985" name="Oval 25"/>
            <p:cNvSpPr>
              <a:spLocks noChangeArrowheads="1"/>
            </p:cNvSpPr>
            <p:nvPr/>
          </p:nvSpPr>
          <p:spPr bwMode="auto">
            <a:xfrm>
              <a:off x="4416" y="2688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>
                  <a:latin typeface="Arial" charset="0"/>
                </a:rPr>
                <a:t>x</a:t>
              </a:r>
            </a:p>
          </p:txBody>
        </p:sp>
        <p:cxnSp>
          <p:nvCxnSpPr>
            <p:cNvPr id="40986" name="AutoShape 26"/>
            <p:cNvCxnSpPr>
              <a:cxnSpLocks noChangeShapeType="1"/>
              <a:stCxn id="40983" idx="0"/>
            </p:cNvCxnSpPr>
            <p:nvPr/>
          </p:nvCxnSpPr>
          <p:spPr bwMode="auto">
            <a:xfrm flipH="1" flipV="1">
              <a:off x="4417" y="3360"/>
              <a:ext cx="95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987" name="AutoShape 27"/>
            <p:cNvCxnSpPr>
              <a:cxnSpLocks noChangeShapeType="1"/>
              <a:stCxn id="40984" idx="2"/>
            </p:cNvCxnSpPr>
            <p:nvPr/>
          </p:nvCxnSpPr>
          <p:spPr bwMode="auto">
            <a:xfrm flipH="1">
              <a:off x="4464" y="3216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988" name="AutoShape 28"/>
            <p:cNvCxnSpPr>
              <a:cxnSpLocks noChangeShapeType="1"/>
              <a:stCxn id="40985" idx="4"/>
            </p:cNvCxnSpPr>
            <p:nvPr/>
          </p:nvCxnSpPr>
          <p:spPr bwMode="auto">
            <a:xfrm flipH="1">
              <a:off x="4417" y="2880"/>
              <a:ext cx="95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0989" name="Oval 29"/>
            <p:cNvSpPr>
              <a:spLocks noChangeArrowheads="1"/>
            </p:cNvSpPr>
            <p:nvPr/>
          </p:nvSpPr>
          <p:spPr bwMode="auto">
            <a:xfrm>
              <a:off x="4032" y="2688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>
                  <a:latin typeface="Arial" charset="0"/>
                </a:rPr>
                <a:t>a</a:t>
              </a:r>
            </a:p>
          </p:txBody>
        </p:sp>
        <p:sp>
          <p:nvSpPr>
            <p:cNvPr id="40990" name="Oval 30"/>
            <p:cNvSpPr>
              <a:spLocks noChangeArrowheads="1"/>
            </p:cNvSpPr>
            <p:nvPr/>
          </p:nvSpPr>
          <p:spPr bwMode="auto">
            <a:xfrm>
              <a:off x="4032" y="3552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>
                  <a:latin typeface="Arial" charset="0"/>
                </a:rPr>
                <a:t>c</a:t>
              </a:r>
            </a:p>
          </p:txBody>
        </p:sp>
        <p:sp>
          <p:nvSpPr>
            <p:cNvPr id="40991" name="Oval 31"/>
            <p:cNvSpPr>
              <a:spLocks noChangeArrowheads="1"/>
            </p:cNvSpPr>
            <p:nvPr/>
          </p:nvSpPr>
          <p:spPr bwMode="auto">
            <a:xfrm>
              <a:off x="3792" y="3120"/>
              <a:ext cx="192" cy="19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>
                  <a:latin typeface="Arial" charset="0"/>
                </a:rPr>
                <a:t>b</a:t>
              </a:r>
            </a:p>
          </p:txBody>
        </p:sp>
        <p:cxnSp>
          <p:nvCxnSpPr>
            <p:cNvPr id="40992" name="AutoShape 32"/>
            <p:cNvCxnSpPr>
              <a:cxnSpLocks noChangeShapeType="1"/>
              <a:stCxn id="40990" idx="0"/>
            </p:cNvCxnSpPr>
            <p:nvPr/>
          </p:nvCxnSpPr>
          <p:spPr bwMode="auto">
            <a:xfrm flipV="1">
              <a:off x="4128" y="3360"/>
              <a:ext cx="97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993" name="AutoShape 33"/>
            <p:cNvCxnSpPr>
              <a:cxnSpLocks noChangeShapeType="1"/>
            </p:cNvCxnSpPr>
            <p:nvPr/>
          </p:nvCxnSpPr>
          <p:spPr bwMode="auto">
            <a:xfrm>
              <a:off x="4128" y="2880"/>
              <a:ext cx="97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994" name="AutoShape 34"/>
            <p:cNvCxnSpPr>
              <a:cxnSpLocks noChangeShapeType="1"/>
              <a:stCxn id="40991" idx="6"/>
            </p:cNvCxnSpPr>
            <p:nvPr/>
          </p:nvCxnSpPr>
          <p:spPr bwMode="auto">
            <a:xfrm>
              <a:off x="3984" y="3216"/>
              <a:ext cx="192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40995" name="Line 35"/>
          <p:cNvSpPr>
            <a:spLocks noChangeShapeType="1"/>
          </p:cNvSpPr>
          <p:nvPr/>
        </p:nvSpPr>
        <p:spPr bwMode="auto">
          <a:xfrm>
            <a:off x="8305800" y="32766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s-ES_tradnl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42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Diseño de una Base de 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Diseño conceptual</a:t>
            </a:r>
          </a:p>
          <a:p>
            <a:pPr lvl="1"/>
            <a:r>
              <a:rPr lang="es-CR" dirty="0" smtClean="0"/>
              <a:t>Construir un modelo independiente del motor de base de datos</a:t>
            </a:r>
          </a:p>
          <a:p>
            <a:pPr lvl="1"/>
            <a:endParaRPr lang="es-CR" dirty="0"/>
          </a:p>
          <a:p>
            <a:r>
              <a:rPr lang="es-CR" dirty="0" smtClean="0"/>
              <a:t>Diseño local</a:t>
            </a:r>
          </a:p>
          <a:p>
            <a:pPr lvl="1"/>
            <a:r>
              <a:rPr lang="es-CR" dirty="0" smtClean="0"/>
              <a:t>Crear la base de datos en un motor seleccionado</a:t>
            </a:r>
            <a:endParaRPr lang="es-CR" dirty="0"/>
          </a:p>
          <a:p>
            <a:endParaRPr lang="es-CR" dirty="0" smtClean="0"/>
          </a:p>
          <a:p>
            <a:r>
              <a:rPr lang="es-CR" dirty="0" smtClean="0"/>
              <a:t>Diseño físico</a:t>
            </a:r>
          </a:p>
          <a:p>
            <a:pPr lvl="1"/>
            <a:r>
              <a:rPr lang="es-CR" dirty="0" smtClean="0"/>
              <a:t>Cómo se guarda la base de datos en el hardware</a:t>
            </a:r>
          </a:p>
        </p:txBody>
      </p:sp>
    </p:spTree>
    <p:extLst>
      <p:ext uri="{BB962C8B-B14F-4D97-AF65-F5344CB8AC3E}">
        <p14:creationId xmlns:p14="http://schemas.microsoft.com/office/powerpoint/2010/main" val="379765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err="1" smtClean="0"/>
              <a:t>Ejemplo</a:t>
            </a:r>
            <a:r>
              <a:rPr lang="en-GB" altLang="en-US" dirty="0" smtClean="0"/>
              <a:t> – </a:t>
            </a:r>
            <a:r>
              <a:rPr lang="en-GB" altLang="en-US" dirty="0" err="1" smtClean="0"/>
              <a:t>Diagrama</a:t>
            </a:r>
            <a:r>
              <a:rPr lang="en-GB" altLang="en-US" dirty="0" smtClean="0"/>
              <a:t> E/R</a:t>
            </a:r>
          </a:p>
        </p:txBody>
      </p:sp>
      <p:sp>
        <p:nvSpPr>
          <p:cNvPr id="41987" name="AutoShape 3"/>
          <p:cNvSpPr>
            <a:spLocks noChangeArrowheads="1"/>
          </p:cNvSpPr>
          <p:nvPr/>
        </p:nvSpPr>
        <p:spPr bwMode="auto">
          <a:xfrm>
            <a:off x="5410200" y="25908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Producto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41988" name="AutoShape 4"/>
          <p:cNvSpPr>
            <a:spLocks noChangeArrowheads="1"/>
          </p:cNvSpPr>
          <p:nvPr/>
        </p:nvSpPr>
        <p:spPr bwMode="auto">
          <a:xfrm>
            <a:off x="5410200" y="4419600"/>
            <a:ext cx="1371600" cy="5334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Proveedor</a:t>
            </a:r>
            <a:endParaRPr lang="en-GB" altLang="en-US" sz="2000" dirty="0">
              <a:latin typeface="Arial" charset="0"/>
            </a:endParaRPr>
          </a:p>
        </p:txBody>
      </p:sp>
      <p:sp>
        <p:nvSpPr>
          <p:cNvPr id="41989" name="Oval 5"/>
          <p:cNvSpPr>
            <a:spLocks noChangeArrowheads="1"/>
          </p:cNvSpPr>
          <p:nvPr/>
        </p:nvSpPr>
        <p:spPr bwMode="auto">
          <a:xfrm>
            <a:off x="71628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Calle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41990" name="Oval 6"/>
          <p:cNvSpPr>
            <a:spLocks noChangeArrowheads="1"/>
          </p:cNvSpPr>
          <p:nvPr/>
        </p:nvSpPr>
        <p:spPr bwMode="auto">
          <a:xfrm>
            <a:off x="7162800" y="4419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smtClean="0">
                <a:latin typeface="Arial" charset="0"/>
              </a:rPr>
              <a:t>Ciudad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41991" name="Oval 7"/>
          <p:cNvSpPr>
            <a:spLocks noChangeArrowheads="1"/>
          </p:cNvSpPr>
          <p:nvPr/>
        </p:nvSpPr>
        <p:spPr bwMode="auto">
          <a:xfrm>
            <a:off x="52578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Código</a:t>
            </a:r>
            <a:r>
              <a:rPr lang="en-GB" altLang="en-US" sz="1600" dirty="0" smtClean="0">
                <a:latin typeface="Arial" charset="0"/>
              </a:rPr>
              <a:t> postal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41992" name="Oval 8"/>
          <p:cNvSpPr>
            <a:spLocks noChangeArrowheads="1"/>
          </p:cNvSpPr>
          <p:nvPr/>
        </p:nvSpPr>
        <p:spPr bwMode="auto">
          <a:xfrm>
            <a:off x="3352800" y="44196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Nombre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41993" name="Oval 9"/>
          <p:cNvSpPr>
            <a:spLocks noChangeArrowheads="1"/>
          </p:cNvSpPr>
          <p:nvPr/>
        </p:nvSpPr>
        <p:spPr bwMode="auto">
          <a:xfrm>
            <a:off x="3352800" y="5257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Número</a:t>
            </a:r>
            <a:r>
              <a:rPr lang="en-GB" altLang="en-US" sz="1600" dirty="0" smtClean="0">
                <a:latin typeface="Arial" charset="0"/>
              </a:rPr>
              <a:t> </a:t>
            </a:r>
            <a:r>
              <a:rPr lang="en-GB" altLang="en-US" sz="1600" dirty="0" err="1" smtClean="0">
                <a:latin typeface="Arial" charset="0"/>
              </a:rPr>
              <a:t>tel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5257800" y="1948465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Precio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3352800" y="2590800"/>
            <a:ext cx="1676400" cy="5334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Descripción</a:t>
            </a:r>
            <a:endParaRPr lang="en-GB" altLang="en-US" sz="1600" dirty="0">
              <a:latin typeface="Arial" charset="0"/>
            </a:endParaRPr>
          </a:p>
        </p:txBody>
      </p:sp>
      <p:sp>
        <p:nvSpPr>
          <p:cNvPr id="41996" name="AutoShape 12"/>
          <p:cNvSpPr>
            <a:spLocks noChangeArrowheads="1"/>
          </p:cNvSpPr>
          <p:nvPr/>
        </p:nvSpPr>
        <p:spPr bwMode="auto">
          <a:xfrm>
            <a:off x="5638800" y="3429000"/>
            <a:ext cx="914400" cy="6858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latin typeface="Arial" charset="0"/>
              </a:rPr>
              <a:t>Tiene</a:t>
            </a:r>
            <a:r>
              <a:rPr lang="en-GB" altLang="en-US" sz="1600" smtClean="0">
                <a:latin typeface="Arial" charset="0"/>
              </a:rPr>
              <a:t> </a:t>
            </a:r>
            <a:endParaRPr lang="en-GB" altLang="en-US" sz="2000" dirty="0">
              <a:latin typeface="Arial" charset="0"/>
            </a:endParaRPr>
          </a:p>
        </p:txBody>
      </p:sp>
      <p:cxnSp>
        <p:nvCxnSpPr>
          <p:cNvPr id="41997" name="AutoShape 13"/>
          <p:cNvCxnSpPr>
            <a:cxnSpLocks noChangeShapeType="1"/>
            <a:stCxn id="41996" idx="2"/>
            <a:endCxn id="41988" idx="0"/>
          </p:cNvCxnSpPr>
          <p:nvPr/>
        </p:nvCxnSpPr>
        <p:spPr bwMode="auto">
          <a:xfrm>
            <a:off x="6096000" y="41243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998" name="AutoShape 14"/>
          <p:cNvCxnSpPr>
            <a:cxnSpLocks noChangeShapeType="1"/>
            <a:stCxn id="41996" idx="0"/>
            <a:endCxn id="41987" idx="2"/>
          </p:cNvCxnSpPr>
          <p:nvPr/>
        </p:nvCxnSpPr>
        <p:spPr bwMode="auto">
          <a:xfrm flipV="1">
            <a:off x="6096000" y="31337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1999" name="AutoShape 15"/>
          <p:cNvCxnSpPr>
            <a:cxnSpLocks noChangeShapeType="1"/>
            <a:stCxn id="41987" idx="0"/>
            <a:endCxn id="41994" idx="4"/>
          </p:cNvCxnSpPr>
          <p:nvPr/>
        </p:nvCxnSpPr>
        <p:spPr bwMode="auto">
          <a:xfrm flipV="1">
            <a:off x="6096000" y="2481865"/>
            <a:ext cx="0" cy="1089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000" name="AutoShape 16"/>
          <p:cNvCxnSpPr>
            <a:cxnSpLocks noChangeShapeType="1"/>
            <a:stCxn id="41987" idx="1"/>
            <a:endCxn id="41995" idx="6"/>
          </p:cNvCxnSpPr>
          <p:nvPr/>
        </p:nvCxnSpPr>
        <p:spPr bwMode="auto">
          <a:xfrm flipH="1">
            <a:off x="5038725" y="28575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001" name="AutoShape 17"/>
          <p:cNvCxnSpPr>
            <a:cxnSpLocks noChangeShapeType="1"/>
            <a:stCxn id="41988" idx="1"/>
            <a:endCxn id="41992" idx="6"/>
          </p:cNvCxnSpPr>
          <p:nvPr/>
        </p:nvCxnSpPr>
        <p:spPr bwMode="auto">
          <a:xfrm flipH="1">
            <a:off x="5038725" y="46863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002" name="AutoShape 18"/>
          <p:cNvCxnSpPr>
            <a:cxnSpLocks noChangeShapeType="1"/>
            <a:endCxn id="41993" idx="7"/>
          </p:cNvCxnSpPr>
          <p:nvPr/>
        </p:nvCxnSpPr>
        <p:spPr bwMode="auto">
          <a:xfrm flipH="1">
            <a:off x="4783138" y="4953001"/>
            <a:ext cx="703262" cy="373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003" name="AutoShape 19"/>
          <p:cNvCxnSpPr>
            <a:cxnSpLocks noChangeShapeType="1"/>
            <a:stCxn id="41988" idx="2"/>
            <a:endCxn id="41991" idx="0"/>
          </p:cNvCxnSpPr>
          <p:nvPr/>
        </p:nvCxnSpPr>
        <p:spPr bwMode="auto">
          <a:xfrm>
            <a:off x="6096000" y="4962525"/>
            <a:ext cx="0" cy="2857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004" name="AutoShape 20"/>
          <p:cNvCxnSpPr>
            <a:cxnSpLocks noChangeShapeType="1"/>
            <a:stCxn id="41988" idx="3"/>
            <a:endCxn id="41990" idx="2"/>
          </p:cNvCxnSpPr>
          <p:nvPr/>
        </p:nvCxnSpPr>
        <p:spPr bwMode="auto">
          <a:xfrm>
            <a:off x="6791325" y="4686300"/>
            <a:ext cx="36195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2005" name="AutoShape 21"/>
          <p:cNvCxnSpPr>
            <a:cxnSpLocks noChangeShapeType="1"/>
            <a:endCxn id="41989" idx="1"/>
          </p:cNvCxnSpPr>
          <p:nvPr/>
        </p:nvCxnSpPr>
        <p:spPr bwMode="auto">
          <a:xfrm>
            <a:off x="6781801" y="4953001"/>
            <a:ext cx="627063" cy="3730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2006" name="Arc 22"/>
          <p:cNvSpPr>
            <a:spLocks/>
          </p:cNvSpPr>
          <p:nvPr/>
        </p:nvSpPr>
        <p:spPr bwMode="auto">
          <a:xfrm rot="5400000">
            <a:off x="6017419" y="3050381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2662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GB" altLang="en-US" dirty="0" err="1" smtClean="0"/>
              <a:t>Creando</a:t>
            </a:r>
            <a:r>
              <a:rPr lang="en-GB" altLang="en-US" dirty="0" smtClean="0"/>
              <a:t> </a:t>
            </a:r>
            <a:r>
              <a:rPr lang="en-GB" altLang="en-US" dirty="0" err="1" smtClean="0"/>
              <a:t>Diagramas</a:t>
            </a:r>
            <a:r>
              <a:rPr lang="en-GB" altLang="en-US" dirty="0" smtClean="0"/>
              <a:t> E/R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A partir de una descripción de requerimientos identificamos </a:t>
            </a:r>
          </a:p>
          <a:p>
            <a:pPr lvl="1">
              <a:defRPr/>
            </a:pPr>
            <a:r>
              <a:rPr lang="es-CR" altLang="en-US" dirty="0" smtClean="0"/>
              <a:t>Entidades</a:t>
            </a:r>
          </a:p>
          <a:p>
            <a:pPr lvl="1">
              <a:defRPr/>
            </a:pPr>
            <a:endParaRPr lang="es-CR" altLang="en-US" dirty="0" smtClean="0"/>
          </a:p>
          <a:p>
            <a:pPr lvl="1">
              <a:defRPr/>
            </a:pPr>
            <a:r>
              <a:rPr lang="es-CR" altLang="en-US" dirty="0" smtClean="0"/>
              <a:t>Atributos</a:t>
            </a:r>
          </a:p>
          <a:p>
            <a:pPr lvl="1">
              <a:defRPr/>
            </a:pPr>
            <a:endParaRPr lang="es-CR" altLang="en-US" dirty="0" smtClean="0"/>
          </a:p>
          <a:p>
            <a:pPr lvl="1">
              <a:defRPr/>
            </a:pPr>
            <a:r>
              <a:rPr lang="es-CR" altLang="en-US" dirty="0" smtClean="0"/>
              <a:t>Relaciones</a:t>
            </a:r>
          </a:p>
          <a:p>
            <a:pPr lvl="1">
              <a:defRPr/>
            </a:pPr>
            <a:endParaRPr lang="es-CR" altLang="en-US" dirty="0" smtClean="0"/>
          </a:p>
          <a:p>
            <a:pPr lvl="1">
              <a:defRPr/>
            </a:pPr>
            <a:r>
              <a:rPr lang="es-CR" altLang="en-US" dirty="0" smtClean="0"/>
              <a:t>Cardinalidad de las relaciones</a:t>
            </a:r>
            <a:endParaRPr lang="es-CR" altLang="en-US" dirty="0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Se dibuja el diagrama E/R y luego</a:t>
            </a:r>
          </a:p>
          <a:p>
            <a:pPr lvl="1">
              <a:defRPr/>
            </a:pPr>
            <a:r>
              <a:rPr lang="es-CR" altLang="en-US" dirty="0" smtClean="0"/>
              <a:t>Se buscan las relaciones 1:1 pues podrían ser redundantes</a:t>
            </a:r>
          </a:p>
          <a:p>
            <a:pPr lvl="1">
              <a:defRPr/>
            </a:pPr>
            <a:endParaRPr lang="es-CR" altLang="en-US" dirty="0" smtClean="0"/>
          </a:p>
          <a:p>
            <a:pPr lvl="1">
              <a:defRPr/>
            </a:pPr>
            <a:r>
              <a:rPr lang="es-CR" altLang="en-US" dirty="0" smtClean="0"/>
              <a:t>Se buscan las relaciones M:M pues se podrían separar en dos enlaces 1:M</a:t>
            </a:r>
            <a:endParaRPr lang="es-CR" altLang="en-US" dirty="0"/>
          </a:p>
        </p:txBody>
      </p:sp>
    </p:spTree>
    <p:extLst>
      <p:ext uri="{BB962C8B-B14F-4D97-AF65-F5344CB8AC3E}">
        <p14:creationId xmlns:p14="http://schemas.microsoft.com/office/powerpoint/2010/main" val="93767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Depurando Diseños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s-CR" altLang="en-US" dirty="0" smtClean="0"/>
              <a:t>Con un poco de práctica, se pueden usar para planear consultas</a:t>
            </a:r>
          </a:p>
          <a:p>
            <a:pPr lvl="1">
              <a:defRPr/>
            </a:pPr>
            <a:r>
              <a:rPr lang="es-CR" altLang="en-US" dirty="0" smtClean="0"/>
              <a:t>Se puede observar el diagrama y descubrir cómo encontrar información útil</a:t>
            </a:r>
          </a:p>
          <a:p>
            <a:pPr lvl="1">
              <a:defRPr/>
            </a:pPr>
            <a:r>
              <a:rPr lang="es-CR" altLang="en-US" dirty="0" smtClean="0"/>
              <a:t>Si no es posible encontrar información útil, es posible que se requiera un cambio en el diseño</a:t>
            </a:r>
            <a:endParaRPr lang="es-CR" altLang="en-US" dirty="0"/>
          </a:p>
        </p:txBody>
      </p:sp>
      <p:grpSp>
        <p:nvGrpSpPr>
          <p:cNvPr id="41988" name="Group 5"/>
          <p:cNvGrpSpPr>
            <a:grpSpLocks/>
          </p:cNvGrpSpPr>
          <p:nvPr/>
        </p:nvGrpSpPr>
        <p:grpSpPr bwMode="auto">
          <a:xfrm>
            <a:off x="6400800" y="2133600"/>
            <a:ext cx="1295400" cy="3886200"/>
            <a:chOff x="4416" y="1296"/>
            <a:chExt cx="816" cy="2448"/>
          </a:xfrm>
        </p:grpSpPr>
        <p:sp>
          <p:nvSpPr>
            <p:cNvPr id="5126" name="AutoShape 6"/>
            <p:cNvSpPr>
              <a:spLocks noChangeArrowheads="1"/>
            </p:cNvSpPr>
            <p:nvPr/>
          </p:nvSpPr>
          <p:spPr bwMode="auto">
            <a:xfrm>
              <a:off x="4416" y="2352"/>
              <a:ext cx="81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 dirty="0" err="1" smtClean="0">
                  <a:latin typeface="Arial" charset="0"/>
                </a:rPr>
                <a:t>Matrícula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5127" name="AutoShape 7"/>
            <p:cNvSpPr>
              <a:spLocks noChangeArrowheads="1"/>
            </p:cNvSpPr>
            <p:nvPr/>
          </p:nvSpPr>
          <p:spPr bwMode="auto">
            <a:xfrm>
              <a:off x="4416" y="1296"/>
              <a:ext cx="81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 dirty="0" err="1" smtClean="0">
                  <a:latin typeface="Arial" charset="0"/>
                </a:rPr>
                <a:t>Estudiante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5128" name="AutoShape 8"/>
            <p:cNvSpPr>
              <a:spLocks noChangeArrowheads="1"/>
            </p:cNvSpPr>
            <p:nvPr/>
          </p:nvSpPr>
          <p:spPr bwMode="auto">
            <a:xfrm>
              <a:off x="4464" y="3408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 dirty="0" err="1" smtClean="0">
                  <a:latin typeface="Arial" charset="0"/>
                </a:rPr>
                <a:t>Curso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5129" name="AutoShape 9"/>
            <p:cNvSpPr>
              <a:spLocks noChangeArrowheads="1"/>
            </p:cNvSpPr>
            <p:nvPr/>
          </p:nvSpPr>
          <p:spPr bwMode="auto">
            <a:xfrm>
              <a:off x="4512" y="2880"/>
              <a:ext cx="624" cy="33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 dirty="0" err="1" smtClean="0">
                  <a:latin typeface="Arial" charset="0"/>
                </a:rPr>
                <a:t>En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5130" name="AutoShape 10"/>
            <p:cNvSpPr>
              <a:spLocks noChangeArrowheads="1"/>
            </p:cNvSpPr>
            <p:nvPr/>
          </p:nvSpPr>
          <p:spPr bwMode="auto">
            <a:xfrm>
              <a:off x="4512" y="1824"/>
              <a:ext cx="624" cy="33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 dirty="0" err="1" smtClean="0">
                  <a:latin typeface="Arial" charset="0"/>
                </a:rPr>
                <a:t>Tiene</a:t>
              </a:r>
              <a:endParaRPr lang="en-GB" altLang="en-US" sz="2000" dirty="0">
                <a:latin typeface="Arial" charset="0"/>
              </a:endParaRPr>
            </a:p>
          </p:txBody>
        </p:sp>
        <p:cxnSp>
          <p:nvCxnSpPr>
            <p:cNvPr id="5131" name="AutoShape 11"/>
            <p:cNvCxnSpPr>
              <a:cxnSpLocks noChangeShapeType="1"/>
              <a:stCxn id="5127" idx="2"/>
              <a:endCxn id="5130" idx="0"/>
            </p:cNvCxnSpPr>
            <p:nvPr/>
          </p:nvCxnSpPr>
          <p:spPr bwMode="auto">
            <a:xfrm>
              <a:off x="4824" y="1632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32" name="AutoShape 12"/>
            <p:cNvCxnSpPr>
              <a:cxnSpLocks noChangeShapeType="1"/>
              <a:stCxn id="5130" idx="2"/>
              <a:endCxn id="5126" idx="0"/>
            </p:cNvCxnSpPr>
            <p:nvPr/>
          </p:nvCxnSpPr>
          <p:spPr bwMode="auto">
            <a:xfrm>
              <a:off x="4824" y="2160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33" name="AutoShape 13"/>
            <p:cNvCxnSpPr>
              <a:cxnSpLocks noChangeShapeType="1"/>
              <a:stCxn id="5126" idx="2"/>
              <a:endCxn id="5129" idx="0"/>
            </p:cNvCxnSpPr>
            <p:nvPr/>
          </p:nvCxnSpPr>
          <p:spPr bwMode="auto">
            <a:xfrm>
              <a:off x="4824" y="2688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134" name="AutoShape 14"/>
            <p:cNvCxnSpPr>
              <a:cxnSpLocks noChangeShapeType="1"/>
              <a:stCxn id="5129" idx="2"/>
              <a:endCxn id="5128" idx="0"/>
            </p:cNvCxnSpPr>
            <p:nvPr/>
          </p:nvCxnSpPr>
          <p:spPr bwMode="auto">
            <a:xfrm>
              <a:off x="4824" y="3216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5135" name="Arc 15"/>
            <p:cNvSpPr>
              <a:spLocks/>
            </p:cNvSpPr>
            <p:nvPr/>
          </p:nvSpPr>
          <p:spPr bwMode="auto">
            <a:xfrm rot="5400000">
              <a:off x="4776" y="2664"/>
              <a:ext cx="96" cy="144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44 h 43200"/>
                <a:gd name="T4" fmla="*/ 0 w 21600"/>
                <a:gd name="T5" fmla="*/ 7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5136" name="Arc 16"/>
            <p:cNvSpPr>
              <a:spLocks/>
            </p:cNvSpPr>
            <p:nvPr/>
          </p:nvSpPr>
          <p:spPr bwMode="auto">
            <a:xfrm rot="16200000" flipV="1">
              <a:off x="4776" y="2232"/>
              <a:ext cx="96" cy="144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44 h 43200"/>
                <a:gd name="T4" fmla="*/ 0 w 21600"/>
                <a:gd name="T5" fmla="*/ 7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5137" name="Text Box 17"/>
          <p:cNvSpPr txBox="1">
            <a:spLocks noChangeArrowheads="1"/>
          </p:cNvSpPr>
          <p:nvPr/>
        </p:nvSpPr>
        <p:spPr bwMode="auto">
          <a:xfrm>
            <a:off x="8366125" y="2859088"/>
            <a:ext cx="31726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s-CR" altLang="en-US" dirty="0" smtClean="0">
                <a:latin typeface="Arial" charset="0"/>
              </a:rPr>
              <a:t>¿Cómo se puede obtener </a:t>
            </a:r>
          </a:p>
          <a:p>
            <a:pPr>
              <a:defRPr/>
            </a:pPr>
            <a:r>
              <a:rPr lang="es-CR" altLang="en-US" dirty="0" smtClean="0">
                <a:latin typeface="Arial" charset="0"/>
              </a:rPr>
              <a:t>una lista de los estudiantes</a:t>
            </a:r>
          </a:p>
          <a:p>
            <a:pPr>
              <a:defRPr/>
            </a:pPr>
            <a:r>
              <a:rPr lang="es-CR" altLang="en-US" dirty="0" smtClean="0">
                <a:latin typeface="Arial" charset="0"/>
              </a:rPr>
              <a:t>que están matriculados en </a:t>
            </a:r>
          </a:p>
          <a:p>
            <a:pPr>
              <a:defRPr/>
            </a:pPr>
            <a:r>
              <a:rPr lang="es-CR" altLang="en-US" dirty="0" smtClean="0">
                <a:latin typeface="Arial" charset="0"/>
              </a:rPr>
              <a:t>el curso “Sistemas de Bases </a:t>
            </a:r>
          </a:p>
          <a:p>
            <a:pPr>
              <a:defRPr/>
            </a:pPr>
            <a:r>
              <a:rPr lang="es-CR" altLang="en-US" dirty="0" smtClean="0">
                <a:latin typeface="Arial" charset="0"/>
              </a:rPr>
              <a:t>de Datos”?</a:t>
            </a:r>
            <a:endParaRPr lang="es-CR" alt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02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s-CR" altLang="en-US" dirty="0" smtClean="0"/>
              <a:t>Depurando Diseños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3048000" y="2133600"/>
            <a:ext cx="1295400" cy="3886200"/>
            <a:chOff x="4416" y="1296"/>
            <a:chExt cx="816" cy="2448"/>
          </a:xfrm>
        </p:grpSpPr>
        <p:sp>
          <p:nvSpPr>
            <p:cNvPr id="45060" name="AutoShape 4"/>
            <p:cNvSpPr>
              <a:spLocks noChangeArrowheads="1"/>
            </p:cNvSpPr>
            <p:nvPr/>
          </p:nvSpPr>
          <p:spPr bwMode="auto">
            <a:xfrm>
              <a:off x="4416" y="2352"/>
              <a:ext cx="81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 dirty="0" err="1" smtClean="0">
                  <a:latin typeface="Arial" charset="0"/>
                </a:rPr>
                <a:t>Matrícula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45061" name="AutoShape 5"/>
            <p:cNvSpPr>
              <a:spLocks noChangeArrowheads="1"/>
            </p:cNvSpPr>
            <p:nvPr/>
          </p:nvSpPr>
          <p:spPr bwMode="auto">
            <a:xfrm>
              <a:off x="4416" y="1296"/>
              <a:ext cx="81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 dirty="0" err="1" smtClean="0">
                  <a:latin typeface="Arial" charset="0"/>
                </a:rPr>
                <a:t>Estudiante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45062" name="AutoShape 6"/>
            <p:cNvSpPr>
              <a:spLocks noChangeArrowheads="1"/>
            </p:cNvSpPr>
            <p:nvPr/>
          </p:nvSpPr>
          <p:spPr bwMode="auto">
            <a:xfrm>
              <a:off x="4464" y="3408"/>
              <a:ext cx="720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2000" dirty="0" err="1" smtClean="0">
                  <a:latin typeface="Arial" charset="0"/>
                </a:rPr>
                <a:t>Curso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45063" name="AutoShape 7"/>
            <p:cNvSpPr>
              <a:spLocks noChangeArrowheads="1"/>
            </p:cNvSpPr>
            <p:nvPr/>
          </p:nvSpPr>
          <p:spPr bwMode="auto">
            <a:xfrm>
              <a:off x="4512" y="2880"/>
              <a:ext cx="624" cy="33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 dirty="0" err="1" smtClean="0">
                  <a:latin typeface="Arial" charset="0"/>
                </a:rPr>
                <a:t>En</a:t>
              </a:r>
              <a:endParaRPr lang="en-GB" altLang="en-US" sz="2000" dirty="0">
                <a:latin typeface="Arial" charset="0"/>
              </a:endParaRPr>
            </a:p>
          </p:txBody>
        </p:sp>
        <p:sp>
          <p:nvSpPr>
            <p:cNvPr id="45064" name="AutoShape 8"/>
            <p:cNvSpPr>
              <a:spLocks noChangeArrowheads="1"/>
            </p:cNvSpPr>
            <p:nvPr/>
          </p:nvSpPr>
          <p:spPr bwMode="auto">
            <a:xfrm>
              <a:off x="4512" y="1824"/>
              <a:ext cx="624" cy="336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r>
                <a:rPr lang="en-GB" altLang="en-US" sz="1600" dirty="0" err="1" smtClean="0">
                  <a:latin typeface="Arial" charset="0"/>
                </a:rPr>
                <a:t>Tiene</a:t>
              </a:r>
              <a:endParaRPr lang="en-GB" altLang="en-US" sz="2000" dirty="0">
                <a:latin typeface="Arial" charset="0"/>
              </a:endParaRPr>
            </a:p>
          </p:txBody>
        </p:sp>
        <p:cxnSp>
          <p:nvCxnSpPr>
            <p:cNvPr id="45065" name="AutoShape 9"/>
            <p:cNvCxnSpPr>
              <a:cxnSpLocks noChangeShapeType="1"/>
              <a:stCxn id="45061" idx="2"/>
              <a:endCxn id="45064" idx="0"/>
            </p:cNvCxnSpPr>
            <p:nvPr/>
          </p:nvCxnSpPr>
          <p:spPr bwMode="auto">
            <a:xfrm>
              <a:off x="4824" y="1632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066" name="AutoShape 10"/>
            <p:cNvCxnSpPr>
              <a:cxnSpLocks noChangeShapeType="1"/>
              <a:stCxn id="45064" idx="2"/>
              <a:endCxn id="45060" idx="0"/>
            </p:cNvCxnSpPr>
            <p:nvPr/>
          </p:nvCxnSpPr>
          <p:spPr bwMode="auto">
            <a:xfrm>
              <a:off x="4824" y="2160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067" name="AutoShape 11"/>
            <p:cNvCxnSpPr>
              <a:cxnSpLocks noChangeShapeType="1"/>
              <a:stCxn id="45060" idx="2"/>
              <a:endCxn id="45063" idx="0"/>
            </p:cNvCxnSpPr>
            <p:nvPr/>
          </p:nvCxnSpPr>
          <p:spPr bwMode="auto">
            <a:xfrm>
              <a:off x="4824" y="2688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068" name="AutoShape 12"/>
            <p:cNvCxnSpPr>
              <a:cxnSpLocks noChangeShapeType="1"/>
              <a:stCxn id="45063" idx="2"/>
              <a:endCxn id="45062" idx="0"/>
            </p:cNvCxnSpPr>
            <p:nvPr/>
          </p:nvCxnSpPr>
          <p:spPr bwMode="auto">
            <a:xfrm>
              <a:off x="4824" y="3216"/>
              <a:ext cx="0" cy="19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45069" name="Arc 13"/>
            <p:cNvSpPr>
              <a:spLocks/>
            </p:cNvSpPr>
            <p:nvPr/>
          </p:nvSpPr>
          <p:spPr bwMode="auto">
            <a:xfrm rot="5400000">
              <a:off x="4776" y="2664"/>
              <a:ext cx="96" cy="144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44 h 43200"/>
                <a:gd name="T4" fmla="*/ 0 w 21600"/>
                <a:gd name="T5" fmla="*/ 7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  <p:sp>
          <p:nvSpPr>
            <p:cNvPr id="45070" name="Arc 14"/>
            <p:cNvSpPr>
              <a:spLocks/>
            </p:cNvSpPr>
            <p:nvPr/>
          </p:nvSpPr>
          <p:spPr bwMode="auto">
            <a:xfrm rot="16200000" flipV="1">
              <a:off x="4776" y="2232"/>
              <a:ext cx="96" cy="144"/>
            </a:xfrm>
            <a:custGeom>
              <a:avLst/>
              <a:gdLst>
                <a:gd name="T0" fmla="*/ 0 w 21600"/>
                <a:gd name="T1" fmla="*/ 0 h 43200"/>
                <a:gd name="T2" fmla="*/ 0 w 21600"/>
                <a:gd name="T3" fmla="*/ 144 h 43200"/>
                <a:gd name="T4" fmla="*/ 0 w 21600"/>
                <a:gd name="T5" fmla="*/ 72 h 432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43200" fill="none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</a:path>
                <a:path w="21600" h="43200" stroke="0" extrusionOk="0">
                  <a:moveTo>
                    <a:pt x="0" y="-1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33518"/>
                    <a:pt x="11945" y="43185"/>
                    <a:pt x="26" y="43199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R"/>
            </a:p>
          </p:txBody>
        </p:sp>
      </p:grpSp>
      <p:sp>
        <p:nvSpPr>
          <p:cNvPr id="45072" name="Text Box 16"/>
          <p:cNvSpPr txBox="1">
            <a:spLocks noChangeArrowheads="1"/>
          </p:cNvSpPr>
          <p:nvPr/>
        </p:nvSpPr>
        <p:spPr bwMode="auto">
          <a:xfrm>
            <a:off x="4724400" y="5334001"/>
            <a:ext cx="4953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GB" altLang="en-US" dirty="0">
                <a:latin typeface="Arial" charset="0"/>
              </a:rPr>
              <a:t>(1) </a:t>
            </a:r>
            <a:r>
              <a:rPr lang="es-CR" altLang="en-US" dirty="0" smtClean="0">
                <a:latin typeface="Arial" charset="0"/>
              </a:rPr>
              <a:t>Encontrar la instancia de la entidad Curso con el título ‘Sistemas de Bases de Datos’</a:t>
            </a:r>
            <a:endParaRPr lang="es-CR" altLang="en-US" dirty="0">
              <a:latin typeface="Arial" charset="0"/>
            </a:endParaRPr>
          </a:p>
        </p:txBody>
      </p:sp>
      <p:sp>
        <p:nvSpPr>
          <p:cNvPr id="45073" name="Text Box 17"/>
          <p:cNvSpPr txBox="1">
            <a:spLocks noChangeArrowheads="1"/>
          </p:cNvSpPr>
          <p:nvPr/>
        </p:nvSpPr>
        <p:spPr bwMode="auto">
          <a:xfrm>
            <a:off x="4697413" y="3657601"/>
            <a:ext cx="59041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en-US" dirty="0">
                <a:latin typeface="Arial" charset="0"/>
              </a:rPr>
              <a:t>(2) </a:t>
            </a:r>
            <a:r>
              <a:rPr lang="es-CR" altLang="en-US" dirty="0" smtClean="0">
                <a:latin typeface="Arial" charset="0"/>
              </a:rPr>
              <a:t>Encontrar instancias de la entidad Matrícula con el </a:t>
            </a:r>
          </a:p>
          <a:p>
            <a:pPr>
              <a:defRPr/>
            </a:pPr>
            <a:r>
              <a:rPr lang="es-CR" altLang="en-US" dirty="0" smtClean="0">
                <a:latin typeface="Arial" charset="0"/>
              </a:rPr>
              <a:t>mismo código que el resultado de (1)</a:t>
            </a:r>
            <a:endParaRPr lang="es-CR" altLang="en-US" dirty="0">
              <a:latin typeface="Arial" charset="0"/>
            </a:endParaRPr>
          </a:p>
        </p:txBody>
      </p:sp>
      <p:sp>
        <p:nvSpPr>
          <p:cNvPr id="45074" name="Text Box 18"/>
          <p:cNvSpPr txBox="1">
            <a:spLocks noChangeArrowheads="1"/>
          </p:cNvSpPr>
          <p:nvPr/>
        </p:nvSpPr>
        <p:spPr bwMode="auto">
          <a:xfrm>
            <a:off x="4708525" y="1944689"/>
            <a:ext cx="56733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altLang="en-US" dirty="0">
                <a:latin typeface="Arial" charset="0"/>
              </a:rPr>
              <a:t>(3) </a:t>
            </a:r>
            <a:r>
              <a:rPr lang="es-CR" altLang="en-US" dirty="0" smtClean="0">
                <a:latin typeface="Arial" charset="0"/>
              </a:rPr>
              <a:t>Por cada instancia de Matrícula en el resultado de</a:t>
            </a:r>
          </a:p>
          <a:p>
            <a:pPr>
              <a:defRPr/>
            </a:pPr>
            <a:r>
              <a:rPr lang="es-CR" altLang="en-US" dirty="0" smtClean="0">
                <a:latin typeface="Arial" charset="0"/>
              </a:rPr>
              <a:t>(2), encontrar el Estudiante correspondiente</a:t>
            </a:r>
            <a:endParaRPr lang="es-CR" altLang="en-US" dirty="0">
              <a:latin typeface="Arial" charset="0"/>
            </a:endParaRPr>
          </a:p>
        </p:txBody>
      </p:sp>
      <p:sp>
        <p:nvSpPr>
          <p:cNvPr id="45075" name="Oval 19"/>
          <p:cNvSpPr>
            <a:spLocks noChangeArrowheads="1"/>
          </p:cNvSpPr>
          <p:nvPr/>
        </p:nvSpPr>
        <p:spPr bwMode="auto">
          <a:xfrm>
            <a:off x="2066925" y="1986349"/>
            <a:ext cx="6858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>
                <a:latin typeface="Arial" charset="0"/>
              </a:rPr>
              <a:t>ID</a:t>
            </a:r>
          </a:p>
        </p:txBody>
      </p:sp>
      <p:sp>
        <p:nvSpPr>
          <p:cNvPr id="45076" name="Oval 20"/>
          <p:cNvSpPr>
            <a:spLocks noChangeArrowheads="1"/>
          </p:cNvSpPr>
          <p:nvPr/>
        </p:nvSpPr>
        <p:spPr bwMode="auto">
          <a:xfrm>
            <a:off x="1944130" y="5257800"/>
            <a:ext cx="79907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dirty="0" err="1" smtClean="0">
                <a:latin typeface="Arial" charset="0"/>
              </a:rPr>
              <a:t>Código</a:t>
            </a:r>
            <a:endParaRPr lang="en-GB" altLang="en-US" dirty="0">
              <a:latin typeface="Arial" charset="0"/>
            </a:endParaRPr>
          </a:p>
        </p:txBody>
      </p:sp>
      <p:sp>
        <p:nvSpPr>
          <p:cNvPr id="45077" name="Oval 21"/>
          <p:cNvSpPr>
            <a:spLocks noChangeArrowheads="1"/>
          </p:cNvSpPr>
          <p:nvPr/>
        </p:nvSpPr>
        <p:spPr bwMode="auto">
          <a:xfrm>
            <a:off x="1944130" y="5867400"/>
            <a:ext cx="79907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dirty="0" err="1" smtClean="0">
                <a:latin typeface="Arial" charset="0"/>
              </a:rPr>
              <a:t>Título</a:t>
            </a:r>
            <a:endParaRPr lang="en-GB" altLang="en-US" dirty="0">
              <a:latin typeface="Arial" charset="0"/>
            </a:endParaRPr>
          </a:p>
        </p:txBody>
      </p:sp>
      <p:sp>
        <p:nvSpPr>
          <p:cNvPr id="45079" name="Oval 23"/>
          <p:cNvSpPr>
            <a:spLocks noChangeArrowheads="1"/>
          </p:cNvSpPr>
          <p:nvPr/>
        </p:nvSpPr>
        <p:spPr bwMode="auto">
          <a:xfrm>
            <a:off x="1837038" y="2514600"/>
            <a:ext cx="906162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dirty="0" err="1" smtClean="0">
                <a:latin typeface="Arial" charset="0"/>
              </a:rPr>
              <a:t>Nombre</a:t>
            </a:r>
            <a:endParaRPr lang="en-GB" altLang="en-US" dirty="0">
              <a:latin typeface="Arial" charset="0"/>
            </a:endParaRPr>
          </a:p>
        </p:txBody>
      </p:sp>
      <p:sp>
        <p:nvSpPr>
          <p:cNvPr id="45080" name="Oval 24"/>
          <p:cNvSpPr>
            <a:spLocks noChangeArrowheads="1"/>
          </p:cNvSpPr>
          <p:nvPr/>
        </p:nvSpPr>
        <p:spPr bwMode="auto">
          <a:xfrm>
            <a:off x="2057400" y="3581400"/>
            <a:ext cx="6858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dirty="0">
                <a:latin typeface="Arial" charset="0"/>
              </a:rPr>
              <a:t>ID</a:t>
            </a:r>
          </a:p>
        </p:txBody>
      </p:sp>
      <p:sp>
        <p:nvSpPr>
          <p:cNvPr id="45081" name="Oval 25"/>
          <p:cNvSpPr>
            <a:spLocks noChangeArrowheads="1"/>
          </p:cNvSpPr>
          <p:nvPr/>
        </p:nvSpPr>
        <p:spPr bwMode="auto">
          <a:xfrm>
            <a:off x="1944130" y="4191000"/>
            <a:ext cx="79907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dirty="0" err="1" smtClean="0">
                <a:latin typeface="Arial" charset="0"/>
              </a:rPr>
              <a:t>Código</a:t>
            </a:r>
            <a:endParaRPr lang="en-GB" altLang="en-US" dirty="0">
              <a:latin typeface="Arial" charset="0"/>
            </a:endParaRPr>
          </a:p>
        </p:txBody>
      </p:sp>
      <p:cxnSp>
        <p:nvCxnSpPr>
          <p:cNvPr id="45082" name="AutoShape 26"/>
          <p:cNvCxnSpPr>
            <a:cxnSpLocks noChangeShapeType="1"/>
            <a:stCxn id="45080" idx="6"/>
            <a:endCxn id="45060" idx="1"/>
          </p:cNvCxnSpPr>
          <p:nvPr/>
        </p:nvCxnSpPr>
        <p:spPr bwMode="auto">
          <a:xfrm>
            <a:off x="2752725" y="3771900"/>
            <a:ext cx="28575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083" name="AutoShape 27"/>
          <p:cNvCxnSpPr>
            <a:cxnSpLocks noChangeShapeType="1"/>
            <a:stCxn id="45081" idx="6"/>
            <a:endCxn id="45060" idx="1"/>
          </p:cNvCxnSpPr>
          <p:nvPr/>
        </p:nvCxnSpPr>
        <p:spPr bwMode="auto">
          <a:xfrm flipV="1">
            <a:off x="2743200" y="4076700"/>
            <a:ext cx="3048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084" name="AutoShape 28"/>
          <p:cNvCxnSpPr>
            <a:cxnSpLocks noChangeShapeType="1"/>
            <a:stCxn id="45076" idx="6"/>
            <a:endCxn id="45062" idx="1"/>
          </p:cNvCxnSpPr>
          <p:nvPr/>
        </p:nvCxnSpPr>
        <p:spPr bwMode="auto">
          <a:xfrm>
            <a:off x="2743200" y="5448300"/>
            <a:ext cx="3810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085" name="AutoShape 29"/>
          <p:cNvCxnSpPr>
            <a:cxnSpLocks noChangeShapeType="1"/>
            <a:stCxn id="45077" idx="6"/>
            <a:endCxn id="45062" idx="1"/>
          </p:cNvCxnSpPr>
          <p:nvPr/>
        </p:nvCxnSpPr>
        <p:spPr bwMode="auto">
          <a:xfrm flipV="1">
            <a:off x="2743200" y="5753100"/>
            <a:ext cx="3810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086" name="AutoShape 30"/>
          <p:cNvCxnSpPr>
            <a:cxnSpLocks noChangeShapeType="1"/>
            <a:stCxn id="45079" idx="6"/>
            <a:endCxn id="45061" idx="1"/>
          </p:cNvCxnSpPr>
          <p:nvPr/>
        </p:nvCxnSpPr>
        <p:spPr bwMode="auto">
          <a:xfrm flipV="1">
            <a:off x="2743200" y="2400300"/>
            <a:ext cx="304800" cy="3048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5087" name="AutoShape 31"/>
          <p:cNvCxnSpPr>
            <a:cxnSpLocks noChangeShapeType="1"/>
            <a:stCxn id="45075" idx="6"/>
            <a:endCxn id="45061" idx="1"/>
          </p:cNvCxnSpPr>
          <p:nvPr/>
        </p:nvCxnSpPr>
        <p:spPr bwMode="auto">
          <a:xfrm>
            <a:off x="2752725" y="2176849"/>
            <a:ext cx="295275" cy="223451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90065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72" grpId="0" autoUpdateAnimBg="0"/>
      <p:bldP spid="45073" grpId="0" autoUpdateAnimBg="0"/>
      <p:bldP spid="4507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Simbología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Entidad</a:t>
            </a:r>
          </a:p>
          <a:p>
            <a:endParaRPr lang="es-CR" dirty="0"/>
          </a:p>
          <a:p>
            <a:r>
              <a:rPr lang="es-CR" dirty="0" smtClean="0"/>
              <a:t>Entidad débil</a:t>
            </a:r>
          </a:p>
          <a:p>
            <a:endParaRPr lang="es-CR" dirty="0"/>
          </a:p>
          <a:p>
            <a:r>
              <a:rPr lang="es-CR" dirty="0" smtClean="0"/>
              <a:t>Relación</a:t>
            </a:r>
          </a:p>
          <a:p>
            <a:endParaRPr lang="es-CR" dirty="0"/>
          </a:p>
          <a:p>
            <a:r>
              <a:rPr lang="es-CR" dirty="0" smtClean="0"/>
              <a:t>Relación recursiva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4655" y="2336873"/>
            <a:ext cx="1333500" cy="554608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655" y="3177718"/>
            <a:ext cx="1304925" cy="63640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658" y="3998854"/>
            <a:ext cx="2019300" cy="74614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720" y="4929729"/>
            <a:ext cx="2543175" cy="137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32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Simbología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Atributo</a:t>
            </a:r>
          </a:p>
          <a:p>
            <a:endParaRPr lang="es-CR" dirty="0"/>
          </a:p>
          <a:p>
            <a:r>
              <a:rPr lang="es-CR" dirty="0" smtClean="0"/>
              <a:t>Atributo </a:t>
            </a:r>
            <a:r>
              <a:rPr lang="es-CR" dirty="0" err="1" smtClean="0"/>
              <a:t>multivalor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Atributo basado en otro</a:t>
            </a:r>
          </a:p>
          <a:p>
            <a:endParaRPr lang="es-CR" dirty="0"/>
          </a:p>
          <a:p>
            <a:r>
              <a:rPr lang="es-CR" dirty="0" smtClean="0"/>
              <a:t>Atributo llave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0143" y="2241465"/>
            <a:ext cx="1285875" cy="6286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143" y="3034684"/>
            <a:ext cx="1343025" cy="67627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1567" y="3944122"/>
            <a:ext cx="1400175" cy="66675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67" y="4959205"/>
            <a:ext cx="1285875" cy="628650"/>
          </a:xfrm>
          <a:prstGeom prst="rect">
            <a:avLst/>
          </a:prstGeom>
        </p:spPr>
      </p:pic>
      <p:cxnSp>
        <p:nvCxnSpPr>
          <p:cNvPr id="9" name="Conector recto 8"/>
          <p:cNvCxnSpPr/>
          <p:nvPr/>
        </p:nvCxnSpPr>
        <p:spPr>
          <a:xfrm>
            <a:off x="7751805" y="5412259"/>
            <a:ext cx="59312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0713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Simbología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Cardinalidad</a:t>
            </a:r>
          </a:p>
          <a:p>
            <a:pPr lvl="1"/>
            <a:endParaRPr lang="es-CR" dirty="0"/>
          </a:p>
          <a:p>
            <a:pPr lvl="1"/>
            <a:r>
              <a:rPr lang="es-CR" dirty="0" smtClean="0"/>
              <a:t>Existen varias notaciones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3583863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Simbología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Cardinalidad: </a:t>
            </a:r>
            <a:r>
              <a:rPr lang="es-CR" dirty="0" err="1" smtClean="0"/>
              <a:t>Information</a:t>
            </a:r>
            <a:r>
              <a:rPr lang="es-CR" dirty="0" smtClean="0"/>
              <a:t> </a:t>
            </a:r>
            <a:r>
              <a:rPr lang="es-CR" dirty="0" err="1" smtClean="0"/>
              <a:t>Engineering</a:t>
            </a:r>
            <a:r>
              <a:rPr lang="es-CR" dirty="0" smtClean="0"/>
              <a:t> Style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901" y="2876031"/>
            <a:ext cx="4076700" cy="356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725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Simbología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Cardinalidad: </a:t>
            </a:r>
            <a:r>
              <a:rPr lang="es-CR" dirty="0" err="1" smtClean="0"/>
              <a:t>Chen</a:t>
            </a:r>
            <a:r>
              <a:rPr lang="es-CR" dirty="0" smtClean="0"/>
              <a:t> Style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638" y="2825577"/>
            <a:ext cx="4467225" cy="37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239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Simbología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Cardinalidad: </a:t>
            </a:r>
            <a:r>
              <a:rPr lang="es-CR" dirty="0" err="1" smtClean="0"/>
              <a:t>Bachman</a:t>
            </a:r>
            <a:r>
              <a:rPr lang="es-CR" dirty="0" smtClean="0"/>
              <a:t> Style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951" y="2937429"/>
            <a:ext cx="4038600" cy="3501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05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Modelo Entidad/Relación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sz="2800" dirty="0" smtClean="0"/>
              <a:t>El modelo Entidad/Relación se usa para el diseño conceptual</a:t>
            </a:r>
          </a:p>
          <a:p>
            <a:pPr lvl="1"/>
            <a:r>
              <a:rPr lang="es-CR" sz="2400" dirty="0" smtClean="0"/>
              <a:t>Entidades: Objetos o ítems de interés</a:t>
            </a:r>
          </a:p>
          <a:p>
            <a:pPr lvl="1"/>
            <a:endParaRPr lang="es-CR" sz="2400" dirty="0" smtClean="0"/>
          </a:p>
          <a:p>
            <a:pPr lvl="1"/>
            <a:r>
              <a:rPr lang="es-CR" sz="2400" dirty="0" smtClean="0"/>
              <a:t>Atributos: Hechos sobre, o propiedades de, una Entidad</a:t>
            </a:r>
          </a:p>
          <a:p>
            <a:pPr lvl="1"/>
            <a:endParaRPr lang="es-CR" sz="2400" dirty="0" smtClean="0"/>
          </a:p>
          <a:p>
            <a:pPr lvl="1"/>
            <a:r>
              <a:rPr lang="es-CR" sz="2400" dirty="0" smtClean="0"/>
              <a:t>Relaciones: Enlaces entre Entidades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88514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Simbología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Cardinalidad: Martin Style</a:t>
            </a: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863" y="2891481"/>
            <a:ext cx="3914775" cy="344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8059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Práctica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32122"/>
          </a:xfrm>
        </p:spPr>
        <p:txBody>
          <a:bodyPr>
            <a:normAutofit/>
          </a:bodyPr>
          <a:lstStyle/>
          <a:p>
            <a:r>
              <a:rPr lang="es-CR" dirty="0" smtClean="0"/>
              <a:t>Se requiere una base de datos para almacenar información sobre los pacientes en un hospital. A su llegada, se toman los datos personales de cada paciente (nombre, dirección y número telefónico) cuando es posible hacerlo y a cada paciente se le asigna un número de admisión. Luego son asignados a una sala en particular (Accidentes y Emergencias, Cardiología, Oncología, etc.). En cada sala hay un número de doctores y enfermeras. Cada paciente será tratado por un doctor y varias enfermeras en el transcurso de su estadía y cada doctor y enfermera pueden estar involucrados en el cuido de varios pacientes en cualquier momento dado.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0524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Modelo Entidad/Relación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Ejemplo:</a:t>
            </a:r>
          </a:p>
          <a:p>
            <a:pPr lvl="1"/>
            <a:endParaRPr lang="es-CR" sz="2400" dirty="0"/>
          </a:p>
          <a:p>
            <a:pPr lvl="1">
              <a:spcAft>
                <a:spcPts val="600"/>
              </a:spcAft>
            </a:pPr>
            <a:r>
              <a:rPr lang="es-CR" sz="2400" dirty="0" smtClean="0"/>
              <a:t>En la base de datos de una Universidad se podría tener Entidades para los Estudiantes, Cursos y Profesores. </a:t>
            </a:r>
          </a:p>
          <a:p>
            <a:pPr lvl="1">
              <a:spcAft>
                <a:spcPts val="600"/>
              </a:spcAft>
            </a:pPr>
            <a:r>
              <a:rPr lang="es-CR" sz="2400" dirty="0" smtClean="0"/>
              <a:t>Los Estudiantes podrían tener atributos como su ID, Nombre y Ciclo Lectivo, y podrían tener Relaciones con Cursos (matrícula) y Profesores (tutor/estudiante)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53556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Diagramas Entidad/Relación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dirty="0" smtClean="0"/>
              <a:t>Los modelos E/R son comúnmente representados como diagramas E/R que:</a:t>
            </a:r>
          </a:p>
          <a:p>
            <a:pPr lvl="1"/>
            <a:r>
              <a:rPr lang="es-CR" dirty="0" smtClean="0"/>
              <a:t>Proveen una vista conceptual de la base de datos</a:t>
            </a:r>
          </a:p>
          <a:p>
            <a:pPr lvl="1"/>
            <a:r>
              <a:rPr lang="es-CR" dirty="0" smtClean="0"/>
              <a:t>Son independientes del DBMS</a:t>
            </a:r>
          </a:p>
          <a:p>
            <a:pPr lvl="1"/>
            <a:r>
              <a:rPr lang="es-CR" dirty="0" smtClean="0"/>
              <a:t>Permiten identificar algunos problemas en el diseño</a:t>
            </a:r>
          </a:p>
          <a:p>
            <a:pPr lvl="1"/>
            <a:endParaRPr lang="es-CR" dirty="0" smtClean="0"/>
          </a:p>
        </p:txBody>
      </p:sp>
      <p:sp>
        <p:nvSpPr>
          <p:cNvPr id="21" name="Marcador de contenido 2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s-CR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8291383" y="3812059"/>
            <a:ext cx="1289221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tx1"/>
                </a:solidFill>
                <a:latin typeface="Arial" charset="0"/>
              </a:rPr>
              <a:t>Estudiante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6310184" y="2440459"/>
            <a:ext cx="12192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tx1"/>
                </a:solidFill>
                <a:latin typeface="Arial" charset="0"/>
              </a:rPr>
              <a:t>Profesor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310184" y="5183659"/>
            <a:ext cx="12192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tx1"/>
                </a:solidFill>
                <a:latin typeface="Arial" charset="0"/>
              </a:rPr>
              <a:t>Curso</a:t>
            </a:r>
            <a:endParaRPr lang="en-GB" altLang="en-US" sz="20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105668" y="3552766"/>
            <a:ext cx="1617306" cy="1092758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latin typeface="Arial" charset="0"/>
              </a:rPr>
              <a:t>Hace</a:t>
            </a:r>
            <a:r>
              <a:rPr lang="en-GB" altLang="en-US" sz="2000" dirty="0" smtClean="0">
                <a:latin typeface="Arial" charset="0"/>
              </a:rPr>
              <a:t> de</a:t>
            </a:r>
          </a:p>
          <a:p>
            <a:pPr algn="ctr">
              <a:defRPr/>
            </a:pPr>
            <a:r>
              <a:rPr lang="en-GB" altLang="en-US" sz="2000" dirty="0" smtClean="0">
                <a:solidFill>
                  <a:schemeClr val="tx1"/>
                </a:solidFill>
                <a:latin typeface="Arial" charset="0"/>
              </a:rPr>
              <a:t>tutor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8326393" y="5136089"/>
            <a:ext cx="1219200" cy="762000"/>
          </a:xfrm>
          <a:prstGeom prst="diamond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2000" dirty="0" err="1" smtClean="0">
                <a:solidFill>
                  <a:schemeClr val="tx1"/>
                </a:solidFill>
                <a:latin typeface="Arial" charset="0"/>
              </a:rPr>
              <a:t>Estudia</a:t>
            </a:r>
            <a:endParaRPr lang="en-GB" altLang="en-US" sz="20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9" name="AutoShape 9"/>
          <p:cNvCxnSpPr>
            <a:cxnSpLocks noChangeShapeType="1"/>
            <a:stCxn id="5" idx="2"/>
            <a:endCxn id="7" idx="0"/>
          </p:cNvCxnSpPr>
          <p:nvPr/>
        </p:nvCxnSpPr>
        <p:spPr bwMode="auto">
          <a:xfrm flipH="1">
            <a:off x="6914321" y="3050059"/>
            <a:ext cx="5463" cy="50270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" name="AutoShape 10"/>
          <p:cNvCxnSpPr>
            <a:cxnSpLocks noChangeShapeType="1"/>
            <a:stCxn id="7" idx="3"/>
            <a:endCxn id="4" idx="1"/>
          </p:cNvCxnSpPr>
          <p:nvPr/>
        </p:nvCxnSpPr>
        <p:spPr bwMode="auto">
          <a:xfrm>
            <a:off x="7722974" y="4099145"/>
            <a:ext cx="568409" cy="1771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1" name="AutoShape 11"/>
          <p:cNvCxnSpPr>
            <a:cxnSpLocks noChangeShapeType="1"/>
            <a:stCxn id="4" idx="2"/>
            <a:endCxn id="8" idx="0"/>
          </p:cNvCxnSpPr>
          <p:nvPr/>
        </p:nvCxnSpPr>
        <p:spPr bwMode="auto">
          <a:xfrm flipH="1">
            <a:off x="8935993" y="4421659"/>
            <a:ext cx="1" cy="7144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AutoShape 12"/>
          <p:cNvCxnSpPr>
            <a:cxnSpLocks noChangeShapeType="1"/>
            <a:stCxn id="6" idx="3"/>
            <a:endCxn id="8" idx="1"/>
          </p:cNvCxnSpPr>
          <p:nvPr/>
        </p:nvCxnSpPr>
        <p:spPr bwMode="auto">
          <a:xfrm>
            <a:off x="7529384" y="5488459"/>
            <a:ext cx="797009" cy="286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3" name="Arc 13"/>
          <p:cNvSpPr>
            <a:spLocks/>
          </p:cNvSpPr>
          <p:nvPr/>
        </p:nvSpPr>
        <p:spPr bwMode="auto">
          <a:xfrm>
            <a:off x="7529384" y="5336059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4" name="Arc 14"/>
          <p:cNvSpPr>
            <a:spLocks/>
          </p:cNvSpPr>
          <p:nvPr/>
        </p:nvSpPr>
        <p:spPr bwMode="auto">
          <a:xfrm flipH="1">
            <a:off x="8138984" y="3964459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5" name="Arc 15"/>
          <p:cNvSpPr>
            <a:spLocks/>
          </p:cNvSpPr>
          <p:nvPr/>
        </p:nvSpPr>
        <p:spPr bwMode="auto">
          <a:xfrm rot="5400000">
            <a:off x="8859793" y="4345164"/>
            <a:ext cx="152400" cy="300038"/>
          </a:xfrm>
          <a:custGeom>
            <a:avLst/>
            <a:gdLst>
              <a:gd name="T0" fmla="*/ 0 w 21600"/>
              <a:gd name="T1" fmla="*/ 0 h 43200"/>
              <a:gd name="T2" fmla="*/ 191 w 21600"/>
              <a:gd name="T3" fmla="*/ 300038 h 43200"/>
              <a:gd name="T4" fmla="*/ 0 w 21600"/>
              <a:gd name="T5" fmla="*/ 150019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600" h="43200" fill="none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</a:path>
              <a:path w="21600" h="43200" stroke="0" extrusionOk="0">
                <a:moveTo>
                  <a:pt x="0" y="-1"/>
                </a:moveTo>
                <a:cubicBezTo>
                  <a:pt x="11929" y="0"/>
                  <a:pt x="21600" y="9670"/>
                  <a:pt x="21600" y="21600"/>
                </a:cubicBezTo>
                <a:cubicBezTo>
                  <a:pt x="21600" y="33518"/>
                  <a:pt x="11945" y="43185"/>
                  <a:pt x="26" y="43199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R"/>
          </a:p>
        </p:txBody>
      </p:sp>
      <p:sp>
        <p:nvSpPr>
          <p:cNvPr id="16" name="Oval 16"/>
          <p:cNvSpPr>
            <a:spLocks noChangeArrowheads="1"/>
          </p:cNvSpPr>
          <p:nvPr/>
        </p:nvSpPr>
        <p:spPr bwMode="auto">
          <a:xfrm>
            <a:off x="8443784" y="2516659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>
                <a:solidFill>
                  <a:schemeClr val="tx1"/>
                </a:solidFill>
                <a:latin typeface="Arial" charset="0"/>
              </a:rPr>
              <a:t>ID</a:t>
            </a:r>
          </a:p>
        </p:txBody>
      </p:sp>
      <p:sp>
        <p:nvSpPr>
          <p:cNvPr id="17" name="Oval 17"/>
          <p:cNvSpPr>
            <a:spLocks noChangeArrowheads="1"/>
          </p:cNvSpPr>
          <p:nvPr/>
        </p:nvSpPr>
        <p:spPr bwMode="auto">
          <a:xfrm>
            <a:off x="8977184" y="3050059"/>
            <a:ext cx="12192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Ciclo</a:t>
            </a:r>
            <a:r>
              <a:rPr lang="en-GB" altLang="en-US" sz="1600" dirty="0" smtClean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Lectivo</a:t>
            </a:r>
            <a:endParaRPr lang="en-GB" altLang="en-US" sz="1600" dirty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8" name="Oval 18"/>
          <p:cNvSpPr>
            <a:spLocks noChangeArrowheads="1"/>
          </p:cNvSpPr>
          <p:nvPr/>
        </p:nvSpPr>
        <p:spPr bwMode="auto">
          <a:xfrm>
            <a:off x="7910384" y="3050059"/>
            <a:ext cx="914400" cy="3810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GB" altLang="en-US" sz="1600" dirty="0" err="1" smtClean="0">
                <a:solidFill>
                  <a:schemeClr val="tx1"/>
                </a:solidFill>
                <a:latin typeface="Arial" charset="0"/>
              </a:rPr>
              <a:t>Nombre</a:t>
            </a:r>
            <a:endParaRPr lang="en-GB" altLang="en-US" sz="1600" dirty="0">
              <a:solidFill>
                <a:schemeClr val="tx1"/>
              </a:solidFill>
              <a:latin typeface="Arial" charset="0"/>
            </a:endParaRPr>
          </a:p>
        </p:txBody>
      </p:sp>
      <p:cxnSp>
        <p:nvCxnSpPr>
          <p:cNvPr id="19" name="AutoShape 19"/>
          <p:cNvCxnSpPr>
            <a:cxnSpLocks noChangeShapeType="1"/>
            <a:stCxn id="4" idx="0"/>
            <a:endCxn id="17" idx="4"/>
          </p:cNvCxnSpPr>
          <p:nvPr/>
        </p:nvCxnSpPr>
        <p:spPr bwMode="auto">
          <a:xfrm flipV="1">
            <a:off x="8935994" y="3431059"/>
            <a:ext cx="65079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AutoShape 21"/>
          <p:cNvCxnSpPr>
            <a:cxnSpLocks noChangeShapeType="1"/>
            <a:stCxn id="4" idx="0"/>
            <a:endCxn id="18" idx="4"/>
          </p:cNvCxnSpPr>
          <p:nvPr/>
        </p:nvCxnSpPr>
        <p:spPr bwMode="auto">
          <a:xfrm flipH="1" flipV="1">
            <a:off x="8367584" y="3431059"/>
            <a:ext cx="568410" cy="3810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2" name="AutoShape 19"/>
          <p:cNvCxnSpPr>
            <a:cxnSpLocks noChangeShapeType="1"/>
            <a:stCxn id="4" idx="0"/>
            <a:endCxn id="16" idx="4"/>
          </p:cNvCxnSpPr>
          <p:nvPr/>
        </p:nvCxnSpPr>
        <p:spPr bwMode="auto">
          <a:xfrm flipH="1" flipV="1">
            <a:off x="8900984" y="2897659"/>
            <a:ext cx="35010" cy="9144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30747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Entidades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Las entidades representan objetos o ítems de interés</a:t>
            </a:r>
          </a:p>
          <a:p>
            <a:endParaRPr lang="es-CR" sz="2800" dirty="0" smtClean="0"/>
          </a:p>
          <a:p>
            <a:pPr lvl="1"/>
            <a:r>
              <a:rPr lang="es-CR" sz="2400" dirty="0" smtClean="0"/>
              <a:t>Elementos físicos como Estudiantes, Profesores, Empleados, Productos</a:t>
            </a:r>
          </a:p>
          <a:p>
            <a:pPr lvl="1"/>
            <a:endParaRPr lang="es-CR" sz="2400" dirty="0" smtClean="0"/>
          </a:p>
          <a:p>
            <a:pPr lvl="1"/>
            <a:r>
              <a:rPr lang="es-CR" sz="2400" dirty="0" smtClean="0"/>
              <a:t>Elementos más abstractos como Cursos, Órdenes, Ciclos lectivos, Proyectos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88394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Entidades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R" sz="2800" dirty="0" smtClean="0"/>
              <a:t>Las entidades tienen</a:t>
            </a:r>
          </a:p>
          <a:p>
            <a:endParaRPr lang="es-CR" sz="2800" dirty="0"/>
          </a:p>
          <a:p>
            <a:pPr lvl="1"/>
            <a:r>
              <a:rPr lang="es-CR" sz="2400" b="1" dirty="0" smtClean="0"/>
              <a:t>Un tipo o clase </a:t>
            </a:r>
            <a:r>
              <a:rPr lang="es-CR" sz="2400" dirty="0" smtClean="0"/>
              <a:t>general como Profesor o Curso</a:t>
            </a:r>
          </a:p>
          <a:p>
            <a:pPr lvl="1"/>
            <a:endParaRPr lang="es-CR" sz="2400" dirty="0"/>
          </a:p>
          <a:p>
            <a:pPr lvl="1"/>
            <a:r>
              <a:rPr lang="es-CR" sz="2400" dirty="0" smtClean="0"/>
              <a:t>Instancias de un tipo particular como Steve Mills o </a:t>
            </a:r>
            <a:r>
              <a:rPr lang="es-CR" sz="2400" dirty="0" err="1" smtClean="0"/>
              <a:t>Natasha</a:t>
            </a:r>
            <a:r>
              <a:rPr lang="es-CR" sz="2400" dirty="0" smtClean="0"/>
              <a:t> </a:t>
            </a:r>
            <a:r>
              <a:rPr lang="es-CR" sz="2400" dirty="0" err="1" smtClean="0"/>
              <a:t>Alechina</a:t>
            </a:r>
            <a:r>
              <a:rPr lang="es-CR" sz="2400" dirty="0" smtClean="0"/>
              <a:t> son instancias de un Profesor</a:t>
            </a:r>
          </a:p>
          <a:p>
            <a:pPr lvl="1"/>
            <a:endParaRPr lang="es-CR" sz="2400" dirty="0"/>
          </a:p>
          <a:p>
            <a:pPr lvl="1"/>
            <a:r>
              <a:rPr lang="es-CR" sz="2400" b="1" dirty="0" smtClean="0"/>
              <a:t>Atributos</a:t>
            </a:r>
            <a:r>
              <a:rPr lang="es-CR" sz="2400" dirty="0" smtClean="0"/>
              <a:t> como nombre, email, dirección</a:t>
            </a:r>
            <a:endParaRPr lang="es-CR" sz="2400" dirty="0"/>
          </a:p>
        </p:txBody>
      </p:sp>
    </p:spTree>
    <p:extLst>
      <p:ext uri="{BB962C8B-B14F-4D97-AF65-F5344CB8AC3E}">
        <p14:creationId xmlns:p14="http://schemas.microsoft.com/office/powerpoint/2010/main" val="387706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528</TotalTime>
  <Words>1628</Words>
  <Application>Microsoft Office PowerPoint</Application>
  <PresentationFormat>Panorámica</PresentationFormat>
  <Paragraphs>438</Paragraphs>
  <Slides>51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51</vt:i4>
      </vt:variant>
    </vt:vector>
  </HeadingPairs>
  <TitlesOfParts>
    <vt:vector size="55" baseType="lpstr">
      <vt:lpstr>Arial</vt:lpstr>
      <vt:lpstr>Times New Roman</vt:lpstr>
      <vt:lpstr>Trebuchet MS</vt:lpstr>
      <vt:lpstr>Berlín</vt:lpstr>
      <vt:lpstr>Modelado Entidad/Relación</vt:lpstr>
      <vt:lpstr>Contenido</vt:lpstr>
      <vt:lpstr>Diseño de una Base de Datos</vt:lpstr>
      <vt:lpstr>Diseño de una Base de Datos</vt:lpstr>
      <vt:lpstr>Modelo Entidad/Relación</vt:lpstr>
      <vt:lpstr>Modelo Entidad/Relación</vt:lpstr>
      <vt:lpstr>Diagramas Entidad/Relación</vt:lpstr>
      <vt:lpstr>Entidades</vt:lpstr>
      <vt:lpstr>Entidades</vt:lpstr>
      <vt:lpstr>Diagramando Entidades</vt:lpstr>
      <vt:lpstr>Atributos</vt:lpstr>
      <vt:lpstr>Diagramando Atributos</vt:lpstr>
      <vt:lpstr>Relaciones</vt:lpstr>
      <vt:lpstr>Relaciones</vt:lpstr>
      <vt:lpstr>Cardinalidad</vt:lpstr>
      <vt:lpstr>Cardinalidad</vt:lpstr>
      <vt:lpstr>Diagramando Relaciones</vt:lpstr>
      <vt:lpstr>Eliminando Relaciones M:M</vt:lpstr>
      <vt:lpstr>Creando Modelos E/R</vt:lpstr>
      <vt:lpstr>Ejemplo</vt:lpstr>
      <vt:lpstr>Ejemplo - Entidades</vt:lpstr>
      <vt:lpstr>Ejemplo - Relaciones</vt:lpstr>
      <vt:lpstr>Ejemplo – Diagrama E/R</vt:lpstr>
      <vt:lpstr>Ejemplo – Diagrama E/R</vt:lpstr>
      <vt:lpstr>Ejemplo – Diagrama E/R</vt:lpstr>
      <vt:lpstr>Ejemplo – Diagrama E/R</vt:lpstr>
      <vt:lpstr>Ejemplo – Diagrama E/R</vt:lpstr>
      <vt:lpstr>Ejemplo – Diagrama E/R</vt:lpstr>
      <vt:lpstr>Ejemplo – Diagrama E/R</vt:lpstr>
      <vt:lpstr>Ejemplo – Diagrama E/R</vt:lpstr>
      <vt:lpstr>Entidades y Atributos</vt:lpstr>
      <vt:lpstr>Entidades y Atributos</vt:lpstr>
      <vt:lpstr>Ejemplo</vt:lpstr>
      <vt:lpstr>Ejemplo – Entidades/Atributos</vt:lpstr>
      <vt:lpstr>Ejemplo – Diagrama E/R </vt:lpstr>
      <vt:lpstr>Ejemplo - Relaciones</vt:lpstr>
      <vt:lpstr>Ejemplo - Diagrama E/R</vt:lpstr>
      <vt:lpstr>Relaciones Uno a Uno</vt:lpstr>
      <vt:lpstr>Relaciones Redundantes</vt:lpstr>
      <vt:lpstr>Ejemplo – Diagrama E/R</vt:lpstr>
      <vt:lpstr>Creando Diagramas E/R</vt:lpstr>
      <vt:lpstr>Depurando Diseños</vt:lpstr>
      <vt:lpstr>Depurando Diseños</vt:lpstr>
      <vt:lpstr>Simbología</vt:lpstr>
      <vt:lpstr>Simbología</vt:lpstr>
      <vt:lpstr>Simbología</vt:lpstr>
      <vt:lpstr>Simbología</vt:lpstr>
      <vt:lpstr>Simbología</vt:lpstr>
      <vt:lpstr>Simbología</vt:lpstr>
      <vt:lpstr>Simbología</vt:lpstr>
      <vt:lpstr>Práctica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Modelado Entidad/Relación</dc:title>
  <dc:creator>Randald Alfonso Rodriguez Rodriguez</dc:creator>
  <cp:lastModifiedBy>Usuario de Windows</cp:lastModifiedBy>
  <cp:revision>107</cp:revision>
  <dcterms:created xsi:type="dcterms:W3CDTF">2018-02-27T14:13:40Z</dcterms:created>
  <dcterms:modified xsi:type="dcterms:W3CDTF">2018-02-28T03:20:53Z</dcterms:modified>
</cp:coreProperties>
</file>