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5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70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49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343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34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992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965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214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656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5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6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8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s-es/library/ms174986(v=sql.120)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microsoft.com/en-us/sql/t-sql/functions/mathematical-functions-transact-sq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s-es/library/dd206995(v=sql.120)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language-elements/some-any-transact-sql" TargetMode="External"/><Relationship Id="rId2" Type="http://schemas.openxmlformats.org/officeDocument/2006/relationships/hyperlink" Target="https://docs.microsoft.com/en-us/sql/t-sql/language-elements/all-transact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t-sql/language-elements/between-transact-sq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elements/like-transact-sql#ma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9894" y="758952"/>
            <a:ext cx="10368951" cy="4041648"/>
          </a:xfrm>
        </p:spPr>
        <p:txBody>
          <a:bodyPr/>
          <a:lstStyle/>
          <a:p>
            <a:r>
              <a:rPr lang="es-CR" dirty="0" smtClean="0"/>
              <a:t>Operadores y Funciones Matemáticas </a:t>
            </a:r>
            <a:r>
              <a:rPr lang="es-CR" dirty="0" smtClean="0"/>
              <a:t>en </a:t>
            </a:r>
            <a:br>
              <a:rPr lang="es-CR" dirty="0" smtClean="0"/>
            </a:br>
            <a:r>
              <a:rPr lang="es-CR" dirty="0" smtClean="0"/>
              <a:t>T-SQL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7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Concatenación de texto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1828800"/>
            <a:ext cx="9210596" cy="4351337"/>
          </a:xfrm>
        </p:spPr>
        <p:txBody>
          <a:bodyPr/>
          <a:lstStyle/>
          <a:p>
            <a:r>
              <a:rPr lang="es-CR" dirty="0" smtClean="0"/>
              <a:t>+: Concatena dos o más cadenas de texto</a:t>
            </a:r>
          </a:p>
          <a:p>
            <a:pPr lvl="1"/>
            <a:r>
              <a:rPr lang="es-CR" dirty="0" smtClean="0"/>
              <a:t>Si uno de los elementos de </a:t>
            </a:r>
            <a:r>
              <a:rPr lang="es-CR" dirty="0" err="1" smtClean="0"/>
              <a:t>Null</a:t>
            </a:r>
            <a:r>
              <a:rPr lang="es-CR" dirty="0" smtClean="0"/>
              <a:t>, el resultado es </a:t>
            </a:r>
            <a:r>
              <a:rPr lang="es-CR" dirty="0" err="1" smtClean="0"/>
              <a:t>Null</a:t>
            </a:r>
            <a:endParaRPr lang="es-CR" dirty="0" smtClean="0"/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‘</a:t>
            </a:r>
            <a:r>
              <a:rPr lang="es-CR" dirty="0" err="1" smtClean="0"/>
              <a:t>abc</a:t>
            </a:r>
            <a:r>
              <a:rPr lang="es-CR" dirty="0" smtClean="0"/>
              <a:t>’ + </a:t>
            </a:r>
            <a:r>
              <a:rPr lang="es-CR" dirty="0" err="1" smtClean="0"/>
              <a:t>Null</a:t>
            </a:r>
            <a:r>
              <a:rPr lang="es-CR" dirty="0" smtClean="0"/>
              <a:t>, retorna </a:t>
            </a:r>
            <a:r>
              <a:rPr lang="es-CR" dirty="0" err="1" smtClean="0"/>
              <a:t>Null</a:t>
            </a:r>
            <a:endParaRPr lang="es-CR" dirty="0" smtClean="0"/>
          </a:p>
          <a:p>
            <a:pPr lvl="1"/>
            <a:r>
              <a:rPr lang="es-CR" dirty="0" smtClean="0"/>
              <a:t>Lo anterior se puede </a:t>
            </a:r>
            <a:r>
              <a:rPr lang="es-CR" dirty="0"/>
              <a:t>evitar con </a:t>
            </a:r>
            <a:r>
              <a:rPr lang="es-CR" dirty="0" smtClean="0"/>
              <a:t>SET CONCAT_NULL_YIELDS_NULL OFF</a:t>
            </a:r>
          </a:p>
          <a:p>
            <a:pPr lvl="1"/>
            <a:r>
              <a:rPr lang="es-CR" dirty="0" smtClean="0"/>
              <a:t>Si el resultado de una concatenación excede los 8000 bytes, el resultado es truncado. Esto no pasa si uno de los valores de la expresión es </a:t>
            </a:r>
            <a:r>
              <a:rPr lang="es-CR" dirty="0" err="1" smtClean="0"/>
              <a:t>varchar</a:t>
            </a:r>
            <a:r>
              <a:rPr lang="es-CR" dirty="0" smtClean="0"/>
              <a:t>(</a:t>
            </a:r>
            <a:r>
              <a:rPr lang="es-CR" dirty="0" err="1" smtClean="0"/>
              <a:t>max</a:t>
            </a:r>
            <a:r>
              <a:rPr lang="es-CR" dirty="0" smtClean="0"/>
              <a:t>) o un equivalente de tamaño máximo</a:t>
            </a:r>
          </a:p>
          <a:p>
            <a:r>
              <a:rPr lang="es-CR" dirty="0" smtClean="0"/>
              <a:t>+=: Concatena texto a una cadena existente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Si @x1 equivale a ‘</a:t>
            </a:r>
            <a:r>
              <a:rPr lang="es-CR" dirty="0" err="1" smtClean="0"/>
              <a:t>Adventure</a:t>
            </a:r>
            <a:r>
              <a:rPr lang="es-CR" dirty="0" smtClean="0"/>
              <a:t>’, @x1 += ‘Works’ guarda el texto ‘</a:t>
            </a:r>
            <a:r>
              <a:rPr lang="es-CR" dirty="0" err="1" smtClean="0"/>
              <a:t>AdventureWorks</a:t>
            </a:r>
            <a:r>
              <a:rPr lang="es-CR" dirty="0" smtClean="0"/>
              <a:t>’ en @x1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4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Operadores Unarios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Realizan una operación sobre una única </a:t>
            </a:r>
            <a:r>
              <a:rPr lang="es-CR" dirty="0" smtClean="0"/>
              <a:t>expresión, aplican en datos numérico</a:t>
            </a:r>
            <a:endParaRPr lang="es-CR" dirty="0" smtClean="0"/>
          </a:p>
          <a:p>
            <a:r>
              <a:rPr lang="es-CR" sz="2800" b="1" dirty="0" smtClean="0"/>
              <a:t>+</a:t>
            </a:r>
            <a:r>
              <a:rPr lang="es-CR" dirty="0" smtClean="0"/>
              <a:t> : Indica que un valor es positivo</a:t>
            </a:r>
          </a:p>
          <a:p>
            <a:pPr lvl="1"/>
            <a:r>
              <a:rPr lang="es-CR" dirty="0" smtClean="0"/>
              <a:t>No convierte valores negativos en positivos, para ello se debe usas ABS()</a:t>
            </a:r>
          </a:p>
          <a:p>
            <a:r>
              <a:rPr lang="es-CR" sz="2800" b="1" dirty="0" smtClean="0"/>
              <a:t>-</a:t>
            </a:r>
            <a:r>
              <a:rPr lang="es-CR" dirty="0" smtClean="0"/>
              <a:t> : Devuelve el valor negativo de una expresión numérica</a:t>
            </a:r>
          </a:p>
          <a:p>
            <a:pPr lvl="1"/>
            <a:r>
              <a:rPr lang="es-CR" dirty="0" smtClean="0"/>
              <a:t>Puede convertir un valor positivo en negativo</a:t>
            </a:r>
          </a:p>
          <a:p>
            <a:r>
              <a:rPr lang="en-US" sz="2800" b="1" dirty="0" smtClean="0"/>
              <a:t>~</a:t>
            </a:r>
            <a:r>
              <a:rPr lang="en-US" dirty="0" smtClean="0"/>
              <a:t> : </a:t>
            </a:r>
            <a:r>
              <a:rPr lang="es-CR" dirty="0" err="1" smtClean="0"/>
              <a:t>Not</a:t>
            </a:r>
            <a:r>
              <a:rPr lang="es-CR" dirty="0" smtClean="0"/>
              <a:t> binario, lleva a cabo la operación </a:t>
            </a:r>
            <a:r>
              <a:rPr lang="es-CR" dirty="0" err="1" smtClean="0"/>
              <a:t>not</a:t>
            </a:r>
            <a:r>
              <a:rPr lang="es-CR" dirty="0" smtClean="0"/>
              <a:t> en los bits de un número, es decir, los 1 pasan a 0 y viceversa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4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Funciones Matemáticas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 fontScale="92500" lnSpcReduction="20000"/>
          </a:bodyPr>
          <a:lstStyle/>
          <a:p>
            <a:r>
              <a:rPr lang="es-CR" dirty="0" smtClean="0"/>
              <a:t>ABS: valor absoluto</a:t>
            </a:r>
          </a:p>
          <a:p>
            <a:r>
              <a:rPr lang="es-CR" dirty="0" smtClean="0"/>
              <a:t>COS, SIN, TAN: Coseno, seno y tangente</a:t>
            </a:r>
          </a:p>
          <a:p>
            <a:r>
              <a:rPr lang="es-CR" dirty="0" smtClean="0"/>
              <a:t>ACOS, ASIN, ATAN: </a:t>
            </a:r>
            <a:r>
              <a:rPr lang="es-CR" dirty="0" err="1" smtClean="0"/>
              <a:t>Arcocoseno</a:t>
            </a:r>
            <a:r>
              <a:rPr lang="es-CR" dirty="0" smtClean="0"/>
              <a:t>, </a:t>
            </a:r>
            <a:r>
              <a:rPr lang="es-CR" dirty="0" err="1" smtClean="0"/>
              <a:t>arcoseno</a:t>
            </a:r>
            <a:r>
              <a:rPr lang="es-CR" dirty="0" smtClean="0"/>
              <a:t> y </a:t>
            </a:r>
            <a:r>
              <a:rPr lang="es-CR" dirty="0" err="1" smtClean="0"/>
              <a:t>arcotangente</a:t>
            </a:r>
            <a:endParaRPr lang="es-CR" dirty="0" smtClean="0"/>
          </a:p>
          <a:p>
            <a:r>
              <a:rPr lang="es-CR" dirty="0" smtClean="0"/>
              <a:t>ATN2: </a:t>
            </a:r>
            <a:r>
              <a:rPr lang="es-CR" dirty="0" err="1" smtClean="0"/>
              <a:t>Arcotangente</a:t>
            </a:r>
            <a:r>
              <a:rPr lang="es-CR" dirty="0" smtClean="0"/>
              <a:t> de todos los cuadrantes</a:t>
            </a:r>
          </a:p>
          <a:p>
            <a:r>
              <a:rPr lang="es-CR" dirty="0" smtClean="0"/>
              <a:t>COT: Cotangente</a:t>
            </a:r>
          </a:p>
          <a:p>
            <a:r>
              <a:rPr lang="es-CR" dirty="0" err="1" smtClean="0"/>
              <a:t>Ceiling</a:t>
            </a:r>
            <a:r>
              <a:rPr lang="es-CR" dirty="0" smtClean="0"/>
              <a:t>: Devuelve el menor número mayor al argumento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</a:t>
            </a:r>
            <a:r>
              <a:rPr lang="es-CR" dirty="0"/>
              <a:t> </a:t>
            </a:r>
            <a:r>
              <a:rPr lang="es-CR" dirty="0" err="1" smtClean="0"/>
              <a:t>Ceiling</a:t>
            </a:r>
            <a:r>
              <a:rPr lang="es-CR" dirty="0" smtClean="0"/>
              <a:t>(124,45) retorna 125, </a:t>
            </a:r>
            <a:r>
              <a:rPr lang="es-CR" dirty="0" err="1"/>
              <a:t>Ceiling</a:t>
            </a:r>
            <a:r>
              <a:rPr lang="es-CR" dirty="0" smtClean="0"/>
              <a:t>(-124,45) retorna 124</a:t>
            </a:r>
          </a:p>
          <a:p>
            <a:r>
              <a:rPr lang="es-CR" dirty="0" err="1" smtClean="0"/>
              <a:t>Floor</a:t>
            </a:r>
            <a:r>
              <a:rPr lang="es-CR" dirty="0" smtClean="0"/>
              <a:t>: Devuelve el mayor número menor al argumento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</a:t>
            </a:r>
            <a:r>
              <a:rPr lang="es-CR" dirty="0" err="1" smtClean="0"/>
              <a:t>Floor</a:t>
            </a:r>
            <a:r>
              <a:rPr lang="es-CR" dirty="0" smtClean="0"/>
              <a:t>(124,45) retorna 124, </a:t>
            </a:r>
            <a:r>
              <a:rPr lang="es-CR" dirty="0" err="1" smtClean="0"/>
              <a:t>Floor</a:t>
            </a:r>
            <a:r>
              <a:rPr lang="es-CR" dirty="0" smtClean="0"/>
              <a:t>(-124,45) retorna 125</a:t>
            </a:r>
          </a:p>
          <a:p>
            <a:r>
              <a:rPr lang="es-CR" dirty="0"/>
              <a:t>DEGREES: Devuelve el Angulo en </a:t>
            </a:r>
            <a:r>
              <a:rPr lang="es-CR" dirty="0" smtClean="0"/>
              <a:t>grados de una expresión </a:t>
            </a:r>
            <a:r>
              <a:rPr lang="es-CR" dirty="0"/>
              <a:t>en radianes</a:t>
            </a:r>
          </a:p>
          <a:p>
            <a:r>
              <a:rPr lang="es-CR" dirty="0"/>
              <a:t>RADIANS: Devuelve radianes cuando la expresión está en grados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Matemáticas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 fontScale="92500" lnSpcReduction="10000"/>
          </a:bodyPr>
          <a:lstStyle/>
          <a:p>
            <a:r>
              <a:rPr lang="es-CR" dirty="0" smtClean="0"/>
              <a:t>EXP: Retorna el valor exponencial de una expresión, </a:t>
            </a:r>
            <a:r>
              <a:rPr lang="es-CR" dirty="0"/>
              <a:t>es decir </a:t>
            </a:r>
            <a:r>
              <a:rPr lang="es-CR" dirty="0" err="1" smtClean="0"/>
              <a:t>e^x</a:t>
            </a:r>
            <a:endParaRPr lang="es-CR" dirty="0" smtClean="0"/>
          </a:p>
          <a:p>
            <a:r>
              <a:rPr lang="es-CR" dirty="0" smtClean="0"/>
              <a:t>Log, Log10: Calculan el logaritmo natural, y el logaritmo en base 10</a:t>
            </a:r>
          </a:p>
          <a:p>
            <a:r>
              <a:rPr lang="es-CR" dirty="0" smtClean="0"/>
              <a:t>PI: Devuelve el valor de pi</a:t>
            </a:r>
          </a:p>
          <a:p>
            <a:r>
              <a:rPr lang="es-CR" dirty="0" err="1" smtClean="0"/>
              <a:t>Power</a:t>
            </a:r>
            <a:r>
              <a:rPr lang="es-CR" dirty="0" smtClean="0"/>
              <a:t>(</a:t>
            </a:r>
            <a:r>
              <a:rPr lang="es-CR" dirty="0" err="1" smtClean="0"/>
              <a:t>x,y</a:t>
            </a:r>
            <a:r>
              <a:rPr lang="es-CR" dirty="0" smtClean="0"/>
              <a:t>): Devuelve el valor de x elevado a la y</a:t>
            </a:r>
          </a:p>
          <a:p>
            <a:r>
              <a:rPr lang="es-CR" dirty="0" smtClean="0"/>
              <a:t>RAND: Devuelve un valor </a:t>
            </a:r>
            <a:r>
              <a:rPr lang="es-CR" dirty="0" err="1" smtClean="0"/>
              <a:t>pseudo</a:t>
            </a:r>
            <a:r>
              <a:rPr lang="es-CR" dirty="0" smtClean="0"/>
              <a:t>-aleatorio entre 0 y 1</a:t>
            </a:r>
          </a:p>
          <a:p>
            <a:pPr lvl="1"/>
            <a:r>
              <a:rPr lang="es-CR" dirty="0" smtClean="0"/>
              <a:t>Si se envía una semilla los valores cambian, </a:t>
            </a:r>
            <a:r>
              <a:rPr lang="es-CR" dirty="0" err="1" smtClean="0"/>
              <a:t>ej</a:t>
            </a:r>
            <a:r>
              <a:rPr lang="es-CR" dirty="0" smtClean="0"/>
              <a:t> RAND(</a:t>
            </a:r>
            <a:r>
              <a:rPr lang="es-CR" dirty="0" err="1" smtClean="0"/>
              <a:t>seed_value</a:t>
            </a:r>
            <a:r>
              <a:rPr lang="es-CR" dirty="0" smtClean="0"/>
              <a:t>)</a:t>
            </a:r>
          </a:p>
          <a:p>
            <a:r>
              <a:rPr lang="es-CR" dirty="0" smtClean="0"/>
              <a:t>Round: Devuelve el valor redondeado de la expresión </a:t>
            </a:r>
          </a:p>
          <a:p>
            <a:r>
              <a:rPr lang="es-CR" dirty="0" smtClean="0"/>
              <a:t>SIGN: Devuelve el signo positivo o negativo de la expresión</a:t>
            </a:r>
          </a:p>
          <a:p>
            <a:r>
              <a:rPr lang="es-CR" dirty="0" smtClean="0"/>
              <a:t>SQRT: Calcula la raíz cuadrada de la expresión</a:t>
            </a:r>
          </a:p>
          <a:p>
            <a:r>
              <a:rPr lang="es-CR" dirty="0" smtClean="0"/>
              <a:t>SQUARE: Calcula el cuadrado de la expresión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3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Referencias</a:t>
            </a:r>
            <a:endParaRPr lang="en-US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3" b="242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https://msdn.microsoft.com/es-es/library/ms174986(v=sql.120).</a:t>
            </a:r>
            <a:r>
              <a:rPr lang="en-US" dirty="0" smtClean="0">
                <a:hlinkClick r:id="rId3"/>
              </a:rPr>
              <a:t>aspx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docs.microsoft.com/en-us/sql/t-sql/functions/mathematical-functions-transact-sql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Categorías de operadores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CR" dirty="0" smtClean="0"/>
              <a:t>Aritméticos</a:t>
            </a:r>
          </a:p>
          <a:p>
            <a:pPr lvl="1"/>
            <a:r>
              <a:rPr lang="es-CR" dirty="0" smtClean="0"/>
              <a:t>+,-,*,/,%</a:t>
            </a:r>
          </a:p>
          <a:p>
            <a:r>
              <a:rPr lang="es-CR" dirty="0" smtClean="0"/>
              <a:t>Lógicos</a:t>
            </a:r>
          </a:p>
          <a:p>
            <a:pPr lvl="1"/>
            <a:r>
              <a:rPr lang="es-CR" dirty="0" smtClean="0"/>
              <a:t>All, And, Any, Between, </a:t>
            </a:r>
            <a:r>
              <a:rPr lang="es-CR" dirty="0" err="1" smtClean="0"/>
              <a:t>Exists</a:t>
            </a:r>
            <a:r>
              <a:rPr lang="es-CR" dirty="0" smtClean="0"/>
              <a:t>, In, Like, </a:t>
            </a:r>
            <a:r>
              <a:rPr lang="es-CR" dirty="0" err="1" smtClean="0"/>
              <a:t>Not</a:t>
            </a:r>
            <a:r>
              <a:rPr lang="es-CR" dirty="0" smtClean="0"/>
              <a:t>, </a:t>
            </a:r>
            <a:r>
              <a:rPr lang="es-CR" dirty="0" err="1" smtClean="0"/>
              <a:t>Or</a:t>
            </a:r>
            <a:r>
              <a:rPr lang="es-CR" dirty="0" smtClean="0"/>
              <a:t>, </a:t>
            </a:r>
            <a:r>
              <a:rPr lang="es-CR" dirty="0" err="1" smtClean="0"/>
              <a:t>Some</a:t>
            </a:r>
            <a:endParaRPr lang="es-CR" dirty="0" smtClean="0"/>
          </a:p>
          <a:p>
            <a:r>
              <a:rPr lang="es-CR" dirty="0" smtClean="0"/>
              <a:t>Asignación</a:t>
            </a:r>
          </a:p>
          <a:p>
            <a:pPr lvl="1"/>
            <a:r>
              <a:rPr lang="es-CR" dirty="0"/>
              <a:t>=</a:t>
            </a:r>
            <a:endParaRPr lang="es-CR" dirty="0" smtClean="0"/>
          </a:p>
          <a:p>
            <a:r>
              <a:rPr lang="es-CR" dirty="0" smtClean="0"/>
              <a:t>Resolución de ámbito</a:t>
            </a:r>
          </a:p>
          <a:p>
            <a:pPr lvl="1"/>
            <a:r>
              <a:rPr lang="es-CR" dirty="0" smtClean="0"/>
              <a:t>::       </a:t>
            </a:r>
            <a:r>
              <a:rPr lang="es-CR" sz="1400" dirty="0" smtClean="0">
                <a:hlinkClick r:id="rId2"/>
              </a:rPr>
              <a:t>(más </a:t>
            </a:r>
            <a:r>
              <a:rPr lang="es-CR" sz="1400" dirty="0" err="1" smtClean="0">
                <a:hlinkClick r:id="rId2"/>
              </a:rPr>
              <a:t>info</a:t>
            </a:r>
            <a:r>
              <a:rPr lang="es-CR" sz="1400" dirty="0" smtClean="0">
                <a:hlinkClick r:id="rId2"/>
              </a:rPr>
              <a:t>)</a:t>
            </a:r>
            <a:endParaRPr lang="es-CR" sz="1400" dirty="0" smtClean="0"/>
          </a:p>
          <a:p>
            <a:r>
              <a:rPr lang="es-CR" dirty="0" smtClean="0"/>
              <a:t>Manejo de Bits</a:t>
            </a:r>
          </a:p>
          <a:p>
            <a:pPr lvl="1"/>
            <a:r>
              <a:rPr lang="es-CR" dirty="0" smtClean="0"/>
              <a:t>&amp;, </a:t>
            </a:r>
            <a:r>
              <a:rPr lang="es-CR" dirty="0"/>
              <a:t>|, ^</a:t>
            </a:r>
            <a:endParaRPr lang="es-CR" dirty="0" smtClean="0"/>
          </a:p>
          <a:p>
            <a:r>
              <a:rPr lang="es-CR" dirty="0" smtClean="0"/>
              <a:t>Conjuntos</a:t>
            </a:r>
          </a:p>
          <a:p>
            <a:pPr lvl="1"/>
            <a:r>
              <a:rPr lang="es-CR" dirty="0" err="1" smtClean="0"/>
              <a:t>Except</a:t>
            </a:r>
            <a:r>
              <a:rPr lang="es-CR" dirty="0" smtClean="0"/>
              <a:t>, </a:t>
            </a:r>
            <a:r>
              <a:rPr lang="es-CR" dirty="0" err="1" smtClean="0"/>
              <a:t>Intersect</a:t>
            </a:r>
            <a:r>
              <a:rPr lang="es-CR" dirty="0" smtClean="0"/>
              <a:t>, </a:t>
            </a:r>
            <a:r>
              <a:rPr lang="es-CR" dirty="0" err="1" smtClean="0"/>
              <a:t>Union</a:t>
            </a:r>
            <a:endParaRPr lang="es-CR" dirty="0" smtClean="0"/>
          </a:p>
          <a:p>
            <a:r>
              <a:rPr lang="es-CR" dirty="0" smtClean="0"/>
              <a:t>Comparación</a:t>
            </a:r>
          </a:p>
          <a:p>
            <a:pPr lvl="1"/>
            <a:r>
              <a:rPr lang="es-CR" dirty="0" smtClean="0"/>
              <a:t>=, &lt;, &lt;=, &lt;&gt;, &gt;=, &gt;</a:t>
            </a:r>
          </a:p>
          <a:p>
            <a:r>
              <a:rPr lang="es-CR" dirty="0" smtClean="0"/>
              <a:t>Concatenación de texto</a:t>
            </a:r>
          </a:p>
          <a:p>
            <a:pPr lvl="1"/>
            <a:r>
              <a:rPr lang="es-CR" dirty="0" smtClean="0"/>
              <a:t>+, +=</a:t>
            </a:r>
          </a:p>
          <a:p>
            <a:r>
              <a:rPr lang="es-CR" dirty="0" smtClean="0"/>
              <a:t>Operadores compuestos</a:t>
            </a:r>
          </a:p>
          <a:p>
            <a:pPr lvl="1"/>
            <a:r>
              <a:rPr lang="es-CR" dirty="0"/>
              <a:t>+=, -=, *=, /=, %=, &amp;=, |=, </a:t>
            </a:r>
            <a:r>
              <a:rPr lang="es-CR" dirty="0" smtClean="0"/>
              <a:t>^=</a:t>
            </a:r>
          </a:p>
          <a:p>
            <a:r>
              <a:rPr lang="es-CR" dirty="0" smtClean="0"/>
              <a:t>Unitarios</a:t>
            </a:r>
          </a:p>
          <a:p>
            <a:pPr lvl="1"/>
            <a:r>
              <a:rPr lang="es-CR" dirty="0"/>
              <a:t>+, -,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4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Precedencia de operadores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871" y="1828800"/>
            <a:ext cx="82551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5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Precedencia de operadores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Si dos operaciones tienen la misma </a:t>
            </a:r>
            <a:r>
              <a:rPr lang="es-CR" dirty="0" smtClean="0"/>
              <a:t>precedencia </a:t>
            </a:r>
            <a:r>
              <a:rPr lang="es-CR" dirty="0" smtClean="0"/>
              <a:t>se evalúan en orden de izquierda a derecha</a:t>
            </a:r>
          </a:p>
          <a:p>
            <a:endParaRPr lang="es-CR" dirty="0" smtClean="0"/>
          </a:p>
          <a:p>
            <a:r>
              <a:rPr lang="es-CR" dirty="0" smtClean="0"/>
              <a:t>Anidar operaciones en paréntesis sobrescribe el orden de precedencia definido, todo lo que va entre paréntesis se ejecuta primero</a:t>
            </a:r>
          </a:p>
          <a:p>
            <a:endParaRPr lang="es-CR" dirty="0" smtClean="0"/>
          </a:p>
          <a:p>
            <a:r>
              <a:rPr lang="es-CR" dirty="0" smtClean="0"/>
              <a:t>Si una expresión tiene paréntesis dentro de otros paréntesis, se evalúan primero las operaciones con mayor nivel de anidamiento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8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965259"/>
          </a:xfrm>
        </p:spPr>
        <p:txBody>
          <a:bodyPr/>
          <a:lstStyle/>
          <a:p>
            <a:r>
              <a:rPr lang="es-CR" dirty="0" smtClean="0"/>
              <a:t>Operadores aritméticos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1873" y="1544127"/>
            <a:ext cx="10437962" cy="4917057"/>
          </a:xfrm>
        </p:spPr>
        <p:txBody>
          <a:bodyPr>
            <a:normAutofit/>
          </a:bodyPr>
          <a:lstStyle/>
          <a:p>
            <a:r>
              <a:rPr lang="es-CR" sz="1800" dirty="0" smtClean="0"/>
              <a:t>La precisión de un número es su tamaño total, y su escala es la cantidad de decimales</a:t>
            </a:r>
          </a:p>
          <a:p>
            <a:pPr lvl="1"/>
            <a:r>
              <a:rPr lang="es-CR" sz="1600" dirty="0" err="1" smtClean="0"/>
              <a:t>Ej</a:t>
            </a:r>
            <a:r>
              <a:rPr lang="es-CR" sz="1600" dirty="0" smtClean="0"/>
              <a:t>: 123,45 tiene precisión 5 y escala 2</a:t>
            </a:r>
          </a:p>
          <a:p>
            <a:r>
              <a:rPr lang="es-CR" sz="1800" dirty="0" smtClean="0"/>
              <a:t>Sea un numero </a:t>
            </a:r>
            <a:r>
              <a:rPr lang="es-CR" sz="1800" b="1" dirty="0" smtClean="0"/>
              <a:t>e1</a:t>
            </a:r>
            <a:r>
              <a:rPr lang="es-CR" sz="1800" dirty="0" smtClean="0"/>
              <a:t> con precisión </a:t>
            </a:r>
            <a:r>
              <a:rPr lang="es-CR" sz="1800" b="1" dirty="0" smtClean="0"/>
              <a:t>p1</a:t>
            </a:r>
            <a:r>
              <a:rPr lang="es-CR" sz="1800" dirty="0" smtClean="0"/>
              <a:t> y escala </a:t>
            </a:r>
            <a:r>
              <a:rPr lang="es-CR" sz="1800" b="1" dirty="0" smtClean="0"/>
              <a:t>s1</a:t>
            </a:r>
            <a:r>
              <a:rPr lang="es-CR" sz="1800" dirty="0" smtClean="0"/>
              <a:t>, la precisión y escala resultantes en una operación se calcula de la siguiente manera:</a:t>
            </a:r>
            <a:endParaRPr lang="en-U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75" y="3030027"/>
            <a:ext cx="9031857" cy="348791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101531" y="4334968"/>
            <a:ext cx="1889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 smtClean="0"/>
              <a:t>*La precisión máxima es 38, si se excede los decimales se truncan o redondean en el resultado, o puede que ocurra un desbordamiento de memoria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410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Operadores lógicos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716658"/>
            <a:ext cx="9816860" cy="4684142"/>
          </a:xfrm>
        </p:spPr>
        <p:txBody>
          <a:bodyPr>
            <a:normAutofit/>
          </a:bodyPr>
          <a:lstStyle/>
          <a:p>
            <a:r>
              <a:rPr lang="es-CR" dirty="0"/>
              <a:t>And, </a:t>
            </a:r>
            <a:r>
              <a:rPr lang="es-CR" dirty="0" err="1"/>
              <a:t>Or</a:t>
            </a:r>
            <a:r>
              <a:rPr lang="es-CR" dirty="0"/>
              <a:t>, </a:t>
            </a:r>
            <a:r>
              <a:rPr lang="es-CR" dirty="0" err="1"/>
              <a:t>Not</a:t>
            </a:r>
            <a:r>
              <a:rPr lang="es-CR" dirty="0"/>
              <a:t>: Operadores básicos de lógica </a:t>
            </a:r>
            <a:r>
              <a:rPr lang="es-CR" dirty="0" smtClean="0"/>
              <a:t>booleana</a:t>
            </a:r>
            <a:endParaRPr lang="es-CR" dirty="0" smtClean="0">
              <a:hlinkClick r:id="rId2"/>
            </a:endParaRPr>
          </a:p>
          <a:p>
            <a:r>
              <a:rPr lang="es-CR" dirty="0" smtClean="0">
                <a:hlinkClick r:id="rId2"/>
              </a:rPr>
              <a:t>All</a:t>
            </a:r>
            <a:r>
              <a:rPr lang="es-CR" dirty="0" smtClean="0"/>
              <a:t>: retorna True si todas las comparaciones son verdaderas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</a:t>
            </a:r>
            <a:r>
              <a:rPr lang="es-CR" dirty="0" err="1" smtClean="0"/>
              <a:t>If</a:t>
            </a:r>
            <a:r>
              <a:rPr lang="es-CR" dirty="0" smtClean="0"/>
              <a:t> (10 &gt; All (</a:t>
            </a:r>
            <a:r>
              <a:rPr lang="es-CR" dirty="0" err="1" smtClean="0"/>
              <a:t>Select</a:t>
            </a:r>
            <a:r>
              <a:rPr lang="es-CR" dirty="0" smtClean="0"/>
              <a:t> id </a:t>
            </a:r>
            <a:r>
              <a:rPr lang="es-CR" dirty="0" err="1" smtClean="0"/>
              <a:t>from</a:t>
            </a:r>
            <a:r>
              <a:rPr lang="es-CR" dirty="0" smtClean="0"/>
              <a:t> </a:t>
            </a:r>
            <a:r>
              <a:rPr lang="es-CR" dirty="0" err="1" smtClean="0"/>
              <a:t>Products</a:t>
            </a:r>
            <a:r>
              <a:rPr lang="es-CR" dirty="0" smtClean="0"/>
              <a:t>)). . ., retorna True si 10 es mayor que todos los id de la tabla productos</a:t>
            </a:r>
          </a:p>
          <a:p>
            <a:r>
              <a:rPr lang="es-CR" dirty="0" smtClean="0">
                <a:hlinkClick r:id="rId3"/>
              </a:rPr>
              <a:t>Any/</a:t>
            </a:r>
            <a:r>
              <a:rPr lang="es-CR" dirty="0" err="1" smtClean="0">
                <a:hlinkClick r:id="rId3"/>
              </a:rPr>
              <a:t>Some</a:t>
            </a:r>
            <a:r>
              <a:rPr lang="es-CR" dirty="0" smtClean="0"/>
              <a:t>: Retornan true si al menos una comparación es verdadera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</a:t>
            </a:r>
            <a:r>
              <a:rPr lang="es-CR" dirty="0" err="1" smtClean="0"/>
              <a:t>Select</a:t>
            </a:r>
            <a:r>
              <a:rPr lang="es-CR" dirty="0" smtClean="0"/>
              <a:t> . . .</a:t>
            </a:r>
            <a:r>
              <a:rPr lang="en-US" dirty="0" smtClean="0"/>
              <a:t>WHERE </a:t>
            </a:r>
            <a:r>
              <a:rPr lang="en-US" dirty="0"/>
              <a:t>@Name = ANY  (SELECT Name FROM Vendor)</a:t>
            </a:r>
            <a:r>
              <a:rPr lang="es-CR" dirty="0" smtClean="0"/>
              <a:t>. ., retorna True si alguno de los nombres es igual a @</a:t>
            </a:r>
            <a:r>
              <a:rPr lang="es-CR" dirty="0" err="1" smtClean="0"/>
              <a:t>Name</a:t>
            </a:r>
            <a:endParaRPr lang="es-CR" dirty="0" smtClean="0"/>
          </a:p>
          <a:p>
            <a:r>
              <a:rPr lang="es-CR" dirty="0" smtClean="0">
                <a:hlinkClick r:id="rId4"/>
              </a:rPr>
              <a:t>Between</a:t>
            </a:r>
            <a:r>
              <a:rPr lang="es-CR" dirty="0" smtClean="0"/>
              <a:t>: Evalúa si un valor se encuentra dentro de un rango</a:t>
            </a:r>
          </a:p>
          <a:p>
            <a:pPr lvl="1"/>
            <a:r>
              <a:rPr lang="es-CR" dirty="0" smtClean="0"/>
              <a:t>Es el equivalente a la expresión:  valor &gt;= inicio And valor &lt;= fin</a:t>
            </a:r>
          </a:p>
          <a:p>
            <a:pPr lvl="1"/>
            <a:r>
              <a:rPr lang="es-CR" dirty="0" smtClean="0"/>
              <a:t>Si uno de valores frontera es </a:t>
            </a:r>
            <a:r>
              <a:rPr lang="es-CR" dirty="0" err="1" smtClean="0"/>
              <a:t>Null</a:t>
            </a:r>
            <a:r>
              <a:rPr lang="es-CR" dirty="0" smtClean="0"/>
              <a:t>, devuelve </a:t>
            </a:r>
            <a:r>
              <a:rPr lang="es-CR" dirty="0" err="1" smtClean="0"/>
              <a:t>Null</a:t>
            </a:r>
            <a:endParaRPr lang="es-CR" dirty="0" smtClean="0"/>
          </a:p>
          <a:p>
            <a:pPr lvl="1"/>
            <a:r>
              <a:rPr lang="es-CR" dirty="0" smtClean="0"/>
              <a:t>Se puede combinar con </a:t>
            </a:r>
            <a:r>
              <a:rPr lang="es-CR" dirty="0" err="1" smtClean="0"/>
              <a:t>Not</a:t>
            </a:r>
            <a:r>
              <a:rPr lang="es-CR" dirty="0" smtClean="0"/>
              <a:t> para evaluar si la expresión esta fuera del rango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</a:t>
            </a:r>
            <a:r>
              <a:rPr lang="es-CR" dirty="0" err="1" smtClean="0"/>
              <a:t>Select</a:t>
            </a:r>
            <a:r>
              <a:rPr lang="es-CR" dirty="0" smtClean="0"/>
              <a:t> … </a:t>
            </a:r>
            <a:r>
              <a:rPr lang="es-CR" dirty="0" err="1" smtClean="0"/>
              <a:t>From</a:t>
            </a:r>
            <a:r>
              <a:rPr lang="es-CR" dirty="0" smtClean="0"/>
              <a:t> … </a:t>
            </a:r>
            <a:r>
              <a:rPr lang="es-CR" dirty="0" err="1" smtClean="0"/>
              <a:t>Where</a:t>
            </a:r>
            <a:r>
              <a:rPr lang="es-CR" dirty="0" smtClean="0"/>
              <a:t> id Between 10 And 20 And </a:t>
            </a:r>
            <a:r>
              <a:rPr lang="es-CR" dirty="0" err="1" smtClean="0"/>
              <a:t>Not</a:t>
            </a:r>
            <a:r>
              <a:rPr lang="es-CR" dirty="0" smtClean="0"/>
              <a:t> Between 13 And 18</a:t>
            </a:r>
          </a:p>
        </p:txBody>
      </p:sp>
    </p:spTree>
    <p:extLst>
      <p:ext uri="{BB962C8B-B14F-4D97-AF65-F5344CB8AC3E}">
        <p14:creationId xmlns:p14="http://schemas.microsoft.com/office/powerpoint/2010/main" val="384755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 lógicos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949571"/>
            <a:ext cx="9601200" cy="4295954"/>
          </a:xfrm>
        </p:spPr>
        <p:txBody>
          <a:bodyPr>
            <a:normAutofit fontScale="92500" lnSpcReduction="10000"/>
          </a:bodyPr>
          <a:lstStyle/>
          <a:p>
            <a:r>
              <a:rPr lang="es-CR" dirty="0" err="1" smtClean="0"/>
              <a:t>Exists</a:t>
            </a:r>
            <a:r>
              <a:rPr lang="es-CR" dirty="0" smtClean="0"/>
              <a:t>: Retorna True si una consulta devuelve registros</a:t>
            </a:r>
          </a:p>
          <a:p>
            <a:pPr lvl="1"/>
            <a:r>
              <a:rPr lang="es-CR" dirty="0" smtClean="0"/>
              <a:t>Se puede combinar con </a:t>
            </a:r>
            <a:r>
              <a:rPr lang="es-CR" dirty="0" err="1" smtClean="0"/>
              <a:t>Not</a:t>
            </a:r>
            <a:endParaRPr lang="es-CR" dirty="0" smtClean="0"/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</a:t>
            </a:r>
            <a:r>
              <a:rPr lang="es-CR" dirty="0" err="1" smtClean="0"/>
              <a:t>If</a:t>
            </a:r>
            <a:r>
              <a:rPr lang="es-CR" dirty="0" smtClean="0"/>
              <a:t> (</a:t>
            </a:r>
            <a:r>
              <a:rPr lang="es-CR" dirty="0" err="1" smtClean="0"/>
              <a:t>Not</a:t>
            </a:r>
            <a:r>
              <a:rPr lang="es-CR" dirty="0" smtClean="0"/>
              <a:t> </a:t>
            </a:r>
            <a:r>
              <a:rPr lang="es-CR" dirty="0" err="1" smtClean="0"/>
              <a:t>Exists</a:t>
            </a:r>
            <a:r>
              <a:rPr lang="es-CR" dirty="0" smtClean="0"/>
              <a:t> (</a:t>
            </a:r>
            <a:r>
              <a:rPr lang="es-CR" dirty="0" err="1" smtClean="0"/>
              <a:t>Select</a:t>
            </a:r>
            <a:r>
              <a:rPr lang="es-CR" dirty="0" smtClean="0"/>
              <a:t> id </a:t>
            </a:r>
            <a:r>
              <a:rPr lang="es-CR" dirty="0" err="1" smtClean="0"/>
              <a:t>From</a:t>
            </a:r>
            <a:r>
              <a:rPr lang="es-CR" dirty="0" smtClean="0"/>
              <a:t> </a:t>
            </a:r>
            <a:r>
              <a:rPr lang="es-CR" dirty="0" err="1" smtClean="0"/>
              <a:t>Vendor</a:t>
            </a:r>
            <a:r>
              <a:rPr lang="es-CR" dirty="0" smtClean="0"/>
              <a:t>)) . . .</a:t>
            </a:r>
          </a:p>
          <a:p>
            <a:r>
              <a:rPr lang="es-CR" dirty="0" smtClean="0"/>
              <a:t>In, </a:t>
            </a:r>
            <a:r>
              <a:rPr lang="es-CR" dirty="0" err="1" smtClean="0"/>
              <a:t>Not</a:t>
            </a:r>
            <a:r>
              <a:rPr lang="es-CR" dirty="0" smtClean="0"/>
              <a:t> In: Determina sin valor está o no dentro de una secuencia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</a:t>
            </a:r>
            <a:r>
              <a:rPr lang="es-CR" dirty="0" err="1" smtClean="0"/>
              <a:t>Select</a:t>
            </a:r>
            <a:r>
              <a:rPr lang="es-CR" dirty="0" smtClean="0"/>
              <a:t> . . . </a:t>
            </a:r>
            <a:r>
              <a:rPr lang="en-US" dirty="0"/>
              <a:t>WHERE </a:t>
            </a:r>
            <a:r>
              <a:rPr lang="en-US" dirty="0" err="1" smtClean="0"/>
              <a:t>e.JobTitle</a:t>
            </a:r>
            <a:r>
              <a:rPr lang="en-US" dirty="0" smtClean="0"/>
              <a:t> </a:t>
            </a:r>
            <a:r>
              <a:rPr lang="en-US" dirty="0"/>
              <a:t>IN (</a:t>
            </a:r>
            <a:r>
              <a:rPr lang="en-US" dirty="0" smtClean="0"/>
              <a:t>'Engineer</a:t>
            </a:r>
            <a:r>
              <a:rPr lang="en-US" dirty="0"/>
              <a:t>', </a:t>
            </a:r>
            <a:r>
              <a:rPr lang="en-US" dirty="0" smtClean="0"/>
              <a:t>'Designer</a:t>
            </a:r>
            <a:r>
              <a:rPr lang="en-US" dirty="0"/>
              <a:t>', </a:t>
            </a:r>
            <a:r>
              <a:rPr lang="en-US" dirty="0" smtClean="0"/>
              <a:t>'Assistant</a:t>
            </a:r>
            <a:r>
              <a:rPr lang="en-US" dirty="0"/>
              <a:t>'); </a:t>
            </a:r>
          </a:p>
          <a:p>
            <a:r>
              <a:rPr lang="es-CR" dirty="0" smtClean="0">
                <a:hlinkClick r:id="rId2"/>
              </a:rPr>
              <a:t>Like</a:t>
            </a:r>
            <a:r>
              <a:rPr lang="es-CR" dirty="0" smtClean="0"/>
              <a:t>: Determina si un texto calza con una expresión</a:t>
            </a:r>
          </a:p>
          <a:p>
            <a:pPr lvl="1"/>
            <a:r>
              <a:rPr lang="es-CR" dirty="0" smtClean="0"/>
              <a:t>La expresión puede contener caracteres especiales</a:t>
            </a:r>
          </a:p>
          <a:p>
            <a:pPr lvl="2"/>
            <a:r>
              <a:rPr lang="es-CR" dirty="0" smtClean="0"/>
              <a:t>% : cualquier </a:t>
            </a:r>
            <a:r>
              <a:rPr lang="es-CR" dirty="0" err="1" smtClean="0"/>
              <a:t>string</a:t>
            </a:r>
            <a:r>
              <a:rPr lang="es-CR" dirty="0" smtClean="0"/>
              <a:t>	</a:t>
            </a:r>
          </a:p>
          <a:p>
            <a:pPr lvl="2"/>
            <a:r>
              <a:rPr lang="es-CR" dirty="0" smtClean="0"/>
              <a:t>_ : cualquier </a:t>
            </a:r>
            <a:r>
              <a:rPr lang="es-CR" dirty="0" err="1" smtClean="0"/>
              <a:t>caracter</a:t>
            </a:r>
            <a:endParaRPr lang="es-CR" dirty="0" smtClean="0"/>
          </a:p>
          <a:p>
            <a:pPr lvl="2"/>
            <a:r>
              <a:rPr lang="es-CR" dirty="0" smtClean="0"/>
              <a:t>[] : rango de caracteres</a:t>
            </a:r>
          </a:p>
          <a:p>
            <a:pPr lvl="2"/>
            <a:r>
              <a:rPr lang="es-CR" dirty="0" smtClean="0"/>
              <a:t>[</a:t>
            </a:r>
            <a:r>
              <a:rPr lang="en-US" dirty="0"/>
              <a:t>^</a:t>
            </a:r>
            <a:r>
              <a:rPr lang="es-CR" dirty="0" smtClean="0"/>
              <a:t>] : rango a excluir</a:t>
            </a:r>
          </a:p>
          <a:p>
            <a:pPr lvl="2"/>
            <a:r>
              <a:rPr lang="es-CR" dirty="0" smtClean="0"/>
              <a:t>ESCAPE : indicar el carácter de escape</a:t>
            </a:r>
          </a:p>
          <a:p>
            <a:pPr lvl="1"/>
            <a:r>
              <a:rPr lang="es-CR" dirty="0" smtClean="0"/>
              <a:t>Usar </a:t>
            </a:r>
            <a:r>
              <a:rPr lang="es-CR" dirty="0" err="1" smtClean="0"/>
              <a:t>like</a:t>
            </a:r>
            <a:r>
              <a:rPr lang="es-CR" dirty="0" smtClean="0"/>
              <a:t> en </a:t>
            </a:r>
            <a:r>
              <a:rPr lang="es-CR" dirty="0" err="1" smtClean="0"/>
              <a:t>char</a:t>
            </a:r>
            <a:r>
              <a:rPr lang="es-CR" dirty="0" smtClean="0"/>
              <a:t> puede causar resultados inesperados ya que </a:t>
            </a:r>
            <a:r>
              <a:rPr lang="es-CR" dirty="0" err="1" smtClean="0"/>
              <a:t>char</a:t>
            </a:r>
            <a:r>
              <a:rPr lang="es-CR" dirty="0" smtClean="0"/>
              <a:t> almacena </a:t>
            </a:r>
            <a:r>
              <a:rPr lang="es-CR" dirty="0" smtClean="0"/>
              <a:t>espacios </a:t>
            </a:r>
            <a:r>
              <a:rPr lang="es-CR" dirty="0" smtClean="0"/>
              <a:t>en blanco al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0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 </a:t>
            </a:r>
            <a:r>
              <a:rPr lang="es-CR" dirty="0" smtClean="0"/>
              <a:t>de Bits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6928" y="1777042"/>
            <a:ext cx="10903789" cy="4494362"/>
          </a:xfrm>
        </p:spPr>
        <p:txBody>
          <a:bodyPr>
            <a:normAutofit lnSpcReduction="10000"/>
          </a:bodyPr>
          <a:lstStyle/>
          <a:p>
            <a:r>
              <a:rPr lang="es-CR" dirty="0" smtClean="0"/>
              <a:t>Los operadores de bits actúan sobre la representación binaria de los valores de la expresión</a:t>
            </a:r>
          </a:p>
          <a:p>
            <a:r>
              <a:rPr lang="es-CR" dirty="0" smtClean="0"/>
              <a:t>Aplican </a:t>
            </a:r>
            <a:r>
              <a:rPr lang="es-CR" dirty="0"/>
              <a:t>en valores enteros, bit y </a:t>
            </a:r>
            <a:r>
              <a:rPr lang="es-CR" dirty="0" err="1" smtClean="0"/>
              <a:t>varbinary</a:t>
            </a:r>
            <a:endParaRPr lang="es-CR" dirty="0" smtClean="0"/>
          </a:p>
          <a:p>
            <a:r>
              <a:rPr lang="es-CR" dirty="0" smtClean="0"/>
              <a:t>Devuelven el mismo tipo de dato, o el mayor usado en la expresión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 </a:t>
            </a:r>
            <a:r>
              <a:rPr lang="es-CR" dirty="0" err="1" smtClean="0"/>
              <a:t>int_value</a:t>
            </a:r>
            <a:r>
              <a:rPr lang="es-CR" dirty="0" smtClean="0"/>
              <a:t> &amp; </a:t>
            </a:r>
            <a:r>
              <a:rPr lang="es-CR" dirty="0" err="1" smtClean="0"/>
              <a:t>tinyint_value</a:t>
            </a:r>
            <a:r>
              <a:rPr lang="es-CR" dirty="0" smtClean="0"/>
              <a:t>, devuelve un </a:t>
            </a:r>
            <a:r>
              <a:rPr lang="es-CR" dirty="0" err="1" smtClean="0"/>
              <a:t>integer</a:t>
            </a:r>
            <a:endParaRPr lang="es-CR" dirty="0" smtClean="0"/>
          </a:p>
          <a:p>
            <a:pPr lvl="1"/>
            <a:endParaRPr lang="es-CR" dirty="0" smtClean="0"/>
          </a:p>
          <a:p>
            <a:r>
              <a:rPr lang="es-CR" dirty="0" smtClean="0"/>
              <a:t>&amp;: Realiza la operación And binaria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5 &amp; 1, devuelve el resultado de 101 And 001, es decir 1</a:t>
            </a:r>
          </a:p>
          <a:p>
            <a:r>
              <a:rPr lang="es-CR" dirty="0" smtClean="0"/>
              <a:t>|: Realiza el </a:t>
            </a:r>
            <a:r>
              <a:rPr lang="es-CR" dirty="0" err="1" smtClean="0"/>
              <a:t>Or</a:t>
            </a:r>
            <a:r>
              <a:rPr lang="es-CR" dirty="0" smtClean="0"/>
              <a:t> binario 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</a:t>
            </a:r>
            <a:r>
              <a:rPr lang="es-CR" dirty="0" err="1" smtClean="0"/>
              <a:t>Select</a:t>
            </a:r>
            <a:r>
              <a:rPr lang="es-CR" dirty="0" smtClean="0"/>
              <a:t> valor1 | valor2</a:t>
            </a:r>
          </a:p>
          <a:p>
            <a:r>
              <a:rPr lang="es-CR" dirty="0" smtClean="0"/>
              <a:t>^: Operador de </a:t>
            </a:r>
            <a:r>
              <a:rPr lang="es-CR" dirty="0" err="1" smtClean="0"/>
              <a:t>Or</a:t>
            </a:r>
            <a:r>
              <a:rPr lang="es-CR" dirty="0" smtClean="0"/>
              <a:t> Exclusivo (XOR)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/>
              <a:t>: SELECT </a:t>
            </a:r>
            <a:r>
              <a:rPr lang="es-CR" dirty="0" err="1"/>
              <a:t>a_int_value</a:t>
            </a:r>
            <a:r>
              <a:rPr lang="es-CR" dirty="0"/>
              <a:t> ^ </a:t>
            </a:r>
            <a:r>
              <a:rPr lang="es-CR" dirty="0" err="1"/>
              <a:t>b_int_value</a:t>
            </a:r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0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Operadores de conjuntos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5992" y="1828800"/>
            <a:ext cx="7875475" cy="4351337"/>
          </a:xfrm>
        </p:spPr>
        <p:txBody>
          <a:bodyPr/>
          <a:lstStyle/>
          <a:p>
            <a:r>
              <a:rPr lang="es-CR" dirty="0" smtClean="0"/>
              <a:t>Aplican sobre el resultado de dos consultas que cumplan las siguientes condiciones</a:t>
            </a:r>
          </a:p>
          <a:p>
            <a:pPr lvl="1"/>
            <a:r>
              <a:rPr lang="es-CR" dirty="0" smtClean="0"/>
              <a:t>El numero y orden de las columnas debe ser el mismo</a:t>
            </a:r>
          </a:p>
          <a:p>
            <a:pPr lvl="1"/>
            <a:r>
              <a:rPr lang="es-CR" dirty="0" smtClean="0"/>
              <a:t>Los tipos de datos deben ser compatibles</a:t>
            </a:r>
          </a:p>
          <a:p>
            <a:pPr lvl="1"/>
            <a:r>
              <a:rPr lang="es-CR" dirty="0" smtClean="0"/>
              <a:t>Los tipos de datos deben ser comparables, por lo que no aplica para </a:t>
            </a:r>
            <a:r>
              <a:rPr lang="es-CR" dirty="0" err="1" smtClean="0"/>
              <a:t>xml</a:t>
            </a:r>
            <a:r>
              <a:rPr lang="es-CR" dirty="0" smtClean="0"/>
              <a:t>, texto, </a:t>
            </a:r>
            <a:r>
              <a:rPr lang="es-CR" dirty="0" err="1" smtClean="0"/>
              <a:t>ntext</a:t>
            </a:r>
            <a:r>
              <a:rPr lang="es-CR" dirty="0" smtClean="0"/>
              <a:t>, imagen o columnas definidas por el usuario</a:t>
            </a:r>
          </a:p>
          <a:p>
            <a:r>
              <a:rPr lang="es-CR" dirty="0" err="1" smtClean="0"/>
              <a:t>Intersect</a:t>
            </a:r>
            <a:r>
              <a:rPr lang="es-CR" dirty="0" smtClean="0"/>
              <a:t>: Devuelve la intersección de dos consultas que tengan las mismas columna</a:t>
            </a:r>
          </a:p>
          <a:p>
            <a:r>
              <a:rPr lang="es-CR" dirty="0" err="1" smtClean="0"/>
              <a:t>Except</a:t>
            </a:r>
            <a:r>
              <a:rPr lang="es-CR" dirty="0" smtClean="0"/>
              <a:t>: Devuelve los registros de la primer consulta y que no se encuentren repetidos en la segunda consulta</a:t>
            </a:r>
          </a:p>
          <a:p>
            <a:r>
              <a:rPr lang="es-CR" dirty="0" err="1" smtClean="0"/>
              <a:t>Union</a:t>
            </a:r>
            <a:r>
              <a:rPr lang="es-CR" dirty="0" smtClean="0"/>
              <a:t>: Devuelve la combinación de registros de dos consultas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467" y="3646278"/>
            <a:ext cx="3114675" cy="234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85494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180</TotalTime>
  <Words>1075</Words>
  <Application>Microsoft Office PowerPoint</Application>
  <PresentationFormat>Panorámica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Operadores y Funciones Matemáticas en  T-SQL</vt:lpstr>
      <vt:lpstr>Categorías de operadores</vt:lpstr>
      <vt:lpstr>Precedencia de operadores</vt:lpstr>
      <vt:lpstr>Precedencia de operadores</vt:lpstr>
      <vt:lpstr>Operadores aritméticos</vt:lpstr>
      <vt:lpstr>Operadores lógicos</vt:lpstr>
      <vt:lpstr>Operadores lógicos</vt:lpstr>
      <vt:lpstr>Operadores de Bits</vt:lpstr>
      <vt:lpstr>Operadores de conjuntos</vt:lpstr>
      <vt:lpstr>Concatenación de texto</vt:lpstr>
      <vt:lpstr>Operadores Unarios</vt:lpstr>
      <vt:lpstr>Funciones Matemáticas</vt:lpstr>
      <vt:lpstr>Funciones Matemáticas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 en  T-SQL</dc:title>
  <dc:creator>Oscar Rivera Salazar</dc:creator>
  <cp:lastModifiedBy>Oscar Rivera Salazar</cp:lastModifiedBy>
  <cp:revision>44</cp:revision>
  <dcterms:created xsi:type="dcterms:W3CDTF">2017-10-11T15:21:03Z</dcterms:created>
  <dcterms:modified xsi:type="dcterms:W3CDTF">2017-10-11T18:25:41Z</dcterms:modified>
</cp:coreProperties>
</file>